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833" r:id="rId2"/>
    <p:sldId id="844" r:id="rId3"/>
    <p:sldId id="845" r:id="rId4"/>
    <p:sldId id="848" r:id="rId5"/>
    <p:sldId id="846" r:id="rId6"/>
    <p:sldId id="838" r:id="rId7"/>
    <p:sldId id="847" r:id="rId8"/>
    <p:sldId id="834" r:id="rId9"/>
    <p:sldId id="839" r:id="rId10"/>
    <p:sldId id="840" r:id="rId11"/>
    <p:sldId id="837" r:id="rId12"/>
    <p:sldId id="841" r:id="rId13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Wagner" initials="AW" lastIdx="10" clrIdx="0"/>
  <p:cmAuthor id="1" name="Liam" initials="L" lastIdx="13" clrIdx="1">
    <p:extLst>
      <p:ext uri="{19B8F6BF-5375-455C-9EA6-DF929625EA0E}">
        <p15:presenceInfo xmlns:p15="http://schemas.microsoft.com/office/powerpoint/2012/main" userId="Li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F3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9" autoAdjust="0"/>
    <p:restoredTop sz="95448" autoAdjust="0"/>
  </p:normalViewPr>
  <p:slideViewPr>
    <p:cSldViewPr showGuides="1">
      <p:cViewPr varScale="1">
        <p:scale>
          <a:sx n="109" d="100"/>
          <a:sy n="109" d="100"/>
        </p:scale>
        <p:origin x="1016" y="176"/>
      </p:cViewPr>
      <p:guideLst>
        <p:guide orient="horz" pos="1117"/>
        <p:guide pos="3840"/>
        <p:guide orient="horz" pos="3929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3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690E4-5B2D-4ACC-A8BB-AF63A34E1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DFF64-8002-4379-A6A2-513520DE2E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5809C-1078-40E5-8D78-A06230988E2D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7A47D-08F2-42FB-8C89-EE7B08EAA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4580-1C8E-4985-B8FC-AFC416A83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26B5-A759-4B38-B5E7-E781F8676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843C7C-BC90-49F1-B4F6-A48532280559}" type="datetimeFigureOut">
              <a:rPr lang="de-DE" smtClean="0"/>
              <a:pPr/>
              <a:t>12.01.24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2624BB8-E655-48B1-8359-9061FBE7B93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36CBA9C-A027-4732-8EFC-4416971A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686BB-09C4-48AA-8283-5015155FB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A1CFC1F8-9F34-4F0E-B0CA-B57630DF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425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2585-6A6B-406A-B971-E9518E17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58526-D0D4-41DE-8BD8-E147FE604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339" y="6356351"/>
            <a:ext cx="11137237" cy="365125"/>
          </a:xfrm>
        </p:spPr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sinmiubuntu.com/android-sqlite-insertar-y-actualizar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sinmiubuntu.com/android-sqlite-insertar-y-actualizar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727634" y="107926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579079" y="169599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094875" y="461608"/>
            <a:ext cx="3744066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475913" y="1572643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078345" y="2027789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256007" y="4584281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32" y="4826403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32509" y="4797124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5" y="1776554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15" y="3170214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423" y="3148910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37" y="1776553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76" y="4751553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94" y="3189417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40" y="1160812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56" y="2024908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320136" y="2916936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462267" y="3414928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253374" y="656755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64" y="4774517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671339" y="2947006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2998879" y="656756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4938264" y="2850125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194830" y="456223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749148" y="1548783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519111" y="2427650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412017" y="2426669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453020" y="5450813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511336" y="5450813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443340" y="5439251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576001" y="3821582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383817" y="3823373"/>
            <a:ext cx="1296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and/or space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375706" y="382080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364460" y="1778018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368638" y="2631044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6944C-E545-CC65-C376-35CE2B679906}"/>
              </a:ext>
            </a:extLst>
          </p:cNvPr>
          <p:cNvSpPr txBox="1"/>
          <p:nvPr/>
        </p:nvSpPr>
        <p:spPr>
          <a:xfrm>
            <a:off x="6471325" y="1836816"/>
            <a:ext cx="100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Power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1EED1-A828-CDC3-1182-038326048AE0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743917" y="1828651"/>
            <a:ext cx="797913" cy="13786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4946320" y="540671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</a:t>
            </a:r>
          </a:p>
        </p:txBody>
      </p:sp>
      <p:cxnSp>
        <p:nvCxnSpPr>
          <p:cNvPr id="38" name="Straight Arrow Connector 23">
            <a:extLst>
              <a:ext uri="{FF2B5EF4-FFF2-40B4-BE49-F238E27FC236}">
                <a16:creationId xmlns:a16="http://schemas.microsoft.com/office/drawing/2014/main" id="{C1508592-1198-3B39-018E-C833C3FD51FA}"/>
              </a:ext>
            </a:extLst>
          </p:cNvPr>
          <p:cNvCxnSpPr>
            <a:cxnSpLocks/>
            <a:stCxn id="66" idx="3"/>
            <a:endCxn id="33" idx="0"/>
          </p:cNvCxnSpPr>
          <p:nvPr/>
        </p:nvCxnSpPr>
        <p:spPr>
          <a:xfrm flipH="1">
            <a:off x="4966908" y="3416637"/>
            <a:ext cx="3379270" cy="2651259"/>
          </a:xfrm>
          <a:prstGeom prst="bentConnector4">
            <a:avLst>
              <a:gd name="adj1" fmla="val -6765"/>
              <a:gd name="adj2" fmla="val 108622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B70270-D1EA-0936-C7CB-C78D8E5ACA91}"/>
              </a:ext>
            </a:extLst>
          </p:cNvPr>
          <p:cNvSpPr txBox="1"/>
          <p:nvPr/>
        </p:nvSpPr>
        <p:spPr>
          <a:xfrm>
            <a:off x="6128231" y="6013280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Observations</a:t>
            </a:r>
          </a:p>
        </p:txBody>
      </p: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66DB1803-1EFB-1244-6B40-1C836533B471}"/>
              </a:ext>
            </a:extLst>
          </p:cNvPr>
          <p:cNvCxnSpPr>
            <a:cxnSpLocks/>
            <a:stCxn id="72" idx="1"/>
            <a:endCxn id="18" idx="3"/>
          </p:cNvCxnSpPr>
          <p:nvPr/>
        </p:nvCxnSpPr>
        <p:spPr>
          <a:xfrm rot="10800000">
            <a:off x="6242176" y="5139625"/>
            <a:ext cx="1031014" cy="52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4387AD-DFC2-03E9-E9A0-1CF3F831FF2F}"/>
              </a:ext>
            </a:extLst>
          </p:cNvPr>
          <p:cNvGrpSpPr>
            <a:grpSpLocks noChangeAspect="1"/>
          </p:cNvGrpSpPr>
          <p:nvPr/>
        </p:nvGrpSpPr>
        <p:grpSpPr>
          <a:xfrm>
            <a:off x="7264137" y="4629113"/>
            <a:ext cx="1024128" cy="1024127"/>
            <a:chOff x="6976923" y="2934906"/>
            <a:chExt cx="525923" cy="52592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6FDF18E-4881-64FF-9431-6957C0FC5C08}"/>
                </a:ext>
              </a:extLst>
            </p:cNvPr>
            <p:cNvSpPr/>
            <p:nvPr/>
          </p:nvSpPr>
          <p:spPr>
            <a:xfrm>
              <a:off x="6976923" y="2934906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FB8F1F-7FAC-E555-B4F6-6393CFE00628}"/>
                </a:ext>
              </a:extLst>
            </p:cNvPr>
            <p:cNvSpPr txBox="1"/>
            <p:nvPr/>
          </p:nvSpPr>
          <p:spPr>
            <a:xfrm>
              <a:off x="6981572" y="3049592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Occupant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B887F15-E8C5-658A-0EF8-75FB1E96CB49}"/>
              </a:ext>
            </a:extLst>
          </p:cNvPr>
          <p:cNvSpPr txBox="1"/>
          <p:nvPr/>
        </p:nvSpPr>
        <p:spPr>
          <a:xfrm>
            <a:off x="6130432" y="4861152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Setpoint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C5FF46-2DA3-D856-E15C-A2530F1A2BAC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8288265" y="5144827"/>
            <a:ext cx="2720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C143AB-2492-5E87-BA4D-A01F89D56B6C}"/>
              </a:ext>
            </a:extLst>
          </p:cNvPr>
          <p:cNvCxnSpPr>
            <a:cxnSpLocks/>
          </p:cNvCxnSpPr>
          <p:nvPr/>
        </p:nvCxnSpPr>
        <p:spPr>
          <a:xfrm>
            <a:off x="4746796" y="4411710"/>
            <a:ext cx="0" cy="172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23">
            <a:extLst>
              <a:ext uri="{FF2B5EF4-FFF2-40B4-BE49-F238E27FC236}">
                <a16:creationId xmlns:a16="http://schemas.microsoft.com/office/drawing/2014/main" id="{6DA4AE2F-2890-2CDB-40C0-61EC1854C28D}"/>
              </a:ext>
            </a:extLst>
          </p:cNvPr>
          <p:cNvCxnSpPr>
            <a:cxnSpLocks/>
            <a:stCxn id="48" idx="1"/>
            <a:endCxn id="59" idx="3"/>
          </p:cNvCxnSpPr>
          <p:nvPr/>
        </p:nvCxnSpPr>
        <p:spPr>
          <a:xfrm rot="10800000">
            <a:off x="3253375" y="2540146"/>
            <a:ext cx="2633" cy="2692844"/>
          </a:xfrm>
          <a:prstGeom prst="bentConnector3">
            <a:avLst>
              <a:gd name="adj1" fmla="val 1270246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4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6232405" y="584684"/>
            <a:ext cx="1656185" cy="5328593"/>
          </a:xfrm>
          <a:prstGeom prst="roundRect">
            <a:avLst>
              <a:gd name="adj" fmla="val 17419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6232406" y="2312876"/>
            <a:ext cx="1656183" cy="5328595"/>
          </a:xfrm>
          <a:prstGeom prst="roundRect">
            <a:avLst>
              <a:gd name="adj" fmla="val 16711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951919" y="-1439077"/>
            <a:ext cx="2217174" cy="5328592"/>
          </a:xfrm>
          <a:prstGeom prst="roundRect">
            <a:avLst>
              <a:gd name="adj" fmla="val 15159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6503881" y="342005"/>
            <a:ext cx="3076895" cy="842379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7584004" y="573242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6647900" y="573242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8664124" y="574133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4612230" y="569308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 Selection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8618314" y="1530186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6252886" y="821336"/>
            <a:ext cx="37556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stCxn id="34" idx="1"/>
            <a:endCxn id="13" idx="3"/>
          </p:cNvCxnSpPr>
          <p:nvPr/>
        </p:nvCxnSpPr>
        <p:spPr>
          <a:xfrm flipH="1">
            <a:off x="7670466" y="1782214"/>
            <a:ext cx="947848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stCxn id="13" idx="2"/>
            <a:endCxn id="62" idx="0"/>
          </p:cNvCxnSpPr>
          <p:nvPr/>
        </p:nvCxnSpPr>
        <p:spPr>
          <a:xfrm flipH="1">
            <a:off x="7257473" y="2198716"/>
            <a:ext cx="1" cy="477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716035" y="2675834"/>
            <a:ext cx="308287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Simulations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6960096" y="3439188"/>
            <a:ext cx="6139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936539" y="3428993"/>
            <a:ext cx="88230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5735960" y="4365100"/>
            <a:ext cx="3082881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5735960" y="5193194"/>
            <a:ext cx="3062950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 flipH="1">
            <a:off x="7267435" y="4797148"/>
            <a:ext cx="9966" cy="396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5735961" y="3439188"/>
            <a:ext cx="1108520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612235" y="1530186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Thermostat Setpoints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stCxn id="140" idx="3"/>
            <a:endCxn id="13" idx="1"/>
          </p:cNvCxnSpPr>
          <p:nvPr/>
        </p:nvCxnSpPr>
        <p:spPr>
          <a:xfrm>
            <a:off x="6252891" y="1782214"/>
            <a:ext cx="591590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>
            <a:off x="7257473" y="3179890"/>
            <a:ext cx="9588" cy="259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  <a:endCxn id="97" idx="0"/>
          </p:cNvCxnSpPr>
          <p:nvPr/>
        </p:nvCxnSpPr>
        <p:spPr>
          <a:xfrm>
            <a:off x="7267061" y="3943244"/>
            <a:ext cx="10340" cy="421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6290221" y="3933049"/>
            <a:ext cx="2588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377690" y="3933049"/>
            <a:ext cx="1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83066" y="4220868"/>
            <a:ext cx="777240" cy="802716"/>
            <a:chOff x="6937314" y="2943131"/>
            <a:chExt cx="597585" cy="61717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54655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5217338" y="4581124"/>
            <a:ext cx="572628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2C4AD9F-69D2-087C-96B3-DBD6C198F922}"/>
              </a:ext>
            </a:extLst>
          </p:cNvPr>
          <p:cNvCxnSpPr>
            <a:cxnSpLocks/>
            <a:stCxn id="75" idx="3"/>
            <a:endCxn id="91" idx="1"/>
          </p:cNvCxnSpPr>
          <p:nvPr/>
        </p:nvCxnSpPr>
        <p:spPr>
          <a:xfrm flipV="1">
            <a:off x="7574026" y="3681021"/>
            <a:ext cx="362513" cy="10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7446664" y="308729"/>
            <a:ext cx="113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023059" y="363047"/>
            <a:ext cx="1449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 &amp;</a:t>
            </a:r>
          </a:p>
          <a:p>
            <a:pPr algn="r"/>
            <a:r>
              <a:rPr lang="en-US" sz="1600" dirty="0"/>
              <a:t>Data Collection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954191" y="2833481"/>
            <a:ext cx="15180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</a:t>
            </a:r>
            <a:br>
              <a:rPr lang="en-US" sz="1600" b="1" dirty="0"/>
            </a:br>
            <a:r>
              <a:rPr lang="en-US" sz="1600" dirty="0"/>
              <a:t>Load Simulation</a:t>
            </a:r>
          </a:p>
          <a:p>
            <a:pPr algn="r"/>
            <a:r>
              <a:rPr lang="en-US" sz="1600" dirty="0"/>
              <a:t>&amp;</a:t>
            </a:r>
            <a:r>
              <a:rPr lang="en-US" sz="1600" b="1" dirty="0"/>
              <a:t> </a:t>
            </a:r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260182" y="4399457"/>
            <a:ext cx="1214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&amp; Reporting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0142BE9-4AF7-06AE-5962-1B0F6B95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56365" y="252879"/>
            <a:ext cx="464842" cy="22033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81" y="1372731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257474" y="1187602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9EB3848-D5B2-E09D-399E-5E0DCD24EE39}"/>
              </a:ext>
            </a:extLst>
          </p:cNvPr>
          <p:cNvSpPr/>
          <p:nvPr/>
        </p:nvSpPr>
        <p:spPr>
          <a:xfrm>
            <a:off x="2611538" y="512413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Count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2CE6B1-55DD-D430-CD71-92F1D9C53578}"/>
              </a:ext>
            </a:extLst>
          </p:cNvPr>
          <p:cNvCxnSpPr>
            <a:cxnSpLocks/>
            <a:stCxn id="33" idx="1"/>
            <a:endCxn id="43" idx="3"/>
          </p:cNvCxnSpPr>
          <p:nvPr/>
        </p:nvCxnSpPr>
        <p:spPr>
          <a:xfrm flipH="1" flipV="1">
            <a:off x="4252194" y="818579"/>
            <a:ext cx="360036" cy="2757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EC4D1D-9CDB-657A-2120-C65E5B61C7BF}"/>
              </a:ext>
            </a:extLst>
          </p:cNvPr>
          <p:cNvSpPr/>
          <p:nvPr/>
        </p:nvSpPr>
        <p:spPr>
          <a:xfrm>
            <a:off x="2605788" y="338658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DER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System Sizing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FE49BE-8650-0AA8-4380-4D0371D35AE4}"/>
              </a:ext>
            </a:extLst>
          </p:cNvPr>
          <p:cNvCxnSpPr>
            <a:cxnSpLocks/>
            <a:stCxn id="135" idx="1"/>
            <a:endCxn id="49" idx="3"/>
          </p:cNvCxnSpPr>
          <p:nvPr/>
        </p:nvCxnSpPr>
        <p:spPr>
          <a:xfrm flipH="1">
            <a:off x="4246444" y="3686119"/>
            <a:ext cx="1489517" cy="662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FCC2018-36E9-93C2-D3B1-CC2EC2FF77E2}"/>
              </a:ext>
            </a:extLst>
          </p:cNvPr>
          <p:cNvSpPr/>
          <p:nvPr/>
        </p:nvSpPr>
        <p:spPr>
          <a:xfrm>
            <a:off x="2618250" y="425247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Control Algorithm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E30A26-4392-5624-0EB6-D5FD2603E8B0}"/>
              </a:ext>
            </a:extLst>
          </p:cNvPr>
          <p:cNvCxnSpPr>
            <a:cxnSpLocks/>
            <a:stCxn id="224" idx="2"/>
            <a:endCxn id="72" idx="3"/>
          </p:cNvCxnSpPr>
          <p:nvPr/>
        </p:nvCxnSpPr>
        <p:spPr>
          <a:xfrm flipH="1" flipV="1">
            <a:off x="4258906" y="4558637"/>
            <a:ext cx="274398" cy="424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81393E7-E7B2-C8DC-2D6E-46389E4F6E3F}"/>
              </a:ext>
            </a:extLst>
          </p:cNvPr>
          <p:cNvSpPr/>
          <p:nvPr/>
        </p:nvSpPr>
        <p:spPr>
          <a:xfrm>
            <a:off x="2618250" y="510992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KPI Selection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D2C185-2317-901F-E4AC-2AD5484B597E}"/>
              </a:ext>
            </a:extLst>
          </p:cNvPr>
          <p:cNvCxnSpPr>
            <a:cxnSpLocks/>
            <a:stCxn id="111" idx="5"/>
            <a:endCxn id="92" idx="3"/>
          </p:cNvCxnSpPr>
          <p:nvPr/>
        </p:nvCxnSpPr>
        <p:spPr>
          <a:xfrm flipH="1">
            <a:off x="4258906" y="5409218"/>
            <a:ext cx="1531060" cy="6869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83687B7-9E75-C5E2-5BD7-B878A12B208F}"/>
              </a:ext>
            </a:extLst>
          </p:cNvPr>
          <p:cNvSpPr/>
          <p:nvPr/>
        </p:nvSpPr>
        <p:spPr>
          <a:xfrm>
            <a:off x="9867951" y="3374855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Model Type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546CBAB-FFAB-BEFC-B4C3-91AED4FB8420}"/>
              </a:ext>
            </a:extLst>
          </p:cNvPr>
          <p:cNvCxnSpPr>
            <a:cxnSpLocks/>
            <a:stCxn id="91" idx="3"/>
            <a:endCxn id="100" idx="1"/>
          </p:cNvCxnSpPr>
          <p:nvPr/>
        </p:nvCxnSpPr>
        <p:spPr>
          <a:xfrm>
            <a:off x="8818841" y="3681021"/>
            <a:ext cx="1049110" cy="0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1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666E81-A703-8369-1FD1-C4046468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3949"/>
            <a:ext cx="7772400" cy="41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8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826952" y="1146400"/>
            <a:ext cx="2068117" cy="97307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EULP Metadata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Vintage, Orientation, Occupant Count, Infiltration Rate, Insulation, WWR, EUI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C45DF0-AFFF-ED38-E7A2-9F3B99E65A64}"/>
              </a:ext>
            </a:extLst>
          </p:cNvPr>
          <p:cNvSpPr/>
          <p:nvPr/>
        </p:nvSpPr>
        <p:spPr>
          <a:xfrm>
            <a:off x="826953" y="2315510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Metadata Transformation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BD8D99-982F-1D3A-9670-3FBA8085CA97}"/>
              </a:ext>
            </a:extLst>
          </p:cNvPr>
          <p:cNvSpPr/>
          <p:nvPr/>
        </p:nvSpPr>
        <p:spPr>
          <a:xfrm>
            <a:off x="826953" y="2944322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K-mean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C6048E-540B-D6FE-45BB-9B6FC7EEDD1B}"/>
              </a:ext>
            </a:extLst>
          </p:cNvPr>
          <p:cNvSpPr/>
          <p:nvPr/>
        </p:nvSpPr>
        <p:spPr>
          <a:xfrm>
            <a:off x="826952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8ECCBA-9188-D999-2B84-1F1AC6AF607A}"/>
              </a:ext>
            </a:extLst>
          </p:cNvPr>
          <p:cNvSpPr/>
          <p:nvPr/>
        </p:nvSpPr>
        <p:spPr>
          <a:xfrm>
            <a:off x="838826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D4F99B-3F20-4212-1ABA-74F1588B6D77}"/>
              </a:ext>
            </a:extLst>
          </p:cNvPr>
          <p:cNvSpPr/>
          <p:nvPr/>
        </p:nvSpPr>
        <p:spPr>
          <a:xfrm>
            <a:off x="826951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F7D5C5-A5EC-74D2-3438-4BF7CEE4C09E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1861011" y="2119474"/>
            <a:ext cx="0" cy="196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783222-9884-B0DF-4BD3-F528E555DAF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861011" y="2747558"/>
            <a:ext cx="0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696C6-2440-ECA1-EC06-80B0ECB7512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861010" y="3376370"/>
            <a:ext cx="1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898F2D-881E-B68D-5214-D176EC5AB30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861009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B1B5B6-A1B4-7E73-8477-703982C1C0E8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1861009" y="4639016"/>
            <a:ext cx="5939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AB2334E-D147-CE4F-BADA-5A2E512BBB0E}"/>
              </a:ext>
            </a:extLst>
          </p:cNvPr>
          <p:cNvSpPr/>
          <p:nvPr/>
        </p:nvSpPr>
        <p:spPr>
          <a:xfrm>
            <a:off x="3388941" y="849695"/>
            <a:ext cx="2068117" cy="6397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Climate Classification with Degree Days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E0CE8E3-D141-1E3D-5E41-38295813ADC6}"/>
              </a:ext>
            </a:extLst>
          </p:cNvPr>
          <p:cNvSpPr/>
          <p:nvPr/>
        </p:nvSpPr>
        <p:spPr>
          <a:xfrm>
            <a:off x="3391834" y="1685344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ecobee</a:t>
            </a:r>
            <a:r>
              <a:rPr lang="en-US" sz="1200" b="1" dirty="0">
                <a:solidFill>
                  <a:schemeClr val="tx1"/>
                </a:solidFill>
              </a:rPr>
              <a:t> Database Query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4DD7D3B-23C1-4AE9-5B9A-CC74531C194A}"/>
              </a:ext>
            </a:extLst>
          </p:cNvPr>
          <p:cNvSpPr/>
          <p:nvPr/>
        </p:nvSpPr>
        <p:spPr>
          <a:xfrm>
            <a:off x="3391834" y="2314127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Average Daily Profile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96EBC94-6E0D-B5F6-0870-FCCA2665C1C5}"/>
              </a:ext>
            </a:extLst>
          </p:cNvPr>
          <p:cNvSpPr/>
          <p:nvPr/>
        </p:nvSpPr>
        <p:spPr>
          <a:xfrm>
            <a:off x="3393633" y="2944322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 Time Warping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k-shape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1A7129E-A409-9AE3-7164-18B48DC382B4}"/>
              </a:ext>
            </a:extLst>
          </p:cNvPr>
          <p:cNvSpPr/>
          <p:nvPr/>
        </p:nvSpPr>
        <p:spPr>
          <a:xfrm>
            <a:off x="3403709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Setpoints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6E79108-720E-1FB2-3684-F67981A90356}"/>
              </a:ext>
            </a:extLst>
          </p:cNvPr>
          <p:cNvSpPr/>
          <p:nvPr/>
        </p:nvSpPr>
        <p:spPr>
          <a:xfrm>
            <a:off x="3391835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5D5B0F-0858-5281-E541-949DEB8F641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4423000" y="1489463"/>
            <a:ext cx="2892" cy="195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52FE76-BFAA-AE78-7196-909D9E8DA33F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4425892" y="2117392"/>
            <a:ext cx="0" cy="19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7E3FE3-2089-4F23-47AF-68A24DB2AC5F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425892" y="2746175"/>
            <a:ext cx="1799" cy="198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93696A-0CF9-4EFD-4047-C01EF87234EB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4425893" y="3376370"/>
            <a:ext cx="1798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542BD40-1238-A22A-576E-E8D755F6351B}"/>
              </a:ext>
            </a:extLst>
          </p:cNvPr>
          <p:cNvSpPr/>
          <p:nvPr/>
        </p:nvSpPr>
        <p:spPr>
          <a:xfrm>
            <a:off x="3391836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59353F-E230-1080-4612-BF9B77E5BA1A}"/>
              </a:ext>
            </a:extLst>
          </p:cNvPr>
          <p:cNvCxnSpPr>
            <a:cxnSpLocks/>
            <a:stCxn id="44" idx="2"/>
            <a:endCxn id="65" idx="0"/>
          </p:cNvCxnSpPr>
          <p:nvPr/>
        </p:nvCxnSpPr>
        <p:spPr>
          <a:xfrm>
            <a:off x="4425893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17F571-8DE8-D2BD-7D4F-C0A40DA9D095}"/>
              </a:ext>
            </a:extLst>
          </p:cNvPr>
          <p:cNvCxnSpPr>
            <a:cxnSpLocks/>
            <a:stCxn id="65" idx="2"/>
            <a:endCxn id="42" idx="0"/>
          </p:cNvCxnSpPr>
          <p:nvPr/>
        </p:nvCxnSpPr>
        <p:spPr>
          <a:xfrm>
            <a:off x="4425894" y="4639016"/>
            <a:ext cx="5937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66A07F9F-4827-E841-8999-3805ECEF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169579"/>
            <a:ext cx="2108200" cy="41656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2C9513A0-BCA9-FF54-4B63-E6B96441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021" y="863266"/>
            <a:ext cx="2108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5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FAAEA2-8082-52E4-07C3-287CAA9B1BB2}"/>
              </a:ext>
            </a:extLst>
          </p:cNvPr>
          <p:cNvGrpSpPr/>
          <p:nvPr/>
        </p:nvGrpSpPr>
        <p:grpSpPr>
          <a:xfrm>
            <a:off x="2614354" y="745240"/>
            <a:ext cx="3816988" cy="4868698"/>
            <a:chOff x="4760657" y="861974"/>
            <a:chExt cx="3816988" cy="486869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B21DCDD-E9FF-0610-6CC0-81A9F6D0A3D7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267E06-310B-F734-E1BF-C606C9BD1A23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E0F3FB4-BD13-9257-C76C-216E8E3EFC50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9C03D20-806A-4954-3A1F-DCA0BD9EA218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6BABB83-71F9-37CC-69F6-A85BA7C45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91AE941-9E91-5595-FBDE-EF49069C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5A7AD7F-AAD4-51E2-86DF-31CA3A9E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24" name="Picture 2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88B39BD-4CF6-F72F-8CA4-1CBFB281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F397DF21-AEFF-F805-0B55-C2E71429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DB8D1D5-7896-E65E-EFFF-2CAFF9E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C85AB02-105F-9D5B-83C3-3EEAF6C9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F2BCA7-9915-015E-ED1B-687DB4F36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BE4FB6-E70F-057C-7778-42E046DDEF76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20CF20F-D23E-8A80-B2BF-276D77A2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F9F25-F311-A997-9803-8F02B6BE953D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BE008A-4F5B-2EAD-75A2-E98871D44033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FD9E42-882B-AB32-C26B-7228750EE051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15C6A-E90B-F7C0-BDA7-02E5FBB5DA71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Heat Supply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86C11A-91D3-2062-E3AD-193AE51E454A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28235-8025-E137-DF0A-55FE763FBD94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6BDFB7-6646-C2ED-B0BD-28C1EB2650D6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3B3D3D-2645-8B46-3A46-4E400A32B16E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C27816-FB1B-F6B0-E616-CEE61399F307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5A4E41-6ADD-31B2-AC83-43A2AB4D32BE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heating storage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95FE6-CF12-1843-1109-81264DE2A8DF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398EE6-0C76-5FB1-12E0-0EDBEEAF31CB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583F8-18C7-0C20-B322-D473CB696D93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1</a:t>
              </a:r>
            </a:p>
          </p:txBody>
        </p:sp>
        <p:pic>
          <p:nvPicPr>
            <p:cNvPr id="56" name="Picture 55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5BB32CB6-59B2-E6B7-9746-2E3D7E8E9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3C84D3-C777-AC9F-4715-A69022A56A5F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3" y="1162556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1867714" y="1825359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16200000" flipH="1" flipV="1">
            <a:off x="3177682" y="-126703"/>
            <a:ext cx="417316" cy="2161201"/>
          </a:xfrm>
          <a:prstGeom prst="bentConnector3">
            <a:avLst>
              <a:gd name="adj1" fmla="val -5477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2947270" y="1032223"/>
            <a:ext cx="3816988" cy="4868698"/>
            <a:chOff x="4760657" y="861974"/>
            <a:chExt cx="3816988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4243F02-FCEB-F244-AA07-BA49983506E2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30" name="Picture 2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D358902-D725-B145-BF33-3E253960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52" name="Picture 5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786DD7-A38F-0C4E-9BD4-BC8A3E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5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8318F54-6CDB-F446-9E02-23F62AE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BF70C8-6E7A-344B-B3E6-9914688657C1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6FCBAA-212F-5C4A-91E6-B84329B3E7AB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42DB9-6BAA-2A47-9561-FE5619719DF4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F35BE7-FB33-C349-F7B4-C2FC19C110DF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and/or 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heating storage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55B49F-DBBD-88D0-665D-B3DC36E09168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5030F2-951A-1464-98B5-4778F06F2ECD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N</a:t>
              </a:r>
            </a:p>
          </p:txBody>
        </p:sp>
        <p:pic>
          <p:nvPicPr>
            <p:cNvPr id="3" name="Picture 2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B0685F88-C02C-CA54-B64F-D46639BF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5E8CF1-793B-A405-BCB2-F52BF025C5B0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cxnSp>
        <p:nvCxnSpPr>
          <p:cNvPr id="177" name="Straight Arrow Connector 23">
            <a:extLst>
              <a:ext uri="{FF2B5EF4-FFF2-40B4-BE49-F238E27FC236}">
                <a16:creationId xmlns:a16="http://schemas.microsoft.com/office/drawing/2014/main" id="{DDC17BC9-1645-4215-C63B-E0DD628139D9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16200000" flipH="1">
            <a:off x="4489906" y="722273"/>
            <a:ext cx="286983" cy="332916"/>
          </a:xfrm>
          <a:prstGeom prst="bentConnector3">
            <a:avLst>
              <a:gd name="adj1" fmla="val -796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7499297" y="2970530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2" y="3081203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F20B79-BE16-4BDE-D612-88C21A60B777}"/>
              </a:ext>
            </a:extLst>
          </p:cNvPr>
          <p:cNvCxnSpPr>
            <a:cxnSpLocks/>
            <a:endCxn id="65" idx="0"/>
          </p:cNvCxnSpPr>
          <p:nvPr/>
        </p:nvCxnSpPr>
        <p:spPr>
          <a:xfrm flipH="1" flipV="1">
            <a:off x="6401932" y="3463945"/>
            <a:ext cx="1097280" cy="18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1FC50A-1394-A080-FF43-0B21C7559932}"/>
              </a:ext>
            </a:extLst>
          </p:cNvPr>
          <p:cNvSpPr txBox="1"/>
          <p:nvPr/>
        </p:nvSpPr>
        <p:spPr>
          <a:xfrm>
            <a:off x="6554330" y="3019878"/>
            <a:ext cx="1008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Charge/</a:t>
            </a:r>
          </a:p>
          <a:p>
            <a:pPr algn="ctr"/>
            <a:r>
              <a:rPr lang="en-US" sz="1300" b="1" dirty="0"/>
              <a:t>Discharge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4A7AED-B25F-C20E-1DED-34C71837FB23}"/>
              </a:ext>
            </a:extLst>
          </p:cNvPr>
          <p:cNvSpPr txBox="1"/>
          <p:nvPr/>
        </p:nvSpPr>
        <p:spPr>
          <a:xfrm>
            <a:off x="6548234" y="1692376"/>
            <a:ext cx="1008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Power</a:t>
            </a:r>
          </a:p>
        </p:txBody>
      </p:sp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53CD7361-8369-D18B-E8DF-C3807368AF75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697408" y="1656576"/>
            <a:ext cx="1018480" cy="16094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61" idx="3"/>
            <a:endCxn id="33" idx="0"/>
          </p:cNvCxnSpPr>
          <p:nvPr/>
        </p:nvCxnSpPr>
        <p:spPr>
          <a:xfrm flipH="1">
            <a:off x="4799856" y="3501008"/>
            <a:ext cx="3725483" cy="2399913"/>
          </a:xfrm>
          <a:prstGeom prst="bentConnector4">
            <a:avLst>
              <a:gd name="adj1" fmla="val -6136"/>
              <a:gd name="adj2" fmla="val 109525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6260202" y="5857807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B58393-6879-B508-EC7F-3FD8948DCB21}"/>
              </a:ext>
            </a:extLst>
          </p:cNvPr>
          <p:cNvGrpSpPr>
            <a:grpSpLocks noChangeAspect="1"/>
          </p:cNvGrpSpPr>
          <p:nvPr/>
        </p:nvGrpSpPr>
        <p:grpSpPr>
          <a:xfrm>
            <a:off x="7493814" y="4472992"/>
            <a:ext cx="1026042" cy="1024127"/>
            <a:chOff x="6975940" y="2943131"/>
            <a:chExt cx="526906" cy="5259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158F6E-B16C-66FE-77A2-D250C792D4FC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rgbClr val="1400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ECCA72-939D-7011-4233-6F8D6DFFF356}"/>
                </a:ext>
              </a:extLst>
            </p:cNvPr>
            <p:cNvSpPr txBox="1"/>
            <p:nvPr/>
          </p:nvSpPr>
          <p:spPr>
            <a:xfrm>
              <a:off x="6981572" y="3062291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Dynamics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9AFF7-A4D8-CD21-A1D8-9555BE79706A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8519856" y="4966641"/>
            <a:ext cx="236605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5E6FE6-8798-0714-3AD0-5960D9B406A3}"/>
              </a:ext>
            </a:extLst>
          </p:cNvPr>
          <p:cNvCxnSpPr>
            <a:cxnSpLocks/>
            <a:stCxn id="75" idx="2"/>
            <a:endCxn id="18" idx="3"/>
          </p:cNvCxnSpPr>
          <p:nvPr/>
        </p:nvCxnSpPr>
        <p:spPr>
          <a:xfrm flipH="1" flipV="1">
            <a:off x="6190568" y="4972653"/>
            <a:ext cx="1303246" cy="12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EC05E-B6A6-6026-3DB8-BE9A364E460B}"/>
              </a:ext>
            </a:extLst>
          </p:cNvPr>
          <p:cNvSpPr txBox="1"/>
          <p:nvPr/>
        </p:nvSpPr>
        <p:spPr>
          <a:xfrm>
            <a:off x="6260202" y="470567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Temperature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2A6239-04DB-50EB-0BD3-A84E1384226F}"/>
              </a:ext>
            </a:extLst>
          </p:cNvPr>
          <p:cNvSpPr/>
          <p:nvPr/>
        </p:nvSpPr>
        <p:spPr>
          <a:xfrm>
            <a:off x="3201763" y="274390"/>
            <a:ext cx="250275" cy="4125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864794-DF9A-00D1-56A6-247EBFF3C59C}"/>
              </a:ext>
            </a:extLst>
          </p:cNvPr>
          <p:cNvCxnSpPr>
            <a:cxnSpLocks/>
          </p:cNvCxnSpPr>
          <p:nvPr/>
        </p:nvCxnSpPr>
        <p:spPr>
          <a:xfrm flipV="1">
            <a:off x="3191891" y="305481"/>
            <a:ext cx="250275" cy="20629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16C099-CCEB-EC2A-4386-9DC9DF9CB729}"/>
              </a:ext>
            </a:extLst>
          </p:cNvPr>
          <p:cNvCxnSpPr>
            <a:cxnSpLocks/>
          </p:cNvCxnSpPr>
          <p:nvPr/>
        </p:nvCxnSpPr>
        <p:spPr>
          <a:xfrm flipV="1">
            <a:off x="3481777" y="518774"/>
            <a:ext cx="223709" cy="2561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A person measuring his head&#10;&#10;Description automatically generated">
            <a:extLst>
              <a:ext uri="{FF2B5EF4-FFF2-40B4-BE49-F238E27FC236}">
                <a16:creationId xmlns:a16="http://schemas.microsoft.com/office/drawing/2014/main" id="{CEEB6CE4-85C7-5BBB-BCA1-8B12F2A118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28" y="3698820"/>
            <a:ext cx="814578" cy="814578"/>
          </a:xfrm>
          <a:prstGeom prst="rect">
            <a:avLst/>
          </a:prstGeom>
        </p:spPr>
      </p:pic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15775AFB-C39B-6485-53BE-346BA7B7CA4D}"/>
              </a:ext>
            </a:extLst>
          </p:cNvPr>
          <p:cNvCxnSpPr>
            <a:stCxn id="90" idx="1"/>
          </p:cNvCxnSpPr>
          <p:nvPr/>
        </p:nvCxnSpPr>
        <p:spPr>
          <a:xfrm rot="10800000" flipV="1">
            <a:off x="6190568" y="4106109"/>
            <a:ext cx="601260" cy="822166"/>
          </a:xfrm>
          <a:prstGeom prst="curvedConnector2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52D502D-A3C2-A682-A98A-7CAD33E6298F}"/>
              </a:ext>
            </a:extLst>
          </p:cNvPr>
          <p:cNvSpPr txBox="1"/>
          <p:nvPr/>
        </p:nvSpPr>
        <p:spPr>
          <a:xfrm>
            <a:off x="7052652" y="3924865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Setpoint </a:t>
            </a:r>
          </a:p>
          <a:p>
            <a:pPr algn="ctr"/>
            <a:r>
              <a:rPr lang="en-US" sz="1300" b="1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65784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FAAEA2-8082-52E4-07C3-287CAA9B1BB2}"/>
              </a:ext>
            </a:extLst>
          </p:cNvPr>
          <p:cNvGrpSpPr/>
          <p:nvPr/>
        </p:nvGrpSpPr>
        <p:grpSpPr>
          <a:xfrm>
            <a:off x="2614354" y="745240"/>
            <a:ext cx="3816988" cy="4868698"/>
            <a:chOff x="4760657" y="861974"/>
            <a:chExt cx="3816988" cy="486869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B21DCDD-E9FF-0610-6CC0-81A9F6D0A3D7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267E06-310B-F734-E1BF-C606C9BD1A23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E0F3FB4-BD13-9257-C76C-216E8E3EFC50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9C03D20-806A-4954-3A1F-DCA0BD9EA218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6BABB83-71F9-37CC-69F6-A85BA7C45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91AE941-9E91-5595-FBDE-EF49069C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5A7AD7F-AAD4-51E2-86DF-31CA3A9E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24" name="Picture 2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88B39BD-4CF6-F72F-8CA4-1CBFB281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F397DF21-AEFF-F805-0B55-C2E71429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DB8D1D5-7896-E65E-EFFF-2CAFF9E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C85AB02-105F-9D5B-83C3-3EEAF6C9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F2BCA7-9915-015E-ED1B-687DB4F36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BE4FB6-E70F-057C-7778-42E046DDEF76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20CF20F-D23E-8A80-B2BF-276D77A2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F9F25-F311-A997-9803-8F02B6BE953D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BE008A-4F5B-2EAD-75A2-E98871D44033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FD9E42-882B-AB32-C26B-7228750EE051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15C6A-E90B-F7C0-BDA7-02E5FBB5DA71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Heat Supply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86C11A-91D3-2062-E3AD-193AE51E454A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28235-8025-E137-DF0A-55FE763FBD94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6BDFB7-6646-C2ED-B0BD-28C1EB2650D6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3B3D3D-2645-8B46-3A46-4E400A32B16E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C27816-FB1B-F6B0-E616-CEE61399F307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5A4E41-6ADD-31B2-AC83-43A2AB4D32BE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heating storage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95FE6-CF12-1843-1109-81264DE2A8DF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398EE6-0C76-5FB1-12E0-0EDBEEAF31CB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583F8-18C7-0C20-B322-D473CB696D93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1</a:t>
              </a:r>
            </a:p>
          </p:txBody>
        </p:sp>
        <p:pic>
          <p:nvPicPr>
            <p:cNvPr id="56" name="Picture 55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5BB32CB6-59B2-E6B7-9746-2E3D7E8E9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3C84D3-C777-AC9F-4715-A69022A56A5F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3" y="1162556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1867714" y="1825359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16200000" flipH="1" flipV="1">
            <a:off x="3177682" y="-126703"/>
            <a:ext cx="417316" cy="2161201"/>
          </a:xfrm>
          <a:prstGeom prst="bentConnector3">
            <a:avLst>
              <a:gd name="adj1" fmla="val -5477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2947270" y="1032223"/>
            <a:ext cx="3816988" cy="4868698"/>
            <a:chOff x="4760657" y="861974"/>
            <a:chExt cx="3816988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4243F02-FCEB-F244-AA07-BA49983506E2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30" name="Picture 2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D358902-D725-B145-BF33-3E253960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52" name="Picture 5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786DD7-A38F-0C4E-9BD4-BC8A3E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5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8318F54-6CDB-F446-9E02-23F62AE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BF70C8-6E7A-344B-B3E6-9914688657C1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6FCBAA-212F-5C4A-91E6-B84329B3E7AB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42DB9-6BAA-2A47-9561-FE5619719DF4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F35BE7-FB33-C349-F7B4-C2FC19C110DF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and/or 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heating storage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55B49F-DBBD-88D0-665D-B3DC36E09168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5030F2-951A-1464-98B5-4778F06F2ECD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N</a:t>
              </a:r>
            </a:p>
          </p:txBody>
        </p:sp>
        <p:pic>
          <p:nvPicPr>
            <p:cNvPr id="3" name="Picture 2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B0685F88-C02C-CA54-B64F-D46639BF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5E8CF1-793B-A405-BCB2-F52BF025C5B0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cxnSp>
        <p:nvCxnSpPr>
          <p:cNvPr id="177" name="Straight Arrow Connector 23">
            <a:extLst>
              <a:ext uri="{FF2B5EF4-FFF2-40B4-BE49-F238E27FC236}">
                <a16:creationId xmlns:a16="http://schemas.microsoft.com/office/drawing/2014/main" id="{DDC17BC9-1645-4215-C63B-E0DD628139D9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16200000" flipH="1">
            <a:off x="4489906" y="722273"/>
            <a:ext cx="286983" cy="332916"/>
          </a:xfrm>
          <a:prstGeom prst="bentConnector3">
            <a:avLst>
              <a:gd name="adj1" fmla="val -796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7491896" y="2959218"/>
            <a:ext cx="1030916" cy="1024127"/>
            <a:chOff x="6975940" y="2943131"/>
            <a:chExt cx="529409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3" y="3063602"/>
              <a:ext cx="523776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F20B79-BE16-4BDE-D612-88C21A60B777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 flipH="1" flipV="1">
            <a:off x="6401933" y="3463945"/>
            <a:ext cx="1089965" cy="7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1FC50A-1394-A080-FF43-0B21C7559932}"/>
              </a:ext>
            </a:extLst>
          </p:cNvPr>
          <p:cNvSpPr txBox="1"/>
          <p:nvPr/>
        </p:nvSpPr>
        <p:spPr>
          <a:xfrm>
            <a:off x="6500048" y="3018263"/>
            <a:ext cx="1008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Charge/</a:t>
            </a:r>
          </a:p>
          <a:p>
            <a:r>
              <a:rPr lang="en-US" sz="1300" b="1" dirty="0"/>
              <a:t>Discharge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4A7AED-B25F-C20E-1DED-34C71837FB23}"/>
              </a:ext>
            </a:extLst>
          </p:cNvPr>
          <p:cNvSpPr txBox="1"/>
          <p:nvPr/>
        </p:nvSpPr>
        <p:spPr>
          <a:xfrm>
            <a:off x="6312024" y="1692376"/>
            <a:ext cx="1008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Power</a:t>
            </a:r>
          </a:p>
        </p:txBody>
      </p:sp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53CD7361-8369-D18B-E8DF-C3807368AF75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699364" y="1654620"/>
            <a:ext cx="1007168" cy="160202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58" idx="6"/>
            <a:endCxn id="33" idx="0"/>
          </p:cNvCxnSpPr>
          <p:nvPr/>
        </p:nvCxnSpPr>
        <p:spPr>
          <a:xfrm flipH="1">
            <a:off x="4799856" y="3471282"/>
            <a:ext cx="3716172" cy="2429639"/>
          </a:xfrm>
          <a:prstGeom prst="bentConnector4">
            <a:avLst>
              <a:gd name="adj1" fmla="val -13579"/>
              <a:gd name="adj2" fmla="val 10940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6260202" y="5857807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B58393-6879-B508-EC7F-3FD8948DCB21}"/>
              </a:ext>
            </a:extLst>
          </p:cNvPr>
          <p:cNvGrpSpPr>
            <a:grpSpLocks noChangeAspect="1"/>
          </p:cNvGrpSpPr>
          <p:nvPr/>
        </p:nvGrpSpPr>
        <p:grpSpPr>
          <a:xfrm>
            <a:off x="7493818" y="4463594"/>
            <a:ext cx="1028994" cy="1024127"/>
            <a:chOff x="6975940" y="2943131"/>
            <a:chExt cx="528422" cy="5259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158F6E-B16C-66FE-77A2-D250C792D4FC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rgbClr val="1400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ECCA72-939D-7011-4233-6F8D6DFFF356}"/>
                </a:ext>
              </a:extLst>
            </p:cNvPr>
            <p:cNvSpPr txBox="1"/>
            <p:nvPr/>
          </p:nvSpPr>
          <p:spPr>
            <a:xfrm>
              <a:off x="6983680" y="3026098"/>
              <a:ext cx="520682" cy="379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LSTM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Dynamics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9AFF7-A4D8-CD21-A1D8-9555BE79706A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8517946" y="4975658"/>
            <a:ext cx="5120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5E6FE6-8798-0714-3AD0-5960D9B406A3}"/>
              </a:ext>
            </a:extLst>
          </p:cNvPr>
          <p:cNvCxnSpPr>
            <a:cxnSpLocks/>
            <a:stCxn id="75" idx="2"/>
            <a:endCxn id="18" idx="3"/>
          </p:cNvCxnSpPr>
          <p:nvPr/>
        </p:nvCxnSpPr>
        <p:spPr>
          <a:xfrm flipH="1" flipV="1">
            <a:off x="6190568" y="4972653"/>
            <a:ext cx="1303250" cy="3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EC05E-B6A6-6026-3DB8-BE9A364E460B}"/>
              </a:ext>
            </a:extLst>
          </p:cNvPr>
          <p:cNvSpPr txBox="1"/>
          <p:nvPr/>
        </p:nvSpPr>
        <p:spPr>
          <a:xfrm>
            <a:off x="6256238" y="470567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Temperature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2A6239-04DB-50EB-0BD3-A84E1384226F}"/>
              </a:ext>
            </a:extLst>
          </p:cNvPr>
          <p:cNvSpPr/>
          <p:nvPr/>
        </p:nvSpPr>
        <p:spPr>
          <a:xfrm>
            <a:off x="3201763" y="274390"/>
            <a:ext cx="250275" cy="4125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864794-DF9A-00D1-56A6-247EBFF3C59C}"/>
              </a:ext>
            </a:extLst>
          </p:cNvPr>
          <p:cNvCxnSpPr>
            <a:cxnSpLocks/>
          </p:cNvCxnSpPr>
          <p:nvPr/>
        </p:nvCxnSpPr>
        <p:spPr>
          <a:xfrm flipV="1">
            <a:off x="3191891" y="305481"/>
            <a:ext cx="250275" cy="20629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16C099-CCEB-EC2A-4386-9DC9DF9CB729}"/>
              </a:ext>
            </a:extLst>
          </p:cNvPr>
          <p:cNvCxnSpPr>
            <a:cxnSpLocks/>
          </p:cNvCxnSpPr>
          <p:nvPr/>
        </p:nvCxnSpPr>
        <p:spPr>
          <a:xfrm flipV="1">
            <a:off x="3481777" y="518774"/>
            <a:ext cx="223709" cy="2561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7B4661-7D2D-90EF-4D97-96662B43DC24}"/>
              </a:ext>
            </a:extLst>
          </p:cNvPr>
          <p:cNvSpPr txBox="1"/>
          <p:nvPr/>
        </p:nvSpPr>
        <p:spPr>
          <a:xfrm>
            <a:off x="3461910" y="58139"/>
            <a:ext cx="14445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Unlimited Supply/</a:t>
            </a:r>
            <a:br>
              <a:rPr lang="en-US" sz="1300" b="1" dirty="0"/>
            </a:br>
            <a:r>
              <a:rPr lang="en-US" sz="1300" b="1" dirty="0"/>
              <a:t>Power Outage</a:t>
            </a:r>
          </a:p>
        </p:txBody>
      </p:sp>
      <p:pic>
        <p:nvPicPr>
          <p:cNvPr id="71" name="Picture 70" descr="A person measuring his head&#10;&#10;Description automatically generated">
            <a:extLst>
              <a:ext uri="{FF2B5EF4-FFF2-40B4-BE49-F238E27FC236}">
                <a16:creationId xmlns:a16="http://schemas.microsoft.com/office/drawing/2014/main" id="{26555285-94BB-CB80-EC12-B0F1747E6B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28" y="3698820"/>
            <a:ext cx="814578" cy="814578"/>
          </a:xfrm>
          <a:prstGeom prst="rect">
            <a:avLst/>
          </a:prstGeom>
        </p:spPr>
      </p:pic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4E1B1DB1-FCD4-9B4B-5127-5BF18CE598F2}"/>
              </a:ext>
            </a:extLst>
          </p:cNvPr>
          <p:cNvCxnSpPr>
            <a:stCxn id="71" idx="1"/>
          </p:cNvCxnSpPr>
          <p:nvPr/>
        </p:nvCxnSpPr>
        <p:spPr>
          <a:xfrm rot="10800000" flipV="1">
            <a:off x="6190568" y="4106109"/>
            <a:ext cx="601260" cy="822166"/>
          </a:xfrm>
          <a:prstGeom prst="curvedConnector2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57F8FBC-A259-CC54-4F05-3FB0757DEA97}"/>
              </a:ext>
            </a:extLst>
          </p:cNvPr>
          <p:cNvSpPr txBox="1"/>
          <p:nvPr/>
        </p:nvSpPr>
        <p:spPr>
          <a:xfrm>
            <a:off x="7334211" y="3936053"/>
            <a:ext cx="1814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Occupant Thermostat Override Model</a:t>
            </a:r>
          </a:p>
        </p:txBody>
      </p:sp>
    </p:spTree>
    <p:extLst>
      <p:ext uri="{BB962C8B-B14F-4D97-AF65-F5344CB8AC3E}">
        <p14:creationId xmlns:p14="http://schemas.microsoft.com/office/powerpoint/2010/main" val="256321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3" y="1162556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1867714" y="1825359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33" idx="2"/>
            <a:endCxn id="54" idx="0"/>
          </p:cNvCxnSpPr>
          <p:nvPr/>
        </p:nvCxnSpPr>
        <p:spPr>
          <a:xfrm rot="16200000" flipH="1" flipV="1">
            <a:off x="3487631" y="-149670"/>
            <a:ext cx="130333" cy="2494117"/>
          </a:xfrm>
          <a:prstGeom prst="bentConnector3">
            <a:avLst>
              <a:gd name="adj1" fmla="val -318313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3043266" y="1032223"/>
            <a:ext cx="3720992" cy="4868698"/>
            <a:chOff x="4856653" y="861974"/>
            <a:chExt cx="3720992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7491896" y="2959218"/>
            <a:ext cx="1030916" cy="1024127"/>
            <a:chOff x="6975940" y="2943131"/>
            <a:chExt cx="529409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3" y="3063602"/>
              <a:ext cx="523776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D4A7AED-B25F-C20E-1DED-34C71837FB23}"/>
              </a:ext>
            </a:extLst>
          </p:cNvPr>
          <p:cNvSpPr txBox="1"/>
          <p:nvPr/>
        </p:nvSpPr>
        <p:spPr>
          <a:xfrm>
            <a:off x="6312024" y="1692376"/>
            <a:ext cx="1008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Power</a:t>
            </a:r>
          </a:p>
        </p:txBody>
      </p:sp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53CD7361-8369-D18B-E8DF-C3807368AF75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699364" y="1654620"/>
            <a:ext cx="1007168" cy="160202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58" idx="6"/>
            <a:endCxn id="33" idx="0"/>
          </p:cNvCxnSpPr>
          <p:nvPr/>
        </p:nvCxnSpPr>
        <p:spPr>
          <a:xfrm flipH="1">
            <a:off x="4799856" y="3471282"/>
            <a:ext cx="3716172" cy="2429639"/>
          </a:xfrm>
          <a:prstGeom prst="bentConnector4">
            <a:avLst>
              <a:gd name="adj1" fmla="val -13579"/>
              <a:gd name="adj2" fmla="val 10940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6260202" y="5857807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B58393-6879-B508-EC7F-3FD8948DCB21}"/>
              </a:ext>
            </a:extLst>
          </p:cNvPr>
          <p:cNvGrpSpPr>
            <a:grpSpLocks noChangeAspect="1"/>
          </p:cNvGrpSpPr>
          <p:nvPr/>
        </p:nvGrpSpPr>
        <p:grpSpPr>
          <a:xfrm>
            <a:off x="7493818" y="4463594"/>
            <a:ext cx="1028994" cy="1024127"/>
            <a:chOff x="6975940" y="2943131"/>
            <a:chExt cx="528422" cy="5259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158F6E-B16C-66FE-77A2-D250C792D4FC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rgbClr val="1400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ECCA72-939D-7011-4233-6F8D6DFFF356}"/>
                </a:ext>
              </a:extLst>
            </p:cNvPr>
            <p:cNvSpPr txBox="1"/>
            <p:nvPr/>
          </p:nvSpPr>
          <p:spPr>
            <a:xfrm>
              <a:off x="6983680" y="3026098"/>
              <a:ext cx="520682" cy="379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LSTM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Dynamics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9AFF7-A4D8-CD21-A1D8-9555BE79706A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8517946" y="4975658"/>
            <a:ext cx="5120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5E6FE6-8798-0714-3AD0-5960D9B406A3}"/>
              </a:ext>
            </a:extLst>
          </p:cNvPr>
          <p:cNvCxnSpPr>
            <a:cxnSpLocks/>
            <a:stCxn id="75" idx="2"/>
            <a:endCxn id="18" idx="3"/>
          </p:cNvCxnSpPr>
          <p:nvPr/>
        </p:nvCxnSpPr>
        <p:spPr>
          <a:xfrm flipH="1" flipV="1">
            <a:off x="6190568" y="4972653"/>
            <a:ext cx="1303250" cy="3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EC05E-B6A6-6026-3DB8-BE9A364E460B}"/>
              </a:ext>
            </a:extLst>
          </p:cNvPr>
          <p:cNvSpPr txBox="1"/>
          <p:nvPr/>
        </p:nvSpPr>
        <p:spPr>
          <a:xfrm>
            <a:off x="6256238" y="470567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Temperature</a:t>
            </a:r>
          </a:p>
        </p:txBody>
      </p:sp>
      <p:pic>
        <p:nvPicPr>
          <p:cNvPr id="71" name="Picture 70" descr="A person measuring his head&#10;&#10;Description automatically generated">
            <a:extLst>
              <a:ext uri="{FF2B5EF4-FFF2-40B4-BE49-F238E27FC236}">
                <a16:creationId xmlns:a16="http://schemas.microsoft.com/office/drawing/2014/main" id="{26555285-94BB-CB80-EC12-B0F1747E6B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28" y="3698820"/>
            <a:ext cx="814578" cy="814578"/>
          </a:xfrm>
          <a:prstGeom prst="rect">
            <a:avLst/>
          </a:prstGeom>
        </p:spPr>
      </p:pic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4E1B1DB1-FCD4-9B4B-5127-5BF18CE598F2}"/>
              </a:ext>
            </a:extLst>
          </p:cNvPr>
          <p:cNvCxnSpPr>
            <a:stCxn id="71" idx="1"/>
          </p:cNvCxnSpPr>
          <p:nvPr/>
        </p:nvCxnSpPr>
        <p:spPr>
          <a:xfrm rot="10800000" flipV="1">
            <a:off x="6190568" y="4106109"/>
            <a:ext cx="601260" cy="822166"/>
          </a:xfrm>
          <a:prstGeom prst="curvedConnector2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8930588-88E0-3B39-5025-711ED1FCA10C}"/>
              </a:ext>
            </a:extLst>
          </p:cNvPr>
          <p:cNvSpPr txBox="1"/>
          <p:nvPr/>
        </p:nvSpPr>
        <p:spPr>
          <a:xfrm>
            <a:off x="7334211" y="3936053"/>
            <a:ext cx="1814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Occupant Thermostat Override Model</a:t>
            </a:r>
          </a:p>
        </p:txBody>
      </p:sp>
    </p:spTree>
    <p:extLst>
      <p:ext uri="{BB962C8B-B14F-4D97-AF65-F5344CB8AC3E}">
        <p14:creationId xmlns:p14="http://schemas.microsoft.com/office/powerpoint/2010/main" val="1014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97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855641" y="631023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707086" y="692696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222882" y="984705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603920" y="2095740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206352" y="2550886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384014" y="5107378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9" y="5349500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60516" y="5320221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32" y="2299651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22" y="3693311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0" y="3672007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44" y="2299650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3" y="5274650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1" y="3712514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47" y="1683909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63" y="2548005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448143" y="3440033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 N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590274" y="3938025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381381" y="1179852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71" y="5297614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599332" y="3470103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3126886" y="1179853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5066271" y="337322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322837" y="508532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877155" y="2071880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647118" y="2950747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540024" y="2949766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581027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639343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571347" y="5962348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704008" y="4344679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511824" y="4346470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503713" y="4343902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492467" y="230111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496645" y="3154141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5074327" y="1063768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</a:t>
            </a:r>
          </a:p>
        </p:txBody>
      </p:sp>
    </p:spTree>
    <p:extLst>
      <p:ext uri="{BB962C8B-B14F-4D97-AF65-F5344CB8AC3E}">
        <p14:creationId xmlns:p14="http://schemas.microsoft.com/office/powerpoint/2010/main" val="97906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DE6560-019F-6D40-08EB-C53C6E58B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058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F0E7B7-7764-5D78-5ADB-3FB3DCAA5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25450"/>
            <a:ext cx="56388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5222084" y="45732"/>
            <a:ext cx="2467909" cy="7488835"/>
          </a:xfrm>
          <a:prstGeom prst="roundRect">
            <a:avLst>
              <a:gd name="adj" fmla="val 25205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5627948" y="2179788"/>
            <a:ext cx="1656183" cy="7488832"/>
          </a:xfrm>
          <a:prstGeom prst="roundRect">
            <a:avLst>
              <a:gd name="adj" fmla="val 25205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275447" y="-2447189"/>
            <a:ext cx="2361188" cy="7488834"/>
          </a:xfrm>
          <a:prstGeom prst="roundRect">
            <a:avLst>
              <a:gd name="adj" fmla="val 25205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C756C67-A345-1F8A-61CE-ED99EEF837F3}"/>
              </a:ext>
            </a:extLst>
          </p:cNvPr>
          <p:cNvSpPr/>
          <p:nvPr/>
        </p:nvSpPr>
        <p:spPr>
          <a:xfrm rot="5400000">
            <a:off x="9107152" y="481931"/>
            <a:ext cx="792088" cy="962471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5683394" y="589336"/>
            <a:ext cx="3076895" cy="739065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2B9FC0-C1AE-BAF4-A8D9-9EFE08EA4576}"/>
              </a:ext>
            </a:extLst>
          </p:cNvPr>
          <p:cNvSpPr/>
          <p:nvPr/>
        </p:nvSpPr>
        <p:spPr>
          <a:xfrm rot="5400000">
            <a:off x="3897101" y="-139643"/>
            <a:ext cx="757360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6763516" y="717258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5827412" y="717258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7843636" y="718149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6A78B77-08CB-62AA-A454-A419D0061281}"/>
              </a:ext>
            </a:extLst>
          </p:cNvPr>
          <p:cNvSpPr/>
          <p:nvPr/>
        </p:nvSpPr>
        <p:spPr>
          <a:xfrm>
            <a:off x="9120336" y="661497"/>
            <a:ext cx="753742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TMY3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A213396-D9E9-E0C1-7FA5-3AFC055769A5}"/>
              </a:ext>
            </a:extLst>
          </p:cNvPr>
          <p:cNvSpPr/>
          <p:nvPr/>
        </p:nvSpPr>
        <p:spPr>
          <a:xfrm>
            <a:off x="9120336" y="982923"/>
            <a:ext cx="753742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Meteostat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86B9150-8F03-B001-D37A-7B59F0DCFDBB}"/>
              </a:ext>
            </a:extLst>
          </p:cNvPr>
          <p:cNvSpPr/>
          <p:nvPr/>
        </p:nvSpPr>
        <p:spPr>
          <a:xfrm>
            <a:off x="4509802" y="711137"/>
            <a:ext cx="7466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K-means Clustering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3277103" y="713324"/>
            <a:ext cx="101971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 Buildings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9021960" y="1674202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(.</a:t>
            </a:r>
            <a:r>
              <a:rPr lang="en-US" sz="1200" b="1" dirty="0" err="1">
                <a:solidFill>
                  <a:schemeClr val="tx1"/>
                </a:solidFill>
              </a:rPr>
              <a:t>epw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flipH="1">
            <a:off x="5388440" y="969286"/>
            <a:ext cx="438972" cy="3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3">
            <a:extLst>
              <a:ext uri="{FF2B5EF4-FFF2-40B4-BE49-F238E27FC236}">
                <a16:creationId xmlns:a16="http://schemas.microsoft.com/office/drawing/2014/main" id="{C1803BCF-1991-1262-CBBC-3B4053AD509E}"/>
              </a:ext>
            </a:extLst>
          </p:cNvPr>
          <p:cNvCxnSpPr>
            <a:cxnSpLocks/>
            <a:endCxn id="31" idx="2"/>
          </p:cNvCxnSpPr>
          <p:nvPr/>
        </p:nvCxnSpPr>
        <p:spPr>
          <a:xfrm rot="10800000" flipV="1">
            <a:off x="3163124" y="589336"/>
            <a:ext cx="3940991" cy="383680"/>
          </a:xfrm>
          <a:prstGeom prst="bentConnector5">
            <a:avLst>
              <a:gd name="adj1" fmla="val 79"/>
              <a:gd name="adj2" fmla="val -73954"/>
              <a:gd name="adj3" fmla="val 103138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C0475E2-17D1-3169-C7B7-CA2993F9F26C}"/>
              </a:ext>
            </a:extLst>
          </p:cNvPr>
          <p:cNvSpPr/>
          <p:nvPr/>
        </p:nvSpPr>
        <p:spPr>
          <a:xfrm>
            <a:off x="5035327" y="2719847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OpenStudio</a:t>
            </a:r>
            <a:r>
              <a:rPr lang="en-US" sz="1200" b="1" dirty="0">
                <a:solidFill>
                  <a:schemeClr val="tx1"/>
                </a:solidFill>
              </a:rPr>
              <a:t> ➜ </a:t>
            </a:r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Translator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849977" y="1927760"/>
            <a:ext cx="2171983" cy="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439484" y="2332282"/>
            <a:ext cx="0" cy="38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035328" y="3545245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Model (.</a:t>
            </a:r>
            <a:r>
              <a:rPr lang="en-US" sz="1200" b="1" dirty="0" err="1">
                <a:solidFill>
                  <a:schemeClr val="tx1"/>
                </a:solidFill>
              </a:rPr>
              <a:t>idf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5746028" y="4451662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Ideal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F33724FD-CA1E-FA68-A3F1-212826622A71}"/>
              </a:ext>
            </a:extLst>
          </p:cNvPr>
          <p:cNvSpPr/>
          <p:nvPr/>
        </p:nvSpPr>
        <p:spPr>
          <a:xfrm>
            <a:off x="6528050" y="4444779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Partial Loads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AE95701-84A2-1F25-E4C1-E9573CA3148A}"/>
              </a:ext>
            </a:extLst>
          </p:cNvPr>
          <p:cNvSpPr/>
          <p:nvPr/>
        </p:nvSpPr>
        <p:spPr>
          <a:xfrm rot="5400000">
            <a:off x="6188984" y="3883695"/>
            <a:ext cx="500997" cy="1512166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555167" y="4376025"/>
            <a:ext cx="156516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Trained Dynamics LSTM Model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4163613" y="5312132"/>
            <a:ext cx="4956724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4163613" y="6176231"/>
            <a:ext cx="4956724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Energy Flexibility 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>
            <a:off x="6641975" y="5744180"/>
            <a:ext cx="0" cy="432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4163613" y="4386220"/>
            <a:ext cx="1140299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BC27A29-F092-A66E-5B50-949187EB91AB}"/>
              </a:ext>
            </a:extLst>
          </p:cNvPr>
          <p:cNvSpPr/>
          <p:nvPr/>
        </p:nvSpPr>
        <p:spPr>
          <a:xfrm rot="5400000">
            <a:off x="3951744" y="779098"/>
            <a:ext cx="648073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243239" y="1639728"/>
            <a:ext cx="1078458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Thermostat Setpoints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C99C734-9FC4-CEC3-AB04-82F96AD7C6AB}"/>
              </a:ext>
            </a:extLst>
          </p:cNvPr>
          <p:cNvSpPr/>
          <p:nvPr/>
        </p:nvSpPr>
        <p:spPr>
          <a:xfrm>
            <a:off x="3235126" y="1639728"/>
            <a:ext cx="79208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Dynamic Time Warping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11223" y="1927760"/>
            <a:ext cx="612769" cy="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2BC2026-C26E-D850-7311-D609A0C4D9F0}"/>
              </a:ext>
            </a:extLst>
          </p:cNvPr>
          <p:cNvCxnSpPr>
            <a:cxnSpLocks/>
            <a:stCxn id="52" idx="2"/>
            <a:endCxn id="62" idx="0"/>
          </p:cNvCxnSpPr>
          <p:nvPr/>
        </p:nvCxnSpPr>
        <p:spPr>
          <a:xfrm>
            <a:off x="6439484" y="3223903"/>
            <a:ext cx="1" cy="321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7B0FAC1-E481-AF53-260B-19283FA70768}"/>
              </a:ext>
            </a:extLst>
          </p:cNvPr>
          <p:cNvCxnSpPr>
            <a:cxnSpLocks/>
            <a:stCxn id="31" idx="3"/>
            <a:endCxn id="139" idx="1"/>
          </p:cNvCxnSpPr>
          <p:nvPr/>
        </p:nvCxnSpPr>
        <p:spPr>
          <a:xfrm flipH="1">
            <a:off x="4275780" y="1351696"/>
            <a:ext cx="1" cy="216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endCxn id="78" idx="1"/>
          </p:cNvCxnSpPr>
          <p:nvPr/>
        </p:nvCxnSpPr>
        <p:spPr>
          <a:xfrm flipH="1">
            <a:off x="6439483" y="4058619"/>
            <a:ext cx="1" cy="3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6043000" y="4828403"/>
            <a:ext cx="1" cy="500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 flipH="1">
            <a:off x="4726238" y="4880081"/>
            <a:ext cx="7525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337752" y="4880081"/>
            <a:ext cx="1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3163122" y="5167900"/>
            <a:ext cx="777240" cy="802716"/>
            <a:chOff x="6937314" y="2943131"/>
            <a:chExt cx="597585" cy="61717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54655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2DC7CE6-8426-6B33-81B2-FBBBAFCFA9F8}"/>
              </a:ext>
            </a:extLst>
          </p:cNvPr>
          <p:cNvCxnSpPr>
            <a:cxnSpLocks/>
            <a:stCxn id="143" idx="3"/>
            <a:endCxn id="140" idx="1"/>
          </p:cNvCxnSpPr>
          <p:nvPr/>
        </p:nvCxnSpPr>
        <p:spPr>
          <a:xfrm>
            <a:off x="4027215" y="1891756"/>
            <a:ext cx="2160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138511F-DF65-1091-56B9-87B65C544695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4296822" y="963165"/>
            <a:ext cx="212980" cy="218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3891875" y="5528156"/>
            <a:ext cx="325744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2C4AD9F-69D2-087C-96B3-DBD6C198F92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7207824" y="4628053"/>
            <a:ext cx="347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5983221" y="282196"/>
            <a:ext cx="113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Database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ED263F6-2C9E-745E-3699-75FBF95D2BF6}"/>
              </a:ext>
            </a:extLst>
          </p:cNvPr>
          <p:cNvSpPr txBox="1"/>
          <p:nvPr/>
        </p:nvSpPr>
        <p:spPr>
          <a:xfrm>
            <a:off x="3163122" y="285799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Building Selection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79376FB-2732-AA03-55DD-88D43DF5524A}"/>
              </a:ext>
            </a:extLst>
          </p:cNvPr>
          <p:cNvSpPr txBox="1"/>
          <p:nvPr/>
        </p:nvSpPr>
        <p:spPr>
          <a:xfrm>
            <a:off x="3163122" y="2185432"/>
            <a:ext cx="127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ecobee</a:t>
            </a:r>
            <a:r>
              <a:rPr lang="en-US" sz="1200" b="1" dirty="0">
                <a:solidFill>
                  <a:srgbClr val="C00000"/>
                </a:solidFill>
              </a:rPr>
              <a:t>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271401" y="855818"/>
            <a:ext cx="1417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1: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1354757" y="3124601"/>
            <a:ext cx="13340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2:</a:t>
            </a:r>
            <a:br>
              <a:rPr lang="en-US" sz="1600" b="1" dirty="0"/>
            </a:br>
            <a:r>
              <a:rPr lang="en-US" sz="1600" dirty="0"/>
              <a:t>Building Load</a:t>
            </a:r>
          </a:p>
          <a:p>
            <a:pPr algn="r"/>
            <a:r>
              <a:rPr lang="en-US" sz="1600" dirty="0"/>
              <a:t>Simulation</a:t>
            </a:r>
          </a:p>
          <a:p>
            <a:pPr algn="r"/>
            <a:r>
              <a:rPr lang="en-US" sz="1600" dirty="0"/>
              <a:t>&amp; CityLearn</a:t>
            </a:r>
          </a:p>
          <a:p>
            <a:pPr algn="r"/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497573" y="5436434"/>
            <a:ext cx="1214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3: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&amp; Reporting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46C28F6-9247-F07F-F922-08301F2741C3}"/>
              </a:ext>
            </a:extLst>
          </p:cNvPr>
          <p:cNvSpPr txBox="1"/>
          <p:nvPr/>
        </p:nvSpPr>
        <p:spPr>
          <a:xfrm>
            <a:off x="8123225" y="287474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C00000"/>
                </a:solidFill>
              </a:rPr>
              <a:t>Weather Database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7B226A-AA1B-85FF-17BB-5C4D4FBFE531}"/>
              </a:ext>
            </a:extLst>
          </p:cNvPr>
          <p:cNvCxnSpPr>
            <a:cxnSpLocks/>
            <a:stCxn id="29" idx="3"/>
            <a:endCxn id="34" idx="0"/>
          </p:cNvCxnSpPr>
          <p:nvPr/>
        </p:nvCxnSpPr>
        <p:spPr>
          <a:xfrm>
            <a:off x="9503196" y="1359211"/>
            <a:ext cx="0" cy="314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0142BE9-4AF7-06AE-5962-1B0F6B95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016" y="1552169"/>
            <a:ext cx="464842" cy="22033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516454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436985" y="1331325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3">
            <a:extLst>
              <a:ext uri="{FF2B5EF4-FFF2-40B4-BE49-F238E27FC236}">
                <a16:creationId xmlns:a16="http://schemas.microsoft.com/office/drawing/2014/main" id="{59F48DB0-D763-1C0E-9CE3-0E5EE41E57C0}"/>
              </a:ext>
            </a:extLst>
          </p:cNvPr>
          <p:cNvCxnSpPr>
            <a:cxnSpLocks/>
            <a:stCxn id="29" idx="1"/>
          </p:cNvCxnSpPr>
          <p:nvPr/>
        </p:nvCxnSpPr>
        <p:spPr>
          <a:xfrm rot="16200000" flipV="1">
            <a:off x="8174328" y="-761746"/>
            <a:ext cx="258656" cy="2399081"/>
          </a:xfrm>
          <a:prstGeom prst="bent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09427"/>
      </p:ext>
    </p:extLst>
  </p:cSld>
  <p:clrMapOvr>
    <a:masterClrMapping/>
  </p:clrMapOvr>
</p:sld>
</file>

<file path=ppt/theme/theme1.xml><?xml version="1.0" encoding="utf-8"?>
<a:theme xmlns:a="http://schemas.openxmlformats.org/drawingml/2006/main" name="IEA EBC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22576</TotalTime>
  <Words>624</Words>
  <Application>Microsoft Macintosh PowerPoint</Application>
  <PresentationFormat>Widescreen</PresentationFormat>
  <Paragraphs>213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IEA EBC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Andreas Wagner</dc:creator>
  <cp:lastModifiedBy>Nweye, Kingsley</cp:lastModifiedBy>
  <cp:revision>287</cp:revision>
  <cp:lastPrinted>2018-06-19T21:52:37Z</cp:lastPrinted>
  <dcterms:created xsi:type="dcterms:W3CDTF">2017-10-27T10:27:20Z</dcterms:created>
  <dcterms:modified xsi:type="dcterms:W3CDTF">2024-01-15T13:16:01Z</dcterms:modified>
</cp:coreProperties>
</file>