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83" r:id="rId2"/>
    <p:sldId id="284" r:id="rId3"/>
    <p:sldId id="282" r:id="rId4"/>
    <p:sldId id="257" r:id="rId5"/>
    <p:sldId id="258" r:id="rId6"/>
    <p:sldId id="274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311" r:id="rId17"/>
    <p:sldId id="267" r:id="rId18"/>
    <p:sldId id="268" r:id="rId19"/>
    <p:sldId id="277" r:id="rId20"/>
    <p:sldId id="269" r:id="rId21"/>
    <p:sldId id="286" r:id="rId22"/>
    <p:sldId id="270" r:id="rId23"/>
    <p:sldId id="278" r:id="rId24"/>
    <p:sldId id="279" r:id="rId25"/>
    <p:sldId id="285" r:id="rId26"/>
    <p:sldId id="271" r:id="rId27"/>
    <p:sldId id="281" r:id="rId28"/>
    <p:sldId id="280" r:id="rId29"/>
    <p:sldId id="288" r:id="rId30"/>
    <p:sldId id="276" r:id="rId31"/>
    <p:sldId id="287" r:id="rId32"/>
    <p:sldId id="275" r:id="rId33"/>
    <p:sldId id="272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3" autoAdjust="0"/>
    <p:restoredTop sz="86439" autoAdjust="0"/>
  </p:normalViewPr>
  <p:slideViewPr>
    <p:cSldViewPr snapToGrid="0">
      <p:cViewPr>
        <p:scale>
          <a:sx n="100" d="100"/>
          <a:sy n="100" d="100"/>
        </p:scale>
        <p:origin x="-7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-1920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E5B45-2054-4484-ABA2-75CE4889F6A4}" type="datetimeFigureOut">
              <a:rPr lang="ko-KR" altLang="en-US" smtClean="0"/>
              <a:t>2/28/2015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9A189-75CB-49AF-829E-FBCA105AB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9A189-75CB-49AF-829E-FBCA105AB55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3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9A189-75CB-49AF-829E-FBCA105AB55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6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2/28/2015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6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2/28/2015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2/28/2015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1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2/28/2015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 userDrawn="1"/>
        </p:nvSpPr>
        <p:spPr>
          <a:xfrm>
            <a:off x="3040791" y="5065836"/>
            <a:ext cx="6400800" cy="87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Written by naiyumie</a:t>
            </a:r>
          </a:p>
          <a:p>
            <a:r>
              <a:rPr lang="en-US" altLang="ko-KR" smtClean="0"/>
              <a:t>ver 1.0.0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40" y="1062037"/>
            <a:ext cx="2366963" cy="2366963"/>
          </a:xfrm>
          <a:prstGeom prst="rect">
            <a:avLst/>
          </a:prstGeom>
        </p:spPr>
      </p:pic>
      <p:sp>
        <p:nvSpPr>
          <p:cNvPr id="9" name="제목 3"/>
          <p:cNvSpPr txBox="1">
            <a:spLocks/>
          </p:cNvSpPr>
          <p:nvPr userDrawn="1"/>
        </p:nvSpPr>
        <p:spPr>
          <a:xfrm>
            <a:off x="2154321" y="3501008"/>
            <a:ext cx="8229600" cy="1564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smtClean="0"/>
              <a:t>front-end</a:t>
            </a:r>
            <a:r>
              <a:rPr lang="en-US" altLang="ko-KR" sz="4800" b="1" baseline="0" smtClean="0"/>
              <a:t> rules</a:t>
            </a:r>
          </a:p>
          <a:p>
            <a:r>
              <a:rPr lang="en-US" altLang="ko-KR" sz="4800" b="1" baseline="0" smtClean="0"/>
              <a:t>(publisher style guide)</a:t>
            </a:r>
          </a:p>
        </p:txBody>
      </p:sp>
    </p:spTree>
    <p:extLst>
      <p:ext uri="{BB962C8B-B14F-4D97-AF65-F5344CB8AC3E}">
        <p14:creationId xmlns:p14="http://schemas.microsoft.com/office/powerpoint/2010/main" val="125991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38784" y="6492875"/>
            <a:ext cx="2743200" cy="365125"/>
          </a:xfrm>
        </p:spPr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38201" y="719015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0" y="6634089"/>
            <a:ext cx="12192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퍼블리싱 작성 가이드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3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2/28/2015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3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2/28/2015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8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2/28/2015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4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2/28/2015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2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2/28/2015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BAD7-BCE8-481B-9ED1-25EE51C30FB0}" type="datetimeFigureOut">
              <a:rPr lang="ko-KR" altLang="en-US" smtClean="0"/>
              <a:t>2/28/2015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9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719015"/>
            <a:ext cx="10515600" cy="545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BAD7-BCE8-481B-9ED1-25EE51C30FB0}" type="datetimeFigureOut">
              <a:rPr lang="ko-KR" altLang="en-US" smtClean="0"/>
              <a:t>2/28/2015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07B2-C9B0-4CB1-AE17-4624D2B6B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6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65412" y="2817514"/>
            <a:ext cx="10464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(</a:t>
            </a:r>
            <a:r>
              <a:rPr lang="en-US" altLang="ko-KR" sz="1800" smtClean="0"/>
              <a:t>2015. 01. 05)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375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effectLst/>
              </a:rPr>
              <a:t>1.3.3 {projectDir}/tags/</a:t>
            </a:r>
            <a:r>
              <a:rPr lang="en-US" altLang="ko-KR" baseline="0" smtClean="0">
                <a:effectLst/>
              </a:rPr>
              <a:t> </a:t>
            </a:r>
            <a:r>
              <a:rPr lang="ko-KR" altLang="en-US" baseline="0" smtClean="0">
                <a:effectLst/>
              </a:rPr>
              <a:t>디렉터리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꼬리표라는 의미이다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정기적으로 릴리즈되는 버번을 버전별로 디렉토리</a:t>
            </a:r>
            <a:r>
              <a:rPr lang="en-US" altLang="ko-KR" sz="1200" smtClean="0"/>
              <a:t>(</a:t>
            </a:r>
            <a:r>
              <a:rPr lang="ko-KR" altLang="en-US" sz="1200" smtClean="0"/>
              <a:t>꼬리표 형태</a:t>
            </a:r>
            <a:r>
              <a:rPr lang="en-US" altLang="ko-KR" sz="1200" smtClean="0"/>
              <a:t>)</a:t>
            </a:r>
            <a:r>
              <a:rPr lang="ko-KR" altLang="en-US" sz="1200" smtClean="0"/>
              <a:t>를 만들어 저장한다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특히 </a:t>
            </a:r>
            <a:r>
              <a:rPr lang="en-US" altLang="ko-KR" sz="1200" smtClean="0"/>
              <a:t>tags </a:t>
            </a:r>
            <a:r>
              <a:rPr lang="ko-KR" altLang="en-US" sz="1200" smtClean="0"/>
              <a:t>디렉토리 안에 버전명이 디렉토리 명으로 사용되어진다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>
                <a:solidFill>
                  <a:srgbClr val="FF0000"/>
                </a:solidFill>
              </a:rPr>
              <a:t>이곳에 타인에게 배포 하거나</a:t>
            </a:r>
            <a:r>
              <a:rPr lang="en-US" altLang="ko-KR" sz="1200" smtClean="0">
                <a:solidFill>
                  <a:srgbClr val="FF0000"/>
                </a:solidFill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</a:rPr>
              <a:t>작업이 일시 중단 될 경우 압축하여 보관 한다</a:t>
            </a:r>
            <a:r>
              <a:rPr lang="en-US" altLang="ko-KR" sz="120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3699" y="3125797"/>
            <a:ext cx="430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tags</a:t>
            </a:r>
            <a:r>
              <a:rPr lang="ko-KR" altLang="en-US" sz="1000" smtClean="0"/>
              <a:t>디렉터리의 예시 배포한 일자별로 압축하여 보관 하고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87" y="1724273"/>
            <a:ext cx="2457143" cy="13428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25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effectLst/>
              </a:rPr>
              <a:t>1.3.4 {projectDir}/trunk/ </a:t>
            </a:r>
            <a:r>
              <a:rPr lang="ko-KR" altLang="en-US" smtClean="0">
                <a:effectLst/>
              </a:rPr>
              <a:t>디렉터리</a:t>
            </a:r>
            <a:endParaRPr lang="ko-KR" altLang="ko-KR" smtClean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주 작업 디렉터리이다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나무줄기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몸통이라는 의미로 프로젝트에서 가장 중심이 되는 줄기이다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모든 개발관련 작업은 이곳에서 수행된다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이 줄기 아래에 프로젝트 디렉토리 구조 및 사용라이브러리</a:t>
            </a:r>
            <a:r>
              <a:rPr lang="en-US" altLang="ko-KR" sz="1200" smtClean="0"/>
              <a:t>, </a:t>
            </a:r>
            <a:r>
              <a:rPr lang="ko-KR" altLang="en-US" sz="1200" smtClean="0"/>
              <a:t>코드가 들어간다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파일의 루트에는 파일리스트만 위치하여야 하며</a:t>
            </a:r>
            <a:r>
              <a:rPr lang="en-US" altLang="ko-KR" sz="1200" smtClean="0"/>
              <a:t>, </a:t>
            </a:r>
            <a:r>
              <a:rPr lang="ko-KR" altLang="en-US" sz="1200" smtClean="0"/>
              <a:t>파일리스트의 이름은 </a:t>
            </a:r>
            <a:r>
              <a:rPr lang="en-US" altLang="ko-KR" sz="1200" smtClean="0"/>
              <a:t>filelist.html </a:t>
            </a:r>
            <a:r>
              <a:rPr lang="ko-KR" altLang="en-US" sz="1200" smtClean="0"/>
              <a:t>혹은 </a:t>
            </a:r>
            <a:r>
              <a:rPr lang="en-US" altLang="ko-KR" sz="1200" smtClean="0"/>
              <a:t>listup.html </a:t>
            </a:r>
            <a:r>
              <a:rPr lang="ko-KR" altLang="en-US" sz="1200" smtClean="0"/>
              <a:t>혹은 </a:t>
            </a:r>
            <a:r>
              <a:rPr lang="en-US" altLang="ko-KR" sz="1200" smtClean="0"/>
              <a:t>guide.html</a:t>
            </a:r>
            <a:r>
              <a:rPr lang="ko-KR" altLang="en-US" sz="1200" smtClean="0"/>
              <a:t>과 같이 직관적이어야 하고</a:t>
            </a:r>
            <a:r>
              <a:rPr lang="en-US" altLang="ko-KR" sz="1200" smtClean="0"/>
              <a:t>,</a:t>
            </a:r>
          </a:p>
          <a:p>
            <a:r>
              <a:rPr lang="ko-KR" altLang="en-US" sz="1200" smtClean="0">
                <a:solidFill>
                  <a:srgbClr val="FF0000"/>
                </a:solidFill>
              </a:rPr>
              <a:t>파일 프로토콜을 사용하여 파일리스트를 사용하여 링크에 접근시 링크가 모두 유지되는 형태를 취해야 하며</a:t>
            </a:r>
            <a:r>
              <a:rPr lang="en-US" altLang="ko-KR" sz="1200" smtClean="0">
                <a:solidFill>
                  <a:srgbClr val="FF0000"/>
                </a:solidFill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</a:rPr>
              <a:t>모든 클라이언트 기능이 동작 하여야 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예를들어 웹브라우저에 드래그해서 놓았을 경우 사용하였을 경우 브라우저</a:t>
            </a:r>
            <a:r>
              <a:rPr lang="en-US" altLang="ko-KR" sz="1200" smtClean="0"/>
              <a:t>(</a:t>
            </a:r>
            <a:r>
              <a:rPr lang="ko-KR" altLang="en-US" sz="1200" smtClean="0"/>
              <a:t>클라이언트</a:t>
            </a:r>
            <a:r>
              <a:rPr lang="en-US" altLang="ko-KR" sz="1200" smtClean="0"/>
              <a:t>)</a:t>
            </a:r>
            <a:r>
              <a:rPr lang="ko-KR" altLang="en-US" sz="1200" smtClean="0"/>
              <a:t>단에서 동작이 가능 하여야 한다</a:t>
            </a:r>
            <a:r>
              <a:rPr lang="en-US" altLang="ko-KR" sz="1200" smtClean="0"/>
              <a:t>. </a:t>
            </a:r>
          </a:p>
          <a:p>
            <a:r>
              <a:rPr lang="en-US" altLang="ko-KR" sz="1200" smtClean="0"/>
              <a:t>file:///D:/_workspace/_publish_workspace/publish5/porebnTest01/trunk/filelist.html</a:t>
            </a:r>
            <a:r>
              <a:rPr lang="ko-KR" altLang="en-US" sz="1200" smtClean="0"/>
              <a:t>에 놓아서 링크를 클릭시 </a:t>
            </a:r>
            <a:endParaRPr lang="en-US" altLang="ko-KR" sz="1200" smtClean="0"/>
          </a:p>
          <a:p>
            <a:r>
              <a:rPr lang="en-US" altLang="ko-KR" sz="1200" smtClean="0"/>
              <a:t>file:///D:/_workspace/_publish_workspace/publish5/porebnTest01/trunk/html/act01_auth_approaching.html</a:t>
            </a:r>
            <a:r>
              <a:rPr lang="ko-KR" altLang="en-US" sz="1200" smtClean="0"/>
              <a:t>와 연결 되는 형태의 상대경로를 취해야 한다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클라이언트 </a:t>
            </a:r>
            <a:r>
              <a:rPr lang="en-US" altLang="ko-KR" sz="1200" smtClean="0"/>
              <a:t>(js </a:t>
            </a:r>
            <a:r>
              <a:rPr lang="ko-KR" altLang="en-US" sz="1200" smtClean="0"/>
              <a:t>자바스크립트 언어와</a:t>
            </a:r>
            <a:r>
              <a:rPr lang="en-US" altLang="ko-KR" sz="1200" smtClean="0"/>
              <a:t>, css </a:t>
            </a:r>
            <a:r>
              <a:rPr lang="ko-KR" altLang="en-US" sz="1200" smtClean="0"/>
              <a:t>스타일 시트</a:t>
            </a:r>
            <a:r>
              <a:rPr lang="en-US" altLang="ko-KR" sz="1200" smtClean="0"/>
              <a:t>, html</a:t>
            </a:r>
            <a:r>
              <a:rPr lang="ko-KR" altLang="en-US" sz="1200" smtClean="0"/>
              <a:t>마크업 언어</a:t>
            </a:r>
            <a:r>
              <a:rPr lang="en-US" altLang="ko-KR" sz="1200" smtClean="0"/>
              <a:t>)</a:t>
            </a:r>
            <a:r>
              <a:rPr lang="ko-KR" altLang="en-US" sz="1200" smtClean="0"/>
              <a:t>에 동작하는 모든 언어가 이에 해당된다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음악</a:t>
            </a:r>
            <a:r>
              <a:rPr lang="en-US" altLang="ko-KR" sz="1200" smtClean="0"/>
              <a:t>, </a:t>
            </a:r>
            <a:r>
              <a:rPr lang="ko-KR" altLang="en-US" sz="1200" smtClean="0"/>
              <a:t>동영상</a:t>
            </a:r>
            <a:r>
              <a:rPr lang="en-US" altLang="ko-KR" sz="1200" smtClean="0"/>
              <a:t>, </a:t>
            </a:r>
            <a:r>
              <a:rPr lang="ko-KR" altLang="en-US" sz="1200" smtClean="0"/>
              <a:t>웹 폰트</a:t>
            </a:r>
            <a:r>
              <a:rPr lang="en-US" altLang="ko-KR" sz="1200" smtClean="0"/>
              <a:t>, pdf</a:t>
            </a:r>
            <a:r>
              <a:rPr lang="ko-KR" altLang="en-US" sz="1200" smtClean="0"/>
              <a:t> 등의 웹에서 표현 할 수 있는 바이너리 파일은 </a:t>
            </a:r>
            <a:r>
              <a:rPr lang="en-US" altLang="ko-KR" sz="1200" smtClean="0"/>
              <a:t>assets</a:t>
            </a:r>
            <a:r>
              <a:rPr lang="ko-KR" altLang="en-US" sz="1200" smtClean="0"/>
              <a:t>에 넣는다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또한 이곳에 파일 링크를 할 수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27356"/>
              </p:ext>
            </p:extLst>
          </p:nvPr>
        </p:nvGraphicFramePr>
        <p:xfrm>
          <a:off x="1038273" y="3016934"/>
          <a:ext cx="1152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Image" r:id="rId3" imgW="1152360" imgH="1152360" progId="Photoshop.Image.13">
                  <p:embed/>
                </p:oleObj>
              </mc:Choice>
              <mc:Fallback>
                <p:oleObj name="Image" r:id="rId3" imgW="1152360" imgH="1152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8273" y="3016934"/>
                        <a:ext cx="1152525" cy="1152525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7306" y="4311297"/>
            <a:ext cx="4060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trunk</a:t>
            </a:r>
            <a:r>
              <a:rPr lang="ko-KR" altLang="en-US" sz="1000" smtClean="0"/>
              <a:t>디렉터리의 예시</a:t>
            </a:r>
            <a:r>
              <a:rPr lang="en-US" altLang="ko-KR" sz="1000"/>
              <a:t> </a:t>
            </a:r>
            <a:r>
              <a:rPr lang="ko-KR" altLang="en-US" sz="1000" smtClean="0"/>
              <a:t>이외에 다른 파일이 위치해선 안된다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910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1.3.5 {projectDir}/trunk/html/ </a:t>
            </a:r>
            <a:r>
              <a:rPr lang="ko-KR" altLang="en-US" smtClean="0"/>
              <a:t>디렉터리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모든 </a:t>
            </a:r>
            <a:r>
              <a:rPr lang="en-US" altLang="ko-KR" sz="1200" smtClean="0">
                <a:solidFill>
                  <a:srgbClr val="FF0000"/>
                </a:solidFill>
              </a:rPr>
              <a:t>html</a:t>
            </a:r>
            <a:r>
              <a:rPr lang="ko-KR" altLang="en-US" sz="1200" smtClean="0"/>
              <a:t>파일을 넣는다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별도로 정의한 접두어</a:t>
            </a:r>
            <a:r>
              <a:rPr lang="en-US" altLang="ko-KR" sz="1200" smtClean="0"/>
              <a:t>(prefix)</a:t>
            </a:r>
            <a:r>
              <a:rPr lang="ko-KR" altLang="en-US" sz="1200" smtClean="0"/>
              <a:t>를 통해 파일이 순차적으로 정렬 되어야 한다</a:t>
            </a:r>
            <a:r>
              <a:rPr lang="en-US" altLang="ko-KR" sz="1200" smtClean="0"/>
              <a:t>. natural ordering</a:t>
            </a:r>
            <a:r>
              <a:rPr lang="ko-KR" altLang="en-US" sz="1200" smtClean="0"/>
              <a:t>은 고려 하지않고 컴퓨터 기준으로 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파일명은 영문 소문자와 숫자로 구성 되어야 하며 </a:t>
            </a:r>
            <a:r>
              <a:rPr lang="en-US" altLang="ko-KR" sz="1200" smtClean="0"/>
              <a:t>dash(-)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under-score(_)</a:t>
            </a:r>
            <a:r>
              <a:rPr lang="ko-KR" altLang="en-US" sz="1200" smtClean="0"/>
              <a:t>를 포함 할 수 있다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리눅스 시스템을 대응하여 </a:t>
            </a:r>
            <a:r>
              <a:rPr lang="en-US" altLang="ko-KR" sz="1200" smtClean="0"/>
              <a:t>camelCase</a:t>
            </a:r>
            <a:r>
              <a:rPr lang="ko-KR" altLang="en-US" sz="1200" smtClean="0"/>
              <a:t>를 허용 하지 않고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영어를 제외한 한글</a:t>
            </a:r>
            <a:r>
              <a:rPr lang="en-US" altLang="ko-KR" sz="1200" smtClean="0"/>
              <a:t>/</a:t>
            </a:r>
            <a:r>
              <a:rPr lang="ko-KR" altLang="en-US" sz="1200" smtClean="0"/>
              <a:t>한자</a:t>
            </a:r>
            <a:r>
              <a:rPr lang="en-US" altLang="ko-KR" sz="1200" smtClean="0"/>
              <a:t>/</a:t>
            </a:r>
            <a:r>
              <a:rPr lang="ko-KR" altLang="en-US" sz="1200" smtClean="0"/>
              <a:t>일본어 등의 파일명은 허용될수 없다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6" y="3013462"/>
            <a:ext cx="7923809" cy="3580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3052" y="2782630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html</a:t>
            </a:r>
            <a:endParaRPr lang="ko-KR" altLang="en-US" sz="900"/>
          </a:p>
        </p:txBody>
      </p:sp>
      <p:sp>
        <p:nvSpPr>
          <p:cNvPr id="6" name="직사각형 5"/>
          <p:cNvSpPr/>
          <p:nvPr/>
        </p:nvSpPr>
        <p:spPr>
          <a:xfrm>
            <a:off x="957306" y="3013462"/>
            <a:ext cx="210591" cy="21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kern="1200" smtClean="0">
                <a:solidFill>
                  <a:schemeClr val="tx1"/>
                </a:solidFill>
                <a:effectLst/>
              </a:rPr>
              <a:t>1.3.6 {projectDir}/trunk/css/ </a:t>
            </a:r>
            <a:r>
              <a:rPr lang="ko-KR" altLang="ko-KR" kern="1200" smtClean="0">
                <a:solidFill>
                  <a:schemeClr val="tx1"/>
                </a:solidFill>
                <a:effectLst/>
              </a:rPr>
              <a:t>디렉터리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01" y="2782630"/>
            <a:ext cx="7514286" cy="3971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scss</a:t>
            </a:r>
            <a:r>
              <a:rPr lang="ko-KR" altLang="en-US" sz="1200" smtClean="0"/>
              <a:t>사용을 권장하나 본인의 스킬셋에 따라 자유롭게 </a:t>
            </a:r>
            <a:r>
              <a:rPr lang="en-US" altLang="ko-KR" sz="1200" smtClean="0"/>
              <a:t>css</a:t>
            </a:r>
            <a:r>
              <a:rPr lang="ko-KR" altLang="en-US" sz="1200" smtClean="0"/>
              <a:t>를 구성한다</a:t>
            </a:r>
            <a:r>
              <a:rPr lang="en-US" altLang="ko-KR" sz="1200" smtClean="0"/>
              <a:t>.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052" y="2568563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css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7732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kern="1200" smtClean="0">
                <a:solidFill>
                  <a:schemeClr val="tx1"/>
                </a:solidFill>
                <a:effectLst/>
              </a:rPr>
              <a:t>1.3.7</a:t>
            </a:r>
            <a:r>
              <a:rPr lang="en-US" altLang="ko-KR" kern="1200" baseline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ko-KR" kern="1200" smtClean="0">
                <a:solidFill>
                  <a:schemeClr val="tx1"/>
                </a:solidFill>
                <a:effectLst/>
              </a:rPr>
              <a:t>{projectDir}/trunk/js/ </a:t>
            </a:r>
            <a:r>
              <a:rPr lang="ko-KR" altLang="ko-KR" kern="1200" smtClean="0">
                <a:solidFill>
                  <a:schemeClr val="tx1"/>
                </a:solidFill>
                <a:effectLst/>
              </a:rPr>
              <a:t>디렉터리</a:t>
            </a:r>
            <a:r>
              <a:rPr lang="en-US" altLang="ko-KR" kern="1200" smtClean="0">
                <a:solidFill>
                  <a:schemeClr val="tx1"/>
                </a:solidFill>
                <a:effectLst/>
              </a:rPr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6" y="2167452"/>
            <a:ext cx="7933333" cy="45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306" y="751438"/>
            <a:ext cx="110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jQuery.1.10.2.js</a:t>
            </a:r>
            <a:r>
              <a:rPr lang="ko-KR" altLang="en-US" sz="1200" smtClean="0"/>
              <a:t>를 권장하나 구형 브라우저</a:t>
            </a:r>
            <a:r>
              <a:rPr lang="en-US" altLang="ko-KR" sz="1200"/>
              <a:t>(</a:t>
            </a:r>
            <a:r>
              <a:rPr lang="en-US" altLang="ko-KR" sz="1200" smtClean="0"/>
              <a:t>ie8~ie9)</a:t>
            </a:r>
            <a:r>
              <a:rPr lang="ko-KR" altLang="en-US" sz="1200" smtClean="0"/>
              <a:t>에 한해서 </a:t>
            </a:r>
            <a:r>
              <a:rPr lang="en-US" altLang="ko-KR" sz="1200" smtClean="0"/>
              <a:t>jquery.1.8.3~4.js</a:t>
            </a:r>
            <a:r>
              <a:rPr lang="ko-KR" altLang="en-US" sz="1200" smtClean="0"/>
              <a:t>를 허용한다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각 플러그인 들은 별도의 파일로 분리 하여야 하나 경우에따라 </a:t>
            </a:r>
            <a:r>
              <a:rPr lang="en-US" altLang="ko-KR" sz="1200" smtClean="0"/>
              <a:t>lib.anything.js</a:t>
            </a:r>
            <a:r>
              <a:rPr lang="ko-KR" altLang="en-US" sz="1200" smtClean="0"/>
              <a:t>에 포함하여 라이브러리를 배치 할 수 있다</a:t>
            </a:r>
            <a:r>
              <a:rPr lang="en-US" altLang="ko-KR" sz="1200" smtClean="0"/>
              <a:t>.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052" y="1936620"/>
            <a:ext cx="2632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js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8410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kern="1200" smtClean="0">
                <a:solidFill>
                  <a:schemeClr val="tx1"/>
                </a:solidFill>
                <a:effectLst/>
              </a:rPr>
              <a:t>1.3.8 {projectDir}/trunk/images/ </a:t>
            </a:r>
            <a:r>
              <a:rPr lang="ko-KR" altLang="ko-KR" kern="1200" smtClean="0">
                <a:solidFill>
                  <a:schemeClr val="tx1"/>
                </a:solidFill>
                <a:effectLst/>
              </a:rPr>
              <a:t>디렉터리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52" y="1654843"/>
            <a:ext cx="6424749" cy="5026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306" y="751438"/>
            <a:ext cx="110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jpg, gif, png</a:t>
            </a:r>
            <a:r>
              <a:rPr lang="ko-KR" altLang="en-US" sz="1200" smtClean="0"/>
              <a:t>만 허용한다</a:t>
            </a:r>
            <a:r>
              <a:rPr lang="en-US" altLang="ko-KR" sz="1200" smtClean="0"/>
              <a:t>. png8</a:t>
            </a:r>
            <a:r>
              <a:rPr lang="ko-KR" altLang="en-US" sz="1200" smtClean="0"/>
              <a:t>과 </a:t>
            </a:r>
            <a:r>
              <a:rPr lang="en-US" altLang="ko-KR" sz="1200" smtClean="0"/>
              <a:t>png24</a:t>
            </a:r>
            <a:r>
              <a:rPr lang="ko-KR" altLang="en-US" sz="1200" smtClean="0"/>
              <a:t>를 구분하여 사용하는것을 권장한다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임의로 넣은 이미지의 경우</a:t>
            </a:r>
            <a:r>
              <a:rPr lang="en-US" altLang="ko-KR" sz="1200"/>
              <a:t> </a:t>
            </a:r>
            <a:r>
              <a:rPr lang="en-US" altLang="ko-KR" sz="1200" smtClean="0"/>
              <a:t>tmp</a:t>
            </a:r>
            <a:r>
              <a:rPr lang="ko-KR" altLang="en-US" sz="1200" smtClean="0"/>
              <a:t>를 접두사로 붙인다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7" name="TextBox 6"/>
          <p:cNvSpPr txBox="1"/>
          <p:nvPr/>
        </p:nvSpPr>
        <p:spPr>
          <a:xfrm>
            <a:off x="973052" y="1424011"/>
            <a:ext cx="5549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images</a:t>
            </a:r>
            <a:endParaRPr lang="ko-KR" altLang="en-US" sz="900"/>
          </a:p>
        </p:txBody>
      </p:sp>
      <p:sp>
        <p:nvSpPr>
          <p:cNvPr id="8" name="직사각형 7"/>
          <p:cNvSpPr/>
          <p:nvPr/>
        </p:nvSpPr>
        <p:spPr>
          <a:xfrm>
            <a:off x="867756" y="1647126"/>
            <a:ext cx="210591" cy="21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kern="1200" smtClean="0">
                <a:solidFill>
                  <a:schemeClr val="tx1"/>
                </a:solidFill>
                <a:effectLst/>
              </a:rPr>
              <a:t>1.3.9 </a:t>
            </a:r>
            <a:r>
              <a:rPr lang="en-US" altLang="ko-KR" kern="1200" smtClean="0">
                <a:solidFill>
                  <a:schemeClr val="tx1"/>
                </a:solidFill>
                <a:effectLst/>
              </a:rPr>
              <a:t>{projectDir}/</a:t>
            </a:r>
            <a:r>
              <a:rPr lang="en-US" altLang="ko-KR" kern="1200" smtClean="0">
                <a:solidFill>
                  <a:schemeClr val="tx1"/>
                </a:solidFill>
                <a:effectLst/>
              </a:rPr>
              <a:t>trunk/assets/ </a:t>
            </a:r>
            <a:r>
              <a:rPr lang="ko-KR" altLang="ko-KR" kern="1200" smtClean="0">
                <a:solidFill>
                  <a:schemeClr val="tx1"/>
                </a:solidFill>
                <a:effectLst/>
              </a:rPr>
              <a:t>디렉터리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110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음악</a:t>
            </a:r>
            <a:r>
              <a:rPr lang="en-US" altLang="ko-KR" sz="1200"/>
              <a:t>, </a:t>
            </a:r>
            <a:r>
              <a:rPr lang="ko-KR" altLang="en-US" sz="1200"/>
              <a:t>동영상</a:t>
            </a:r>
            <a:r>
              <a:rPr lang="en-US" altLang="ko-KR" sz="1200"/>
              <a:t>, </a:t>
            </a:r>
            <a:r>
              <a:rPr lang="ko-KR" altLang="en-US" sz="1200"/>
              <a:t>웹 폰트</a:t>
            </a:r>
            <a:r>
              <a:rPr lang="en-US" altLang="ko-KR" sz="1200"/>
              <a:t>, pdf</a:t>
            </a:r>
            <a:r>
              <a:rPr lang="ko-KR" altLang="en-US" sz="1200"/>
              <a:t> 등의 웹에서 표현 할 수 있는 바이너리 파일은 </a:t>
            </a:r>
            <a:r>
              <a:rPr lang="en-US" altLang="ko-KR" sz="1200"/>
              <a:t>assets</a:t>
            </a:r>
            <a:r>
              <a:rPr lang="ko-KR" altLang="en-US" sz="1200"/>
              <a:t>에 넣는다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또한 이곳에 파일 링크를 할 수 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8" name="직사각형 7"/>
          <p:cNvSpPr/>
          <p:nvPr/>
        </p:nvSpPr>
        <p:spPr>
          <a:xfrm>
            <a:off x="867756" y="1647126"/>
            <a:ext cx="210591" cy="21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컨벤션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11092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파일명과 코딩 규칙에 대해 규약 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w3c</a:t>
            </a:r>
            <a:r>
              <a:rPr lang="ko-KR" altLang="en-US" sz="1200" smtClean="0"/>
              <a:t> 웹표준에 준수 하여야 한다</a:t>
            </a:r>
            <a:r>
              <a:rPr lang="en-US" altLang="ko-KR" sz="1200" smtClean="0"/>
              <a:t>.</a:t>
            </a:r>
          </a:p>
          <a:p>
            <a:endParaRPr lang="en-US" altLang="ko-KR" sz="1200">
              <a:solidFill>
                <a:srgbClr val="FF0000"/>
              </a:solidFill>
            </a:endParaRPr>
          </a:p>
          <a:p>
            <a:r>
              <a:rPr lang="ko-KR" altLang="en-US" sz="1200" smtClean="0">
                <a:solidFill>
                  <a:srgbClr val="FF0000"/>
                </a:solidFill>
              </a:rPr>
              <a:t>파일명은 영문</a:t>
            </a:r>
            <a:r>
              <a:rPr lang="en-US" altLang="ko-KR" sz="1200" smtClean="0">
                <a:solidFill>
                  <a:srgbClr val="FF0000"/>
                </a:solidFill>
              </a:rPr>
              <a:t>~ </a:t>
            </a:r>
            <a:r>
              <a:rPr lang="ko-KR" altLang="en-US" sz="1200" smtClean="0">
                <a:solidFill>
                  <a:srgbClr val="FF0000"/>
                </a:solidFill>
              </a:rPr>
              <a:t>숫자로 구성 되어야 하며 </a:t>
            </a:r>
            <a:r>
              <a:rPr lang="en-US" altLang="ko-KR" sz="1200" smtClean="0">
                <a:solidFill>
                  <a:srgbClr val="FF0000"/>
                </a:solidFill>
              </a:rPr>
              <a:t>dash(-)</a:t>
            </a:r>
            <a:r>
              <a:rPr lang="ko-KR" altLang="en-US" sz="1200" smtClean="0">
                <a:solidFill>
                  <a:srgbClr val="FF0000"/>
                </a:solidFill>
              </a:rPr>
              <a:t>와 </a:t>
            </a:r>
            <a:r>
              <a:rPr lang="en-US" altLang="ko-KR" sz="1200" smtClean="0">
                <a:solidFill>
                  <a:srgbClr val="FF0000"/>
                </a:solidFill>
              </a:rPr>
              <a:t>under-score(_)</a:t>
            </a:r>
            <a:r>
              <a:rPr lang="ko-KR" altLang="en-US" sz="1200" smtClean="0">
                <a:solidFill>
                  <a:srgbClr val="FF0000"/>
                </a:solidFill>
              </a:rPr>
              <a:t>를 포함 할 수 있다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smtClean="0"/>
              <a:t>영어를 제외한 한글</a:t>
            </a:r>
            <a:r>
              <a:rPr lang="en-US" altLang="ko-KR" sz="1200" smtClean="0"/>
              <a:t>/</a:t>
            </a:r>
            <a:r>
              <a:rPr lang="ko-KR" altLang="en-US" sz="1200" smtClean="0"/>
              <a:t>한자</a:t>
            </a:r>
            <a:r>
              <a:rPr lang="en-US" altLang="ko-KR" sz="1200" smtClean="0"/>
              <a:t>/</a:t>
            </a:r>
            <a:r>
              <a:rPr lang="ko-KR" altLang="en-US" sz="1200" smtClean="0"/>
              <a:t>일본어 등의 파일명은 인정하지 않는다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tab&amp;space</a:t>
            </a:r>
            <a:r>
              <a:rPr lang="ko-KR" altLang="en-US" sz="1200" smtClean="0"/>
              <a:t>는 </a:t>
            </a:r>
            <a:r>
              <a:rPr lang="en-US" altLang="ko-KR" sz="1200" smtClean="0"/>
              <a:t>4/4</a:t>
            </a:r>
            <a:r>
              <a:rPr lang="ko-KR" altLang="en-US" sz="1200" smtClean="0"/>
              <a:t>로 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190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2.1.1 html </a:t>
            </a:r>
            <a:r>
              <a:rPr lang="ko-KR" altLang="en-US" smtClean="0"/>
              <a:t>작성 규칙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html5</a:t>
            </a:r>
            <a:r>
              <a:rPr lang="ko-KR" altLang="en-US" sz="1200">
                <a:solidFill>
                  <a:srgbClr val="FF0000"/>
                </a:solidFill>
              </a:rPr>
              <a:t>를 기본 마크업 </a:t>
            </a:r>
            <a:r>
              <a:rPr lang="en-US" altLang="ko-KR" sz="1200">
                <a:solidFill>
                  <a:srgbClr val="FF0000"/>
                </a:solidFill>
              </a:rPr>
              <a:t>doctype</a:t>
            </a:r>
            <a:r>
              <a:rPr lang="ko-KR" altLang="en-US" sz="1200">
                <a:solidFill>
                  <a:srgbClr val="FF0000"/>
                </a:solidFill>
              </a:rPr>
              <a:t>으로 사용</a:t>
            </a:r>
            <a:r>
              <a:rPr lang="ko-KR" altLang="en-US" sz="1200"/>
              <a:t>한다</a:t>
            </a:r>
            <a:r>
              <a:rPr lang="en-US" altLang="ko-KR" sz="1200"/>
              <a:t>. http://</a:t>
            </a:r>
            <a:r>
              <a:rPr lang="en-US" altLang="ko-KR" sz="1200" smtClean="0"/>
              <a:t>www.w3.org/TR/html5</a:t>
            </a:r>
            <a:r>
              <a:rPr lang="en-US" altLang="ko-KR" sz="1200"/>
              <a:t>/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html</a:t>
            </a:r>
            <a:r>
              <a:rPr lang="ko-KR" altLang="en-US" sz="1200"/>
              <a:t>파일은 서버 기술을 제외한 </a:t>
            </a:r>
            <a:r>
              <a:rPr lang="ko-KR" altLang="en-US" sz="1200">
                <a:solidFill>
                  <a:srgbClr val="FF0000"/>
                </a:solidFill>
              </a:rPr>
              <a:t>클라이언트 고유 기능은 모두 동작</a:t>
            </a:r>
            <a:r>
              <a:rPr lang="ko-KR" altLang="en-US" sz="1200"/>
              <a:t> 하여야 하며</a:t>
            </a:r>
            <a:r>
              <a:rPr lang="en-US" altLang="ko-KR" sz="1200"/>
              <a:t>, </a:t>
            </a:r>
            <a:r>
              <a:rPr lang="ko-KR" altLang="en-US" sz="1200"/>
              <a:t> </a:t>
            </a:r>
            <a:endParaRPr lang="en-US" altLang="ko-KR" sz="1200"/>
          </a:p>
          <a:p>
            <a:r>
              <a:rPr lang="en-US" altLang="ko-KR" sz="1200">
                <a:solidFill>
                  <a:srgbClr val="FF0000"/>
                </a:solidFill>
              </a:rPr>
              <a:t>K-WAH4.0</a:t>
            </a:r>
            <a:r>
              <a:rPr lang="ko-KR" altLang="en-US" sz="1200">
                <a:solidFill>
                  <a:srgbClr val="FF0000"/>
                </a:solidFill>
              </a:rPr>
              <a:t>의 웹 접근성 자동점검 보고서의 </a:t>
            </a:r>
            <a:r>
              <a:rPr lang="en-US" altLang="ko-KR" sz="1200">
                <a:solidFill>
                  <a:srgbClr val="FF0000"/>
                </a:solidFill>
              </a:rPr>
              <a:t>100%</a:t>
            </a:r>
            <a:r>
              <a:rPr lang="ko-KR" altLang="en-US" sz="1200">
                <a:solidFill>
                  <a:srgbClr val="FF0000"/>
                </a:solidFill>
              </a:rPr>
              <a:t>의 준수</a:t>
            </a:r>
            <a:r>
              <a:rPr lang="ko-KR" altLang="en-US" sz="1200"/>
              <a:t>와 </a:t>
            </a:r>
            <a:endParaRPr lang="en-US" altLang="ko-KR" sz="1200"/>
          </a:p>
          <a:p>
            <a:r>
              <a:rPr lang="en-US" altLang="ko-KR" sz="1200">
                <a:solidFill>
                  <a:srgbClr val="FF0000"/>
                </a:solidFill>
              </a:rPr>
              <a:t>w3c Markup Validation Service(http://validator.w3.org/)</a:t>
            </a:r>
            <a:r>
              <a:rPr lang="ko-KR" altLang="en-US" sz="1200">
                <a:solidFill>
                  <a:srgbClr val="FF0000"/>
                </a:solidFill>
              </a:rPr>
              <a:t>에서 </a:t>
            </a:r>
            <a:r>
              <a:rPr lang="en-US" altLang="ko-KR" sz="1200">
                <a:solidFill>
                  <a:srgbClr val="FF0000"/>
                </a:solidFill>
              </a:rPr>
              <a:t>Passed</a:t>
            </a:r>
            <a:r>
              <a:rPr lang="ko-KR" altLang="en-US" sz="1200"/>
              <a:t>되어야 한다</a:t>
            </a:r>
            <a:r>
              <a:rPr lang="en-US" altLang="ko-KR" sz="1200"/>
              <a:t>. (</a:t>
            </a:r>
            <a:r>
              <a:rPr lang="ko-KR" altLang="en-US" sz="1200"/>
              <a:t>예외로 </a:t>
            </a:r>
            <a:r>
              <a:rPr lang="en-US" altLang="ko-KR" sz="1200"/>
              <a:t>warning</a:t>
            </a:r>
            <a:r>
              <a:rPr lang="ko-KR" altLang="en-US" sz="1200"/>
              <a:t>은 인정함</a:t>
            </a:r>
            <a:r>
              <a:rPr lang="en-US" altLang="ko-KR" sz="1200"/>
              <a:t>)</a:t>
            </a:r>
          </a:p>
          <a:p>
            <a:r>
              <a:rPr lang="ko-KR" altLang="en-US" sz="1200"/>
              <a:t>위 세가지를 준수 하지 않을 경우 작업의 결과물로 인정 하지 않는다</a:t>
            </a:r>
            <a:r>
              <a:rPr lang="en-US" altLang="ko-KR" sz="120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웹표준과 접근성에 준수한 태그와 마크업 기술을 사용 하여야 한다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r>
              <a:rPr lang="ko-KR" altLang="en-US" sz="1200" smtClean="0"/>
              <a:t>이미지는 </a:t>
            </a:r>
            <a:r>
              <a:rPr lang="en-US" altLang="ko-KR" sz="1200" smtClean="0"/>
              <a:t>alt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title</a:t>
            </a:r>
            <a:r>
              <a:rPr lang="ko-KR" altLang="en-US" sz="1200" smtClean="0"/>
              <a:t>을 포함하고 </a:t>
            </a:r>
            <a:r>
              <a:rPr lang="en-US" altLang="ko-KR" sz="1200" smtClean="0"/>
              <a:t>form</a:t>
            </a:r>
            <a:r>
              <a:rPr lang="ko-KR" altLang="en-US" sz="1200" smtClean="0"/>
              <a:t>요소는 </a:t>
            </a:r>
            <a:r>
              <a:rPr lang="en-US" altLang="ko-KR" sz="1200" smtClean="0"/>
              <a:t>fieldset</a:t>
            </a:r>
            <a:r>
              <a:rPr lang="ko-KR" altLang="en-US" sz="1200" smtClean="0"/>
              <a:t>을 포함 하여야 하며</a:t>
            </a:r>
            <a:r>
              <a:rPr lang="en-US" altLang="ko-KR" sz="1200" smtClean="0"/>
              <a:t>, input</a:t>
            </a:r>
            <a:r>
              <a:rPr lang="ko-KR" altLang="en-US" sz="1200" smtClean="0"/>
              <a:t>은 </a:t>
            </a:r>
            <a:r>
              <a:rPr lang="en-US" altLang="ko-KR" sz="1200" smtClean="0"/>
              <a:t>label</a:t>
            </a:r>
            <a:r>
              <a:rPr lang="ko-KR" altLang="en-US" sz="1200" smtClean="0"/>
              <a:t>요소를 포함 하여야 한다</a:t>
            </a:r>
            <a:r>
              <a:rPr lang="en-US" altLang="ko-KR" sz="1200" smtClean="0"/>
              <a:t>. table</a:t>
            </a:r>
            <a:r>
              <a:rPr lang="ko-KR" altLang="en-US" sz="1200" smtClean="0"/>
              <a:t>은 </a:t>
            </a:r>
            <a:r>
              <a:rPr lang="en-US" altLang="ko-KR" sz="1200" smtClean="0"/>
              <a:t>caption</a:t>
            </a:r>
            <a:r>
              <a:rPr lang="ko-KR" altLang="en-US" sz="1200" smtClean="0"/>
              <a:t>을 포함 하여야 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305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2.1.2 html </a:t>
            </a:r>
            <a:r>
              <a:rPr lang="ko-KR" altLang="en-US" smtClean="0"/>
              <a:t>작성 규칙</a:t>
            </a:r>
            <a:r>
              <a:rPr lang="en-US" altLang="ko-KR" smtClean="0"/>
              <a:t>#2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7306" y="730017"/>
            <a:ext cx="11092856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아래의 마크업 기본을 유지 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r>
              <a:rPr lang="en-US" altLang="ko-KR" sz="1200" smtClean="0"/>
              <a:t> </a:t>
            </a:r>
            <a:r>
              <a:rPr lang="ko-KR" altLang="en-US" sz="1200" smtClean="0"/>
              <a:t>작업자의 스킬 역량에 따라 아래 사항에서 더 추가 되거나 변경 될 수 있다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A. </a:t>
            </a:r>
            <a:r>
              <a:rPr lang="ko-KR" altLang="en-US" sz="1200" smtClean="0"/>
              <a:t>붉은색으로 표기된 내용은 기본적으로 꼭 포함하여야 하는 내용이다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B. </a:t>
            </a:r>
            <a:r>
              <a:rPr lang="ko-KR" altLang="en-US" sz="1200" smtClean="0"/>
              <a:t>연녹색으로 표기된 내용은 파비콘과 애플 아이폰을 위한 숏컷 아이콘이다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C. </a:t>
            </a:r>
            <a:r>
              <a:rPr lang="ko-KR" altLang="en-US" sz="1200" smtClean="0"/>
              <a:t>노란색으로 표기된 내용은 모바일 브라우저의 확대 배율 조절을 위한 메타 태그 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D. </a:t>
            </a:r>
            <a:r>
              <a:rPr lang="ko-KR" altLang="en-US" sz="1200" smtClean="0"/>
              <a:t>보라색으로 표기된 내용은 </a:t>
            </a:r>
            <a:r>
              <a:rPr lang="en-US" altLang="ko-KR" sz="1200" smtClean="0"/>
              <a:t>css</a:t>
            </a:r>
            <a:r>
              <a:rPr lang="ko-KR" altLang="en-US" sz="1200" smtClean="0"/>
              <a:t>링크이다</a:t>
            </a:r>
            <a:r>
              <a:rPr lang="en-US" altLang="ko-KR" sz="1200" smtClean="0"/>
              <a:t>. / media.all.agentfix.css</a:t>
            </a:r>
            <a:r>
              <a:rPr lang="ko-KR" altLang="en-US" sz="1200" smtClean="0"/>
              <a:t>는 브라우저 픽스용이다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E. </a:t>
            </a:r>
            <a:r>
              <a:rPr lang="ko-KR" altLang="en-US" sz="1200" smtClean="0"/>
              <a:t>연갈색으로 표기된 내용은 </a:t>
            </a:r>
            <a:r>
              <a:rPr lang="en-US" altLang="ko-KR" sz="1200" smtClean="0"/>
              <a:t>javascript </a:t>
            </a:r>
            <a:r>
              <a:rPr lang="ko-KR" altLang="en-US" sz="1200" smtClean="0"/>
              <a:t>전역 변수이다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F. </a:t>
            </a:r>
            <a:r>
              <a:rPr lang="ko-KR" altLang="en-US" sz="1200" smtClean="0"/>
              <a:t>연청색으로 표기된 내용은 크로스 브라우징을 위한 자바스크립트 패치 및 유저에이전트 구분을 위한 </a:t>
            </a:r>
            <a:r>
              <a:rPr lang="en-US" altLang="ko-KR" sz="1200" smtClean="0"/>
              <a:t>fix</a:t>
            </a:r>
            <a:r>
              <a:rPr lang="ko-KR" altLang="en-US" sz="1200" smtClean="0"/>
              <a:t> 내용이다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G. </a:t>
            </a:r>
            <a:r>
              <a:rPr lang="ko-KR" altLang="en-US" sz="1200" smtClean="0"/>
              <a:t>진청색으로 표기된 내용에 구현시 필요한 자바스크립트를 넣는다</a:t>
            </a:r>
            <a:r>
              <a:rPr lang="en-US" altLang="ko-KR" sz="1200" smtClean="0"/>
              <a:t>.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&lt;!doctype html&gt;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&lt;html xmlns="http://www.w3.org/1999/xhtml" lang="ko"&gt;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&lt;head&gt;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    &lt;title&gt;</a:t>
            </a:r>
            <a:r>
              <a:rPr lang="ko-KR" altLang="en-US" sz="1000" smtClean="0">
                <a:solidFill>
                  <a:srgbClr val="FF0000"/>
                </a:solidFill>
              </a:rPr>
              <a:t>페이지명 </a:t>
            </a:r>
            <a:r>
              <a:rPr lang="en-US" altLang="ko-KR" sz="1000" smtClean="0">
                <a:solidFill>
                  <a:srgbClr val="FF0000"/>
                </a:solidFill>
              </a:rPr>
              <a:t>- </a:t>
            </a:r>
            <a:r>
              <a:rPr lang="ko-KR" altLang="en-US" sz="1000" smtClean="0">
                <a:solidFill>
                  <a:srgbClr val="FF0000"/>
                </a:solidFill>
              </a:rPr>
              <a:t>프로젝트명 </a:t>
            </a:r>
            <a:r>
              <a:rPr lang="en-US" altLang="ko-KR" sz="1000" smtClean="0">
                <a:solidFill>
                  <a:srgbClr val="FF0000"/>
                </a:solidFill>
              </a:rPr>
              <a:t>by </a:t>
            </a:r>
            <a:r>
              <a:rPr lang="ko-KR" altLang="en-US" sz="1000" smtClean="0">
                <a:solidFill>
                  <a:srgbClr val="FF0000"/>
                </a:solidFill>
              </a:rPr>
              <a:t>회사명</a:t>
            </a:r>
            <a:r>
              <a:rPr lang="en-US" altLang="ko-KR" sz="1000" smtClean="0">
                <a:solidFill>
                  <a:srgbClr val="FF0000"/>
                </a:solidFill>
              </a:rPr>
              <a:t>&lt;/title&gt;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    &lt;meta http-equiv="Content-Type" content="text/html; charset=utf-8" /&gt;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    &lt;!--[if IE]&gt;&lt;meta http-equiv="X-UA-Compatible" content="IE=edge;chrome=1" /&gt;&lt;![endif]--&gt;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    &lt;meta name="keywords" content="</a:t>
            </a:r>
            <a:r>
              <a:rPr lang="ko-KR" altLang="en-US" sz="1000" smtClean="0">
                <a:solidFill>
                  <a:srgbClr val="FF0000"/>
                </a:solidFill>
              </a:rPr>
              <a:t>회사명</a:t>
            </a:r>
            <a:r>
              <a:rPr lang="en-US" altLang="ko-KR" sz="1000" smtClean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    &lt;meta name="description" content="</a:t>
            </a:r>
            <a:r>
              <a:rPr lang="ko-KR" altLang="en-US" sz="1000" smtClean="0">
                <a:solidFill>
                  <a:srgbClr val="FF0000"/>
                </a:solidFill>
              </a:rPr>
              <a:t>프로젝트명</a:t>
            </a:r>
            <a:r>
              <a:rPr lang="en-US" altLang="ko-KR" sz="1000" smtClean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ko-KR" sz="1000" smtClean="0">
                <a:solidFill>
                  <a:schemeClr val="accent6"/>
                </a:solidFill>
              </a:rPr>
              <a:t>        &lt;link rel="shortcut icon" href="../images/shortcut_icon.ico" type="image/x-icon" /&gt;</a:t>
            </a:r>
          </a:p>
          <a:p>
            <a:r>
              <a:rPr lang="en-US" altLang="ko-KR" sz="1000" smtClean="0">
                <a:solidFill>
                  <a:schemeClr val="accent6"/>
                </a:solidFill>
              </a:rPr>
              <a:t>        &lt;link rel="icon" href="../images/favicon.ico" type="image/x-icon" /&gt;</a:t>
            </a:r>
          </a:p>
          <a:p>
            <a:r>
              <a:rPr lang="en-US" altLang="ko-KR" sz="1000" smtClean="0"/>
              <a:t>        </a:t>
            </a:r>
            <a:r>
              <a:rPr lang="en-US" altLang="ko-KR" sz="1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&lt;meta name="viewport" id="viewport" content="user-scalable=no, initial-scale=1.0, minimum-scale=1.0, maximum-scale=1.0, width=device-width" /&gt;</a:t>
            </a:r>
          </a:p>
          <a:p>
            <a:r>
              <a:rPr lang="en-US" altLang="ko-KR" sz="1000" smtClean="0"/>
              <a:t>        </a:t>
            </a:r>
            <a:r>
              <a:rPr lang="en-US" altLang="ko-KR" sz="1000" smtClean="0">
                <a:solidFill>
                  <a:srgbClr val="7030A0"/>
                </a:solidFill>
              </a:rPr>
              <a:t>&lt;link rel="stylesheet" type="text/css" href="../css/media.all.css" /&gt;</a:t>
            </a:r>
          </a:p>
          <a:p>
            <a:r>
              <a:rPr lang="en-US" altLang="ko-KR" sz="1000" smtClean="0">
                <a:solidFill>
                  <a:srgbClr val="7030A0"/>
                </a:solidFill>
              </a:rPr>
              <a:t>        </a:t>
            </a:r>
            <a:r>
              <a:rPr lang="en-US" altLang="ko-KR" sz="1000">
                <a:solidFill>
                  <a:srgbClr val="7030A0"/>
                </a:solidFill>
              </a:rPr>
              <a:t>&lt;link rel="stylesheet" type="text/css" href="../</a:t>
            </a:r>
            <a:r>
              <a:rPr lang="en-US" altLang="ko-KR" sz="1000" smtClean="0">
                <a:solidFill>
                  <a:srgbClr val="7030A0"/>
                </a:solidFill>
              </a:rPr>
              <a:t>css/media.all.agentfix.css</a:t>
            </a:r>
            <a:r>
              <a:rPr lang="en-US" altLang="ko-KR" sz="1000">
                <a:solidFill>
                  <a:srgbClr val="7030A0"/>
                </a:solidFill>
              </a:rPr>
              <a:t>" /&gt;</a:t>
            </a:r>
            <a:endParaRPr lang="en-US" altLang="ko-KR" sz="1000" smtClean="0">
              <a:solidFill>
                <a:srgbClr val="7030A0"/>
              </a:solidFill>
            </a:endParaRPr>
          </a:p>
          <a:p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        &lt;</a:t>
            </a:r>
            <a:r>
              <a:rPr lang="en-US" altLang="ko-KR" sz="1000">
                <a:solidFill>
                  <a:schemeClr val="accent2">
                    <a:lumMod val="75000"/>
                  </a:schemeClr>
                </a:solidFill>
              </a:rPr>
              <a:t>script type="text/javascript" src="../js/lib.global.js" charset="utf-8" &gt;&lt;/script</a:t>
            </a:r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        &lt;!--[if IE 7]&gt;&lt;script type="text/javascript" src="../js/lib.IE7.min.js" charset="utf-8" &gt;&lt;/script&gt;&lt;![endif]--&gt;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        &lt;!--[if IE 8]&gt;&lt;script type="text/javascript" src="../js/lib.IE8.min.js" charset="utf-8" &gt;&lt;/script&gt;&lt;![endif]--&gt;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        &lt;!--[if IE 9]&gt;&lt;script type="text/javascript" src="../js/lib.IE9.min.js" charset="utf-8" &gt;&lt;/script&gt;&lt;![endif]--&gt;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altLang="ko-KR" sz="1000">
                <a:solidFill>
                  <a:schemeClr val="accent1">
                    <a:lumMod val="50000"/>
                  </a:schemeClr>
                </a:solidFill>
              </a:rPr>
              <a:t>&lt;script type="text/javascript" src="../js/lib.anything.js" charset="utf-8" &gt;&lt;/script&gt;</a:t>
            </a:r>
          </a:p>
          <a:p>
            <a:r>
              <a:rPr lang="en-US" altLang="ko-KR" sz="1000" smtClean="0">
                <a:solidFill>
                  <a:schemeClr val="accent1">
                    <a:lumMod val="50000"/>
                  </a:schemeClr>
                </a:solidFill>
              </a:rPr>
              <a:t>        &lt;</a:t>
            </a:r>
            <a:r>
              <a:rPr lang="en-US" altLang="ko-KR" sz="1000">
                <a:solidFill>
                  <a:schemeClr val="accent1">
                    <a:lumMod val="50000"/>
                  </a:schemeClr>
                </a:solidFill>
              </a:rPr>
              <a:t>script type="text/javascript" src="../js/lib.control.js" charset="utf-8" &gt;&lt;/script&gt;</a:t>
            </a:r>
          </a:p>
          <a:p>
            <a:r>
              <a:rPr lang="en-US" altLang="ko-KR" sz="1000" smtClean="0">
                <a:solidFill>
                  <a:schemeClr val="accent1">
                    <a:lumMod val="50000"/>
                  </a:schemeClr>
                </a:solidFill>
              </a:rPr>
              <a:t>        &lt;</a:t>
            </a:r>
            <a:r>
              <a:rPr lang="en-US" altLang="ko-KR" sz="1000">
                <a:solidFill>
                  <a:schemeClr val="accent1">
                    <a:lumMod val="50000"/>
                  </a:schemeClr>
                </a:solidFill>
              </a:rPr>
              <a:t>script type="text/javascript" src="../js/lib.control.expend.js" charset="utf-8" &gt;&lt;/script&gt;</a:t>
            </a:r>
          </a:p>
          <a:p>
            <a:r>
              <a:rPr lang="en-US" altLang="ko-KR" sz="1000" smtClean="0">
                <a:solidFill>
                  <a:schemeClr val="accent1">
                    <a:lumMod val="50000"/>
                  </a:schemeClr>
                </a:solidFill>
              </a:rPr>
              <a:t>        &lt;</a:t>
            </a:r>
            <a:r>
              <a:rPr lang="en-US" altLang="ko-KR" sz="1000">
                <a:solidFill>
                  <a:schemeClr val="accent1">
                    <a:lumMod val="50000"/>
                  </a:schemeClr>
                </a:solidFill>
              </a:rPr>
              <a:t>script type="text/javascript" src="../js/lib.control.caller.js" charset="utf-8" &gt;&lt;/script&gt;</a:t>
            </a:r>
            <a:r>
              <a:rPr lang="en-US" altLang="ko-KR" sz="100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 </a:t>
            </a:r>
            <a:r>
              <a:rPr lang="en-US" altLang="ko-KR" sz="1000" smtClean="0">
                <a:solidFill>
                  <a:srgbClr val="FF0000"/>
                </a:solidFill>
              </a:rPr>
              <a:t>   &lt;/head&gt;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&lt;body&gt;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    &lt;/body&gt;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&lt;/html&gt;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396" y="2172384"/>
            <a:ext cx="353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A. </a:t>
            </a:r>
            <a:endParaRPr lang="ko-KR" altLang="en-US" sz="1000"/>
          </a:p>
        </p:txBody>
      </p:sp>
      <p:sp>
        <p:nvSpPr>
          <p:cNvPr id="5" name="직사각형 4"/>
          <p:cNvSpPr/>
          <p:nvPr/>
        </p:nvSpPr>
        <p:spPr>
          <a:xfrm>
            <a:off x="1123950" y="3401786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B. </a:t>
            </a:r>
            <a:endParaRPr lang="ko-KR" altLang="en-US" sz="1000"/>
          </a:p>
        </p:txBody>
      </p:sp>
      <p:sp>
        <p:nvSpPr>
          <p:cNvPr id="6" name="직사각형 5"/>
          <p:cNvSpPr/>
          <p:nvPr/>
        </p:nvSpPr>
        <p:spPr>
          <a:xfrm>
            <a:off x="1123950" y="3724853"/>
            <a:ext cx="340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C. </a:t>
            </a:r>
            <a:endParaRPr lang="ko-KR" altLang="en-US" sz="1000"/>
          </a:p>
        </p:txBody>
      </p:sp>
      <p:sp>
        <p:nvSpPr>
          <p:cNvPr id="7" name="직사각형 6"/>
          <p:cNvSpPr/>
          <p:nvPr/>
        </p:nvSpPr>
        <p:spPr>
          <a:xfrm>
            <a:off x="1123950" y="3876402"/>
            <a:ext cx="3497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D. </a:t>
            </a:r>
            <a:endParaRPr lang="ko-KR" altLang="en-US" sz="1000"/>
          </a:p>
        </p:txBody>
      </p:sp>
      <p:sp>
        <p:nvSpPr>
          <p:cNvPr id="8" name="직사각형 7"/>
          <p:cNvSpPr/>
          <p:nvPr/>
        </p:nvSpPr>
        <p:spPr>
          <a:xfrm>
            <a:off x="1123950" y="4151912"/>
            <a:ext cx="3241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E. 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30548" y="4313837"/>
            <a:ext cx="3241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F. 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24368" y="4785526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G.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067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15735" y="242009"/>
            <a:ext cx="11399037" cy="3349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b="1" u="sng" dirty="0">
                <a:solidFill>
                  <a:prstClr val="black"/>
                </a:solidFill>
                <a:latin typeface="나눔고딕코딩" pitchFamily="49" charset="-127"/>
                <a:ea typeface="나눔고딕코딩" pitchFamily="49" charset="-127"/>
                <a:cs typeface="+mj-cs"/>
              </a:rPr>
              <a:t>개 정 이 </a:t>
            </a:r>
            <a:r>
              <a:rPr lang="ko-KR" altLang="en-US" sz="1400" b="1" u="sng" dirty="0" err="1">
                <a:solidFill>
                  <a:prstClr val="black"/>
                </a:solidFill>
                <a:latin typeface="나눔고딕코딩" pitchFamily="49" charset="-127"/>
                <a:ea typeface="나눔고딕코딩" pitchFamily="49" charset="-127"/>
                <a:cs typeface="+mj-cs"/>
              </a:rPr>
              <a:t>력</a:t>
            </a:r>
            <a:endParaRPr lang="ko-KR" altLang="en-US" sz="1400" b="1" u="sng">
              <a:solidFill>
                <a:prstClr val="black"/>
              </a:solidFill>
              <a:latin typeface="나눔고딕코딩" pitchFamily="49" charset="-127"/>
              <a:ea typeface="나눔고딕코딩" pitchFamily="49" charset="-127"/>
              <a:cs typeface="+mj-cs"/>
            </a:endParaRPr>
          </a:p>
        </p:txBody>
      </p:sp>
      <p:graphicFrame>
        <p:nvGraphicFramePr>
          <p:cNvPr id="4" name="Group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030134"/>
              </p:ext>
            </p:extLst>
          </p:nvPr>
        </p:nvGraphicFramePr>
        <p:xfrm>
          <a:off x="415734" y="653171"/>
          <a:ext cx="11399037" cy="5353050"/>
        </p:xfrm>
        <a:graphic>
          <a:graphicData uri="http://schemas.openxmlformats.org/drawingml/2006/table">
            <a:tbl>
              <a:tblPr/>
              <a:tblGrid>
                <a:gridCol w="548494"/>
                <a:gridCol w="690958"/>
                <a:gridCol w="866668"/>
                <a:gridCol w="1208583"/>
                <a:gridCol w="1213334"/>
                <a:gridCol w="2934795"/>
                <a:gridCol w="3936205"/>
              </a:tblGrid>
              <a:tr h="2719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No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작성일자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변경사유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변경내용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승인자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</a:tr>
              <a:tr h="2736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1.0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원상필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2015.01.05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최초작성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1.1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원상필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2015.2.28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 assets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관련 추가</a:t>
                      </a:r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2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4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2688"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8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2.2.1 css </a:t>
            </a:r>
            <a:r>
              <a:rPr lang="ko-KR" altLang="en-US" smtClean="0"/>
              <a:t>작성 규칙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css level 2.1</a:t>
            </a:r>
            <a:r>
              <a:rPr lang="ko-KR" altLang="en-US" sz="1200" smtClean="0">
                <a:solidFill>
                  <a:srgbClr val="FF0000"/>
                </a:solidFill>
              </a:rPr>
              <a:t>을 기본 마크업 규칙으로 사용</a:t>
            </a:r>
            <a:r>
              <a:rPr lang="ko-KR" altLang="en-US" sz="1200" smtClean="0"/>
              <a:t>하나 </a:t>
            </a:r>
            <a:r>
              <a:rPr lang="en-US" altLang="ko-KR" sz="1200" smtClean="0"/>
              <a:t>javascript</a:t>
            </a:r>
            <a:r>
              <a:rPr lang="ko-KR" altLang="en-US" sz="1200" smtClean="0"/>
              <a:t>에 의한 패치</a:t>
            </a:r>
            <a:r>
              <a:rPr lang="en-US" altLang="ko-KR" sz="1200"/>
              <a:t>(</a:t>
            </a:r>
            <a:r>
              <a:rPr lang="en-US" altLang="ko-KR" sz="1200" smtClean="0"/>
              <a:t>selectivizr, HTML5 shiv)</a:t>
            </a:r>
            <a:r>
              <a:rPr lang="ko-KR" altLang="en-US" sz="1200" smtClean="0"/>
              <a:t>시 구형 브라우저에서 사용 불가능한 일부 셀렉터를 사용 할 수 있다</a:t>
            </a:r>
            <a:r>
              <a:rPr lang="en-US" altLang="ko-KR" sz="1200" smtClean="0"/>
              <a:t>. ie8</a:t>
            </a:r>
            <a:r>
              <a:rPr lang="ko-KR" altLang="en-US" sz="1200" smtClean="0"/>
              <a:t>을 포함 하여야 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>
                <a:solidFill>
                  <a:srgbClr val="FF0000"/>
                </a:solidFill>
              </a:rPr>
              <a:t>공공기관 웹표준 적용시 이슈화 되므로 </a:t>
            </a:r>
            <a:r>
              <a:rPr lang="en-US" altLang="ko-KR" sz="1200" smtClean="0">
                <a:solidFill>
                  <a:srgbClr val="FF0000"/>
                </a:solidFill>
              </a:rPr>
              <a:t>css</a:t>
            </a:r>
            <a:r>
              <a:rPr lang="ko-KR" altLang="en-US" sz="1200" smtClean="0">
                <a:solidFill>
                  <a:srgbClr val="FF0000"/>
                </a:solidFill>
              </a:rPr>
              <a:t>핵을 사용하여선 절대 안된다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r>
              <a:rPr lang="en-US" altLang="ko-KR" sz="1200" smtClean="0"/>
              <a:t> </a:t>
            </a:r>
            <a:r>
              <a:rPr lang="ko-KR" altLang="en-US" sz="1200" smtClean="0"/>
              <a:t>별도의 </a:t>
            </a:r>
            <a:r>
              <a:rPr lang="en-US" altLang="ko-KR" sz="1200" smtClean="0"/>
              <a:t>scope</a:t>
            </a:r>
            <a:r>
              <a:rPr lang="ko-KR" altLang="en-US" sz="1200" smtClean="0"/>
              <a:t>형태로 분리 하거나</a:t>
            </a:r>
            <a:r>
              <a:rPr lang="en-US" altLang="ko-KR" sz="1200" smtClean="0"/>
              <a:t>, </a:t>
            </a:r>
            <a:r>
              <a:rPr lang="ko-KR" altLang="en-US" sz="1200" smtClean="0"/>
              <a:t>별도의 </a:t>
            </a:r>
            <a:r>
              <a:rPr lang="en-US" altLang="ko-KR" sz="1200" smtClean="0"/>
              <a:t>css </a:t>
            </a:r>
            <a:r>
              <a:rPr lang="ko-KR" altLang="en-US" sz="1200" smtClean="0"/>
              <a:t>파일에 기술하여야 한다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200"/>
              <a:t>css</a:t>
            </a:r>
            <a:r>
              <a:rPr lang="ko-KR" altLang="en-US" sz="1200"/>
              <a:t>명명은 </a:t>
            </a:r>
            <a:r>
              <a:rPr lang="en-US" altLang="ko-KR" sz="1200"/>
              <a:t>dash</a:t>
            </a:r>
            <a:r>
              <a:rPr lang="ko-KR" altLang="en-US" sz="1200"/>
              <a:t>와 </a:t>
            </a:r>
            <a:r>
              <a:rPr lang="en-US" altLang="ko-KR" sz="1200"/>
              <a:t>camelCase</a:t>
            </a:r>
            <a:r>
              <a:rPr lang="ko-KR" altLang="en-US" sz="1200"/>
              <a:t>를 사용하지 않는다</a:t>
            </a:r>
            <a:r>
              <a:rPr lang="en-US" altLang="ko-KR" sz="1200"/>
              <a:t>. under-score</a:t>
            </a:r>
            <a:r>
              <a:rPr lang="ko-KR" altLang="en-US" sz="1200"/>
              <a:t>와 영문 숫자를 혼용 하여 사용한다</a:t>
            </a:r>
            <a:r>
              <a:rPr lang="en-US" altLang="ko-KR" sz="1200"/>
              <a:t>. </a:t>
            </a:r>
          </a:p>
          <a:p>
            <a:r>
              <a:rPr lang="ko-KR" altLang="en-US" sz="1200"/>
              <a:t>예</a:t>
            </a:r>
            <a:r>
              <a:rPr lang="en-US" altLang="ko-KR" sz="1200"/>
              <a:t>) </a:t>
            </a:r>
            <a:r>
              <a:rPr lang="ko-KR" altLang="en-US" sz="1200"/>
              <a:t>모두 맞음 </a:t>
            </a:r>
            <a:r>
              <a:rPr lang="en-US" altLang="ko-KR" sz="1200"/>
              <a:t>: table_01, my_table </a:t>
            </a:r>
          </a:p>
          <a:p>
            <a:r>
              <a:rPr lang="en-US" altLang="ko-KR" sz="1200"/>
              <a:t>     </a:t>
            </a:r>
            <a:r>
              <a:rPr lang="ko-KR" altLang="en-US" sz="1200"/>
              <a:t>모두 틀림 </a:t>
            </a:r>
            <a:r>
              <a:rPr lang="en-US" altLang="ko-KR" sz="1200"/>
              <a:t>: table-01, tableMyTd, table01MyTd</a:t>
            </a:r>
          </a:p>
          <a:p>
            <a:endParaRPr lang="en-US" altLang="ko-KR" sz="1200" smtClean="0"/>
          </a:p>
          <a:p>
            <a:r>
              <a:rPr lang="en-US" altLang="ko-KR" sz="1200"/>
              <a:t>js</a:t>
            </a:r>
            <a:r>
              <a:rPr lang="ko-KR" altLang="en-US" sz="1200"/>
              <a:t>에서 접근하는 </a:t>
            </a:r>
            <a:r>
              <a:rPr lang="en-US" altLang="ko-KR" sz="1200"/>
              <a:t>css</a:t>
            </a:r>
            <a:r>
              <a:rPr lang="ko-KR" altLang="en-US" sz="1200"/>
              <a:t>값은 고유값으로 그 의미를 부여 가능하며 이경우 </a:t>
            </a:r>
            <a:r>
              <a:rPr lang="en-US" altLang="ko-KR" sz="1200"/>
              <a:t>camelCase</a:t>
            </a:r>
            <a:r>
              <a:rPr lang="ko-KR" altLang="en-US" sz="1200"/>
              <a:t>를 사용할 수 있다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$('.myDiv').click(function(){});</a:t>
            </a:r>
          </a:p>
          <a:p>
            <a:r>
              <a:rPr lang="en-US" altLang="ko-KR" sz="1200"/>
              <a:t>&lt;div class="my_div myDiv&gt;&lt;/div&gt; //my_div</a:t>
            </a:r>
            <a:r>
              <a:rPr lang="ko-KR" altLang="en-US" sz="1200"/>
              <a:t>는 </a:t>
            </a:r>
            <a:r>
              <a:rPr lang="en-US" altLang="ko-KR" sz="1200"/>
              <a:t>html</a:t>
            </a:r>
            <a:r>
              <a:rPr lang="ko-KR" altLang="en-US" sz="1200"/>
              <a:t>에서 </a:t>
            </a:r>
            <a:r>
              <a:rPr lang="en-US" altLang="ko-KR" sz="1200"/>
              <a:t>myDiv</a:t>
            </a:r>
            <a:r>
              <a:rPr lang="ko-KR" altLang="en-US" sz="1200"/>
              <a:t>는 </a:t>
            </a:r>
            <a:r>
              <a:rPr lang="en-US" altLang="ko-KR" sz="1200"/>
              <a:t>js</a:t>
            </a:r>
            <a:r>
              <a:rPr lang="ko-KR" altLang="en-US" sz="1200"/>
              <a:t>에서 사용한다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233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2.2.2</a:t>
            </a:r>
            <a:r>
              <a:rPr lang="en-US" altLang="ko-KR" baseline="0" smtClean="0"/>
              <a:t> css </a:t>
            </a:r>
            <a:r>
              <a:rPr lang="ko-KR" altLang="en-US" baseline="0" smtClean="0"/>
              <a:t>작성 규칙 </a:t>
            </a:r>
            <a:r>
              <a:rPr lang="en-US" altLang="ko-KR" baseline="0" smtClean="0"/>
              <a:t>#2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30145" y="832919"/>
            <a:ext cx="11092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컨테이닝 </a:t>
            </a:r>
            <a:r>
              <a:rPr lang="ko-KR" altLang="en-US" sz="1200"/>
              <a:t>기본으로 작성한다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&lt;div class="example_container"&gt;</a:t>
            </a:r>
          </a:p>
          <a:p>
            <a:r>
              <a:rPr lang="en-US" altLang="ko-KR" sz="1200"/>
              <a:t>    &lt;div class="inner"&gt;</a:t>
            </a:r>
          </a:p>
          <a:p>
            <a:r>
              <a:rPr lang="en-US" altLang="ko-KR" sz="1200"/>
              <a:t>        &lt;span class="test"&gt;&lt;/span&gt;</a:t>
            </a:r>
          </a:p>
          <a:p>
            <a:r>
              <a:rPr lang="en-US" altLang="ko-KR" sz="1200"/>
              <a:t>        &lt;strong class="text"&gt;&lt;/strong&gt;</a:t>
            </a:r>
          </a:p>
          <a:p>
            <a:r>
              <a:rPr lang="en-US" altLang="ko-KR" sz="1200"/>
              <a:t>    &lt;/div&gt;</a:t>
            </a:r>
          </a:p>
          <a:p>
            <a:r>
              <a:rPr lang="en-US" altLang="ko-KR" sz="1200"/>
              <a:t>&lt;/div&gt;</a:t>
            </a:r>
          </a:p>
          <a:p>
            <a:endParaRPr lang="en-US" altLang="ko-KR" sz="1200"/>
          </a:p>
          <a:p>
            <a:r>
              <a:rPr lang="en-US" altLang="ko-KR" sz="1200"/>
              <a:t>css</a:t>
            </a:r>
            <a:r>
              <a:rPr lang="ko-KR" altLang="en-US" sz="1200"/>
              <a:t>의 경우</a:t>
            </a:r>
            <a:endParaRPr lang="en-US" altLang="ko-KR" sz="1200"/>
          </a:p>
          <a:p>
            <a:r>
              <a:rPr lang="en-US" altLang="ko-KR" sz="1200"/>
              <a:t>.example_container {}</a:t>
            </a:r>
          </a:p>
          <a:p>
            <a:r>
              <a:rPr lang="en-US" altLang="ko-KR" sz="1200"/>
              <a:t>.example_container .inner{}</a:t>
            </a:r>
          </a:p>
          <a:p>
            <a:r>
              <a:rPr lang="en-US" altLang="ko-KR" sz="1200"/>
              <a:t>.example_container .inner .test{}</a:t>
            </a:r>
          </a:p>
          <a:p>
            <a:r>
              <a:rPr lang="en-US" altLang="ko-KR" sz="1200"/>
              <a:t>.example_container .inner .text{}</a:t>
            </a:r>
          </a:p>
          <a:p>
            <a:endParaRPr lang="en-US" altLang="ko-KR" sz="1200"/>
          </a:p>
          <a:p>
            <a:r>
              <a:rPr lang="en-US" altLang="ko-KR" sz="1200"/>
              <a:t>scss</a:t>
            </a:r>
            <a:r>
              <a:rPr lang="ko-KR" altLang="en-US" sz="1200"/>
              <a:t>의 경우</a:t>
            </a:r>
            <a:endParaRPr lang="en-US" altLang="ko-KR" sz="1200"/>
          </a:p>
          <a:p>
            <a:r>
              <a:rPr lang="en-US" altLang="ko-KR" sz="1200"/>
              <a:t>.example_container {</a:t>
            </a:r>
          </a:p>
          <a:p>
            <a:r>
              <a:rPr lang="en-US" altLang="ko-KR" sz="1200"/>
              <a:t>    .inner{</a:t>
            </a:r>
          </a:p>
          <a:p>
            <a:r>
              <a:rPr lang="en-US" altLang="ko-KR" sz="1200"/>
              <a:t>        .test{}</a:t>
            </a:r>
          </a:p>
          <a:p>
            <a:r>
              <a:rPr lang="en-US" altLang="ko-KR" sz="1200"/>
              <a:t>        .text{}</a:t>
            </a:r>
          </a:p>
          <a:p>
            <a:r>
              <a:rPr lang="en-US" altLang="ko-KR" sz="1200"/>
              <a:t>    }</a:t>
            </a:r>
          </a:p>
          <a:p>
            <a:r>
              <a:rPr lang="en-US" altLang="ko-KR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71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2.3.1 js </a:t>
            </a:r>
            <a:r>
              <a:rPr lang="ko-KR" altLang="en-US" smtClean="0"/>
              <a:t>작성 규칙 </a:t>
            </a:r>
            <a:r>
              <a:rPr lang="en-US" altLang="ko-KR" smtClean="0"/>
              <a:t>#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ecma-262 </a:t>
            </a:r>
            <a:r>
              <a:rPr lang="ko-KR" altLang="en-US" sz="1200" smtClean="0">
                <a:solidFill>
                  <a:srgbClr val="FF0000"/>
                </a:solidFill>
              </a:rPr>
              <a:t>표준화 스크립트 프로그래밍을 기본으로 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r>
              <a:rPr lang="ko-KR" altLang="en-US" sz="1200" smtClean="0"/>
              <a:t> 객체 지향형</a:t>
            </a:r>
            <a:r>
              <a:rPr lang="en-US" altLang="ko-KR" sz="1200" smtClean="0"/>
              <a:t>, </a:t>
            </a:r>
            <a:r>
              <a:rPr lang="ko-KR" altLang="en-US" sz="1200" smtClean="0"/>
              <a:t>함수형의 호출은 기본으로 하나 </a:t>
            </a:r>
            <a:r>
              <a:rPr lang="en-US" altLang="ko-KR" sz="1200" smtClean="0"/>
              <a:t>jQuery </a:t>
            </a:r>
            <a:r>
              <a:rPr lang="ko-KR" altLang="en-US" sz="1200" smtClean="0"/>
              <a:t>플러그인 형태로 작성 될 수 있으며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별도의 </a:t>
            </a:r>
            <a:r>
              <a:rPr lang="en-US" altLang="ko-KR" sz="1200" smtClean="0"/>
              <a:t>js</a:t>
            </a:r>
            <a:r>
              <a:rPr lang="ko-KR" altLang="en-US" sz="1200" smtClean="0"/>
              <a:t>파일로 분리 하여야 한다</a:t>
            </a:r>
            <a:r>
              <a:rPr lang="en-US" altLang="ko-KR" sz="1200" smtClean="0"/>
              <a:t>. html</a:t>
            </a:r>
            <a:r>
              <a:rPr lang="ko-KR" altLang="en-US" sz="1200" smtClean="0"/>
              <a:t> 페이지내에 함수의 호출외에 함수의 몸체가 포함 되서는 안된다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잘 작성된 경우는 유효한 문법이라 표기 하였다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대부분은 자유롭게 기능을 구현 하면되나</a:t>
            </a:r>
            <a:r>
              <a:rPr lang="en-US" altLang="ko-KR" sz="1200" smtClean="0"/>
              <a:t>, </a:t>
            </a:r>
            <a:r>
              <a:rPr lang="ko-KR" altLang="en-US" sz="1200" smtClean="0"/>
              <a:t>유지보수를 위하여 </a:t>
            </a:r>
            <a:r>
              <a:rPr lang="en-US" altLang="ko-KR" sz="1200" smtClean="0"/>
              <a:t>"</a:t>
            </a:r>
            <a:r>
              <a:rPr lang="ko-KR" altLang="en-US" sz="1200" smtClean="0"/>
              <a:t>함수</a:t>
            </a:r>
            <a:r>
              <a:rPr lang="en-US" altLang="ko-KR" sz="1200" smtClean="0"/>
              <a:t>"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"</a:t>
            </a:r>
            <a:r>
              <a:rPr lang="ko-KR" altLang="en-US" sz="1200" smtClean="0"/>
              <a:t>함수의 호출</a:t>
            </a:r>
            <a:r>
              <a:rPr lang="en-US" altLang="ko-KR" sz="1200" smtClean="0"/>
              <a:t>"</a:t>
            </a:r>
            <a:r>
              <a:rPr lang="ko-KR" altLang="en-US" sz="1200" smtClean="0"/>
              <a:t>을 분리 하고 </a:t>
            </a:r>
            <a:r>
              <a:rPr lang="en-US" altLang="ko-KR" sz="1200" smtClean="0"/>
              <a:t>"</a:t>
            </a:r>
            <a:r>
              <a:rPr lang="ko-KR" altLang="en-US" sz="1200" smtClean="0"/>
              <a:t>함수 덩어리</a:t>
            </a:r>
            <a:r>
              <a:rPr lang="en-US" altLang="ko-KR" sz="1200" smtClean="0"/>
              <a:t>"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js</a:t>
            </a:r>
            <a:r>
              <a:rPr lang="ko-KR" altLang="en-US" sz="1200" smtClean="0"/>
              <a:t>로 분리 하는 형태만 유지된다면 유효하다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// </a:t>
            </a:r>
            <a:r>
              <a:rPr lang="ko-KR" altLang="en-US" sz="1200" smtClean="0"/>
              <a:t>이 </a:t>
            </a:r>
            <a:r>
              <a:rPr lang="en-US" altLang="ko-KR" sz="1200"/>
              <a:t>"</a:t>
            </a:r>
            <a:r>
              <a:rPr lang="ko-KR" altLang="en-US" sz="1200"/>
              <a:t>함수의 호출</a:t>
            </a:r>
            <a:r>
              <a:rPr lang="en-US" altLang="ko-KR" sz="1200"/>
              <a:t>" </a:t>
            </a:r>
            <a:r>
              <a:rPr lang="ko-KR" altLang="en-US" sz="1200"/>
              <a:t>부분은 </a:t>
            </a:r>
            <a:r>
              <a:rPr lang="en-US" altLang="ko-KR" sz="1200"/>
              <a:t>html</a:t>
            </a:r>
            <a:r>
              <a:rPr lang="ko-KR" altLang="en-US" sz="1200"/>
              <a:t>내에 포함 될 수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유효하게 작성된 문법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r>
              <a:rPr lang="en-US" altLang="ko-KR" sz="1200"/>
              <a:t>$(function(){</a:t>
            </a:r>
          </a:p>
          <a:p>
            <a:r>
              <a:rPr lang="en-US" altLang="ko-KR" sz="1200"/>
              <a:t>    $('div#test').myTest();</a:t>
            </a:r>
          </a:p>
          <a:p>
            <a:r>
              <a:rPr lang="en-US" altLang="ko-KR" sz="1200"/>
              <a:t>});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// </a:t>
            </a:r>
            <a:r>
              <a:rPr lang="ko-KR" altLang="en-US" sz="1200"/>
              <a:t>혹은 </a:t>
            </a:r>
            <a:r>
              <a:rPr lang="en-US" altLang="ko-KR" sz="1200"/>
              <a:t>js</a:t>
            </a:r>
            <a:r>
              <a:rPr lang="ko-KR" altLang="en-US" sz="1200"/>
              <a:t>파일 내에 아래와 같이 </a:t>
            </a:r>
            <a:r>
              <a:rPr lang="en-US" altLang="ko-KR" sz="1200"/>
              <a:t>element</a:t>
            </a:r>
            <a:r>
              <a:rPr lang="ko-KR" altLang="en-US" sz="1200"/>
              <a:t>의 존재 여부에 따라 </a:t>
            </a:r>
            <a:r>
              <a:rPr lang="en-US" altLang="ko-KR" sz="1200"/>
              <a:t>"</a:t>
            </a:r>
            <a:r>
              <a:rPr lang="ko-KR" altLang="en-US" sz="1200"/>
              <a:t>함수의 호출</a:t>
            </a:r>
            <a:r>
              <a:rPr lang="en-US" altLang="ko-KR" sz="1200"/>
              <a:t>"</a:t>
            </a:r>
            <a:r>
              <a:rPr lang="ko-KR" altLang="en-US" sz="1200"/>
              <a:t>을 별도로 분류 할 수 있다</a:t>
            </a:r>
            <a:r>
              <a:rPr lang="en-US" altLang="ko-KR" sz="1200" smtClean="0"/>
              <a:t>.</a:t>
            </a:r>
            <a:r>
              <a:rPr lang="en-US" altLang="ko-KR" sz="1200"/>
              <a:t> </a:t>
            </a:r>
            <a:r>
              <a:rPr lang="ko-KR" altLang="en-US" sz="1200"/>
              <a:t>유효하게 작성된 문법</a:t>
            </a:r>
            <a:r>
              <a:rPr lang="en-US" altLang="ko-KR" sz="1200"/>
              <a:t>.</a:t>
            </a:r>
          </a:p>
          <a:p>
            <a:r>
              <a:rPr lang="en-US" altLang="ko-KR" sz="1200" smtClean="0"/>
              <a:t>$(</a:t>
            </a:r>
            <a:r>
              <a:rPr lang="en-US" altLang="ko-KR" sz="1200"/>
              <a:t>function(){</a:t>
            </a:r>
          </a:p>
          <a:p>
            <a:r>
              <a:rPr lang="en-US" altLang="ko-KR" sz="1200"/>
              <a:t>    if($('.pageHasElement').length &gt; 0){</a:t>
            </a:r>
          </a:p>
          <a:p>
            <a:r>
              <a:rPr lang="en-US" altLang="ko-KR" sz="1200"/>
              <a:t>        $('div#test').myTest();</a:t>
            </a:r>
          </a:p>
          <a:p>
            <a:r>
              <a:rPr lang="en-US" altLang="ko-KR" sz="1200"/>
              <a:t>    }</a:t>
            </a:r>
          </a:p>
          <a:p>
            <a:r>
              <a:rPr lang="en-US" altLang="ko-KR" sz="1200"/>
              <a:t>});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// </a:t>
            </a:r>
            <a:r>
              <a:rPr lang="ko-KR" altLang="en-US" sz="1200"/>
              <a:t>아래의 함수의 본체는 별도의 스크립트로 분류 되어야 한다</a:t>
            </a:r>
            <a:r>
              <a:rPr lang="en-US" altLang="ko-KR" sz="1200"/>
              <a:t>.( lib.functions.js </a:t>
            </a:r>
            <a:r>
              <a:rPr lang="ko-KR" altLang="en-US" sz="1200"/>
              <a:t>혹은 작업자의 스킬셋의 역량에 따른 별도의 파일로 구분 되어야 한다</a:t>
            </a:r>
            <a:r>
              <a:rPr lang="en-US" altLang="ko-KR" sz="1200"/>
              <a:t>. )</a:t>
            </a:r>
          </a:p>
          <a:p>
            <a:r>
              <a:rPr lang="en-US" altLang="ko-KR" sz="1200"/>
              <a:t>// </a:t>
            </a:r>
            <a:r>
              <a:rPr lang="ko-KR" altLang="en-US" sz="1200"/>
              <a:t>모두 유효한 문법이다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$.fn.myTest = function(option) {</a:t>
            </a:r>
          </a:p>
          <a:p>
            <a:r>
              <a:rPr lang="en-US" altLang="ko-KR" sz="1200"/>
              <a:t>    option = option || {};</a:t>
            </a:r>
          </a:p>
          <a:p>
            <a:r>
              <a:rPr lang="en-US" altLang="ko-KR" sz="1200"/>
              <a:t>};</a:t>
            </a:r>
          </a:p>
          <a:p>
            <a:endParaRPr lang="en-US" altLang="ko-KR" sz="1200"/>
          </a:p>
          <a:p>
            <a:r>
              <a:rPr lang="en-US" altLang="ko-KR" sz="1200"/>
              <a:t>function myTest(option){</a:t>
            </a:r>
          </a:p>
          <a:p>
            <a:r>
              <a:rPr lang="en-US" altLang="ko-KR" sz="1200"/>
              <a:t>    option = option || {};</a:t>
            </a:r>
          </a:p>
          <a:p>
            <a:r>
              <a:rPr lang="en-US" altLang="ko-KR" sz="1200"/>
              <a:t>}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710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2.3.2</a:t>
            </a:r>
            <a:r>
              <a:rPr lang="en-US" altLang="ko-KR" baseline="0" smtClean="0"/>
              <a:t> js </a:t>
            </a:r>
            <a:r>
              <a:rPr lang="ko-KR" altLang="en-US" baseline="0" smtClean="0"/>
              <a:t>작성 규칙 </a:t>
            </a:r>
            <a:r>
              <a:rPr lang="en-US" altLang="ko-KR" baseline="0" smtClean="0"/>
              <a:t>#2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// </a:t>
            </a:r>
            <a:r>
              <a:rPr lang="ko-KR" altLang="en-US" sz="1200" smtClean="0"/>
              <a:t>객체 지향형으로 작성한 자바스크립트는 매우 권장하는 형태 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유효한 문법</a:t>
            </a:r>
            <a:endParaRPr lang="en-US" altLang="ko-KR" sz="1200" smtClean="0"/>
          </a:p>
          <a:p>
            <a:r>
              <a:rPr lang="en-US" altLang="ko-KR" sz="1200" smtClean="0"/>
              <a:t>var </a:t>
            </a:r>
            <a:r>
              <a:rPr lang="en-US" altLang="ko-KR" sz="1200"/>
              <a:t>myTest = {</a:t>
            </a:r>
          </a:p>
          <a:p>
            <a:r>
              <a:rPr lang="en-US" altLang="ko-KR" sz="1200"/>
              <a:t>    option : null,</a:t>
            </a:r>
          </a:p>
          <a:p>
            <a:r>
              <a:rPr lang="en-US" altLang="ko-KR" sz="1200"/>
              <a:t>    init:function(option){</a:t>
            </a:r>
          </a:p>
          <a:p>
            <a:r>
              <a:rPr lang="en-US" altLang="ko-KR" sz="1200"/>
              <a:t>        this.option = option || {};</a:t>
            </a:r>
          </a:p>
          <a:p>
            <a:r>
              <a:rPr lang="en-US" altLang="ko-KR" sz="1200"/>
              <a:t>    }</a:t>
            </a:r>
          </a:p>
          <a:p>
            <a:r>
              <a:rPr lang="en-US" altLang="ko-KR" sz="1200" smtClean="0"/>
              <a:t>};</a:t>
            </a:r>
          </a:p>
          <a:p>
            <a:endParaRPr lang="en-US" altLang="ko-KR" sz="1200"/>
          </a:p>
          <a:p>
            <a:r>
              <a:rPr lang="en-US" altLang="ko-KR" sz="1200" smtClean="0"/>
              <a:t>// </a:t>
            </a:r>
            <a:r>
              <a:rPr lang="ko-KR" altLang="en-US" sz="1200"/>
              <a:t>그러나</a:t>
            </a:r>
            <a:r>
              <a:rPr lang="en-US" altLang="ko-KR" sz="1200"/>
              <a:t>, </a:t>
            </a:r>
            <a:r>
              <a:rPr lang="ko-KR" altLang="en-US" sz="1200"/>
              <a:t>호출과 함수가 붙어있는 경우는 유효하지 않다</a:t>
            </a:r>
            <a:r>
              <a:rPr lang="en-US" altLang="ko-KR" sz="1200"/>
              <a:t>.</a:t>
            </a:r>
          </a:p>
          <a:p>
            <a:r>
              <a:rPr lang="en-US" altLang="ko-KR" sz="1200" smtClean="0"/>
              <a:t>function </a:t>
            </a:r>
            <a:r>
              <a:rPr lang="en-US" altLang="ko-KR" sz="1200"/>
              <a:t>myTest(option){</a:t>
            </a:r>
          </a:p>
          <a:p>
            <a:r>
              <a:rPr lang="en-US" altLang="ko-KR" sz="1200" smtClean="0"/>
              <a:t>}();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// </a:t>
            </a:r>
            <a:r>
              <a:rPr lang="ko-KR" altLang="en-US" sz="1200"/>
              <a:t>아래와 같이 호출과 함수의 이벤트 바인딩 형태가 </a:t>
            </a:r>
            <a:r>
              <a:rPr lang="en-US" altLang="ko-KR" sz="1200"/>
              <a:t>html</a:t>
            </a:r>
            <a:r>
              <a:rPr lang="ko-KR" altLang="en-US" sz="1200"/>
              <a:t>페이지내에 올 수는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유효하다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r>
              <a:rPr lang="en-US" altLang="ko-KR" sz="1200"/>
              <a:t>$(function(){</a:t>
            </a:r>
          </a:p>
          <a:p>
            <a:r>
              <a:rPr lang="en-US" altLang="ko-KR" sz="1200"/>
              <a:t>    $('.click').on('click',function(){</a:t>
            </a:r>
          </a:p>
          <a:p>
            <a:r>
              <a:rPr lang="en-US" altLang="ko-KR" sz="1200"/>
              <a:t>        myClickFunction(); // "</a:t>
            </a:r>
            <a:r>
              <a:rPr lang="ko-KR" altLang="en-US" sz="1200"/>
              <a:t>함수의 호출</a:t>
            </a:r>
            <a:r>
              <a:rPr lang="en-US" altLang="ko-KR" sz="1200"/>
              <a:t>" </a:t>
            </a:r>
            <a:r>
              <a:rPr lang="ko-KR" altLang="en-US" sz="1200"/>
              <a:t>부분</a:t>
            </a:r>
          </a:p>
          <a:p>
            <a:r>
              <a:rPr lang="ko-KR" altLang="en-US" sz="1200"/>
              <a:t>        </a:t>
            </a:r>
            <a:r>
              <a:rPr lang="en-US" altLang="ko-KR" sz="1200"/>
              <a:t>return;</a:t>
            </a:r>
          </a:p>
          <a:p>
            <a:r>
              <a:rPr lang="en-US" altLang="ko-KR" sz="1200"/>
              <a:t>    });</a:t>
            </a:r>
          </a:p>
          <a:p>
            <a:r>
              <a:rPr lang="en-US" altLang="ko-KR" sz="1200" smtClean="0"/>
              <a:t>});</a:t>
            </a:r>
          </a:p>
          <a:p>
            <a:endParaRPr lang="en-US" altLang="ko-KR" sz="1200"/>
          </a:p>
          <a:p>
            <a:r>
              <a:rPr lang="en-US" altLang="ko-KR" sz="1200"/>
              <a:t>// </a:t>
            </a:r>
            <a:r>
              <a:rPr lang="ko-KR" altLang="en-US" sz="1200"/>
              <a:t>아래와 같이 함수의 호출과 함수가 </a:t>
            </a:r>
            <a:r>
              <a:rPr lang="ko-KR" altLang="en-US" sz="1200" smtClean="0"/>
              <a:t>분리되지 </a:t>
            </a:r>
            <a:r>
              <a:rPr lang="ko-KR" altLang="en-US" sz="1200"/>
              <a:t>않았다면 유효 하지 않다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$(function(){</a:t>
            </a:r>
          </a:p>
          <a:p>
            <a:r>
              <a:rPr lang="en-US" altLang="ko-KR" sz="1200"/>
              <a:t>    $('.click').on('click',function(){</a:t>
            </a:r>
          </a:p>
          <a:p>
            <a:r>
              <a:rPr lang="en-US" altLang="ko-KR" sz="1200"/>
              <a:t>        if(a = undefined &amp;&amp; a = null){</a:t>
            </a:r>
          </a:p>
          <a:p>
            <a:r>
              <a:rPr lang="en-US" altLang="ko-KR" sz="1200"/>
              <a:t>            //bla bla bla 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  return;</a:t>
            </a:r>
          </a:p>
          <a:p>
            <a:r>
              <a:rPr lang="en-US" altLang="ko-KR" sz="1200"/>
              <a:t>    });</a:t>
            </a:r>
          </a:p>
          <a:p>
            <a:r>
              <a:rPr lang="en-US" altLang="ko-KR" sz="1200"/>
              <a:t>});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86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2,3.3</a:t>
            </a:r>
            <a:r>
              <a:rPr lang="en-US" altLang="ko-KR" baseline="0" smtClean="0"/>
              <a:t> images </a:t>
            </a:r>
            <a:r>
              <a:rPr lang="ko-KR" altLang="en-US" baseline="0" smtClean="0"/>
              <a:t>네이밍 혹은 </a:t>
            </a:r>
            <a:r>
              <a:rPr lang="en-US" altLang="ko-KR" baseline="0" smtClean="0"/>
              <a:t>slice </a:t>
            </a:r>
            <a:r>
              <a:rPr lang="ko-KR" altLang="en-US" baseline="0" smtClean="0"/>
              <a:t>규칙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60708"/>
              </p:ext>
            </p:extLst>
          </p:nvPr>
        </p:nvGraphicFramePr>
        <p:xfrm>
          <a:off x="1063623" y="1539607"/>
          <a:ext cx="8128000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25593"/>
                <a:gridCol w="4302407"/>
              </a:tblGrid>
              <a:tr h="242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요소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권장하는 파일 포맷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디자인 요소가 투명 영역을 포함 하는 경우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png24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디자인 요소가 투명 영역을 포함하나 도트 형태의 표현인 경우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png8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사진과 같이 픽셀의 조밀도가 압축이 필요한 경우</a:t>
                      </a:r>
                      <a:endParaRPr lang="en-US" altLang="ko-KR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jpg(</a:t>
                      </a:r>
                      <a:r>
                        <a:rPr lang="ko-KR" altLang="en-US" sz="1000" smtClean="0"/>
                        <a:t>권장</a:t>
                      </a:r>
                      <a:r>
                        <a:rPr lang="en-US" altLang="ko-KR" sz="1000" smtClean="0"/>
                        <a:t>) or</a:t>
                      </a:r>
                      <a:r>
                        <a:rPr lang="en-US" altLang="ko-KR" sz="1000" baseline="0" smtClean="0"/>
                        <a:t> png24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디자인 요소가</a:t>
                      </a:r>
                      <a:r>
                        <a:rPr lang="ko-KR" altLang="en-US" sz="1000" baseline="0" smtClean="0"/>
                        <a:t> 플립북 애니메이션 효과를 필요로 하는경우</a:t>
                      </a:r>
                      <a:endParaRPr lang="en-US" altLang="ko-KR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gif</a:t>
                      </a:r>
                      <a:r>
                        <a:rPr lang="ko-KR" altLang="en-US" sz="1000" smtClean="0"/>
                        <a:t>를 사용하거나 </a:t>
                      </a:r>
                      <a:r>
                        <a:rPr lang="en-US" altLang="ko-KR" sz="1000" smtClean="0"/>
                        <a:t>jquery</a:t>
                      </a:r>
                      <a:r>
                        <a:rPr lang="ko-KR" altLang="en-US" sz="1000" smtClean="0"/>
                        <a:t>로 처리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슬라이스된 이미지의 네이밍에 경우는 자유로우나 임시로 사용한 이미지는 </a:t>
            </a:r>
            <a:r>
              <a:rPr lang="en-US" altLang="ko-KR" sz="1200" smtClean="0"/>
              <a:t>tmp_</a:t>
            </a:r>
            <a:r>
              <a:rPr lang="ko-KR" altLang="en-US" sz="1200" smtClean="0"/>
              <a:t>를 접두사로 붙인다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png24</a:t>
            </a:r>
            <a:r>
              <a:rPr lang="ko-KR" altLang="en-US" sz="1200" smtClean="0"/>
              <a:t>의 경우 그림자를 포함하며</a:t>
            </a:r>
            <a:r>
              <a:rPr lang="en-US" altLang="ko-KR" sz="1200" smtClean="0"/>
              <a:t>, Transparency </a:t>
            </a:r>
            <a:r>
              <a:rPr lang="ko-KR" altLang="en-US" sz="1200" smtClean="0"/>
              <a:t>하여야 하고</a:t>
            </a:r>
            <a:r>
              <a:rPr lang="en-US" altLang="ko-KR" sz="1200" smtClean="0"/>
              <a:t>, Matted </a:t>
            </a:r>
            <a:r>
              <a:rPr lang="ko-KR" altLang="en-US" sz="1200" smtClean="0"/>
              <a:t>해서는 안된다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파일 포맷의 선택에 관련하여서는 아래의 표를 참조한다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3" y="3353898"/>
            <a:ext cx="1228571" cy="12285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57306" y="4652651"/>
            <a:ext cx="13612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figure: </a:t>
            </a:r>
            <a:r>
              <a:rPr lang="en-US" altLang="ko-KR" sz="1000" smtClean="0"/>
              <a:t>Transparency</a:t>
            </a:r>
            <a:endParaRPr lang="ko-KR" altLang="en-US" sz="100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89896"/>
              </p:ext>
            </p:extLst>
          </p:nvPr>
        </p:nvGraphicFramePr>
        <p:xfrm>
          <a:off x="2551882" y="3353898"/>
          <a:ext cx="1218333" cy="1228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Image" r:id="rId4" imgW="1510920" imgH="1523520" progId="Photoshop.Image.13">
                  <p:embed/>
                </p:oleObj>
              </mc:Choice>
              <mc:Fallback>
                <p:oleObj name="Image" r:id="rId4" imgW="1510920" imgH="1523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1882" y="3353898"/>
                        <a:ext cx="1218333" cy="1228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2480413" y="4652650"/>
            <a:ext cx="9380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figure: </a:t>
            </a:r>
            <a:r>
              <a:rPr lang="en-US" altLang="ko-KR" sz="1000" smtClean="0"/>
              <a:t>Matte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063623" y="2770201"/>
            <a:ext cx="27911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summary : </a:t>
            </a:r>
            <a:r>
              <a:rPr lang="ko-KR" altLang="en-US" sz="1000" smtClean="0"/>
              <a:t>디자인요소의 이미지화 가이드 표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7591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파일리스트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작업 내역을 한눈에 파악 할 수 있게 파일리스트를 관리 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3211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3.1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파일리스트의 관리 </a:t>
            </a:r>
            <a:r>
              <a:rPr lang="en-US" altLang="ko-KR" baseline="0" smtClean="0"/>
              <a:t>#1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파일리스트는 별첨된 파일리스트 양식을 사용한다</a:t>
            </a:r>
            <a:r>
              <a:rPr lang="en-US" altLang="ko-KR" sz="120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200" smtClean="0"/>
              <a:t>파일리스트는 통상 </a:t>
            </a:r>
            <a:r>
              <a:rPr lang="en-US" altLang="ko-KR" sz="1200" smtClean="0"/>
              <a:t>html</a:t>
            </a:r>
            <a:r>
              <a:rPr lang="ko-KR" altLang="en-US" sz="1200" smtClean="0"/>
              <a:t>파일만 관리하며</a:t>
            </a:r>
            <a:r>
              <a:rPr lang="en-US" altLang="ko-KR" sz="1200" smtClean="0"/>
              <a:t>, </a:t>
            </a:r>
            <a:r>
              <a:rPr lang="ko-KR" altLang="en-US" sz="1200" smtClean="0"/>
              <a:t>프로젝트의 성격에따라 </a:t>
            </a:r>
            <a:r>
              <a:rPr lang="en-US" altLang="ko-KR" sz="1200" smtClean="0"/>
              <a:t>css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js</a:t>
            </a:r>
            <a:r>
              <a:rPr lang="ko-KR" altLang="en-US" sz="1200" smtClean="0"/>
              <a:t>가 관리 될 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통상 파일리스트에 기록되는 시기는 웹접근성과 웹표준이 완료 되었을 경우 이다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모든 작업이 완료 되었을 경우는 </a:t>
            </a:r>
            <a:r>
              <a:rPr lang="en-US" altLang="ko-KR" sz="1200" smtClean="0"/>
              <a:t>.dtr</a:t>
            </a:r>
            <a:r>
              <a:rPr lang="ko-KR" altLang="en-US" sz="1200" smtClean="0"/>
              <a:t>엘레멘트에 </a:t>
            </a:r>
            <a:r>
              <a:rPr lang="en-US" altLang="ko-KR" sz="1200" smtClean="0"/>
              <a:t>.compleated </a:t>
            </a:r>
            <a:r>
              <a:rPr lang="ko-KR" altLang="en-US" sz="1200" smtClean="0"/>
              <a:t>클래스를 붙인다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6" y="2861413"/>
            <a:ext cx="9752381" cy="3523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4957" y="2411019"/>
            <a:ext cx="1303562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프로젝트의 제목 표시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2618" y="2411019"/>
            <a:ext cx="1343638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프로젝트의 일자 표시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9483" y="3334230"/>
            <a:ext cx="2347117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작업을 진행하는 담당자의 이름과 이메일 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6737" y="5071731"/>
            <a:ext cx="1385316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html</a:t>
            </a:r>
            <a:r>
              <a:rPr lang="ko-KR" altLang="en-US" sz="900" smtClean="0">
                <a:solidFill>
                  <a:srgbClr val="FF0000"/>
                </a:solidFill>
              </a:rPr>
              <a:t>파일리스트의 관리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29131" y="5638835"/>
            <a:ext cx="1327608" cy="507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완료 되었을경우 </a:t>
            </a:r>
            <a:endParaRPr lang="en-US" altLang="ko-KR" sz="900" smtClean="0">
              <a:solidFill>
                <a:srgbClr val="FF0000"/>
              </a:solidFill>
            </a:endParaRPr>
          </a:p>
          <a:p>
            <a:r>
              <a:rPr lang="en-US" altLang="ko-KR" sz="900" smtClean="0">
                <a:solidFill>
                  <a:srgbClr val="FF0000"/>
                </a:solidFill>
              </a:rPr>
              <a:t>.compleated </a:t>
            </a:r>
            <a:r>
              <a:rPr lang="ko-KR" altLang="en-US" sz="900" smtClean="0">
                <a:solidFill>
                  <a:srgbClr val="FF0000"/>
                </a:solidFill>
              </a:rPr>
              <a:t>클래스를</a:t>
            </a:r>
            <a:endParaRPr lang="en-US" altLang="ko-KR" sz="900" smtClean="0">
              <a:solidFill>
                <a:srgbClr val="FF0000"/>
              </a:solidFill>
            </a:endParaRPr>
          </a:p>
          <a:p>
            <a:r>
              <a:rPr lang="ko-KR" altLang="en-US" sz="900" smtClean="0">
                <a:solidFill>
                  <a:srgbClr val="FF0000"/>
                </a:solidFill>
              </a:rPr>
              <a:t>추가한다</a:t>
            </a:r>
            <a:r>
              <a:rPr lang="en-US" altLang="ko-KR" sz="900" smtClean="0">
                <a:solidFill>
                  <a:srgbClr val="FF0000"/>
                </a:solidFill>
              </a:rPr>
              <a:t>.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6600" y="4057532"/>
            <a:ext cx="1303562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프로젝트의 개요 표기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7862" y="6361110"/>
            <a:ext cx="3134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소규모의 그룹으로 </a:t>
            </a:r>
            <a:r>
              <a:rPr lang="en-US" altLang="ko-KR" sz="1000" smtClean="0"/>
              <a:t>html</a:t>
            </a:r>
            <a:r>
              <a:rPr lang="ko-KR" altLang="en-US" sz="1000" smtClean="0"/>
              <a:t>을 작성 하는 경우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>
            <a:off x="2933323" y="2641851"/>
            <a:ext cx="223415" cy="382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</p:cNvCxnSpPr>
          <p:nvPr/>
        </p:nvCxnSpPr>
        <p:spPr>
          <a:xfrm flipH="1">
            <a:off x="4481465" y="2641851"/>
            <a:ext cx="332972" cy="338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8718487" y="4191754"/>
            <a:ext cx="20106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1"/>
          </p:cNvCxnSpPr>
          <p:nvPr/>
        </p:nvCxnSpPr>
        <p:spPr>
          <a:xfrm flipH="1">
            <a:off x="9813956" y="5892751"/>
            <a:ext cx="9151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826313" y="3457190"/>
            <a:ext cx="1573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3.1 </a:t>
            </a:r>
            <a:r>
              <a:rPr lang="ko-KR" altLang="en-US" smtClean="0"/>
              <a:t>파일리스트의 관리 </a:t>
            </a:r>
            <a:r>
              <a:rPr lang="en-US" altLang="ko-KR" smtClean="0"/>
              <a:t>#2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8705" y="5358336"/>
            <a:ext cx="3079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중규모의 그룹으로 </a:t>
            </a:r>
            <a:r>
              <a:rPr lang="en-US" altLang="ko-KR" sz="1000" smtClean="0"/>
              <a:t>html</a:t>
            </a:r>
            <a:r>
              <a:rPr lang="ko-KR" altLang="en-US" sz="1000" smtClean="0"/>
              <a:t>을 작성 하는 경우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05" y="948812"/>
            <a:ext cx="9733333" cy="4409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32038" y="3117346"/>
            <a:ext cx="1032655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특이사항의 표기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32038" y="4751561"/>
            <a:ext cx="10791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작성자</a:t>
            </a:r>
            <a:r>
              <a:rPr lang="en-US" altLang="ko-KR" sz="900" smtClean="0">
                <a:solidFill>
                  <a:srgbClr val="FF0000"/>
                </a:solidFill>
              </a:rPr>
              <a:t>/</a:t>
            </a:r>
            <a:r>
              <a:rPr lang="ko-KR" altLang="en-US" sz="900" smtClean="0">
                <a:solidFill>
                  <a:srgbClr val="FF0000"/>
                </a:solidFill>
              </a:rPr>
              <a:t>수정자의 </a:t>
            </a:r>
            <a:endParaRPr lang="en-US" altLang="ko-KR" sz="900" smtClean="0">
              <a:solidFill>
                <a:srgbClr val="FF0000"/>
              </a:solidFill>
            </a:endParaRPr>
          </a:p>
          <a:p>
            <a:r>
              <a:rPr lang="ko-KR" altLang="en-US" sz="900" smtClean="0">
                <a:solidFill>
                  <a:srgbClr val="FF0000"/>
                </a:solidFill>
              </a:rPr>
              <a:t>주석 표기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9903254" y="3232087"/>
            <a:ext cx="8287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2612" y="1454623"/>
            <a:ext cx="2347117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작업을 진행하는 선임자의 이름과 이메일 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509442" y="1577583"/>
            <a:ext cx="1573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9903254" y="4866977"/>
            <a:ext cx="8287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파일리스트의 관리 </a:t>
            </a:r>
            <a:r>
              <a:rPr lang="en-US" altLang="ko-KR" baseline="0" smtClean="0"/>
              <a:t>#3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91" y="905345"/>
            <a:ext cx="1554600" cy="5042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1185" y="1368863"/>
            <a:ext cx="1385316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html</a:t>
            </a:r>
            <a:r>
              <a:rPr lang="ko-KR" altLang="en-US" sz="900" smtClean="0">
                <a:solidFill>
                  <a:srgbClr val="FF0000"/>
                </a:solidFill>
              </a:rPr>
              <a:t>파일리스트의 관리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1185" y="1774760"/>
            <a:ext cx="1301959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css</a:t>
            </a:r>
            <a:r>
              <a:rPr lang="ko-KR" altLang="en-US" sz="900" smtClean="0">
                <a:solidFill>
                  <a:srgbClr val="FF0000"/>
                </a:solidFill>
              </a:rPr>
              <a:t>파일리스트의 관리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1185" y="2128126"/>
            <a:ext cx="1226618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js</a:t>
            </a:r>
            <a:r>
              <a:rPr lang="ko-KR" altLang="en-US" sz="900" smtClean="0">
                <a:solidFill>
                  <a:srgbClr val="FF0000"/>
                </a:solidFill>
              </a:rPr>
              <a:t>파일리스트의 관리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1185" y="5732300"/>
            <a:ext cx="1518364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images</a:t>
            </a:r>
            <a:r>
              <a:rPr lang="ko-KR" altLang="en-US" sz="900" smtClean="0">
                <a:solidFill>
                  <a:srgbClr val="FF0000"/>
                </a:solidFill>
              </a:rPr>
              <a:t>파일리스트의 관리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6812" y="6024997"/>
            <a:ext cx="3079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/>
              <a:t>대</a:t>
            </a:r>
            <a:r>
              <a:rPr lang="ko-KR" altLang="en-US" sz="1000" smtClean="0"/>
              <a:t>규모의 그룹으로 </a:t>
            </a:r>
            <a:r>
              <a:rPr lang="en-US" altLang="ko-KR" sz="1000" smtClean="0"/>
              <a:t>html</a:t>
            </a:r>
            <a:r>
              <a:rPr lang="ko-KR" altLang="en-US" sz="1000" smtClean="0"/>
              <a:t>을 작성 하는 경우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539" y="969849"/>
            <a:ext cx="2194922" cy="48837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98539" y="5963132"/>
            <a:ext cx="2040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모바일 프로젝트의 경우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6" idx="1"/>
          </p:cNvCxnSpPr>
          <p:nvPr/>
        </p:nvCxnSpPr>
        <p:spPr>
          <a:xfrm flipH="1">
            <a:off x="2498756" y="1484279"/>
            <a:ext cx="212429" cy="18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1"/>
          </p:cNvCxnSpPr>
          <p:nvPr/>
        </p:nvCxnSpPr>
        <p:spPr>
          <a:xfrm flipH="1" flipV="1">
            <a:off x="2362954" y="1865014"/>
            <a:ext cx="348231" cy="2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1"/>
          </p:cNvCxnSpPr>
          <p:nvPr/>
        </p:nvCxnSpPr>
        <p:spPr>
          <a:xfrm flipH="1">
            <a:off x="2498756" y="2243542"/>
            <a:ext cx="212429" cy="10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1"/>
          </p:cNvCxnSpPr>
          <p:nvPr/>
        </p:nvCxnSpPr>
        <p:spPr>
          <a:xfrm flipH="1">
            <a:off x="2498756" y="5847716"/>
            <a:ext cx="212429" cy="5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36317" y="4083060"/>
            <a:ext cx="10983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모바일의 경우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ko-KR" altLang="en-US" sz="900" smtClean="0">
                <a:solidFill>
                  <a:srgbClr val="FF0000"/>
                </a:solidFill>
              </a:rPr>
              <a:t>한줄로 표기 된다</a:t>
            </a:r>
            <a:r>
              <a:rPr lang="en-US" altLang="ko-KR" sz="90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21" name="직선 화살표 연결선 20"/>
          <p:cNvCxnSpPr>
            <a:stCxn id="19" idx="1"/>
          </p:cNvCxnSpPr>
          <p:nvPr/>
        </p:nvCxnSpPr>
        <p:spPr>
          <a:xfrm flipH="1" flipV="1">
            <a:off x="6962115" y="4198476"/>
            <a:ext cx="374202" cy="6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크로스 브라우징 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기준 브라우저와 크로스 브라우징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223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 </a:t>
            </a:r>
            <a:r>
              <a:rPr lang="ko-KR" altLang="en-US" smtClean="0"/>
              <a:t>워킹 프로세스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7306" y="1170276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스토리보드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디자인 인수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32186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퍼블리싱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(html,css,js</a:t>
            </a:r>
            <a:r>
              <a:rPr lang="ko-KR" altLang="en-US" sz="1000" smtClean="0">
                <a:solidFill>
                  <a:schemeClr val="tx1"/>
                </a:solidFill>
              </a:rPr>
              <a:t>작성및 관리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</p:cNvCxnSpPr>
          <p:nvPr/>
        </p:nvCxnSpPr>
        <p:spPr>
          <a:xfrm>
            <a:off x="2894748" y="1731592"/>
            <a:ext cx="549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420380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K-WAH4 </a:t>
            </a:r>
            <a:r>
              <a:rPr lang="ko-KR" altLang="en-US" smtClean="0">
                <a:solidFill>
                  <a:schemeClr val="tx1"/>
                </a:solidFill>
              </a:rPr>
              <a:t>준수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W3C </a:t>
            </a:r>
            <a:r>
              <a:rPr lang="en-US" altLang="ko-KR" smtClean="0">
                <a:solidFill>
                  <a:schemeClr val="tx1"/>
                </a:solidFill>
              </a:rPr>
              <a:t>Validation Passed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7" idx="1"/>
          </p:cNvCxnSpPr>
          <p:nvPr/>
        </p:nvCxnSpPr>
        <p:spPr>
          <a:xfrm>
            <a:off x="7869628" y="1731591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57306" y="2753121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파일리스트 관리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94748" y="3312926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443992" y="2753122"/>
            <a:ext cx="4427144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정리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퍼블리싱 웹 접근성 자동 점검 보고서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파일리스트 정리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20380" y="2753121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인계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2" idx="3"/>
            <a:endCxn id="14" idx="1"/>
          </p:cNvCxnSpPr>
          <p:nvPr/>
        </p:nvCxnSpPr>
        <p:spPr>
          <a:xfrm flipV="1">
            <a:off x="7871136" y="3314437"/>
            <a:ext cx="5492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7306" y="751438"/>
            <a:ext cx="3106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퍼블리싱 워킹 프로세스에 대해 설명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957306" y="4112653"/>
            <a:ext cx="9400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스토리 보드와 디자인 파일을 인수 후 퍼블리싱 적합성을 검토 하고 퍼블리싱 작업을 시작한다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경우에 따라 본사 측에서 퍼블리싱 샘플의 품질을 검토 하여</a:t>
            </a:r>
            <a:r>
              <a:rPr lang="en-US" altLang="ko-KR" sz="1200" smtClean="0"/>
              <a:t>,</a:t>
            </a:r>
            <a:r>
              <a:rPr lang="ko-KR" altLang="en-US" sz="1200" smtClean="0"/>
              <a:t> </a:t>
            </a:r>
            <a:r>
              <a:rPr lang="en-US" altLang="ko-KR" sz="1200" smtClean="0"/>
              <a:t>1~2page </a:t>
            </a:r>
            <a:r>
              <a:rPr lang="ko-KR" altLang="en-US" sz="1200" smtClean="0"/>
              <a:t>정도를 수정 할 수 있다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퍼블리싱 하며 파일리스트를 관리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4. </a:t>
            </a:r>
            <a:r>
              <a:rPr lang="ko-KR" altLang="en-US" sz="1200" smtClean="0"/>
              <a:t>완성된 결과물은 스토리보드 상의 기능과 디자인 적인 요소의 수치화를 만족 하여야 하며</a:t>
            </a:r>
            <a:r>
              <a:rPr lang="en-US" altLang="ko-KR" sz="1200" smtClean="0"/>
              <a:t>,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K-WAH4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W3C Validation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Passed</a:t>
            </a:r>
            <a:r>
              <a:rPr lang="ko-KR" altLang="en-US" sz="1200" smtClean="0"/>
              <a:t>하여야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5. </a:t>
            </a:r>
            <a:r>
              <a:rPr lang="ko-KR" altLang="en-US" sz="1200" smtClean="0"/>
              <a:t>위의 작업을 마쳤을 경우 동봉된 파일리스트에 체크 한뒤</a:t>
            </a:r>
            <a:endParaRPr lang="en-US" altLang="ko-KR" sz="1200" smtClean="0"/>
          </a:p>
          <a:p>
            <a:r>
              <a:rPr lang="en-US" altLang="ko-KR" sz="1200" smtClean="0"/>
              <a:t>6. </a:t>
            </a:r>
            <a:r>
              <a:rPr lang="ko-KR" altLang="en-US" sz="1200" smtClean="0"/>
              <a:t>정리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	6.1 </a:t>
            </a:r>
            <a:r>
              <a:rPr lang="ko-KR" altLang="en-US" sz="1200" smtClean="0"/>
              <a:t>작성한 소스 외의 관련 파일을 </a:t>
            </a:r>
            <a:r>
              <a:rPr lang="en-US" altLang="ko-KR" sz="1200" smtClean="0"/>
              <a:t>ref</a:t>
            </a:r>
            <a:r>
              <a:rPr lang="ko-KR" altLang="en-US" sz="1200" smtClean="0"/>
              <a:t>에 넣는다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웹접근성 자동점검 통과 문서를 동봉 필수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6.2 tags</a:t>
            </a:r>
            <a:r>
              <a:rPr lang="ko-KR" altLang="en-US" sz="1200" smtClean="0"/>
              <a:t>에 현 작성 완료본을 압축하여 넣는다</a:t>
            </a:r>
            <a:r>
              <a:rPr lang="en-US" altLang="ko-KR" sz="1200" smtClean="0"/>
              <a:t>. 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6.3 trunk</a:t>
            </a:r>
            <a:r>
              <a:rPr lang="ko-KR" altLang="en-US" sz="1200" smtClean="0"/>
              <a:t>를 유지한다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6.4 </a:t>
            </a:r>
            <a:r>
              <a:rPr lang="ko-KR" altLang="en-US" sz="1200" smtClean="0"/>
              <a:t>사용한 라이브러리의 원본을 </a:t>
            </a:r>
            <a:r>
              <a:rPr lang="en-US" altLang="ko-KR" sz="1200" smtClean="0"/>
              <a:t>branch</a:t>
            </a:r>
            <a:r>
              <a:rPr lang="ko-KR" altLang="en-US" sz="1200" smtClean="0"/>
              <a:t>에 넣는다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7. </a:t>
            </a:r>
            <a:r>
              <a:rPr lang="ko-KR" altLang="en-US" sz="1200" smtClean="0"/>
              <a:t>파일을 인계 한다</a:t>
            </a:r>
            <a:r>
              <a:rPr lang="en-US" altLang="ko-KR" sz="1200" smtClean="0"/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443992" y="1170275"/>
            <a:ext cx="1937442" cy="1122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퍼블리싱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샘플 검토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생략 가능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8" idx="3"/>
          </p:cNvCxnSpPr>
          <p:nvPr/>
        </p:nvCxnSpPr>
        <p:spPr>
          <a:xfrm>
            <a:off x="5381434" y="1731591"/>
            <a:ext cx="55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7" idx="2"/>
            <a:endCxn id="10" idx="0"/>
          </p:cNvCxnSpPr>
          <p:nvPr/>
        </p:nvCxnSpPr>
        <p:spPr>
          <a:xfrm rot="5400000">
            <a:off x="5427457" y="-1208524"/>
            <a:ext cx="460215" cy="74630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4.1 </a:t>
            </a:r>
            <a:r>
              <a:rPr lang="ko-KR" altLang="en-US" smtClean="0"/>
              <a:t>크로스 브라우징과 기준 웹브라우저 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일반적으로 </a:t>
            </a:r>
            <a:r>
              <a:rPr lang="ko-KR" altLang="en-US" sz="1200" smtClean="0">
                <a:solidFill>
                  <a:srgbClr val="FF0000"/>
                </a:solidFill>
              </a:rPr>
              <a:t>크로스 브라우징은 </a:t>
            </a:r>
            <a:r>
              <a:rPr lang="en-US" altLang="ko-KR" sz="1200" smtClean="0">
                <a:solidFill>
                  <a:srgbClr val="FF0000"/>
                </a:solidFill>
              </a:rPr>
              <a:t>ie8~11</a:t>
            </a:r>
            <a:r>
              <a:rPr lang="ko-KR" altLang="en-US" sz="1200" smtClean="0">
                <a:solidFill>
                  <a:srgbClr val="FF0000"/>
                </a:solidFill>
              </a:rPr>
              <a:t>을 기준으로 하며 </a:t>
            </a:r>
            <a:r>
              <a:rPr lang="en-US" altLang="ko-KR" sz="1200" smtClean="0">
                <a:solidFill>
                  <a:srgbClr val="FF0000"/>
                </a:solidFill>
              </a:rPr>
              <a:t>ie8</a:t>
            </a:r>
            <a:r>
              <a:rPr lang="ko-KR" altLang="en-US" sz="1200" smtClean="0">
                <a:solidFill>
                  <a:srgbClr val="FF0000"/>
                </a:solidFill>
              </a:rPr>
              <a:t>은 </a:t>
            </a:r>
            <a:r>
              <a:rPr lang="en-US" altLang="ko-KR" sz="1200" smtClean="0">
                <a:solidFill>
                  <a:srgbClr val="FF0000"/>
                </a:solidFill>
              </a:rPr>
              <a:t>MS Winodws-xp, MS Windows-7</a:t>
            </a:r>
            <a:r>
              <a:rPr lang="ko-KR" altLang="en-US" sz="1200" smtClean="0">
                <a:solidFill>
                  <a:srgbClr val="FF0000"/>
                </a:solidFill>
              </a:rPr>
              <a:t>두가지 버전이 해당한다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smtClean="0"/>
              <a:t>프로젝트 성격상 </a:t>
            </a:r>
            <a:r>
              <a:rPr lang="en-US" altLang="ko-KR" sz="1200" smtClean="0"/>
              <a:t>ie</a:t>
            </a:r>
            <a:r>
              <a:rPr lang="ko-KR" altLang="en-US" sz="1200" smtClean="0"/>
              <a:t>버전이 </a:t>
            </a:r>
            <a:r>
              <a:rPr lang="en-US" altLang="ko-KR" sz="1200" smtClean="0"/>
              <a:t>ie9</a:t>
            </a:r>
            <a:r>
              <a:rPr lang="ko-KR" altLang="en-US" sz="1200" smtClean="0"/>
              <a:t>이상으로 정해질 수 있다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프로젝트 성격에 따라 브라우저 스펙에 따른 기능 구현 불가 요소에 대해서 대체 컨텐츠를 마련 할 수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99321"/>
              </p:ext>
            </p:extLst>
          </p:nvPr>
        </p:nvGraphicFramePr>
        <p:xfrm>
          <a:off x="1054568" y="1539607"/>
          <a:ext cx="10923165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02208"/>
                <a:gridCol w="8120957"/>
              </a:tblGrid>
              <a:tr h="242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브라우저의 우선 순위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해당 브라우저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최우선 순위의 기준 웹브라우저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ie8~ie11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2</a:t>
                      </a:r>
                      <a:r>
                        <a:rPr lang="ko-KR" altLang="en-US" sz="1000" smtClean="0"/>
                        <a:t>순위 웹브라우저</a:t>
                      </a:r>
                      <a:endParaRPr lang="en-US" altLang="ko-KR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google chrome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3</a:t>
                      </a:r>
                      <a:r>
                        <a:rPr lang="ko-KR" altLang="en-US" sz="1000" smtClean="0"/>
                        <a:t>순위 웹브라우저</a:t>
                      </a:r>
                      <a:endParaRPr lang="en-US" altLang="ko-KR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safari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4</a:t>
                      </a:r>
                      <a:r>
                        <a:rPr lang="ko-KR" altLang="en-US" sz="1000" smtClean="0"/>
                        <a:t>순위 웹브라우저</a:t>
                      </a:r>
                      <a:endParaRPr lang="en-US" altLang="ko-KR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firefox</a:t>
                      </a:r>
                      <a:endParaRPr lang="ko-KR" altLang="en-US" sz="1000"/>
                    </a:p>
                  </a:txBody>
                  <a:tcPr/>
                </a:tc>
              </a:tr>
              <a:tr h="242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크로스 브라우징에 해당하지 않는 웹브라우저</a:t>
                      </a:r>
                      <a:endParaRPr lang="en-US" altLang="ko-KR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코어 변형 렌더링 엔진을 사용하지 않는 국산과 외산 브라우저 </a:t>
                      </a:r>
                      <a:r>
                        <a:rPr lang="en-US" altLang="ko-KR" sz="1000" smtClean="0"/>
                        <a:t>(swing</a:t>
                      </a:r>
                      <a:r>
                        <a:rPr lang="ko-KR" altLang="en-US" sz="1000" smtClean="0"/>
                        <a:t>포함</a:t>
                      </a:r>
                      <a:r>
                        <a:rPr lang="en-US" altLang="ko-KR" sz="1000" smtClean="0"/>
                        <a:t>) </a:t>
                      </a:r>
                      <a:r>
                        <a:rPr lang="ko-KR" altLang="en-US" sz="1000" smtClean="0"/>
                        <a:t>점유율 </a:t>
                      </a:r>
                      <a:r>
                        <a:rPr lang="en-US" altLang="ko-KR" sz="1000" smtClean="0"/>
                        <a:t>1%</a:t>
                      </a:r>
                      <a:r>
                        <a:rPr lang="ko-KR" altLang="en-US" sz="1000" smtClean="0"/>
                        <a:t>미만 웹브라우저</a:t>
                      </a:r>
                      <a:r>
                        <a:rPr lang="en-US" altLang="ko-KR" sz="1000" smtClean="0"/>
                        <a:t>(opera)</a:t>
                      </a:r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63623" y="3059912"/>
            <a:ext cx="27077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summary : </a:t>
            </a:r>
            <a:r>
              <a:rPr lang="ko-KR" altLang="en-US" sz="1000" smtClean="0"/>
              <a:t>브라우저의 우선 순위 가이드 표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361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 </a:t>
            </a:r>
            <a:r>
              <a:rPr lang="ko-KR" altLang="en-US" smtClean="0"/>
              <a:t>크로스 브라우징과 기준 웹브라우저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37" y="1081801"/>
            <a:ext cx="5871331" cy="32709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99836" y="4352748"/>
            <a:ext cx="2933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/>
              <a:t>figure : VMWare</a:t>
            </a:r>
            <a:r>
              <a:rPr lang="ko-KR" altLang="en-US" sz="1000" smtClean="0"/>
              <a:t>를 사용하여 테스트 중인 모습</a:t>
            </a:r>
            <a:r>
              <a:rPr lang="en-US" altLang="ko-KR" sz="1000" smtClean="0"/>
              <a:t>.</a:t>
            </a:r>
            <a:r>
              <a:rPr lang="ko-KR" altLang="en-US" sz="1000" smtClean="0"/>
              <a:t> </a:t>
            </a:r>
            <a:endParaRPr lang="ko-KR" altLang="en-US" sz="1000"/>
          </a:p>
        </p:txBody>
      </p:sp>
      <p:sp>
        <p:nvSpPr>
          <p:cNvPr id="5" name="직사각형 4"/>
          <p:cNvSpPr/>
          <p:nvPr/>
        </p:nvSpPr>
        <p:spPr>
          <a:xfrm>
            <a:off x="987501" y="749306"/>
            <a:ext cx="9768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/>
              <a:t>ie</a:t>
            </a:r>
            <a:r>
              <a:rPr lang="ko-KR" altLang="en-US" sz="1200" smtClean="0"/>
              <a:t>의 경우 호환성 </a:t>
            </a:r>
            <a:r>
              <a:rPr lang="ko-KR" altLang="en-US" sz="1200"/>
              <a:t>모드가 아닌 </a:t>
            </a:r>
            <a:r>
              <a:rPr lang="ko-KR" altLang="en-US" sz="1200" smtClean="0"/>
              <a:t>가상머신 환경에서 </a:t>
            </a:r>
            <a:r>
              <a:rPr lang="ko-KR" altLang="en-US" sz="1200"/>
              <a:t>테스트 하여야 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296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5.1 K-WAH4</a:t>
            </a:r>
            <a:r>
              <a:rPr lang="en-US" altLang="ko-KR" baseline="0" smtClean="0"/>
              <a:t> </a:t>
            </a:r>
            <a:r>
              <a:rPr lang="ko-KR" altLang="en-US" smtClean="0"/>
              <a:t>웹접근성 자동점검 통과</a:t>
            </a:r>
            <a:r>
              <a:rPr lang="en-US" altLang="ko-KR" smtClean="0"/>
              <a:t>.</a:t>
            </a:r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387610"/>
              </p:ext>
            </p:extLst>
          </p:nvPr>
        </p:nvGraphicFramePr>
        <p:xfrm>
          <a:off x="957307" y="1539607"/>
          <a:ext cx="3646896" cy="495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Image" r:id="rId3" imgW="7552080" imgH="10257120" progId="Photoshop.Image.13">
                  <p:embed/>
                </p:oleObj>
              </mc:Choice>
              <mc:Fallback>
                <p:oleObj name="Image" r:id="rId3" imgW="7552080" imgH="10257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307" y="1539607"/>
                        <a:ext cx="3646896" cy="495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7307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K-WAH4.0</a:t>
            </a:r>
            <a:r>
              <a:rPr lang="ko-KR" altLang="en-US" sz="1200" smtClean="0">
                <a:solidFill>
                  <a:srgbClr val="FF0000"/>
                </a:solidFill>
              </a:rPr>
              <a:t>의 웹 접근성 자동점검 보고서의 </a:t>
            </a:r>
            <a:r>
              <a:rPr lang="en-US" altLang="ko-KR" sz="1200" smtClean="0">
                <a:solidFill>
                  <a:srgbClr val="FF0000"/>
                </a:solidFill>
              </a:rPr>
              <a:t>100%</a:t>
            </a:r>
            <a:r>
              <a:rPr lang="ko-KR" altLang="en-US" sz="1200" smtClean="0">
                <a:solidFill>
                  <a:srgbClr val="FF0000"/>
                </a:solidFill>
              </a:rPr>
              <a:t>의 준수</a:t>
            </a:r>
            <a:r>
              <a:rPr lang="en-US" altLang="ko-KR" sz="120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200" smtClean="0"/>
              <a:t>위 </a:t>
            </a:r>
            <a:r>
              <a:rPr lang="en-US" altLang="ko-KR" sz="1200" smtClean="0"/>
              <a:t>Validation</a:t>
            </a:r>
            <a:r>
              <a:rPr lang="ko-KR" altLang="en-US" sz="1200" smtClean="0"/>
              <a:t>을 준수 하지 않을 경우 작업의 결과물로 인정 하지 않는다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웹 접근성 자동점검은 수시로 진행하여야 하며</a:t>
            </a:r>
            <a:r>
              <a:rPr lang="en-US" altLang="ko-KR" sz="1200" smtClean="0"/>
              <a:t>,</a:t>
            </a:r>
            <a:r>
              <a:rPr lang="ko-KR" altLang="en-US" sz="1200" smtClean="0"/>
              <a:t> </a:t>
            </a:r>
            <a:r>
              <a:rPr lang="en-US" altLang="ko-KR" sz="1200" smtClean="0"/>
              <a:t>tags</a:t>
            </a:r>
            <a:r>
              <a:rPr lang="ko-KR" altLang="en-US" sz="1200" smtClean="0"/>
              <a:t>에 남기는 시점</a:t>
            </a:r>
            <a:r>
              <a:rPr lang="en-US" altLang="ko-KR" sz="1200" smtClean="0"/>
              <a:t>(</a:t>
            </a:r>
            <a:r>
              <a:rPr lang="ko-KR" altLang="en-US" sz="1200" smtClean="0"/>
              <a:t>타인에게 배포 하거나</a:t>
            </a:r>
            <a:r>
              <a:rPr lang="en-US" altLang="ko-KR" sz="1200" smtClean="0"/>
              <a:t>, </a:t>
            </a:r>
            <a:r>
              <a:rPr lang="ko-KR" altLang="en-US" sz="1200" smtClean="0"/>
              <a:t>작업이 일시 중단 될 경우</a:t>
            </a:r>
            <a:r>
              <a:rPr lang="en-US" altLang="ko-KR" sz="1200" smtClean="0"/>
              <a:t>)</a:t>
            </a:r>
            <a:r>
              <a:rPr lang="ko-KR" altLang="en-US" sz="1200" smtClean="0"/>
              <a:t>에 필수한 사항이다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5" name="TextBox 4"/>
          <p:cNvSpPr txBox="1"/>
          <p:nvPr/>
        </p:nvSpPr>
        <p:spPr>
          <a:xfrm>
            <a:off x="957307" y="6492594"/>
            <a:ext cx="47115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웹 접근성 자동점검 보고서는 항상 </a:t>
            </a:r>
            <a:r>
              <a:rPr lang="en-US" altLang="ko-KR" sz="1000" smtClean="0"/>
              <a:t>html</a:t>
            </a:r>
            <a:r>
              <a:rPr lang="ko-KR" altLang="en-US" sz="1000" smtClean="0"/>
              <a:t>문서와 한 </a:t>
            </a:r>
            <a:r>
              <a:rPr lang="en-US" altLang="ko-KR" sz="1000" smtClean="0"/>
              <a:t>set</a:t>
            </a:r>
            <a:r>
              <a:rPr lang="ko-KR" altLang="en-US" sz="1000" smtClean="0"/>
              <a:t>를 이루어야 한다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45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5.2 w3c validator </a:t>
            </a:r>
            <a:r>
              <a:rPr lang="ko-KR" altLang="en-US" smtClean="0"/>
              <a:t>통과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6" y="1539607"/>
            <a:ext cx="4235471" cy="35035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w3c Markup Validation Service(http://validator.w3.org/)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Passed</a:t>
            </a:r>
            <a:r>
              <a:rPr lang="ko-KR" altLang="en-US" sz="1200" smtClean="0"/>
              <a:t>되어야 한다</a:t>
            </a:r>
            <a:r>
              <a:rPr lang="en-US" altLang="ko-KR" sz="1200" smtClean="0"/>
              <a:t>. (</a:t>
            </a:r>
            <a:r>
              <a:rPr lang="ko-KR" altLang="en-US" sz="1200" smtClean="0"/>
              <a:t>예외로 </a:t>
            </a:r>
            <a:r>
              <a:rPr lang="en-US" altLang="ko-KR" sz="1200" smtClean="0"/>
              <a:t>warning</a:t>
            </a:r>
            <a:r>
              <a:rPr lang="ko-KR" altLang="en-US" sz="1200" smtClean="0"/>
              <a:t>은 인정함</a:t>
            </a:r>
            <a:r>
              <a:rPr lang="en-US" altLang="ko-KR" sz="1200" smtClean="0"/>
              <a:t>)</a:t>
            </a:r>
          </a:p>
          <a:p>
            <a:r>
              <a:rPr lang="ko-KR" altLang="en-US" sz="1200" smtClean="0"/>
              <a:t>위 </a:t>
            </a:r>
            <a:r>
              <a:rPr lang="en-US" altLang="ko-KR" sz="1200" smtClean="0"/>
              <a:t>Validation</a:t>
            </a:r>
            <a:r>
              <a:rPr lang="ko-KR" altLang="en-US" sz="1200" smtClean="0"/>
              <a:t>을 준수 하지 않을 경우 작업의 결과물로 인정 하지 않는다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Markup Validation</a:t>
            </a:r>
            <a:r>
              <a:rPr lang="ko-KR" altLang="en-US" sz="1200" smtClean="0"/>
              <a:t>은 퍼블리싱 진행시 해당 </a:t>
            </a:r>
            <a:r>
              <a:rPr lang="en-US" altLang="ko-KR" sz="1200" smtClean="0"/>
              <a:t>URL</a:t>
            </a:r>
            <a:r>
              <a:rPr lang="ko-KR" altLang="en-US" sz="1200" smtClean="0"/>
              <a:t>에 대해 진행하여야 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5" name="TextBox 4"/>
          <p:cNvSpPr txBox="1"/>
          <p:nvPr/>
        </p:nvSpPr>
        <p:spPr>
          <a:xfrm>
            <a:off x="957307" y="5006749"/>
            <a:ext cx="3122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w3c Markup Validation Service</a:t>
            </a:r>
            <a:r>
              <a:rPr lang="ko-KR" altLang="en-US" sz="1000" smtClean="0"/>
              <a:t>를 준수한다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6942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6.1 HTML </a:t>
            </a:r>
            <a:r>
              <a:rPr lang="ko-KR" altLang="en-US" smtClean="0"/>
              <a:t>파일 헤더의 </a:t>
            </a:r>
            <a:r>
              <a:rPr lang="ko-KR" altLang="en-US"/>
              <a:t>구조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1977" y="851771"/>
            <a:ext cx="3764401" cy="52213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latin typeface="+mj-lt"/>
                <a:ea typeface="돋움체" panose="020B0609000101010101" pitchFamily="49" charset="-127"/>
              </a:rPr>
              <a:t>html pages</a:t>
            </a: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  <a:p>
            <a:pPr algn="ctr"/>
            <a:endParaRPr lang="en-US" altLang="ko-KR" smtClean="0"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32947" y="3008875"/>
            <a:ext cx="6930190" cy="30642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lib.global.js</a:t>
            </a:r>
          </a:p>
          <a:p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전역변수를 설정 한다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</a:t>
            </a:r>
          </a:p>
          <a:p>
            <a:endParaRPr lang="en-US" altLang="ko-KR" sz="1200" b="1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200" b="1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lib.anything.js</a:t>
            </a:r>
          </a:p>
          <a:p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본인 작성외의 여러 오픈 소스 라이브러리를 담고있다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URL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이 포함 되어 있으니 참조한다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</a:t>
            </a:r>
          </a:p>
          <a:p>
            <a:endParaRPr lang="en-US" altLang="ko-KR" sz="1200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200" b="1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lib.control.js </a:t>
            </a:r>
          </a:p>
          <a:p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본인 작성외의 여러 오픈 소스 라이브러리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의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 랩퍼와 본인 작성 라이브러리를 담고 있다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</a:t>
            </a:r>
          </a:p>
          <a:p>
            <a:endParaRPr lang="en-US" altLang="ko-KR" sz="1200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200" b="1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lib.control.expend.js</a:t>
            </a:r>
          </a:p>
          <a:p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본인 작성 라이브러리를 확장한다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 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프로젝트에 종속적인게 많다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</a:t>
            </a:r>
          </a:p>
          <a:p>
            <a:endParaRPr lang="en-US" altLang="ko-KR" sz="1200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200" b="1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lib.control.caller.js</a:t>
            </a:r>
          </a:p>
          <a:p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front_scope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에 따른 타입별 자바스크립트 적용용 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caller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이다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 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함수 호출단을 담고 있다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</a:t>
            </a:r>
          </a:p>
          <a:p>
            <a:endParaRPr lang="en-US" altLang="ko-KR" sz="1200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endParaRPr lang="ko-KR" altLang="en-US" sz="120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5388" y="1805106"/>
            <a:ext cx="1780673" cy="7780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media.all.css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- scss(sass) transfiler 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결과물</a:t>
            </a:r>
            <a:endParaRPr lang="ko-KR" altLang="en-US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32947" y="851771"/>
            <a:ext cx="6930190" cy="17313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_library.scss</a:t>
            </a:r>
          </a:p>
          <a:p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mixin, function </a:t>
            </a:r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라이브러리 </a:t>
            </a:r>
            <a:endParaRPr lang="en-US" altLang="ko-KR" sz="1200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endParaRPr lang="en-US" altLang="ko-KR" sz="1200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200" b="1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media.all.layout.scss </a:t>
            </a:r>
          </a:p>
          <a:p>
            <a:r>
              <a:rPr lang="ko-KR" altLang="en-US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실제 화면이 작성된다</a:t>
            </a:r>
            <a:r>
              <a:rPr lang="en-US" altLang="ko-KR" sz="1200" smtClean="0">
                <a:solidFill>
                  <a:schemeClr val="tx1"/>
                </a:solidFill>
                <a:latin typeface="+mj-lt"/>
                <a:ea typeface="돋움체" panose="020B0609000101010101" pitchFamily="49" charset="-127"/>
              </a:rPr>
              <a:t>.</a:t>
            </a:r>
          </a:p>
          <a:p>
            <a:endParaRPr lang="en-US" altLang="ko-KR" sz="1200" b="1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200" b="1" smtClean="0">
                <a:solidFill>
                  <a:schemeClr val="tx1"/>
                </a:solidFill>
                <a:ea typeface="돋움체" panose="020B0609000101010101" pitchFamily="49" charset="-127"/>
              </a:rPr>
              <a:t>media.all.agentfix.scss </a:t>
            </a:r>
          </a:p>
          <a:p>
            <a:r>
              <a:rPr lang="ko-KR" altLang="en-US" sz="1200" smtClean="0">
                <a:solidFill>
                  <a:schemeClr val="tx1"/>
                </a:solidFill>
                <a:ea typeface="돋움체" panose="020B0609000101010101" pitchFamily="49" charset="-127"/>
              </a:rPr>
              <a:t>유저에이전트에 따라 구분되며</a:t>
            </a:r>
            <a:r>
              <a:rPr lang="en-US" altLang="ko-KR" sz="1200" smtClean="0">
                <a:solidFill>
                  <a:schemeClr val="tx1"/>
                </a:solidFill>
                <a:ea typeface="돋움체" panose="020B0609000101010101" pitchFamily="49" charset="-127"/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  <a:ea typeface="돋움체" panose="020B0609000101010101" pitchFamily="49" charset="-127"/>
              </a:rPr>
              <a:t>주로 </a:t>
            </a:r>
            <a:r>
              <a:rPr lang="en-US" altLang="ko-KR" sz="1200" smtClean="0">
                <a:solidFill>
                  <a:schemeClr val="tx1"/>
                </a:solidFill>
                <a:ea typeface="돋움체" panose="020B0609000101010101" pitchFamily="49" charset="-127"/>
              </a:rPr>
              <a:t>ie</a:t>
            </a:r>
            <a:r>
              <a:rPr lang="ko-KR" altLang="en-US" sz="1200" smtClean="0">
                <a:solidFill>
                  <a:schemeClr val="tx1"/>
                </a:solidFill>
                <a:ea typeface="돋움체" panose="020B0609000101010101" pitchFamily="49" charset="-127"/>
              </a:rPr>
              <a:t>버전들을 여기에 픽스한다</a:t>
            </a:r>
            <a:r>
              <a:rPr lang="en-US" altLang="ko-KR" sz="1200" smtClean="0">
                <a:solidFill>
                  <a:schemeClr val="tx1"/>
                </a:solidFill>
                <a:ea typeface="돋움체" panose="020B0609000101010101" pitchFamily="49" charset="-127"/>
              </a:rPr>
              <a:t>.</a:t>
            </a:r>
          </a:p>
          <a:p>
            <a:r>
              <a:rPr lang="ko-KR" altLang="en-US" sz="1200" smtClean="0">
                <a:solidFill>
                  <a:schemeClr val="tx1"/>
                </a:solidFill>
                <a:ea typeface="돋움체" panose="020B0609000101010101" pitchFamily="49" charset="-127"/>
              </a:rPr>
              <a:t>브라우저에 따라 </a:t>
            </a:r>
            <a:r>
              <a:rPr lang="en-US" altLang="ko-KR" sz="1200" smtClean="0">
                <a:solidFill>
                  <a:schemeClr val="tx1"/>
                </a:solidFill>
                <a:ea typeface="돋움체" panose="020B0609000101010101" pitchFamily="49" charset="-127"/>
              </a:rPr>
              <a:t>agent_scope</a:t>
            </a:r>
            <a:r>
              <a:rPr lang="ko-KR" altLang="en-US" sz="1200" smtClean="0">
                <a:solidFill>
                  <a:schemeClr val="tx1"/>
                </a:solidFill>
                <a:ea typeface="돋움체" panose="020B0609000101010101" pitchFamily="49" charset="-127"/>
              </a:rPr>
              <a:t>가 붙는점을 이용한다</a:t>
            </a:r>
            <a:r>
              <a:rPr lang="en-US" altLang="ko-KR" sz="1200" smtClean="0">
                <a:solidFill>
                  <a:schemeClr val="tx1"/>
                </a:solidFill>
                <a:ea typeface="돋움체" panose="020B0609000101010101" pitchFamily="49" charset="-127"/>
              </a:rPr>
              <a:t>.</a:t>
            </a:r>
            <a:endParaRPr lang="en-US" altLang="ko-KR" sz="1200">
              <a:solidFill>
                <a:schemeClr val="tx1"/>
              </a:solidFill>
              <a:ea typeface="돋움체" panose="020B0609000101010101" pitchFamily="49" charset="-127"/>
            </a:endParaRPr>
          </a:p>
          <a:p>
            <a:endParaRPr lang="en-US" altLang="ko-KR" sz="1200" smtClean="0">
              <a:solidFill>
                <a:schemeClr val="tx1"/>
              </a:solidFill>
              <a:latin typeface="+mj-lt"/>
              <a:ea typeface="돋움체" panose="020B0609000101010101" pitchFamily="49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482236" y="3975473"/>
            <a:ext cx="1450711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 flipV="1">
            <a:off x="4596061" y="1717460"/>
            <a:ext cx="336886" cy="4766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51976" y="3559974"/>
            <a:ext cx="37644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smtClean="0">
                <a:latin typeface="+mj-lt"/>
              </a:rPr>
              <a:t>var </a:t>
            </a:r>
            <a:r>
              <a:rPr lang="ko-KR" altLang="en-US" sz="1200" smtClean="0">
                <a:latin typeface="+mj-lt"/>
              </a:rPr>
              <a:t>front_scope</a:t>
            </a:r>
            <a:r>
              <a:rPr lang="en-US" altLang="ko-KR" sz="1200" smtClean="0">
                <a:latin typeface="+mj-lt"/>
              </a:rPr>
              <a:t> = "";</a:t>
            </a:r>
            <a:endParaRPr lang="ko-KR" altLang="en-US" sz="120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1977" y="4101395"/>
            <a:ext cx="37644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smtClean="0">
                <a:latin typeface="+mj-lt"/>
              </a:rPr>
              <a:t>각 구형 브라우저 패치</a:t>
            </a:r>
            <a:endParaRPr lang="ko-KR" alt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04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6.2 SCSS</a:t>
            </a:r>
            <a:r>
              <a:rPr lang="ko-KR" altLang="en-US" smtClean="0"/>
              <a:t>의 사용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*.scss </a:t>
            </a:r>
            <a:r>
              <a:rPr lang="ko-KR" altLang="en-US" sz="1200"/>
              <a:t>로 기술되어 있다</a:t>
            </a:r>
            <a:r>
              <a:rPr lang="en-US" altLang="ko-KR" sz="1200"/>
              <a:t>. </a:t>
            </a:r>
            <a:r>
              <a:rPr lang="ko-KR" altLang="en-US" sz="1200"/>
              <a:t>이것은 </a:t>
            </a:r>
            <a:r>
              <a:rPr lang="en-US" altLang="ko-KR" sz="1200"/>
              <a:t>SASS </a:t>
            </a:r>
            <a:r>
              <a:rPr lang="ko-KR" altLang="en-US" sz="1200"/>
              <a:t>트랜스파일러에 의해 </a:t>
            </a:r>
            <a:r>
              <a:rPr lang="en-US" altLang="ko-KR" sz="1200"/>
              <a:t>*.css</a:t>
            </a:r>
            <a:r>
              <a:rPr lang="ko-KR" altLang="en-US" sz="1200"/>
              <a:t>로 컨버팅 된다</a:t>
            </a:r>
            <a:r>
              <a:rPr lang="en-US" altLang="ko-KR" sz="1200"/>
              <a:t>. </a:t>
            </a:r>
          </a:p>
          <a:p>
            <a:r>
              <a:rPr lang="ko-KR" altLang="en-US" sz="1200"/>
              <a:t>즉</a:t>
            </a:r>
            <a:r>
              <a:rPr lang="en-US" altLang="ko-KR" sz="1200"/>
              <a:t>, css</a:t>
            </a:r>
            <a:r>
              <a:rPr lang="ko-KR" altLang="en-US" sz="1200"/>
              <a:t>파일을 수정 하면 나중에 트랜스파일링 과 동시에 삭제 된다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*.scss</a:t>
            </a:r>
            <a:r>
              <a:rPr lang="ko-KR" altLang="en-US" sz="1200"/>
              <a:t>는 </a:t>
            </a:r>
            <a:r>
              <a:rPr lang="en-US" altLang="ko-KR" sz="1200"/>
              <a:t>_*.scss</a:t>
            </a:r>
            <a:r>
              <a:rPr lang="ko-KR" altLang="en-US" sz="1200"/>
              <a:t>를 인클루드 한다</a:t>
            </a:r>
            <a:r>
              <a:rPr lang="en-US" altLang="ko-KR" sz="1200"/>
              <a:t>. ( SASS </a:t>
            </a:r>
            <a:r>
              <a:rPr lang="ko-KR" altLang="en-US" sz="1200"/>
              <a:t>파일 명명 규칙상 앞에 </a:t>
            </a:r>
            <a:r>
              <a:rPr lang="en-US" altLang="ko-KR" sz="1200"/>
              <a:t>_(</a:t>
            </a:r>
            <a:r>
              <a:rPr lang="ko-KR" altLang="en-US" sz="1200"/>
              <a:t>언더스코어</a:t>
            </a:r>
            <a:r>
              <a:rPr lang="en-US" altLang="ko-KR" sz="1200"/>
              <a:t>)</a:t>
            </a:r>
            <a:r>
              <a:rPr lang="ko-KR" altLang="en-US" sz="1200"/>
              <a:t>가 붙었다</a:t>
            </a:r>
            <a:r>
              <a:rPr lang="en-US" altLang="ko-KR" sz="1200"/>
              <a:t>. </a:t>
            </a:r>
            <a:r>
              <a:rPr lang="en-US" altLang="ko-KR" sz="1200" smtClean="0"/>
              <a:t>)</a:t>
            </a:r>
          </a:p>
          <a:p>
            <a:endParaRPr lang="en-US" altLang="ko-KR" sz="1200"/>
          </a:p>
          <a:p>
            <a:r>
              <a:rPr lang="en-US" altLang="ko-KR" sz="1200"/>
              <a:t>1. </a:t>
            </a:r>
            <a:r>
              <a:rPr lang="ko-KR" altLang="en-US" sz="1200" smtClean="0"/>
              <a:t>공식사이트 </a:t>
            </a:r>
            <a:r>
              <a:rPr lang="en-US" altLang="ko-KR" sz="1200" smtClean="0"/>
              <a:t>:</a:t>
            </a:r>
            <a:r>
              <a:rPr lang="ko-KR" altLang="en-US" sz="1200" smtClean="0"/>
              <a:t> </a:t>
            </a:r>
            <a:r>
              <a:rPr lang="en-US" altLang="ko-KR" sz="1200" smtClean="0"/>
              <a:t>http</a:t>
            </a:r>
            <a:r>
              <a:rPr lang="en-US" altLang="ko-KR" sz="1200"/>
              <a:t>://</a:t>
            </a:r>
            <a:r>
              <a:rPr lang="en-US" altLang="ko-KR" sz="1200" smtClean="0"/>
              <a:t>sass-lang.com/guide</a:t>
            </a:r>
          </a:p>
          <a:p>
            <a:r>
              <a:rPr lang="en-US" altLang="ko-KR" sz="1200"/>
              <a:t>2. </a:t>
            </a:r>
            <a:r>
              <a:rPr lang="ko-KR" altLang="en-US" sz="1200" smtClean="0"/>
              <a:t>생활코딩 </a:t>
            </a:r>
            <a:r>
              <a:rPr lang="en-US" altLang="ko-KR" sz="1200" smtClean="0"/>
              <a:t>: http</a:t>
            </a:r>
            <a:r>
              <a:rPr lang="en-US" altLang="ko-KR" sz="1200"/>
              <a:t>://</a:t>
            </a:r>
            <a:r>
              <a:rPr lang="en-US" altLang="ko-KR" sz="1200" smtClean="0"/>
              <a:t>opentutorials.org/course/470/2488</a:t>
            </a:r>
          </a:p>
          <a:p>
            <a:r>
              <a:rPr lang="ko-KR" altLang="en-US" sz="1200" smtClean="0"/>
              <a:t>을 참조한다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scss</a:t>
            </a:r>
            <a:r>
              <a:rPr lang="ko-KR" altLang="en-US" sz="1200" smtClean="0"/>
              <a:t>는 아주 쉬우며 </a:t>
            </a:r>
            <a:r>
              <a:rPr lang="en-US" altLang="ko-KR" sz="1200" smtClean="0"/>
              <a:t>CSS</a:t>
            </a:r>
            <a:r>
              <a:rPr lang="ko-KR" altLang="en-US" sz="1200" smtClean="0"/>
              <a:t>문법을 알고 있는 사람이라면 </a:t>
            </a:r>
            <a:r>
              <a:rPr lang="en-US" altLang="ko-KR" sz="1200" smtClean="0"/>
              <a:t>30</a:t>
            </a:r>
            <a:r>
              <a:rPr lang="ko-KR" altLang="en-US" sz="1200" smtClean="0"/>
              <a:t>분 이내로 적응 할 수 있고</a:t>
            </a:r>
            <a:r>
              <a:rPr lang="en-US" altLang="ko-KR" sz="1200" smtClean="0"/>
              <a:t>,</a:t>
            </a:r>
          </a:p>
          <a:p>
            <a:r>
              <a:rPr lang="ko-KR" altLang="en-US" sz="1200" smtClean="0"/>
              <a:t>보통 트리 구조의 이해</a:t>
            </a:r>
            <a:r>
              <a:rPr lang="en-US" altLang="ko-KR" sz="1200" smtClean="0"/>
              <a:t>, mixin</a:t>
            </a:r>
            <a:r>
              <a:rPr lang="ko-KR" altLang="en-US" sz="1200" smtClean="0"/>
              <a:t>의 이해가 끝나면 바로 사용 할 수 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5613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6.3.1 </a:t>
            </a:r>
            <a:r>
              <a:rPr lang="en-US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front_scope </a:t>
            </a:r>
            <a:r>
              <a:rPr lang="ko-KR" altLang="en-US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의 사용</a:t>
            </a:r>
            <a:r>
              <a:rPr lang="en-US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 #1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1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유지보수시 디자인 변경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,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페이지 추가시 최소한의 코딩과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DOM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수정을 하지 않기 위해서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1.1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타입 구분용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위처럼 총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8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본에 프로젝트가 있습니다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Atype : Page1,5,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Btype : Page2,4,6,7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Ctype : Page3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Dtype : Page8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위처럼 타입을 구분 할 수 있는데 이를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'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타입 구분 요소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'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로 정의 할 수 있습니다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1.2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공통요소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(public element)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A~D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타입 모두 공통적으로 쓸 수 있는 요소가 있습니다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그러한 요소들을 하나의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CSS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로 관리 하기 위함 입니다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.front_scope_a, .front_scope_b, .front_scope_c, .front_scope_d { 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    .common_element{border:1px solid red;} //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이렇게 공통 요소를 정의합니다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en-US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}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effectLst/>
              </a:rPr>
              <a:t>6.3.2</a:t>
            </a:r>
            <a:r>
              <a:rPr lang="en-US" altLang="ko-KR" baseline="0" smtClean="0">
                <a:effectLst/>
              </a:rPr>
              <a:t> #2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mtClean="0">
                <a:ea typeface="돋움체" panose="020B0609000101010101" pitchFamily="49" charset="-127"/>
                <a:cs typeface="굴림" panose="020B0600000101010101" pitchFamily="50" charset="-127"/>
              </a:rPr>
              <a:t>1.3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개별요소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(individual element)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CSS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특성상 해당 속성을 교체하면 모든 페이지가 일괄 교체됩니다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페이지마다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CSS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를 따로 두는 방식은 위의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8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본의 웹페이지의 경우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8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군데를 수정 하여야 하므로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,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하나로 갑니다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이때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atype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의 특정요소만 디자인이 교체되거나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,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변경사항이 일어 날 시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DOM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을 교체 하지 않고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CSS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와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jquery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만으로 컨트롤이 가능 합니다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&lt;script type="text/javascript" language="javascript"&gt;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//&lt;![CDATA[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           var front_scope = "front_scope_a";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//]]&gt;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&lt;/script&gt;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&lt;div class="front_scope_atype"&gt;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위의 스코핑은 타입 구분 요소의 구분값이 됩니다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.front_scope_a .common_element{border:1px solid blue;}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이런식으로 오버라이딩 하여 속성을 재정의 할수 있습니다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즉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B,C,D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타입은 테두리가 붉은색으로 나오나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A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타입은 파란색으로 나오게 됩니다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기존 방식이었다면</a:t>
            </a: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&lt;div class="border_red"&gt;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이러한 엘리먼트가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8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페이지 모두 붙어있고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,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이를 파란색으로 교체하기 위해서 </a:t>
            </a: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&lt;div class="border_blue"&gt;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로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2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페이지를 수정 해야 하는 상황이 오게 되는거지요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또한 스크립트 역시 해당 스코핑으로 함수를 호출 할 수 있습니다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if(front_scope == "front_scope_a"){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           // 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타입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a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만 공통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 js</a:t>
            </a:r>
            <a:r>
              <a:rPr lang="ko-KR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에서 호출</a:t>
            </a:r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ea typeface="돋움체" panose="020B0609000101010101" pitchFamily="49" charset="-127"/>
                <a:cs typeface="굴림" panose="020B0600000101010101" pitchFamily="50" charset="-127"/>
              </a:rPr>
              <a:t>           }</a:t>
            </a:r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endParaRPr lang="ko-KR" altLang="ko-KR" sz="1200">
              <a:ea typeface="돋움체" panose="020B0609000101010101" pitchFamily="49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effectLst/>
              </a:rPr>
              <a:t>6.3.3 #3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1.4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잘못된 퍼블리싱과 개발의 프렉탈</a:t>
            </a: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1.4.1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위의 스코핑을 사용하는 경우 경우 잘못된점은 페이지당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scope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를 추가하여야 하고 어렵다 라는 점입니다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1.4.2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인클루드는 사라져가고 있습니다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	   python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의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django / flask, ruby on rails, php-codeigniter / laravel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등 신 프레임워크에서는 </a:t>
            </a:r>
            <a:endParaRPr lang="en-US" altLang="ko-KR" sz="1200" smtClean="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lang="en-US" altLang="ko-KR" sz="1200" smtClean="0">
                <a:latin typeface="+mj-ea"/>
                <a:ea typeface="+mj-ea"/>
                <a:cs typeface="굴림" panose="020B0600000101010101" pitchFamily="50" charset="-127"/>
              </a:rPr>
              <a:t>                   </a:t>
            </a:r>
            <a:r>
              <a:rPr lang="ko-KR" altLang="ko-KR" sz="1200" smtClean="0">
                <a:latin typeface="+mj-ea"/>
                <a:ea typeface="+mj-ea"/>
                <a:cs typeface="굴림" panose="020B0600000101010101" pitchFamily="50" charset="-127"/>
              </a:rPr>
              <a:t>프레젠테이션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영역의 인클루드를 완전히 배제 하고 있습니다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	  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레이아웃을 정의하고 내부를 모조변수로 대처 하는 형태로 갑니다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jsp-tiles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도 그러한 형태 입니다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1.4.3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페이지 단위로 모두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CSS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가 개별로 있는 경우 공통 부분을 추출하기도 어렵고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, </a:t>
            </a:r>
            <a:endParaRPr lang="en-US" altLang="ko-KR" sz="1200" smtClean="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lang="en-US" altLang="ko-KR" sz="1200" smtClean="0">
                <a:latin typeface="+mj-ea"/>
                <a:ea typeface="+mj-ea"/>
                <a:cs typeface="굴림" panose="020B0600000101010101" pitchFamily="50" charset="-127"/>
              </a:rPr>
              <a:t>                 </a:t>
            </a:r>
            <a:r>
              <a:rPr lang="ko-KR" altLang="ko-KR" sz="1200" smtClean="0">
                <a:latin typeface="+mj-ea"/>
                <a:ea typeface="+mj-ea"/>
                <a:cs typeface="굴림" panose="020B0600000101010101" pitchFamily="50" charset="-127"/>
              </a:rPr>
              <a:t>페이지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추가시 공통요소도 다시 만들어야 하는 부담감이 있습니다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보통 초보들이 하는 방식입니다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1.4.4.1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스코핑이 적용되지 않는 경우 핵을 사용하게됩니다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	    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한번 사용하게되면 끝이없이 꼬이고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, </a:t>
            </a: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	     "css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를 별도 파일로 분리해놓음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&gt;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페이지 포함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css &gt;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인라인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css &gt;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스크립트로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css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속성 수정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&gt;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인터벌을 주어 지속적으로 속성 먹이기 </a:t>
            </a:r>
            <a:endParaRPr lang="en-US" altLang="ko-KR" sz="1200" smtClean="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lang="en-US" altLang="ko-KR" sz="1200" smtClean="0">
                <a:latin typeface="+mj-ea"/>
                <a:ea typeface="+mj-ea"/>
                <a:cs typeface="굴림" panose="020B0600000101010101" pitchFamily="50" charset="-127"/>
              </a:rPr>
              <a:t>                     </a:t>
            </a:r>
            <a:r>
              <a:rPr lang="ko-KR" altLang="ko-KR" sz="1200" smtClean="0">
                <a:latin typeface="+mj-ea"/>
                <a:ea typeface="+mj-ea"/>
                <a:cs typeface="굴림" panose="020B0600000101010101" pitchFamily="50" charset="-127"/>
              </a:rPr>
              <a:t>형태로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"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교체 하게 됩니다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	    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우측으로 갈 수록 유지보수가 어렵고 다시만들어야 합니다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1.4.4.2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서버쪽에서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scriptlet ( &lt;% jsp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구문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%&gt; &lt;?php php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구문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?&gt; )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붙이기도 복잡해 집니다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과거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html4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때의 개발을 떠올려 보세요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1.4.4.3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또한 크로스 브라우징을 위하여 핵을 사용하게 되며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,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많은 퍼블리셔들이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CSS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핵을 당연하다는 듯이 사용하지만 </a:t>
            </a:r>
            <a:endParaRPr lang="en-US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	    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보통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CSS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핵을 사용하게 되면 단발성 프로젝트에만 적합한 기법입니다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(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라이프 사이클이 짧은 웹 애플리케이션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)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1.4.4.4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다양한 경우에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DOM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을 수정하면 적게는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html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몇장 수정 부터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,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서버스크립트의 수정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,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쿼리 및 프로시저의 수정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, </a:t>
            </a: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                 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더 크게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로 짜여진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cgi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웹의 경우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unix gcc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버전 까지 영향을 받게 됩니다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           1.4.4.5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다양한 상황에서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DOM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을 교체 할지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css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를 교체 할지는 기능요구와 디자인에 따라 제가 판단합니다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. </a:t>
            </a:r>
            <a:endParaRPr lang="ko-KR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          1.4.4.6 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웹 프레젠테이션 영역과 로직영역의 분리는 서버쪽에서</a:t>
            </a:r>
            <a:r>
              <a:rPr lang="en-US" altLang="ko-KR" sz="1200">
                <a:latin typeface="+mj-ea"/>
                <a:ea typeface="+mj-ea"/>
                <a:cs typeface="굴림" panose="020B0600000101010101" pitchFamily="50" charset="-127"/>
              </a:rPr>
              <a:t> html</a:t>
            </a:r>
            <a:r>
              <a:rPr lang="ko-KR" altLang="ko-KR" sz="1200">
                <a:latin typeface="+mj-ea"/>
                <a:ea typeface="+mj-ea"/>
                <a:cs typeface="굴림" panose="020B0600000101010101" pitchFamily="50" charset="-127"/>
              </a:rPr>
              <a:t>태그를 출력하는 형태를 최대한 자제 하여야 합니다</a:t>
            </a:r>
            <a:r>
              <a:rPr lang="en-US" altLang="ko-KR" sz="1200" smtClean="0">
                <a:latin typeface="+mj-ea"/>
                <a:ea typeface="+mj-ea"/>
                <a:cs typeface="굴림" panose="020B0600000101010101" pitchFamily="50" charset="-127"/>
              </a:rPr>
              <a:t>.</a:t>
            </a:r>
          </a:p>
          <a:p>
            <a:pPr algn="just"/>
            <a:endParaRPr lang="en-US" altLang="ko-KR" sz="1200">
              <a:latin typeface="+mj-ea"/>
              <a:ea typeface="+mj-ea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 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2 CSS Validation &amp;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보안 검사 문제</a:t>
            </a: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w3c html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웹표준 유효성 검사 외에도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css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문법 유효성 검사도 있습니다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 </a:t>
            </a:r>
            <a:endParaRPr lang="en-US" altLang="ko-KR" sz="1200" smtClean="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</a:t>
            </a:r>
            <a:r>
              <a:rPr lang="en-US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         </a:t>
            </a:r>
            <a:r>
              <a:rPr lang="ko-KR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우리가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공산품을 살때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ISO, Ks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마크가 있듯 웹에는 웹접근성마크가 있는 것이지요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고객은 국가 표준인 웹 품질검사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(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웹표준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,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웹접근성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, owasp</a:t>
            </a:r>
            <a:r>
              <a:rPr lang="en-US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, fortify </a:t>
            </a:r>
            <a:r>
              <a:rPr lang="ko-KR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소스보안검사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등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)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에 무사히 통과한 제품을 원하며 </a:t>
            </a:r>
            <a:endParaRPr lang="en-US" altLang="ko-KR" sz="1200" smtClean="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</a:t>
            </a:r>
            <a:r>
              <a:rPr lang="en-US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         </a:t>
            </a:r>
            <a:r>
              <a:rPr lang="ko-KR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법률상으로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지정 되어 있으므로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RFP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를 교체 할 수 가 없습니다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보통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css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유효성 검사를 보진 않지만 까다로운 곳은 봅니다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 scoping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이 없다면 여러 핵들로 인해서 유효성 검사에 불합격을 받게 됩니다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돋움체" panose="020B0609000101010101" pitchFamily="49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           </a:t>
            </a:r>
            <a:r>
              <a:rPr lang="ko-KR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위와</a:t>
            </a:r>
            <a:r>
              <a:rPr lang="en-US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</a:t>
            </a:r>
            <a:r>
              <a:rPr lang="ko-KR" altLang="ko-KR" sz="1200" smtClean="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같은 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이슈로 인해서 핵을 사용하지 않고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user-agent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의 구분과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 scoping</a:t>
            </a:r>
            <a:r>
              <a:rPr lang="ko-KR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구분으로 품질 유지를 하고 있습니다</a:t>
            </a:r>
            <a:r>
              <a:rPr lang="en-US" altLang="ko-KR" sz="1200">
                <a:latin typeface="+mj-lt"/>
                <a:ea typeface="돋움체" panose="020B0609000101010101" pitchFamily="49" charset="-127"/>
                <a:cs typeface="굴림" panose="020B0600000101010101" pitchFamily="50" charset="-127"/>
              </a:rPr>
              <a:t>.</a:t>
            </a:r>
            <a:endParaRPr lang="ko-KR" altLang="ko-KR" sz="1200">
              <a:latin typeface="+mj-lt"/>
              <a:ea typeface="+mj-ea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6.4</a:t>
            </a:r>
            <a:r>
              <a:rPr lang="en-US" altLang="ko-KR" baseline="0" smtClean="0"/>
              <a:t> agent_scope</a:t>
            </a:r>
            <a:r>
              <a:rPr lang="ko-KR" altLang="en-US" baseline="0" smtClean="0"/>
              <a:t>의 사용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크로스 브라우징을 위하여 </a:t>
            </a:r>
            <a:r>
              <a:rPr lang="en-US" altLang="ko-KR" sz="1200">
                <a:ea typeface="돋움체" panose="020B0609000101010101" pitchFamily="49" charset="-127"/>
              </a:rPr>
              <a:t>lib.agentfix.js</a:t>
            </a:r>
            <a:r>
              <a:rPr lang="en-US" altLang="ko-KR" sz="1200"/>
              <a:t> </a:t>
            </a:r>
            <a:r>
              <a:rPr lang="ko-KR" altLang="en-US" sz="1200"/>
              <a:t>파일에서 </a:t>
            </a:r>
            <a:r>
              <a:rPr lang="en-US" altLang="ko-KR" sz="1200"/>
              <a:t>agent_scope</a:t>
            </a:r>
            <a:r>
              <a:rPr lang="ko-KR" altLang="en-US" sz="1200"/>
              <a:t>를 </a:t>
            </a:r>
            <a:r>
              <a:rPr lang="en-US" altLang="ko-KR" sz="1200"/>
              <a:t>body</a:t>
            </a:r>
            <a:r>
              <a:rPr lang="ko-KR" altLang="en-US" sz="1200"/>
              <a:t>에 </a:t>
            </a:r>
            <a:r>
              <a:rPr lang="en-US" altLang="ko-KR" sz="1200"/>
              <a:t>addClass</a:t>
            </a:r>
            <a:r>
              <a:rPr lang="ko-KR" altLang="en-US" sz="1200"/>
              <a:t>하며 </a:t>
            </a:r>
            <a:r>
              <a:rPr lang="en-US" altLang="ko-KR" sz="1200"/>
              <a:t>agent_scope</a:t>
            </a:r>
            <a:r>
              <a:rPr lang="ko-KR" altLang="en-US" sz="1200"/>
              <a:t>에 따라서 </a:t>
            </a:r>
            <a:r>
              <a:rPr lang="en-US" altLang="ko-KR" sz="1200"/>
              <a:t>css </a:t>
            </a:r>
            <a:r>
              <a:rPr lang="ko-KR" altLang="en-US" sz="1200"/>
              <a:t>렌더링이 달라지게 된다</a:t>
            </a:r>
            <a:r>
              <a:rPr lang="en-US" altLang="ko-KR" sz="1200"/>
              <a:t>. </a:t>
            </a:r>
            <a:endParaRPr lang="en-US" altLang="ko-KR" sz="1200" smtClean="0"/>
          </a:p>
          <a:p>
            <a:r>
              <a:rPr lang="ko-KR" altLang="en-US" sz="1200" smtClean="0">
                <a:solidFill>
                  <a:srgbClr val="222222"/>
                </a:solidFill>
              </a:rPr>
              <a:t>특정 </a:t>
            </a:r>
            <a:r>
              <a:rPr lang="ko-KR" altLang="en-US" sz="1200">
                <a:solidFill>
                  <a:srgbClr val="222222"/>
                </a:solidFill>
              </a:rPr>
              <a:t>브라우저에서만 깨지는 </a:t>
            </a:r>
            <a:r>
              <a:rPr lang="ko-KR" altLang="en-US" sz="1200" smtClean="0">
                <a:solidFill>
                  <a:srgbClr val="222222"/>
                </a:solidFill>
              </a:rPr>
              <a:t>요소들을 </a:t>
            </a:r>
            <a:r>
              <a:rPr lang="en-US" altLang="ko-KR" sz="1200">
                <a:solidFill>
                  <a:srgbClr val="222222"/>
                </a:solidFill>
              </a:rPr>
              <a:t>CSS HACK</a:t>
            </a:r>
            <a:r>
              <a:rPr lang="ko-KR" altLang="en-US" sz="1200">
                <a:solidFill>
                  <a:srgbClr val="222222"/>
                </a:solidFill>
              </a:rPr>
              <a:t>으로 단발성으로 처리 하지 않고 </a:t>
            </a:r>
            <a:r>
              <a:rPr lang="en-US" altLang="ko-KR" sz="1200">
                <a:solidFill>
                  <a:srgbClr val="222222"/>
                </a:solidFill>
              </a:rPr>
              <a:t>agent_scope</a:t>
            </a:r>
            <a:r>
              <a:rPr lang="ko-KR" altLang="en-US" sz="1200">
                <a:solidFill>
                  <a:srgbClr val="222222"/>
                </a:solidFill>
              </a:rPr>
              <a:t>를 이용하여 별도 기술 한다</a:t>
            </a:r>
            <a:r>
              <a:rPr lang="en-US" altLang="ko-KR" sz="1200" smtClean="0">
                <a:solidFill>
                  <a:srgbClr val="222222"/>
                </a:solidFill>
              </a:rPr>
              <a:t>.</a:t>
            </a:r>
          </a:p>
          <a:p>
            <a:r>
              <a:rPr lang="ko-KR" altLang="en-US" sz="1200" smtClean="0">
                <a:solidFill>
                  <a:srgbClr val="222222"/>
                </a:solidFill>
              </a:rPr>
              <a:t>보통 </a:t>
            </a:r>
            <a:r>
              <a:rPr lang="en-US" altLang="ko-KR" sz="1200" smtClean="0">
                <a:solidFill>
                  <a:srgbClr val="222222"/>
                </a:solidFill>
              </a:rPr>
              <a:t>AgentFix </a:t>
            </a:r>
            <a:r>
              <a:rPr lang="ko-KR" altLang="en-US" sz="1200" smtClean="0">
                <a:solidFill>
                  <a:srgbClr val="222222"/>
                </a:solidFill>
              </a:rPr>
              <a:t>라이브러리로 </a:t>
            </a:r>
            <a:r>
              <a:rPr lang="en-US" altLang="ko-KR" sz="1200" smtClean="0">
                <a:solidFill>
                  <a:srgbClr val="222222"/>
                </a:solidFill>
              </a:rPr>
              <a:t>fix</a:t>
            </a:r>
            <a:r>
              <a:rPr lang="ko-KR" altLang="en-US" sz="1200" smtClean="0">
                <a:solidFill>
                  <a:srgbClr val="222222"/>
                </a:solidFill>
              </a:rPr>
              <a:t>하나 </a:t>
            </a:r>
            <a:r>
              <a:rPr lang="en-US" altLang="ko-KR" sz="1200" smtClean="0">
                <a:solidFill>
                  <a:srgbClr val="222222"/>
                </a:solidFill>
              </a:rPr>
              <a:t>server-side</a:t>
            </a:r>
            <a:r>
              <a:rPr lang="ko-KR" altLang="en-US" sz="1200" smtClean="0">
                <a:solidFill>
                  <a:srgbClr val="222222"/>
                </a:solidFill>
              </a:rPr>
              <a:t>기술을 사용할 수 도 있다</a:t>
            </a:r>
            <a:r>
              <a:rPr lang="en-US" altLang="ko-KR" sz="1200" smtClean="0">
                <a:solidFill>
                  <a:srgbClr val="222222"/>
                </a:solidFill>
              </a:rPr>
              <a:t>.</a:t>
            </a:r>
          </a:p>
          <a:p>
            <a:r>
              <a:rPr lang="en-US" altLang="ko-KR" sz="1200" smtClean="0">
                <a:solidFill>
                  <a:srgbClr val="222222"/>
                </a:solidFill>
              </a:rPr>
              <a:t>jsp</a:t>
            </a:r>
            <a:r>
              <a:rPr lang="ko-KR" altLang="en-US" sz="1200" smtClean="0">
                <a:solidFill>
                  <a:srgbClr val="222222"/>
                </a:solidFill>
              </a:rPr>
              <a:t>의 경우 아래의 코드를 참조한다</a:t>
            </a:r>
            <a:r>
              <a:rPr lang="en-US" altLang="ko-KR" sz="1200" smtClean="0">
                <a:solidFill>
                  <a:srgbClr val="222222"/>
                </a:solidFill>
              </a:rPr>
              <a:t>.</a:t>
            </a:r>
            <a:endParaRPr lang="en-US" altLang="ko-KR" sz="1200">
              <a:solidFill>
                <a:srgbClr val="22222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6" y="1855123"/>
            <a:ext cx="2828571" cy="129523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55073"/>
              </p:ext>
            </p:extLst>
          </p:nvPr>
        </p:nvGraphicFramePr>
        <p:xfrm>
          <a:off x="957306" y="3616577"/>
          <a:ext cx="8933853" cy="240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3853"/>
              </a:tblGrid>
              <a:tr h="1316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&lt;%@ page contentType="text/html; charset=utf-8" pageEncoding="utf-8"%&gt;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&lt;%@ taglib prefix="c" uri="http://java.sun.com/jsp/jstl/core" %&gt;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&lt;%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String browser = request.getHeader("User-Agent");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String browserCss = "";</a:t>
                      </a:r>
                    </a:p>
                    <a:p>
                      <a:pPr latinLnBrk="1"/>
                      <a:endParaRPr lang="en-US" altLang="ko-KR" sz="800" strike="noStrike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if ( browser != null &amp;&amp; browser.indexOf("Chrome/") != -1) {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browserCss = "chrome";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} else if( browser != null &amp;&amp; browser.indexOf("Firefox/") != -1 ){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browserCss = "firefox";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} else if( browser != null &amp;&amp; browser.indexOf("Safari/") != -1 ){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browserCss = "safari";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} else if( browser != null &amp;&amp; browser.indexOf("Opera/") != -1 ){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browserCss = "opera";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} else {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browserCss = "ie";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}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%&gt;</a:t>
                      </a:r>
                    </a:p>
                    <a:p>
                      <a:pPr latinLnBrk="1"/>
                      <a:r>
                        <a:rPr lang="en-US" altLang="ko-KR" sz="800" strike="noStrike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&lt;link rel="stylesheet" type="text/css" href="../css/browser_&lt;%=browserCss%&gt;.css" /&gt;</a:t>
                      </a:r>
                      <a:endParaRPr lang="en-US" altLang="ko-KR" sz="800" strike="sngStrike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7306" y="3150361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222222"/>
                </a:solidFill>
              </a:rPr>
              <a:t>위와 같은 파일을 준비하고</a:t>
            </a:r>
            <a:endParaRPr lang="en-US" altLang="ko-KR" sz="1200" smtClean="0">
              <a:solidFill>
                <a:srgbClr val="22222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306" y="5988811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222222"/>
                </a:solidFill>
              </a:rPr>
              <a:t>이런식으로 코딩 하면 된다</a:t>
            </a:r>
            <a:r>
              <a:rPr lang="en-US" altLang="ko-KR" sz="1200" smtClean="0">
                <a:solidFill>
                  <a:srgbClr val="22222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4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디렉터리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2590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디렉터리의 구조에 대해 설명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876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6.5 html5</a:t>
            </a:r>
            <a:r>
              <a:rPr lang="ko-KR" altLang="en-US" smtClean="0"/>
              <a:t>의 사용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HTML5 8</a:t>
            </a:r>
            <a:r>
              <a:rPr lang="ko-KR" altLang="en-US" sz="1200"/>
              <a:t>대 기술과 브라우저 연계성</a:t>
            </a:r>
            <a:r>
              <a:rPr lang="en-US" altLang="ko-KR" sz="1200"/>
              <a:t>.</a:t>
            </a:r>
            <a:endParaRPr lang="ko-KR" altLang="en-US" sz="12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84084"/>
              </p:ext>
            </p:extLst>
          </p:nvPr>
        </p:nvGraphicFramePr>
        <p:xfrm>
          <a:off x="1071606" y="1218937"/>
          <a:ext cx="10675894" cy="367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8344"/>
                <a:gridCol w="5654750"/>
                <a:gridCol w="1320800"/>
                <a:gridCol w="2032000"/>
              </a:tblGrid>
              <a:tr h="441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/>
                        <a:t>8</a:t>
                      </a:r>
                      <a:r>
                        <a:rPr lang="ko-KR" altLang="en-US" sz="1000" b="1" smtClean="0"/>
                        <a:t>대 기술 항목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설명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브라우저 지원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/>
                        <a:t>html5</a:t>
                      </a:r>
                      <a:r>
                        <a:rPr lang="en-US" altLang="ko-KR" sz="1000" b="1" baseline="0" smtClean="0"/>
                        <a:t> shiv </a:t>
                      </a:r>
                      <a:r>
                        <a:rPr lang="ko-KR" altLang="en-US" sz="1000" b="1" baseline="0" smtClean="0"/>
                        <a:t>패치</a:t>
                      </a:r>
                      <a:endParaRPr lang="en-US" altLang="ko-KR" sz="1000" b="1" baseline="0" smtClean="0"/>
                    </a:p>
                    <a:p>
                      <a:pPr latinLnBrk="1"/>
                      <a:r>
                        <a:rPr lang="en-US" altLang="ko-KR" sz="1000" b="1" baseline="0" smtClean="0"/>
                        <a:t>(</a:t>
                      </a:r>
                      <a:r>
                        <a:rPr lang="ko-KR" altLang="en-US" sz="1000" b="1" baseline="0" smtClean="0"/>
                        <a:t>구형 브라우저에서도 케어 가능</a:t>
                      </a:r>
                      <a:r>
                        <a:rPr lang="en-US" altLang="ko-KR" sz="1000" b="1" baseline="0" smtClean="0"/>
                        <a:t>)</a:t>
                      </a:r>
                      <a:endParaRPr lang="ko-KR" altLang="en-US" sz="10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mtClean="0">
                          <a:effectLst/>
                        </a:rPr>
                        <a:t>Video &amp; Audio</a:t>
                      </a:r>
                    </a:p>
                    <a:p>
                      <a:pPr latinLnBrk="1"/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HTML5</a:t>
                      </a:r>
                      <a:r>
                        <a:rPr lang="ko-KR" altLang="en-US" sz="1000" kern="1200" smtClean="0">
                          <a:effectLst/>
                        </a:rPr>
                        <a:t>에 신규 추가된 </a:t>
                      </a:r>
                      <a:r>
                        <a:rPr lang="en-US" altLang="ko-KR" sz="1000" kern="1200" smtClean="0">
                          <a:effectLst/>
                        </a:rPr>
                        <a:t>video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ie9+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크롬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사파리류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O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mtClean="0">
                          <a:effectLst/>
                        </a:rPr>
                        <a:t>3D, Graphics &amp; Effects</a:t>
                      </a:r>
                    </a:p>
                    <a:p>
                      <a:pPr latinLnBrk="1"/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SVG, Canvas, WebGL, CSS3 3D</a:t>
                      </a:r>
                      <a:r>
                        <a:rPr lang="ko-KR" altLang="en-US" sz="1000" kern="1200" smtClean="0">
                          <a:effectLst/>
                        </a:rPr>
                        <a:t>를 이용하여 </a:t>
                      </a:r>
                      <a:r>
                        <a:rPr lang="en-US" altLang="ko-KR" sz="1000" kern="1200" smtClean="0">
                          <a:effectLst/>
                        </a:rPr>
                        <a:t>3d</a:t>
                      </a:r>
                      <a:r>
                        <a:rPr lang="ko-KR" altLang="en-US" sz="1000" kern="1200" smtClean="0">
                          <a:effectLst/>
                        </a:rPr>
                        <a:t>효과를 준다</a:t>
                      </a:r>
                      <a:r>
                        <a:rPr lang="en-US" altLang="ko-KR" sz="1000" kern="1200" smtClean="0">
                          <a:effectLst/>
                        </a:rPr>
                        <a:t>. </a:t>
                      </a:r>
                      <a:r>
                        <a:rPr lang="ko-KR" altLang="en-US" sz="1000" kern="1200" smtClean="0">
                          <a:effectLst/>
                        </a:rPr>
                        <a:t>많은 브라우저가 부분 지원하고 있다</a:t>
                      </a:r>
                      <a:r>
                        <a:rPr lang="en-US" altLang="ko-KR" sz="1000" kern="1200" smtClean="0">
                          <a:effectLst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ie9+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크롬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사파리류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X (</a:t>
                      </a:r>
                      <a:r>
                        <a:rPr lang="ko-KR" altLang="en-US" sz="1000" kern="1200" smtClean="0">
                          <a:effectLst/>
                        </a:rPr>
                        <a:t>일부</a:t>
                      </a:r>
                      <a:r>
                        <a:rPr lang="en-US" altLang="ko-KR" sz="1000" kern="1200" smtClean="0">
                          <a:effectLst/>
                        </a:rPr>
                        <a:t>)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mtClean="0">
                          <a:effectLst/>
                        </a:rPr>
                        <a:t>Offline &amp; Storage</a:t>
                      </a:r>
                    </a:p>
                    <a:p>
                      <a:pPr latinLnBrk="1"/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mtClean="0">
                          <a:effectLst/>
                        </a:rPr>
                        <a:t>localStorage</a:t>
                      </a:r>
                      <a:r>
                        <a:rPr lang="ko-KR" altLang="en-US" sz="1000" kern="1200" smtClean="0">
                          <a:effectLst/>
                        </a:rPr>
                        <a:t>를 이용하여 사용자가 설정한 메인 페이지 배치설정 값을 기억해놓고 재접속시 이상태를 유지한다</a:t>
                      </a:r>
                      <a:r>
                        <a:rPr lang="en-US" altLang="ko-KR" sz="1000" kern="1200" smtClean="0">
                          <a:effectLst/>
                        </a:rPr>
                        <a:t>.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smtClean="0">
                          <a:effectLst/>
                        </a:rPr>
                        <a:t>ie9+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크롬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사파리류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X</a:t>
                      </a:r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mtClean="0">
                          <a:effectLst/>
                        </a:rPr>
                        <a:t>Device &amp; Access</a:t>
                      </a:r>
                    </a:p>
                    <a:p>
                      <a:pPr latinLnBrk="1"/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smtClean="0">
                          <a:effectLst/>
                        </a:rPr>
                        <a:t>장치의 방향</a:t>
                      </a:r>
                      <a:r>
                        <a:rPr lang="en-US" altLang="ko-KR" sz="1000" kern="1200" smtClean="0">
                          <a:effectLst/>
                        </a:rPr>
                        <a:t>, </a:t>
                      </a:r>
                      <a:r>
                        <a:rPr lang="ko-KR" altLang="en-US" sz="1000" kern="1200" smtClean="0">
                          <a:effectLst/>
                        </a:rPr>
                        <a:t>가속도나 모션 센서 등에 대한 정보를 가지고 이를 이미지를 이용하여 사용자가 확인할 수 있게 한다</a:t>
                      </a:r>
                      <a:r>
                        <a:rPr lang="en-US" altLang="ko-KR" sz="1000" kern="1200" smtClean="0">
                          <a:effectLst/>
                        </a:rPr>
                        <a:t>.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모바일 </a:t>
                      </a:r>
                      <a:r>
                        <a:rPr lang="en-US" altLang="ko-KR" sz="1000" smtClean="0"/>
                        <a:t>ONLY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X</a:t>
                      </a:r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mtClean="0">
                          <a:effectLst/>
                        </a:rPr>
                        <a:t>Web Socket</a:t>
                      </a:r>
                    </a:p>
                    <a:p>
                      <a:pPr latinLnBrk="1"/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 kern="1200" smtClean="0">
                          <a:effectLst/>
                        </a:rPr>
                        <a:t>웹소켓을 이용한 다중 채팅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ie9+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크롬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사파리류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X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mtClean="0">
                          <a:effectLst/>
                        </a:rPr>
                        <a:t>Geo-Location</a:t>
                      </a:r>
                    </a:p>
                    <a:p>
                      <a:pPr latinLnBrk="1"/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GeoLocation</a:t>
                      </a:r>
                      <a:r>
                        <a:rPr lang="ko-KR" altLang="en-US" sz="1000" kern="1200" smtClean="0">
                          <a:effectLst/>
                        </a:rPr>
                        <a:t>을 이용한 현재 접속위치 위도</a:t>
                      </a:r>
                      <a:r>
                        <a:rPr lang="en-US" altLang="ko-KR" sz="1000" kern="1200" smtClean="0">
                          <a:effectLst/>
                        </a:rPr>
                        <a:t>,</a:t>
                      </a:r>
                      <a:r>
                        <a:rPr lang="ko-KR" altLang="en-US" sz="1000" kern="1200" smtClean="0">
                          <a:effectLst/>
                        </a:rPr>
                        <a:t>경도를 확인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ie9+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크롬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사파리류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?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mtClean="0">
                          <a:effectLst/>
                        </a:rPr>
                        <a:t>Sementic</a:t>
                      </a:r>
                    </a:p>
                    <a:p>
                      <a:pPr latinLnBrk="1"/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smtClean="0">
                          <a:effectLst/>
                        </a:rPr>
                        <a:t>새로 추가된 </a:t>
                      </a:r>
                      <a:r>
                        <a:rPr lang="en-US" altLang="ko-KR" sz="1000" kern="1200" smtClean="0">
                          <a:effectLst/>
                        </a:rPr>
                        <a:t>&lt;section&gt;, &lt;header&gt;, &lt;nav&gt;, &lt;article&gt;, &lt;footer&gt; HTML5 tag</a:t>
                      </a:r>
                      <a:r>
                        <a:rPr lang="ko-KR" altLang="en-US" sz="1000" kern="1200" smtClean="0">
                          <a:effectLst/>
                        </a:rPr>
                        <a:t>를 사용하여 기존에 비해서 의미있게 마크업</a:t>
                      </a:r>
                      <a:endParaRPr lang="en-US" altLang="ko-KR" sz="1000" kern="1200" smtClean="0">
                        <a:effectLst/>
                      </a:endParaRPr>
                    </a:p>
                    <a:p>
                      <a:pPr fontAlgn="base"/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ie9+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크롬</a:t>
                      </a:r>
                      <a:r>
                        <a:rPr lang="en-US" altLang="ko-KR" sz="1000" kern="1200" baseline="0" smtClean="0">
                          <a:effectLst/>
                        </a:rPr>
                        <a:t>/</a:t>
                      </a:r>
                      <a:r>
                        <a:rPr lang="ko-KR" altLang="en-US" sz="1000" kern="1200" baseline="0" smtClean="0">
                          <a:effectLst/>
                        </a:rPr>
                        <a:t>사파리류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 kern="1200" smtClean="0">
                          <a:effectLst/>
                        </a:rPr>
                        <a:t>O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7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6.6 RFP</a:t>
            </a:r>
            <a:r>
              <a:rPr lang="ko-KR" altLang="en-US" smtClean="0"/>
              <a:t>와 웹접근성 연계성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1 </a:t>
            </a:r>
            <a:r>
              <a:rPr lang="ko-KR" altLang="en-US" sz="1200" b="1" smtClean="0"/>
              <a:t>개발사 </a:t>
            </a:r>
            <a:r>
              <a:rPr lang="ko-KR" altLang="en-US" sz="1200" b="1"/>
              <a:t>측면</a:t>
            </a:r>
            <a:endParaRPr lang="en-US" altLang="ko-KR" sz="1200" b="1"/>
          </a:p>
          <a:p>
            <a:r>
              <a:rPr lang="en-US" altLang="ko-KR" sz="1200"/>
              <a:t>	</a:t>
            </a:r>
            <a:r>
              <a:rPr lang="ko-KR" altLang="en-US" sz="1200"/>
              <a:t>최근 기술을 사용 하고 싶어 한다</a:t>
            </a:r>
            <a:r>
              <a:rPr lang="en-US" altLang="ko-KR" sz="1200"/>
              <a:t>.</a:t>
            </a:r>
          </a:p>
          <a:p>
            <a:endParaRPr lang="en-US" altLang="ko-KR" sz="1200" b="1"/>
          </a:p>
          <a:p>
            <a:r>
              <a:rPr lang="en-US" altLang="ko-KR" sz="1200" b="1" smtClean="0"/>
              <a:t>1 </a:t>
            </a:r>
            <a:r>
              <a:rPr lang="ko-KR" altLang="en-US" sz="1200" b="1"/>
              <a:t>고객사 측면</a:t>
            </a:r>
            <a:r>
              <a:rPr lang="en-US" altLang="ko-KR" sz="1200" b="1"/>
              <a:t>(RFP)</a:t>
            </a:r>
          </a:p>
          <a:p>
            <a:r>
              <a:rPr lang="en-US" altLang="ko-KR" sz="1200"/>
              <a:t>	IE7+</a:t>
            </a:r>
            <a:r>
              <a:rPr lang="ko-KR" altLang="en-US" sz="1200"/>
              <a:t>환경을 요구 하고 있으며</a:t>
            </a:r>
            <a:r>
              <a:rPr lang="en-US" altLang="ko-KR" sz="1200"/>
              <a:t>,</a:t>
            </a:r>
            <a:r>
              <a:rPr lang="ko-KR" altLang="en-US" sz="1200"/>
              <a:t> 웹접근성이 기본이다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	</a:t>
            </a:r>
          </a:p>
          <a:p>
            <a:r>
              <a:rPr lang="en-US" altLang="ko-KR" sz="1200" b="1" smtClean="0"/>
              <a:t>3 </a:t>
            </a:r>
            <a:r>
              <a:rPr lang="ko-KR" altLang="en-US" sz="1200" b="1"/>
              <a:t>웹접근성 측면</a:t>
            </a:r>
            <a:endParaRPr lang="en-US" altLang="ko-KR" sz="1200" b="1"/>
          </a:p>
          <a:p>
            <a:r>
              <a:rPr lang="en-US" altLang="ko-KR" sz="1200"/>
              <a:t>	xhtml 1.1 + k-wah 4.0 </a:t>
            </a:r>
            <a:r>
              <a:rPr lang="ko-KR" altLang="en-US" sz="1200"/>
              <a:t>기반으로 웹접근성을 준수 하여야 </a:t>
            </a:r>
            <a:r>
              <a:rPr lang="en-US" altLang="ko-KR" sz="1200"/>
              <a:t>RFP</a:t>
            </a:r>
            <a:r>
              <a:rPr lang="ko-KR" altLang="en-US" sz="1200"/>
              <a:t>에 이상이 없다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	</a:t>
            </a:r>
          </a:p>
          <a:p>
            <a:r>
              <a:rPr lang="en-US" altLang="ko-KR" sz="1200" b="1" smtClean="0"/>
              <a:t>4 </a:t>
            </a:r>
            <a:r>
              <a:rPr lang="ko-KR" altLang="en-US" sz="1200" b="1"/>
              <a:t>웹브라우저 측면</a:t>
            </a:r>
            <a:endParaRPr lang="en-US" altLang="ko-KR" sz="1200" b="1"/>
          </a:p>
          <a:p>
            <a:r>
              <a:rPr lang="en-US" altLang="ko-KR" sz="1200"/>
              <a:t>	HTML5</a:t>
            </a:r>
            <a:r>
              <a:rPr lang="ko-KR" altLang="en-US" sz="1200"/>
              <a:t>를 사용하되 </a:t>
            </a:r>
            <a:r>
              <a:rPr lang="en-US" altLang="ko-KR" sz="1200"/>
              <a:t>HTML4</a:t>
            </a:r>
            <a:r>
              <a:rPr lang="ko-KR" altLang="en-US" sz="1200"/>
              <a:t>의 하위 호완성을 유지 하여 코딩 하면 </a:t>
            </a:r>
            <a:r>
              <a:rPr lang="en-US" altLang="ko-KR" sz="1200"/>
              <a:t>RFP</a:t>
            </a:r>
            <a:r>
              <a:rPr lang="ko-KR" altLang="en-US" sz="1200"/>
              <a:t>상에 </a:t>
            </a:r>
            <a:r>
              <a:rPr lang="ko-KR" altLang="en-US" sz="1200" smtClean="0"/>
              <a:t>문제 </a:t>
            </a:r>
            <a:r>
              <a:rPr lang="ko-KR" altLang="en-US" sz="1200"/>
              <a:t>없다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	CSS3</a:t>
            </a:r>
            <a:r>
              <a:rPr lang="ko-KR" altLang="en-US" sz="1200"/>
              <a:t>를 사용하는 경우 </a:t>
            </a:r>
            <a:r>
              <a:rPr lang="en-US" altLang="ko-KR" sz="1200"/>
              <a:t>jQuery</a:t>
            </a:r>
            <a:r>
              <a:rPr lang="ko-KR" altLang="en-US" sz="1200"/>
              <a:t>로 대체 하여 사용 가능하다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k-wah 4.0 </a:t>
            </a:r>
            <a:r>
              <a:rPr lang="ko-KR" altLang="en-US" sz="1200" smtClean="0"/>
              <a:t>체크시 </a:t>
            </a:r>
            <a:r>
              <a:rPr lang="en-US" altLang="ko-KR" sz="1200" smtClean="0"/>
              <a:t>html5</a:t>
            </a:r>
            <a:r>
              <a:rPr lang="ko-KR" altLang="en-US" sz="1200" smtClean="0"/>
              <a:t>모드로 놓고 체크하면 문제 없다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353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6.7 </a:t>
            </a:r>
            <a:r>
              <a:rPr lang="ko-KR" altLang="en-US" smtClean="0"/>
              <a:t>개발과의 연계성 </a:t>
            </a:r>
            <a:r>
              <a:rPr lang="en-US" altLang="ko-KR" smtClean="0"/>
              <a:t>#1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1.</a:t>
            </a:r>
            <a:r>
              <a:rPr lang="en-US" altLang="ko-KR" sz="1200" b="1"/>
              <a:t> SERVER-SIDE </a:t>
            </a:r>
            <a:r>
              <a:rPr lang="ko-KR" altLang="en-US" sz="1200" b="1" smtClean="0"/>
              <a:t>개발과의 협업에 있어 무엇이 </a:t>
            </a:r>
            <a:r>
              <a:rPr lang="en-US" altLang="ko-KR" sz="1200" b="1"/>
              <a:t>FRONT-END</a:t>
            </a:r>
            <a:r>
              <a:rPr lang="ko-KR" altLang="en-US" sz="1200" b="1"/>
              <a:t>를 망쳐 깨진 애플리케이션을 만드는가</a:t>
            </a:r>
            <a:r>
              <a:rPr lang="en-US" altLang="ko-KR" sz="1200" b="1"/>
              <a:t>?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sz="1200" smtClean="0"/>
              <a:t>웹표준 </a:t>
            </a:r>
            <a:r>
              <a:rPr lang="ko-KR" altLang="en-US" sz="1200"/>
              <a:t>검사와 가상머신을 통한 크로스브라우징 테스트</a:t>
            </a:r>
            <a:r>
              <a:rPr lang="en-US" altLang="ko-KR" sz="1200"/>
              <a:t>,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sz="1200" smtClean="0"/>
              <a:t>웹접근성 </a:t>
            </a:r>
            <a:r>
              <a:rPr lang="ko-KR" altLang="en-US" sz="1200"/>
              <a:t>검사를 통한 검증된 </a:t>
            </a:r>
            <a:r>
              <a:rPr lang="en-US" altLang="ko-KR" sz="1200"/>
              <a:t>HTML</a:t>
            </a:r>
            <a:r>
              <a:rPr lang="ko-KR" altLang="en-US" sz="1200"/>
              <a:t>을 제공한다</a:t>
            </a:r>
            <a:r>
              <a:rPr lang="en-US" altLang="ko-KR" sz="1200"/>
              <a:t>.</a:t>
            </a:r>
          </a:p>
          <a:p>
            <a:pPr lvl="2"/>
            <a:endParaRPr lang="en-US" altLang="ko-KR" sz="1200" b="1"/>
          </a:p>
          <a:p>
            <a:pPr lvl="3"/>
            <a:r>
              <a:rPr lang="ko-KR" altLang="en-US" sz="1000" b="1"/>
              <a:t>예시</a:t>
            </a:r>
            <a:r>
              <a:rPr lang="en-US" altLang="ko-KR" sz="1000" b="1"/>
              <a:t>) </a:t>
            </a:r>
            <a:r>
              <a:rPr lang="ko-KR" altLang="en-US" sz="1000" b="1"/>
              <a:t>퍼블리셔 </a:t>
            </a:r>
            <a:r>
              <a:rPr lang="en-US" altLang="ko-KR" sz="1000" b="1"/>
              <a:t>7</a:t>
            </a:r>
            <a:r>
              <a:rPr lang="ko-KR" altLang="en-US" sz="1000" b="1"/>
              <a:t>년차 고민 사례</a:t>
            </a:r>
          </a:p>
          <a:p>
            <a:pPr lvl="3"/>
            <a:r>
              <a:rPr lang="ko-KR" altLang="en-US" sz="1000"/>
              <a:t>전에 하던 사람이 짜 놓은 코드를 개발없이 뷰 페이지에서 수정하는건 문제가 없는데</a:t>
            </a:r>
            <a:r>
              <a:rPr lang="en-US" altLang="ko-KR" sz="1000"/>
              <a:t>,</a:t>
            </a:r>
          </a:p>
          <a:p>
            <a:pPr lvl="3"/>
            <a:r>
              <a:rPr lang="ko-KR" altLang="en-US" sz="1000"/>
              <a:t>개발코드가 들어가면서 슬라이드배너나 이런저런것들이 많이 깨졌는데 저더러 잡으라고 하네요</a:t>
            </a:r>
            <a:r>
              <a:rPr lang="en-US" altLang="ko-KR" sz="1000"/>
              <a:t>..</a:t>
            </a:r>
          </a:p>
          <a:p>
            <a:pPr lvl="3"/>
            <a:r>
              <a:rPr lang="ko-KR" altLang="en-US" sz="1000"/>
              <a:t>노력은 하고 있는데</a:t>
            </a:r>
            <a:r>
              <a:rPr lang="en-US" altLang="ko-KR" sz="1000"/>
              <a:t>, </a:t>
            </a:r>
            <a:r>
              <a:rPr lang="ko-KR" altLang="en-US" sz="1000"/>
              <a:t>왜 이거밖에 안됐냐고 타박이나 듣고 있고</a:t>
            </a:r>
            <a:r>
              <a:rPr lang="en-US" altLang="ko-KR" sz="1000"/>
              <a:t>..</a:t>
            </a:r>
          </a:p>
          <a:p>
            <a:pPr lvl="3"/>
            <a:endParaRPr lang="en-US" altLang="ko-KR" sz="1000"/>
          </a:p>
          <a:p>
            <a:pPr lvl="3"/>
            <a:r>
              <a:rPr lang="ko-KR" altLang="en-US" sz="1000"/>
              <a:t>특히 이전 퍼블리셔가 해둔 라이브러리들</a:t>
            </a:r>
            <a:r>
              <a:rPr lang="en-US" altLang="ko-KR" sz="1000"/>
              <a:t>.. </a:t>
            </a:r>
          </a:p>
          <a:p>
            <a:pPr lvl="3"/>
            <a:r>
              <a:rPr lang="ko-KR" altLang="en-US" sz="1000"/>
              <a:t>뷰페이지에서 잘 나오는데</a:t>
            </a:r>
            <a:r>
              <a:rPr lang="en-US" altLang="ko-KR" sz="1000"/>
              <a:t>, </a:t>
            </a:r>
            <a:r>
              <a:rPr lang="ko-KR" altLang="en-US" sz="1000"/>
              <a:t>개발 들어간 페이지에서 다 깨져서 나와요</a:t>
            </a:r>
            <a:r>
              <a:rPr lang="en-US" altLang="ko-KR" sz="1000"/>
              <a:t>..</a:t>
            </a:r>
          </a:p>
          <a:p>
            <a:pPr lvl="3"/>
            <a:r>
              <a:rPr lang="ko-KR" altLang="en-US" sz="1000"/>
              <a:t>이거</a:t>
            </a:r>
            <a:r>
              <a:rPr lang="en-US" altLang="ko-KR" sz="1000"/>
              <a:t>.. </a:t>
            </a:r>
            <a:r>
              <a:rPr lang="ko-KR" altLang="en-US" sz="1000"/>
              <a:t>제가 어떻게 잡아야하나요</a:t>
            </a:r>
            <a:r>
              <a:rPr lang="en-US" altLang="ko-KR" sz="1000"/>
              <a:t>..</a:t>
            </a:r>
          </a:p>
          <a:p>
            <a:endParaRPr lang="en-US" altLang="ko-KR" sz="1200" b="1"/>
          </a:p>
          <a:p>
            <a:r>
              <a:rPr lang="en-US" altLang="ko-KR" sz="1200" b="1" smtClean="0"/>
              <a:t>2. </a:t>
            </a:r>
            <a:r>
              <a:rPr lang="en-US" altLang="ko-KR" sz="1200" b="1"/>
              <a:t>SERVER-SIDE </a:t>
            </a:r>
            <a:r>
              <a:rPr lang="ko-KR" altLang="en-US" sz="1200" b="1"/>
              <a:t>코드와 </a:t>
            </a:r>
            <a:r>
              <a:rPr lang="en-US" altLang="ko-KR" sz="1200" b="1"/>
              <a:t>FRONT-END</a:t>
            </a:r>
            <a:r>
              <a:rPr lang="ko-KR" altLang="en-US" sz="1200" b="1"/>
              <a:t>코드와의 연계성</a:t>
            </a:r>
            <a:r>
              <a:rPr lang="en-US" altLang="ko-KR" sz="1200" b="1"/>
              <a:t>(</a:t>
            </a:r>
            <a:r>
              <a:rPr lang="ko-KR" altLang="en-US" sz="1200" b="1"/>
              <a:t>커플링</a:t>
            </a:r>
            <a:r>
              <a:rPr lang="en-US" altLang="ko-KR" sz="1200" b="1"/>
              <a:t>)</a:t>
            </a:r>
            <a:r>
              <a:rPr lang="ko-KR" altLang="en-US" sz="1200" b="1"/>
              <a:t>을 최소화 한다</a:t>
            </a:r>
            <a:r>
              <a:rPr lang="en-US" altLang="ko-KR" sz="1200" b="1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스프링 </a:t>
            </a:r>
            <a:r>
              <a:rPr lang="en-US" altLang="ko-KR" sz="1200" smtClean="0"/>
              <a:t>MVC</a:t>
            </a:r>
            <a:r>
              <a:rPr lang="ko-KR" altLang="en-US" sz="1200" smtClean="0"/>
              <a:t>와 같은 </a:t>
            </a:r>
            <a:r>
              <a:rPr lang="en-US" altLang="ko-KR" sz="1200" smtClean="0"/>
              <a:t>MVC </a:t>
            </a:r>
            <a:r>
              <a:rPr lang="ko-KR" altLang="en-US" sz="1200" smtClean="0"/>
              <a:t>모델을 사용하여</a:t>
            </a:r>
            <a:r>
              <a:rPr lang="en-US" altLang="ko-KR" sz="1200" smtClean="0"/>
              <a:t>(</a:t>
            </a:r>
            <a:r>
              <a:rPr lang="ko-KR" altLang="en-US" sz="1200" smtClean="0"/>
              <a:t>모델</a:t>
            </a:r>
            <a:r>
              <a:rPr lang="en-US" altLang="ko-KR" sz="1200" smtClean="0"/>
              <a:t>2)</a:t>
            </a:r>
            <a:r>
              <a:rPr lang="ko-KR" altLang="en-US" sz="1200" smtClean="0"/>
              <a:t>로 </a:t>
            </a:r>
            <a:r>
              <a:rPr lang="ko-KR" altLang="en-US" sz="1200"/>
              <a:t>개발한다</a:t>
            </a:r>
            <a:r>
              <a:rPr lang="en-US" altLang="ko-KR" sz="1200"/>
              <a:t>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MVC</a:t>
            </a:r>
            <a:r>
              <a:rPr lang="ko-KR" altLang="en-US" sz="1200"/>
              <a:t>기본으로 최대한 </a:t>
            </a:r>
            <a:r>
              <a:rPr lang="en-US" altLang="ko-KR" sz="1200"/>
              <a:t>HTML </a:t>
            </a:r>
            <a:r>
              <a:rPr lang="ko-KR" altLang="en-US" sz="1200"/>
              <a:t>본연의 모습을 유지한다</a:t>
            </a:r>
            <a:r>
              <a:rPr lang="en-US" altLang="ko-KR" sz="120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SERVER-SIDE </a:t>
            </a:r>
            <a:r>
              <a:rPr lang="ko-KR" altLang="en-US" sz="1200"/>
              <a:t>코드와 </a:t>
            </a:r>
            <a:r>
              <a:rPr lang="en-US" altLang="ko-KR" sz="1200"/>
              <a:t>FRONT-END</a:t>
            </a:r>
            <a:r>
              <a:rPr lang="ko-KR" altLang="en-US" sz="1200"/>
              <a:t>코드와의 연계성</a:t>
            </a:r>
            <a:r>
              <a:rPr lang="en-US" altLang="ko-KR" sz="1200"/>
              <a:t>(</a:t>
            </a:r>
            <a:r>
              <a:rPr lang="ko-KR" altLang="en-US" sz="1200"/>
              <a:t>커플링</a:t>
            </a:r>
            <a:r>
              <a:rPr lang="en-US" altLang="ko-KR" sz="1200"/>
              <a:t>)</a:t>
            </a:r>
            <a:r>
              <a:rPr lang="ko-KR" altLang="en-US" sz="1200"/>
              <a:t>을 최소화 한다</a:t>
            </a:r>
            <a:r>
              <a:rPr lang="en-US" altLang="ko-KR" sz="1200" smtClean="0"/>
              <a:t>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javascript</a:t>
            </a:r>
            <a:r>
              <a:rPr lang="ko-KR" altLang="en-US" sz="1200" smtClean="0"/>
              <a:t>로 </a:t>
            </a:r>
            <a:r>
              <a:rPr lang="en-US" altLang="ko-KR" sz="1200" smtClean="0"/>
              <a:t>html</a:t>
            </a:r>
            <a:r>
              <a:rPr lang="ko-KR" altLang="en-US" sz="1200" smtClean="0"/>
              <a:t>을 조작하는 형태를 최대한 지향 한다</a:t>
            </a:r>
            <a:r>
              <a:rPr lang="en-US" altLang="ko-KR" sz="1200" smtClean="0"/>
              <a:t>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view</a:t>
            </a:r>
            <a:r>
              <a:rPr lang="ko-KR" altLang="en-US" sz="1200" smtClean="0"/>
              <a:t>단에 서버 코드를 이용하여 출력을 제어하는 형태는 최대한 지양한다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controller</a:t>
            </a:r>
            <a:r>
              <a:rPr lang="ko-KR" altLang="en-US" sz="1200" smtClean="0"/>
              <a:t>단에 </a:t>
            </a:r>
            <a:r>
              <a:rPr lang="ko-KR" altLang="en-US" sz="1200"/>
              <a:t>로직을 구현하고 </a:t>
            </a:r>
            <a:r>
              <a:rPr lang="en-US" altLang="ko-KR" sz="1200" smtClean="0"/>
              <a:t>view</a:t>
            </a:r>
            <a:r>
              <a:rPr lang="ko-KR" altLang="en-US" sz="1200" smtClean="0"/>
              <a:t>단에 </a:t>
            </a:r>
            <a:r>
              <a:rPr lang="ko-KR" altLang="en-US" sz="1200"/>
              <a:t>로직을 하드코딩 하지 않는다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4" name="직사각형 3"/>
          <p:cNvSpPr/>
          <p:nvPr/>
        </p:nvSpPr>
        <p:spPr>
          <a:xfrm>
            <a:off x="2130978" y="4303905"/>
            <a:ext cx="31898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mtClean="0"/>
              <a:t>틀린 예시</a:t>
            </a:r>
            <a:r>
              <a:rPr lang="en-US" altLang="ko-KR" sz="1000" b="1"/>
              <a:t>) </a:t>
            </a:r>
            <a:r>
              <a:rPr lang="en-US" altLang="ko-KR" sz="1000" b="1" smtClean="0"/>
              <a:t>incorrect, </a:t>
            </a:r>
            <a:r>
              <a:rPr lang="en-US" altLang="ko-KR" sz="1000" b="1"/>
              <a:t>jstl</a:t>
            </a:r>
            <a:r>
              <a:rPr lang="ko-KR" altLang="en-US" sz="1000" b="1"/>
              <a:t>의 경우</a:t>
            </a:r>
          </a:p>
          <a:p>
            <a:r>
              <a:rPr lang="en-US" altLang="ko-KR" sz="1000"/>
              <a:t>&lt;c:if test="${Conf.as != 10 || Conf.ab == 20}"&gt;</a:t>
            </a:r>
          </a:p>
          <a:p>
            <a:r>
              <a:rPr lang="en-US" altLang="ko-KR" sz="1000" smtClean="0"/>
              <a:t>    &lt;</a:t>
            </a:r>
            <a:r>
              <a:rPr lang="en-US" altLang="ko-KR" sz="1000"/>
              <a:t>div&gt;The condition is true!&lt;/div&gt;</a:t>
            </a:r>
          </a:p>
          <a:p>
            <a:r>
              <a:rPr lang="en-US" altLang="ko-KR" sz="1000"/>
              <a:t>&lt;/c:if&gt;</a:t>
            </a:r>
          </a:p>
          <a:p>
            <a:endParaRPr lang="en-US" altLang="ko-KR" sz="1000"/>
          </a:p>
          <a:p>
            <a:r>
              <a:rPr lang="en-US" altLang="ko-KR" sz="1000"/>
              <a:t>&lt;c:if test="${Conf.as == 10 || Conf.ab != 20}"&gt;</a:t>
            </a:r>
          </a:p>
          <a:p>
            <a:r>
              <a:rPr lang="en-US" altLang="ko-KR" sz="1000" smtClean="0"/>
              <a:t>    &lt;</a:t>
            </a:r>
            <a:r>
              <a:rPr lang="en-US" altLang="ko-KR" sz="1000"/>
              <a:t>div&gt;The condition is false &lt;/div&gt;</a:t>
            </a:r>
          </a:p>
          <a:p>
            <a:r>
              <a:rPr lang="en-US" altLang="ko-KR" sz="1000"/>
              <a:t>&lt;/c:if&gt;</a:t>
            </a:r>
          </a:p>
          <a:p>
            <a:endParaRPr lang="en-US" altLang="ko-KR" sz="1000" smtClean="0"/>
          </a:p>
        </p:txBody>
      </p:sp>
      <p:sp>
        <p:nvSpPr>
          <p:cNvPr id="5" name="직사각형 4"/>
          <p:cNvSpPr/>
          <p:nvPr/>
        </p:nvSpPr>
        <p:spPr>
          <a:xfrm>
            <a:off x="2130978" y="5609152"/>
            <a:ext cx="31373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mtClean="0"/>
              <a:t>맞는 예시</a:t>
            </a:r>
            <a:r>
              <a:rPr lang="en-US" altLang="ko-KR" sz="1000" b="1"/>
              <a:t>) correct, velocity</a:t>
            </a:r>
            <a:r>
              <a:rPr lang="ko-KR" altLang="en-US" sz="1000" b="1"/>
              <a:t>의 경우</a:t>
            </a:r>
          </a:p>
          <a:p>
            <a:r>
              <a:rPr lang="en-US" altLang="ko-KR" sz="1000"/>
              <a:t>#if ($condition) </a:t>
            </a:r>
          </a:p>
          <a:p>
            <a:r>
              <a:rPr lang="en-US" altLang="ko-KR" sz="1000" smtClean="0"/>
              <a:t>    &lt;</a:t>
            </a:r>
            <a:r>
              <a:rPr lang="en-US" altLang="ko-KR" sz="1000"/>
              <a:t>div&gt;The condition is true!&lt;/div&gt;</a:t>
            </a:r>
          </a:p>
          <a:p>
            <a:r>
              <a:rPr lang="en-US" altLang="ko-KR" sz="1000"/>
              <a:t>#else </a:t>
            </a:r>
          </a:p>
          <a:p>
            <a:r>
              <a:rPr lang="en-US" altLang="ko-KR" sz="1000" smtClean="0"/>
              <a:t>    &lt;</a:t>
            </a:r>
            <a:r>
              <a:rPr lang="en-US" altLang="ko-KR" sz="1000"/>
              <a:t>div&gt;The condition is false&lt;/div&gt;</a:t>
            </a:r>
          </a:p>
          <a:p>
            <a:r>
              <a:rPr lang="en-US" altLang="ko-KR" sz="1000"/>
              <a:t>#end 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21503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6.8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테이블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표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의 웹접근성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3.3.2 (</a:t>
            </a:r>
            <a:r>
              <a:rPr lang="ko-KR" altLang="en-US" sz="1200"/>
              <a:t>표의 구성</a:t>
            </a:r>
            <a:r>
              <a:rPr lang="en-US" altLang="ko-KR" sz="1200"/>
              <a:t>)</a:t>
            </a:r>
            <a:r>
              <a:rPr lang="ko-KR" altLang="en-US" sz="1200"/>
              <a:t> 표는 이해하기 쉽게 구성해야 한다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표를 제공할 경우</a:t>
            </a:r>
            <a:r>
              <a:rPr lang="en-US" altLang="ko-KR" sz="1200"/>
              <a:t>, </a:t>
            </a:r>
            <a:r>
              <a:rPr lang="ko-KR" altLang="en-US" sz="1200"/>
              <a:t>시각장애인 등도 이해할 수 있도록 표의 이해를 돕기 위한 내용 및 구조에 대한 정보를 제공해야 한다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1) </a:t>
            </a:r>
            <a:r>
              <a:rPr lang="ko-KR" altLang="en-US" sz="1200"/>
              <a:t>표의 구성</a:t>
            </a:r>
            <a:r>
              <a:rPr lang="en-US" altLang="ko-KR" sz="1200"/>
              <a:t>: </a:t>
            </a:r>
            <a:r>
              <a:rPr lang="ko-KR" altLang="en-US" sz="1200"/>
              <a:t>데이터를 표로 구성할 경우</a:t>
            </a:r>
            <a:r>
              <a:rPr lang="en-US" altLang="ko-KR" sz="1200"/>
              <a:t>, </a:t>
            </a:r>
            <a:r>
              <a:rPr lang="ko-KR" altLang="en-US" sz="1200"/>
              <a:t>표의 내용</a:t>
            </a:r>
            <a:r>
              <a:rPr lang="en-US" altLang="ko-KR" sz="1200"/>
              <a:t>, </a:t>
            </a:r>
            <a:r>
              <a:rPr lang="ko-KR" altLang="en-US" sz="1200"/>
              <a:t>구조 등을 이해할 수 있도록 구성해야 한다</a:t>
            </a:r>
            <a:r>
              <a:rPr lang="en-US" altLang="ko-KR" sz="1200"/>
              <a:t>. </a:t>
            </a:r>
            <a:r>
              <a:rPr lang="ko-KR" altLang="en-US" sz="1200"/>
              <a:t>표에는 그 내용을 요약한 정보를 제목 또는 요약으로 제공하여 표의 내용을 예측할 수 있도록 한다</a:t>
            </a:r>
            <a:r>
              <a:rPr lang="en-US" altLang="ko-KR" sz="1200"/>
              <a:t>. HTML</a:t>
            </a:r>
            <a:r>
              <a:rPr lang="ko-KR" altLang="en-US" sz="1200"/>
              <a:t>의 경우</a:t>
            </a:r>
            <a:r>
              <a:rPr lang="en-US" altLang="ko-KR" sz="1200"/>
              <a:t>, CAPTION </a:t>
            </a:r>
            <a:r>
              <a:rPr lang="ko-KR" altLang="en-US" sz="1200"/>
              <a:t>요소를 사용하여 표의 제목을 제공한다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2) </a:t>
            </a:r>
            <a:r>
              <a:rPr lang="ko-KR" altLang="en-US" sz="1200"/>
              <a:t>셀의 구성</a:t>
            </a:r>
            <a:r>
              <a:rPr lang="en-US" altLang="ko-KR" sz="1200"/>
              <a:t>: </a:t>
            </a:r>
            <a:r>
              <a:rPr lang="ko-KR" altLang="en-US" sz="1200"/>
              <a:t>표의 손쉬운 내비게이션을 위하여 표의 셀은 제목</a:t>
            </a:r>
            <a:r>
              <a:rPr lang="en-US" altLang="ko-KR" sz="1200"/>
              <a:t>(&lt;th&gt;)</a:t>
            </a:r>
            <a:r>
              <a:rPr lang="ko-KR" altLang="en-US" sz="1200"/>
              <a:t>과 내용</a:t>
            </a:r>
            <a:r>
              <a:rPr lang="en-US" altLang="ko-KR" sz="1200"/>
              <a:t>(&lt;td&gt;)</a:t>
            </a:r>
            <a:r>
              <a:rPr lang="ko-KR" altLang="en-US" sz="1200"/>
              <a:t>을 구분할 수 있는 태그를 이용해야 한다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기대 효과</a:t>
            </a:r>
          </a:p>
          <a:p>
            <a:r>
              <a:rPr lang="en-US" altLang="ko-KR" sz="1200"/>
              <a:t>1) </a:t>
            </a:r>
            <a:r>
              <a:rPr lang="ko-KR" altLang="en-US" sz="1200"/>
              <a:t>논리적으로 구성된 콘텐츠는 인지</a:t>
            </a:r>
            <a:r>
              <a:rPr lang="en-US" altLang="ko-KR" sz="1200"/>
              <a:t>, </a:t>
            </a:r>
            <a:r>
              <a:rPr lang="ko-KR" altLang="en-US" sz="1200"/>
              <a:t>언어</a:t>
            </a:r>
            <a:r>
              <a:rPr lang="en-US" altLang="ko-KR" sz="1200"/>
              <a:t>, </a:t>
            </a:r>
            <a:r>
              <a:rPr lang="ko-KR" altLang="en-US" sz="1200"/>
              <a:t>학습 장애가 있는 사용자들이 콘텐츠를 이해하는 데 도움을 준다</a:t>
            </a:r>
            <a:r>
              <a:rPr lang="en-US" altLang="ko-KR" sz="1200"/>
              <a:t>. </a:t>
            </a:r>
            <a:r>
              <a:rPr lang="ko-KR" altLang="en-US" sz="1200"/>
              <a:t>또한 화면 확대 프로그램을 사용할 때 맥락을 찾기 어려운 시각 장애인에게도 매우 유용하다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2) </a:t>
            </a:r>
            <a:r>
              <a:rPr lang="ko-KR" altLang="en-US" sz="1200"/>
              <a:t>논리적으로 구성된 웹 콘텐츠는 스타일 시트</a:t>
            </a:r>
            <a:r>
              <a:rPr lang="en-US" altLang="ko-KR" sz="1200"/>
              <a:t>(Style sheet)</a:t>
            </a:r>
            <a:r>
              <a:rPr lang="ko-KR" altLang="en-US" sz="1200"/>
              <a:t>를 바꾸거나 기능을 제거 하더라도 그 내용을 순서대로 읽어 문서의 의미를 이해하기가 쉽다</a:t>
            </a:r>
            <a:r>
              <a:rPr lang="en-US" altLang="ko-KR" sz="1200" smtClean="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&lt;table class="default" role="presentation" summary="Criteria Records of Past studies"&gt;</a:t>
            </a:r>
          </a:p>
          <a:p>
            <a:r>
              <a:rPr lang="en-US" altLang="ko-KR" sz="1000"/>
              <a:t>    &lt;colgroup&gt;</a:t>
            </a:r>
          </a:p>
          <a:p>
            <a:r>
              <a:rPr lang="en-US" altLang="ko-KR" sz="1000"/>
              <a:t>        &lt;col width="30%" /&gt;</a:t>
            </a:r>
          </a:p>
          <a:p>
            <a:r>
              <a:rPr lang="en-US" altLang="ko-KR" sz="1000"/>
              <a:t>        &lt;col width="30%" /&gt;</a:t>
            </a:r>
          </a:p>
          <a:p>
            <a:r>
              <a:rPr lang="en-US" altLang="ko-KR" sz="1000"/>
              <a:t>        &lt;col width="30%" /&gt;</a:t>
            </a:r>
          </a:p>
          <a:p>
            <a:r>
              <a:rPr lang="en-US" altLang="ko-KR" sz="1000"/>
              <a:t>    &lt;/colgroup&gt;</a:t>
            </a:r>
          </a:p>
          <a:p>
            <a:r>
              <a:rPr lang="en-US" altLang="ko-KR" sz="1000"/>
              <a:t>    &lt;thead&gt;</a:t>
            </a:r>
          </a:p>
          <a:p>
            <a:r>
              <a:rPr lang="en-US" altLang="ko-KR" sz="1000"/>
              <a:t>        &lt;tr&gt;</a:t>
            </a:r>
          </a:p>
          <a:p>
            <a:r>
              <a:rPr lang="en-US" altLang="ko-KR" sz="1000"/>
              <a:t>            &lt;th scope="col" class="first"&gt;Records of Past studies&lt;/th&gt;</a:t>
            </a:r>
          </a:p>
          <a:p>
            <a:r>
              <a:rPr lang="en-US" altLang="ko-KR" sz="1000"/>
              <a:t>            &lt;th scope="col"&gt;Personal interview&lt;/th&gt;</a:t>
            </a:r>
          </a:p>
          <a:p>
            <a:r>
              <a:rPr lang="en-US" altLang="ko-KR" sz="1000"/>
              <a:t>            &lt;th scope="col"&gt;Total Score&lt;/th&gt;</a:t>
            </a:r>
          </a:p>
          <a:p>
            <a:r>
              <a:rPr lang="en-US" altLang="ko-KR" sz="1000"/>
              <a:t>        &lt;/tr&gt;</a:t>
            </a:r>
          </a:p>
          <a:p>
            <a:r>
              <a:rPr lang="en-US" altLang="ko-KR" sz="1000"/>
              <a:t>    &lt;/thead&gt;</a:t>
            </a:r>
          </a:p>
          <a:p>
            <a:r>
              <a:rPr lang="en-US" altLang="ko-KR" sz="1000"/>
              <a:t>    &lt;tbody&gt;</a:t>
            </a:r>
          </a:p>
          <a:p>
            <a:r>
              <a:rPr lang="en-US" altLang="ko-KR" sz="1000"/>
              <a:t>        &lt;tr&gt;</a:t>
            </a:r>
          </a:p>
          <a:p>
            <a:r>
              <a:rPr lang="en-US" altLang="ko-KR" sz="1000"/>
              <a:t>            &lt;</a:t>
            </a:r>
            <a:r>
              <a:rPr lang="en-US" altLang="ko-KR" sz="1000" smtClean="0"/>
              <a:t>td&gt;50</a:t>
            </a:r>
            <a:r>
              <a:rPr lang="en-US" altLang="ko-KR" sz="1000"/>
              <a:t>%(150 pts)&lt;/td&gt;</a:t>
            </a:r>
          </a:p>
          <a:p>
            <a:r>
              <a:rPr lang="en-US" altLang="ko-KR" sz="1000"/>
              <a:t>            &lt;td&gt;50%(150 pts)&lt;/td&gt;</a:t>
            </a:r>
          </a:p>
          <a:p>
            <a:r>
              <a:rPr lang="en-US" altLang="ko-KR" sz="1000"/>
              <a:t>            &lt;td&gt;100%(300 pts)&lt;/td&gt;</a:t>
            </a:r>
          </a:p>
          <a:p>
            <a:r>
              <a:rPr lang="en-US" altLang="ko-KR" sz="1000"/>
              <a:t>        &lt;/tr&gt;</a:t>
            </a:r>
          </a:p>
          <a:p>
            <a:r>
              <a:rPr lang="en-US" altLang="ko-KR" sz="1000"/>
              <a:t>    &lt;/tbody&gt;</a:t>
            </a:r>
          </a:p>
          <a:p>
            <a:r>
              <a:rPr lang="en-US" altLang="ko-KR" sz="1000"/>
              <a:t>&lt;/table</a:t>
            </a:r>
            <a:r>
              <a:rPr lang="en-US" altLang="ko-KR" sz="1000" smtClean="0"/>
              <a:t>&gt;</a:t>
            </a:r>
          </a:p>
          <a:p>
            <a:endParaRPr lang="en-US" altLang="ko-KR" sz="1200"/>
          </a:p>
          <a:p>
            <a:r>
              <a:rPr lang="ko-KR" altLang="en-US" sz="1200" smtClean="0"/>
              <a:t>이정도만 지켜도 아주 훌륭하다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1323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6.9</a:t>
            </a:r>
            <a:r>
              <a:rPr lang="en-US" altLang="ko-KR" baseline="0" smtClean="0"/>
              <a:t> UI</a:t>
            </a:r>
            <a:r>
              <a:rPr lang="ko-KR" altLang="en-US" baseline="0" smtClean="0"/>
              <a:t>툴을 사용하여도 웹접근성은 필수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306" y="751438"/>
            <a:ext cx="11092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j-lt"/>
                <a:ea typeface="Dotum" panose="020B0600000101010101" pitchFamily="50" charset="-127"/>
              </a:rPr>
              <a:t>지침 </a:t>
            </a:r>
            <a:r>
              <a:rPr lang="en-US" altLang="ko-KR" sz="1200" b="1">
                <a:latin typeface="+mj-lt"/>
                <a:ea typeface="Dotum" panose="020B0600000101010101" pitchFamily="50" charset="-127"/>
              </a:rPr>
              <a:t>4.2 (</a:t>
            </a:r>
            <a:r>
              <a:rPr lang="ko-KR" altLang="en-US" sz="1200" b="1">
                <a:latin typeface="+mj-lt"/>
                <a:ea typeface="Dotum" panose="020B0600000101010101" pitchFamily="50" charset="-127"/>
              </a:rPr>
              <a:t>웹 애플리케이션 접근성</a:t>
            </a:r>
            <a:r>
              <a:rPr lang="en-US" altLang="ko-KR" sz="1200" b="1">
                <a:latin typeface="+mj-lt"/>
                <a:ea typeface="Dotum" panose="020B0600000101010101" pitchFamily="50" charset="-127"/>
              </a:rPr>
              <a:t>) </a:t>
            </a:r>
            <a:r>
              <a:rPr lang="ko-KR" altLang="en-US" sz="1200" b="1">
                <a:latin typeface="+mj-lt"/>
                <a:ea typeface="Dotum" panose="020B0600000101010101" pitchFamily="50" charset="-127"/>
              </a:rPr>
              <a:t>웹 애플리케이션은 접근성이 있어야 한다</a:t>
            </a:r>
            <a:r>
              <a:rPr lang="en-US" altLang="ko-KR" sz="1200" b="1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ko-KR" altLang="en-US" sz="1200">
                <a:latin typeface="+mj-lt"/>
                <a:ea typeface="Dotum" panose="020B0600000101010101" pitchFamily="50" charset="-127"/>
              </a:rPr>
              <a:t>용어 설명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1)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: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: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콘텐츠에 포함되어 특정한 기능을 수행하도록 구성된 소프트웨어의 일종으로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리치 인터넷 애플리케이션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(RIA: Rich Internet Application)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이라고도 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본 표준이 적용되는 웹 애플리케이션은 웹 콘텐츠에 내장되어 복수의 웹 브라우저에서 공통적으로 사용할 수 있는 것으로 한정한다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따라서 적용 대상은 플러그인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(Plug-in)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콘텐츠와 자바 스크립트로 제작된 프로그램 등이다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2)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플러그인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(Plug-in):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콘텐츠 내에 삽입되는 별도의 프로그램을 의미한다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예를 들어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플래시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(Flash),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플렉스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(Flex),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실버라이트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(Microsoft Silverlight)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등이 이에 해당 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endParaRPr lang="en-US" altLang="ko-KR" sz="1200">
              <a:latin typeface="+mj-lt"/>
              <a:ea typeface="Dotum" panose="020B0600000101010101" pitchFamily="50" charset="-127"/>
            </a:endParaRPr>
          </a:p>
          <a:p>
            <a:r>
              <a:rPr lang="en-US" altLang="ko-KR" sz="1200" b="1">
                <a:latin typeface="+mj-lt"/>
                <a:ea typeface="Dotum" panose="020B0600000101010101" pitchFamily="50" charset="-127"/>
              </a:rPr>
              <a:t>4.2.1 (</a:t>
            </a:r>
            <a:r>
              <a:rPr lang="ko-KR" altLang="en-US" sz="1200" b="1">
                <a:latin typeface="+mj-lt"/>
                <a:ea typeface="Dotum" panose="020B0600000101010101" pitchFamily="50" charset="-127"/>
              </a:rPr>
              <a:t>웹 애플리케이션 접근성 준수</a:t>
            </a:r>
            <a:r>
              <a:rPr lang="en-US" altLang="ko-KR" sz="1200" b="1">
                <a:latin typeface="+mj-lt"/>
                <a:ea typeface="Dotum" panose="020B0600000101010101" pitchFamily="50" charset="-127"/>
              </a:rPr>
              <a:t>) </a:t>
            </a:r>
            <a:r>
              <a:rPr lang="ko-KR" altLang="en-US" sz="1200" b="1">
                <a:latin typeface="+mj-lt"/>
                <a:ea typeface="Dotum" panose="020B0600000101010101" pitchFamily="50" charset="-127"/>
              </a:rPr>
              <a:t>콘텐츠에 포함된 웹 애플리케이션은 접근성이 있어야 한다</a:t>
            </a:r>
            <a:r>
              <a:rPr lang="en-US" altLang="ko-KR" sz="1200" b="1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ko-KR" altLang="en-US" sz="1200">
                <a:latin typeface="+mj-lt"/>
                <a:ea typeface="Dotum" panose="020B0600000101010101" pitchFamily="50" charset="-127"/>
              </a:rPr>
              <a:t>검사 항목</a:t>
            </a:r>
          </a:p>
          <a:p>
            <a:r>
              <a:rPr lang="ko-KR" altLang="en-US" sz="1200">
                <a:latin typeface="+mj-lt"/>
                <a:ea typeface="Dotum" panose="020B0600000101010101" pitchFamily="50" charset="-127"/>
              </a:rPr>
              <a:t>웹 콘텐츠에 포함된 부가 애플리케이션 또는 웹 페이지의 기능을 실행하는 데 필요한 웹 애플리케이션은 웹 페이지를 사용하거나 접근하는 것을 방해하지 않아야 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애플리케이션은 본 지침에서 설명한 모든 지침들을 적용하여 제작하여야 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1)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접근성 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API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사용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: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애플리케이션은 운영체제에서 제공하는 접근성 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API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기능을 사용하여 제작되어야 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그렇지 않으면 보조 기기가 웹 애플리케이션의 접근성 기능을 지원하지 못하는 경우가 발생할 수 있다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2)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사용자 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API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사용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: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애플리케이션이 운영체제와 호환되지 않는 접근성 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API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기능을 사용하는 경우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애플리케이션이 제공하는 기능의 명칭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역할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상태에 관한 정보가 보조 기기에게 제공될 수 있어야 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그렇지 않으면 보조 기기가 웹 애플리케이션의 접근성 기능을 지원할 수 없게 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3)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국내의 보조 기기로 접근이 불가능한 웹 애플리케이션은 가능한 한 사용하지 않는것이 좋으며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꼭 사용해야 하는 경우에는 대체 수단을 제공해야 한다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ko-KR" altLang="en-US" sz="1200">
                <a:latin typeface="+mj-lt"/>
                <a:ea typeface="Dotum" panose="020B0600000101010101" pitchFamily="50" charset="-127"/>
              </a:rPr>
              <a:t>기대 효과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1)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애플리케이션이 접근성을 제공할 경우 보조 기기가 웹 애플리케이션과 상호작용이 가능하므로 보조 기기 사용자가 웹 애플리케이션의 활용할 수 있다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2)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웹 애플리케이션의 자체적인 접근성을 평가하는 방법으로 본 지침을 적용할 수 있게 되어 접근성을 준수하는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특색 있는 웹 애플리케이션의 개발이 가능할 것이다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  <a:p>
            <a:r>
              <a:rPr lang="en-US" altLang="ko-KR" sz="1200">
                <a:latin typeface="+mj-lt"/>
                <a:ea typeface="Dotum" panose="020B0600000101010101" pitchFamily="50" charset="-127"/>
              </a:rPr>
              <a:t>3) </a:t>
            </a:r>
            <a:r>
              <a:rPr lang="ko-KR" altLang="en-US" sz="1200">
                <a:latin typeface="+mj-lt"/>
                <a:ea typeface="Dotum" panose="020B0600000101010101" pitchFamily="50" charset="-127"/>
              </a:rPr>
              <a:t>새로운 기술의 경우에 자체적인 접근성 제공방법이 개발되지 않았다고 하더라도 대체 수단을 제공할 수 있다면 적용이 가능하다</a:t>
            </a:r>
            <a:r>
              <a:rPr lang="en-US" altLang="ko-KR" sz="1200">
                <a:latin typeface="+mj-lt"/>
                <a:ea typeface="Dotum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1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6.10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웹접근성 알기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ea typeface="Dotum" panose="020B0600000101010101" pitchFamily="50" charset="-127"/>
              </a:rPr>
              <a:t>웹접근성 </a:t>
            </a:r>
            <a:r>
              <a:rPr lang="en-US" altLang="ko-KR" sz="1400" b="1">
                <a:ea typeface="Dotum" panose="020B0600000101010101" pitchFamily="50" charset="-127"/>
              </a:rPr>
              <a:t>/ </a:t>
            </a:r>
            <a:r>
              <a:rPr lang="ko-KR" altLang="en-US" sz="1400" b="1">
                <a:ea typeface="Dotum" panose="020B0600000101010101" pitchFamily="50" charset="-127"/>
              </a:rPr>
              <a:t>웹표준</a:t>
            </a:r>
            <a:r>
              <a:rPr lang="en-US" altLang="ko-KR" sz="1400" b="1">
                <a:ea typeface="Dotum" panose="020B0600000101010101" pitchFamily="50" charset="-127"/>
              </a:rPr>
              <a:t> / Front-End</a:t>
            </a:r>
            <a:r>
              <a:rPr lang="ko-KR" altLang="en-US" sz="1400" b="1">
                <a:ea typeface="Dotum" panose="020B0600000101010101" pitchFamily="50" charset="-127"/>
              </a:rPr>
              <a:t>에 대해 알 수 있는 유용한 읽을 거리 및 참조</a:t>
            </a:r>
            <a:r>
              <a:rPr lang="en-US" altLang="ko-KR" sz="1400" b="1">
                <a:ea typeface="Dotum" panose="020B0600000101010101" pitchFamily="50" charset="-127"/>
              </a:rPr>
              <a:t>(reference) </a:t>
            </a:r>
            <a:r>
              <a:rPr lang="ko-KR" altLang="en-US" sz="1400" b="1">
                <a:ea typeface="Dotum" panose="020B0600000101010101" pitchFamily="50" charset="-127"/>
              </a:rPr>
              <a:t>사이트</a:t>
            </a:r>
            <a:endParaRPr lang="en-US" altLang="ko-KR" sz="1400" b="1">
              <a:ea typeface="Dotum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ea typeface="Dotum" panose="020B0600000101010101" pitchFamily="50" charset="-127"/>
              </a:rPr>
              <a:t>나라디자인 </a:t>
            </a:r>
            <a:r>
              <a:rPr lang="en-US" altLang="ko-KR" sz="1200">
                <a:ea typeface="Dotum" panose="020B0600000101010101" pitchFamily="50" charset="-127"/>
              </a:rPr>
              <a:t>&gt;&gt; http://naradesign.net/wp/category/css/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ea typeface="Dotum" panose="020B0600000101010101" pitchFamily="50" charset="-127"/>
              </a:rPr>
              <a:t>W3C </a:t>
            </a:r>
            <a:r>
              <a:rPr lang="ko-KR" altLang="en-US" sz="1200">
                <a:ea typeface="Dotum" panose="020B0600000101010101" pitchFamily="50" charset="-127"/>
              </a:rPr>
              <a:t>접근성 문서 번역 </a:t>
            </a:r>
            <a:r>
              <a:rPr lang="en-US" altLang="ko-KR" sz="1200">
                <a:ea typeface="Dotum" panose="020B0600000101010101" pitchFamily="50" charset="-127"/>
              </a:rPr>
              <a:t>&gt;&gt;</a:t>
            </a:r>
            <a:r>
              <a:rPr lang="ko-KR" altLang="en-US" sz="1200">
                <a:ea typeface="Dotum" panose="020B0600000101010101" pitchFamily="50" charset="-127"/>
              </a:rPr>
              <a:t> </a:t>
            </a:r>
            <a:r>
              <a:rPr lang="en-US" altLang="ko-KR" sz="1200">
                <a:ea typeface="Dotum" panose="020B0600000101010101" pitchFamily="50" charset="-127"/>
              </a:rPr>
              <a:t>http://www.wah.or.kr/w3c_doc/index.asp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ea typeface="Dotum" panose="020B0600000101010101" pitchFamily="50" charset="-127"/>
              </a:rPr>
              <a:t>웹 접근성을 고려한 게시판 제작 기법</a:t>
            </a:r>
            <a:r>
              <a:rPr lang="en-US" altLang="ko-KR" sz="1200">
                <a:ea typeface="Dotum" panose="020B0600000101010101" pitchFamily="50" charset="-127"/>
              </a:rPr>
              <a:t>. &gt;&gt; http://naradesign.net/wp/2008/11/14/257/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ea typeface="Dotum" panose="020B0600000101010101" pitchFamily="50" charset="-127"/>
              </a:rPr>
              <a:t>html5 </a:t>
            </a:r>
            <a:r>
              <a:rPr lang="ko-KR" altLang="en-US" sz="1200">
                <a:ea typeface="Dotum" panose="020B0600000101010101" pitchFamily="50" charset="-127"/>
              </a:rPr>
              <a:t>국제 표준 뉴스 기사 </a:t>
            </a:r>
            <a:r>
              <a:rPr lang="en-US" altLang="ko-KR" sz="1200">
                <a:ea typeface="Dotum" panose="020B0600000101010101" pitchFamily="50" charset="-127"/>
              </a:rPr>
              <a:t>&gt;&gt;</a:t>
            </a:r>
            <a:r>
              <a:rPr lang="ko-KR" altLang="en-US" sz="1200">
                <a:ea typeface="Dotum" panose="020B0600000101010101" pitchFamily="50" charset="-127"/>
              </a:rPr>
              <a:t> </a:t>
            </a:r>
            <a:r>
              <a:rPr lang="en-US" altLang="ko-KR" sz="1200">
                <a:ea typeface="Dotum" panose="020B0600000101010101" pitchFamily="50" charset="-127"/>
              </a:rPr>
              <a:t>http://news.inews24.com/php/news_view.php?g_menu=020200&amp;g_serial=859769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ea typeface="Dotum" panose="020B0600000101010101" pitchFamily="50" charset="-127"/>
              </a:rPr>
              <a:t>HTML5 </a:t>
            </a:r>
            <a:r>
              <a:rPr lang="ko-KR" altLang="en-US" sz="1200">
                <a:ea typeface="Dotum" panose="020B0600000101010101" pitchFamily="50" charset="-127"/>
              </a:rPr>
              <a:t>권고안으로 확정 레퍼런스</a:t>
            </a:r>
            <a:r>
              <a:rPr lang="en-US" altLang="ko-KR" sz="1200">
                <a:ea typeface="Dotum" panose="020B0600000101010101" pitchFamily="50" charset="-127"/>
              </a:rPr>
              <a:t>(28 October 2014)  &gt;&gt; http://www.w3.org/TR/html5/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8203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6.11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웹표준을 지켜주는 태그 사용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</a:rPr>
              <a:t>웹접근성</a:t>
            </a:r>
            <a:r>
              <a:rPr lang="en-US" altLang="ko-KR" sz="1200">
                <a:latin typeface="+mn-ea"/>
              </a:rPr>
              <a:t>/ </a:t>
            </a:r>
            <a:r>
              <a:rPr lang="ko-KR" altLang="en-US" sz="1200" smtClean="0">
                <a:latin typeface="+mn-ea"/>
              </a:rPr>
              <a:t>웹표준 태그</a:t>
            </a:r>
            <a:endParaRPr lang="ko-KR" altLang="en-US" sz="120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document.all</a:t>
            </a:r>
            <a:r>
              <a:rPr lang="ko-KR" altLang="en-US" sz="1200">
                <a:latin typeface="+mn-ea"/>
              </a:rPr>
              <a:t>은 </a:t>
            </a:r>
            <a:r>
              <a:rPr lang="en-US" altLang="ko-KR" sz="1200">
                <a:latin typeface="+mn-ea"/>
              </a:rPr>
              <a:t>IE</a:t>
            </a:r>
            <a:r>
              <a:rPr lang="ko-KR" altLang="en-US" sz="1200">
                <a:latin typeface="+mn-ea"/>
              </a:rPr>
              <a:t>만 동작함 </a:t>
            </a:r>
            <a:r>
              <a:rPr lang="en-US" altLang="ko-KR" sz="1200">
                <a:latin typeface="+mn-ea"/>
              </a:rPr>
              <a:t>document.getElementById("demo"); </a:t>
            </a:r>
            <a:r>
              <a:rPr lang="ko-KR" altLang="en-US" sz="1200">
                <a:latin typeface="+mn-ea"/>
              </a:rPr>
              <a:t>사용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혹은 </a:t>
            </a:r>
            <a:r>
              <a:rPr lang="en-US" altLang="ko-KR" sz="1200" smtClean="0">
                <a:latin typeface="+mn-ea"/>
              </a:rPr>
              <a:t>$('.</a:t>
            </a:r>
            <a:r>
              <a:rPr lang="en-US" altLang="ko-KR" sz="1200">
                <a:latin typeface="+mn-ea"/>
              </a:rPr>
              <a:t>demo'), $('#demo')</a:t>
            </a:r>
            <a:r>
              <a:rPr lang="ko-KR" altLang="en-US" sz="1200">
                <a:latin typeface="+mn-ea"/>
              </a:rPr>
              <a:t>로 접근 할 수 있음</a:t>
            </a:r>
            <a:r>
              <a:rPr lang="en-US" altLang="ko-KR" sz="120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id</a:t>
            </a:r>
            <a:r>
              <a:rPr lang="ko-KR" altLang="en-US" sz="1200">
                <a:latin typeface="+mn-ea"/>
              </a:rPr>
              <a:t>는 페이지에 유니크 값임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 smtClean="0">
                <a:latin typeface="+mn-ea"/>
              </a:rPr>
              <a:t>즉</a:t>
            </a:r>
            <a:r>
              <a:rPr lang="en-US" altLang="ko-KR" sz="1200" smtClean="0">
                <a:latin typeface="+mn-ea"/>
              </a:rPr>
              <a:t>,</a:t>
            </a:r>
            <a:r>
              <a:rPr lang="ko-KR" altLang="en-US" sz="1200" smtClean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하나만 있어야 함</a:t>
            </a:r>
            <a:r>
              <a:rPr lang="en-US" altLang="ko-KR" sz="120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특정 폰트를 굵게가 </a:t>
            </a:r>
            <a:r>
              <a:rPr lang="en-US" altLang="ko-KR" sz="1200">
                <a:latin typeface="+mn-ea"/>
              </a:rPr>
              <a:t>&lt;b&gt;&lt;/b&gt;</a:t>
            </a:r>
            <a:r>
              <a:rPr lang="ko-KR" altLang="en-US" sz="1200">
                <a:latin typeface="+mn-ea"/>
              </a:rPr>
              <a:t>에서 </a:t>
            </a:r>
            <a:r>
              <a:rPr lang="en-US" altLang="ko-KR" sz="1200">
                <a:latin typeface="+mn-ea"/>
              </a:rPr>
              <a:t>&lt;strong&gt;&lt;/strong&gt;</a:t>
            </a:r>
            <a:r>
              <a:rPr lang="ko-KR" altLang="en-US" sz="1200">
                <a:latin typeface="+mn-ea"/>
              </a:rPr>
              <a:t>으로 바뀌었습니다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의미없는 </a:t>
            </a:r>
            <a:r>
              <a:rPr lang="en-US" altLang="ko-KR" sz="1200" smtClean="0">
                <a:latin typeface="+mn-ea"/>
              </a:rPr>
              <a:t>wrapping</a:t>
            </a:r>
            <a:r>
              <a:rPr lang="ko-KR" altLang="en-US" sz="1200" smtClean="0">
                <a:latin typeface="+mn-ea"/>
              </a:rPr>
              <a:t>을 하고 싶다면</a:t>
            </a:r>
            <a:r>
              <a:rPr lang="en-US" altLang="ko-KR" sz="1200" smtClean="0">
                <a:latin typeface="+mn-ea"/>
              </a:rPr>
              <a:t>? </a:t>
            </a:r>
            <a:r>
              <a:rPr lang="en-US" altLang="ko-KR" sz="1200">
                <a:latin typeface="+mn-ea"/>
              </a:rPr>
              <a:t>&lt;span&gt;&lt;/span</a:t>
            </a:r>
            <a:r>
              <a:rPr lang="en-US" altLang="ko-KR" sz="1200" smtClean="0">
                <a:latin typeface="+mn-ea"/>
              </a:rPr>
              <a:t>&gt;</a:t>
            </a:r>
            <a:r>
              <a:rPr lang="ko-KR" altLang="en-US" sz="1200" smtClean="0">
                <a:latin typeface="+mn-ea"/>
              </a:rPr>
              <a:t>태그를 사용한다</a:t>
            </a:r>
            <a:r>
              <a:rPr lang="en-US" altLang="ko-KR" sz="1200" smtClean="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영역 </a:t>
            </a:r>
            <a:r>
              <a:rPr lang="ko-KR" altLang="en-US" sz="1200" smtClean="0">
                <a:latin typeface="+mn-ea"/>
              </a:rPr>
              <a:t>구분을 하고 싶다면</a:t>
            </a:r>
            <a:r>
              <a:rPr lang="en-US" altLang="ko-KR" sz="1200" smtClean="0">
                <a:latin typeface="+mn-ea"/>
              </a:rPr>
              <a:t>?</a:t>
            </a:r>
            <a:r>
              <a:rPr lang="ko-KR" altLang="en-US" sz="1200" smtClean="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&lt;div&gt;&lt;/div</a:t>
            </a:r>
            <a:r>
              <a:rPr lang="en-US" altLang="ko-KR" sz="1200" smtClean="0">
                <a:latin typeface="+mn-ea"/>
              </a:rPr>
              <a:t>&gt; </a:t>
            </a:r>
            <a:r>
              <a:rPr lang="ko-KR" altLang="en-US" sz="1200" smtClean="0">
                <a:latin typeface="+mn-ea"/>
              </a:rPr>
              <a:t>태그를 사용한다</a:t>
            </a:r>
            <a:r>
              <a:rPr lang="en-US" altLang="ko-KR" sz="1200" smtClean="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문장 </a:t>
            </a:r>
            <a:r>
              <a:rPr lang="en-US" altLang="ko-KR" sz="1200">
                <a:latin typeface="+mn-ea"/>
              </a:rPr>
              <a:t>&lt;p&gt;&lt;/p&gt;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순서 없는 목록 </a:t>
            </a:r>
            <a:r>
              <a:rPr lang="en-US" altLang="ko-KR" sz="1200">
                <a:latin typeface="+mn-ea"/>
              </a:rPr>
              <a:t>&lt;ul&gt;&lt;li&gt;&lt;/li&gt;&lt;/ul&gt;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순서 있는 목록 </a:t>
            </a:r>
            <a:r>
              <a:rPr lang="en-US" altLang="ko-KR" sz="1200">
                <a:latin typeface="+mn-ea"/>
              </a:rPr>
              <a:t>&lt;ol&gt;&lt;li&gt;&lt;/li&gt;&lt;/ol&gt;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&lt;font color="red"&gt;</a:t>
            </a:r>
            <a:r>
              <a:rPr lang="ko-KR" altLang="en-US" sz="1200">
                <a:latin typeface="+mn-ea"/>
              </a:rPr>
              <a:t>나는 빨간색</a:t>
            </a:r>
            <a:r>
              <a:rPr lang="en-US" altLang="ko-KR" sz="1200">
                <a:latin typeface="+mn-ea"/>
              </a:rPr>
              <a:t>&lt;/font&gt;</a:t>
            </a:r>
            <a:r>
              <a:rPr lang="ko-KR" altLang="en-US" sz="1200">
                <a:latin typeface="+mn-ea"/>
              </a:rPr>
              <a:t>태그는 사라졌습니다</a:t>
            </a:r>
            <a:r>
              <a:rPr lang="en-US" altLang="ko-KR" sz="1200">
                <a:latin typeface="+mn-ea"/>
              </a:rPr>
              <a:t>.  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&lt;span style="color:red"&gt;</a:t>
            </a:r>
            <a:r>
              <a:rPr lang="ko-KR" altLang="en-US" sz="1200">
                <a:latin typeface="+mn-ea"/>
              </a:rPr>
              <a:t>나는 올바른 빨간색</a:t>
            </a:r>
            <a:r>
              <a:rPr lang="en-US" altLang="ko-KR" sz="1200">
                <a:latin typeface="+mn-ea"/>
              </a:rPr>
              <a:t>&lt;/span&gt; </a:t>
            </a:r>
            <a:r>
              <a:rPr lang="ko-KR" altLang="en-US" sz="1200">
                <a:latin typeface="+mn-ea"/>
              </a:rPr>
              <a:t>혹은 </a:t>
            </a:r>
            <a:r>
              <a:rPr lang="en-US" altLang="ko-KR" sz="1200">
                <a:latin typeface="+mn-ea"/>
              </a:rPr>
              <a:t>&lt;strong style="font-weight:normal;color:red"&gt;</a:t>
            </a:r>
            <a:r>
              <a:rPr lang="ko-KR" altLang="en-US" sz="1200">
                <a:latin typeface="+mn-ea"/>
              </a:rPr>
              <a:t>나는 올바른 빨간색</a:t>
            </a:r>
            <a:r>
              <a:rPr lang="en-US" altLang="ko-KR" sz="1200">
                <a:latin typeface="+mn-ea"/>
              </a:rPr>
              <a:t>&lt;/strong&gt;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&lt;table&gt;</a:t>
            </a:r>
            <a:r>
              <a:rPr lang="ko-KR" altLang="en-US" sz="1200">
                <a:latin typeface="+mn-ea"/>
              </a:rPr>
              <a:t>로 데이터셋을 출력 하고 싶다면 </a:t>
            </a:r>
            <a:r>
              <a:rPr lang="en-US" altLang="ko-KR" sz="1200">
                <a:latin typeface="+mn-ea"/>
              </a:rPr>
              <a:t>&lt;table role="presentation"&gt;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n-ea"/>
              </a:rPr>
              <a:t>단일 </a:t>
            </a:r>
            <a:r>
              <a:rPr lang="ko-KR" altLang="en-US" sz="1200">
                <a:latin typeface="+mn-ea"/>
              </a:rPr>
              <a:t>문서의 모든 태그는 소문자 혹은 대문자로 통일 </a:t>
            </a:r>
            <a:endParaRPr lang="en-US" altLang="ko-KR" sz="120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onClick, onKeyPress</a:t>
            </a:r>
            <a:r>
              <a:rPr lang="ko-KR" altLang="en-US" sz="1200">
                <a:latin typeface="+mn-ea"/>
              </a:rPr>
              <a:t>와 같이 </a:t>
            </a:r>
            <a:r>
              <a:rPr lang="en-US" altLang="ko-KR" sz="1200">
                <a:latin typeface="+mn-ea"/>
              </a:rPr>
              <a:t>camelcase</a:t>
            </a:r>
            <a:r>
              <a:rPr lang="ko-KR" altLang="en-US" sz="1200">
                <a:latin typeface="+mn-ea"/>
              </a:rPr>
              <a:t>로 작성 하지 않는다</a:t>
            </a:r>
            <a:r>
              <a:rPr lang="en-US" altLang="ko-KR" sz="1200">
                <a:latin typeface="+mn-ea"/>
              </a:rPr>
              <a:t>.</a:t>
            </a:r>
          </a:p>
          <a:p>
            <a:endParaRPr lang="en-US" altLang="ko-KR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Front-End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페이지내에 </a:t>
            </a:r>
            <a:r>
              <a:rPr lang="en-US" altLang="ko-KR" sz="1200">
                <a:latin typeface="+mn-ea"/>
              </a:rPr>
              <a:t>javascript </a:t>
            </a:r>
            <a:r>
              <a:rPr lang="ko-KR" altLang="en-US" sz="1200">
                <a:latin typeface="+mn-ea"/>
              </a:rPr>
              <a:t>함수는 호출만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함수의 몸체는 </a:t>
            </a:r>
            <a:r>
              <a:rPr lang="en-US" altLang="ko-KR" sz="1200">
                <a:latin typeface="+mn-ea"/>
              </a:rPr>
              <a:t>validation.js</a:t>
            </a:r>
            <a:r>
              <a:rPr lang="ko-KR" altLang="en-US" sz="1200">
                <a:latin typeface="+mn-ea"/>
              </a:rPr>
              <a:t>와 같이 외부로 빼기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iframe</a:t>
            </a:r>
            <a:r>
              <a:rPr lang="ko-KR" altLang="en-US" sz="1200">
                <a:latin typeface="+mn-ea"/>
              </a:rPr>
              <a:t>을 사용하여야 하는 상황이 나오면 비동기 처리에 경우만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출력</a:t>
            </a:r>
            <a:r>
              <a:rPr lang="en-US" altLang="ko-KR" sz="1200">
                <a:latin typeface="+mn-ea"/>
              </a:rPr>
              <a:t>(UI)</a:t>
            </a:r>
            <a:r>
              <a:rPr lang="ko-KR" altLang="en-US" sz="1200">
                <a:latin typeface="+mn-ea"/>
              </a:rPr>
              <a:t>부분에 </a:t>
            </a:r>
            <a:r>
              <a:rPr lang="en-US" altLang="ko-KR" sz="1200">
                <a:latin typeface="+mn-ea"/>
              </a:rPr>
              <a:t>iframe</a:t>
            </a:r>
            <a:r>
              <a:rPr lang="ko-KR" altLang="en-US" sz="1200">
                <a:latin typeface="+mn-ea"/>
              </a:rPr>
              <a:t>을 넣을시 다량의 오류 발생 </a:t>
            </a:r>
            <a:r>
              <a:rPr lang="en-US" altLang="ko-KR" sz="1200">
                <a:latin typeface="+mn-ea"/>
              </a:rPr>
              <a:t>ajax</a:t>
            </a:r>
            <a:r>
              <a:rPr lang="ko-KR" altLang="en-US" sz="1200">
                <a:latin typeface="+mn-ea"/>
              </a:rPr>
              <a:t>로 방법을 바꾸는것을 고려 한다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유저에이전트에 따른 예외처리는 문제가 많습니다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RIA </a:t>
            </a:r>
            <a:r>
              <a:rPr lang="ko-KR" altLang="en-US" sz="1200">
                <a:latin typeface="+mn-ea"/>
              </a:rPr>
              <a:t>웹 프레임워크는 관리자 단만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기능 구현시 </a:t>
            </a:r>
            <a:r>
              <a:rPr lang="en-US" altLang="ko-KR" sz="1200" smtClean="0">
                <a:latin typeface="+mn-ea"/>
              </a:rPr>
              <a:t>ie8+~</a:t>
            </a:r>
            <a:r>
              <a:rPr lang="en-US" altLang="ko-KR" sz="1200">
                <a:latin typeface="+mn-ea"/>
              </a:rPr>
              <a:t>ie11 / chrome / safari / firefox  </a:t>
            </a:r>
            <a:r>
              <a:rPr lang="ko-KR" altLang="en-US" sz="1200">
                <a:latin typeface="+mn-ea"/>
              </a:rPr>
              <a:t>테스트가 되어야합니다</a:t>
            </a:r>
            <a:r>
              <a:rPr lang="en-US" altLang="ko-KR" sz="120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5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99. </a:t>
            </a:r>
            <a:r>
              <a:rPr lang="ko-KR" altLang="en-US" smtClean="0"/>
              <a:t>부록 </a:t>
            </a:r>
            <a:r>
              <a:rPr lang="en-US" altLang="ko-KR" smtClean="0"/>
              <a:t>- VMWare </a:t>
            </a:r>
            <a:r>
              <a:rPr lang="ko-KR" altLang="en-US" smtClean="0"/>
              <a:t>설치 가이드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기본적으로 </a:t>
            </a:r>
            <a:r>
              <a:rPr lang="en-US" altLang="ko-KR" sz="1200" smtClean="0"/>
              <a:t>VMWare</a:t>
            </a:r>
            <a:r>
              <a:rPr lang="ko-KR" altLang="en-US" sz="1200" smtClean="0"/>
              <a:t>를 설치하여 퍼블리싱 화면을 검토 하며</a:t>
            </a:r>
            <a:r>
              <a:rPr lang="en-US" altLang="ko-KR" sz="1200" smtClean="0"/>
              <a:t>, VMWare </a:t>
            </a:r>
            <a:r>
              <a:rPr lang="ko-KR" altLang="en-US" sz="1200" smtClean="0"/>
              <a:t>설치는 구글링 하여 설치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VMWare</a:t>
            </a:r>
            <a:r>
              <a:rPr lang="ko-KR" altLang="en-US" sz="1200" smtClean="0"/>
              <a:t>를 설치 링크 </a:t>
            </a:r>
            <a:r>
              <a:rPr lang="en-US" altLang="ko-KR" sz="1200"/>
              <a:t>- https://www.google.co.kr/search?q=vmware+windows+7+%</a:t>
            </a:r>
            <a:r>
              <a:rPr lang="en-US" altLang="ko-KR" sz="1200" smtClean="0"/>
              <a:t>EC%84%A4%EC%B9%98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그러나 </a:t>
            </a:r>
            <a:r>
              <a:rPr lang="en-US" altLang="ko-KR" sz="1200" smtClean="0"/>
              <a:t>VMWare</a:t>
            </a:r>
            <a:r>
              <a:rPr lang="ko-KR" altLang="en-US" sz="1200" smtClean="0"/>
              <a:t>를 설치하고 </a:t>
            </a:r>
            <a:r>
              <a:rPr lang="en-US" altLang="ko-KR" sz="1200" smtClean="0"/>
              <a:t>WindowsXp ie8 Windows7 ie8, ie9, ie10</a:t>
            </a:r>
            <a:r>
              <a:rPr lang="ko-KR" altLang="en-US" sz="1200" smtClean="0"/>
              <a:t>을 설치 하기까지의 시간이 많이 걸리므로</a:t>
            </a:r>
            <a:endParaRPr lang="en-US" altLang="ko-KR" sz="1200" smtClean="0"/>
          </a:p>
          <a:p>
            <a:r>
              <a:rPr lang="en-US" altLang="ko-KR" sz="1200" smtClean="0"/>
              <a:t>\\</a:t>
            </a:r>
            <a:r>
              <a:rPr lang="en-US" altLang="ko-KR" sz="1200"/>
              <a:t>192.168.10.101\EncFile\01.</a:t>
            </a:r>
            <a:r>
              <a:rPr lang="ko-KR" altLang="en-US" sz="1200"/>
              <a:t>에듀가족</a:t>
            </a:r>
            <a:r>
              <a:rPr lang="en-US" altLang="ko-KR" sz="1200"/>
              <a:t>\26.</a:t>
            </a:r>
            <a:r>
              <a:rPr lang="ko-KR" altLang="en-US" sz="1200"/>
              <a:t>원상필</a:t>
            </a:r>
            <a:r>
              <a:rPr lang="en-US" altLang="ko-KR" sz="1200"/>
              <a:t>\22. vmware tool and </a:t>
            </a:r>
            <a:r>
              <a:rPr lang="en-US" altLang="ko-KR" sz="1200" smtClean="0"/>
              <a:t>images\ </a:t>
            </a:r>
            <a:r>
              <a:rPr lang="ko-KR" altLang="en-US" sz="1200" smtClean="0"/>
              <a:t>에 </a:t>
            </a:r>
            <a:r>
              <a:rPr lang="ko-KR" altLang="en-US" sz="1200" smtClean="0">
                <a:solidFill>
                  <a:srgbClr val="FF0000"/>
                </a:solidFill>
              </a:rPr>
              <a:t>대상을 복사하여 </a:t>
            </a:r>
            <a:r>
              <a:rPr lang="en-US" altLang="ko-KR" sz="1200" smtClean="0">
                <a:solidFill>
                  <a:srgbClr val="FF0000"/>
                </a:solidFill>
              </a:rPr>
              <a:t>open</a:t>
            </a:r>
            <a:r>
              <a:rPr lang="ko-KR" altLang="en-US" sz="1200" smtClean="0">
                <a:solidFill>
                  <a:srgbClr val="FF0000"/>
                </a:solidFill>
              </a:rPr>
              <a:t>하여 사용</a:t>
            </a:r>
            <a:r>
              <a:rPr lang="ko-KR" altLang="en-US" sz="1200" smtClean="0"/>
              <a:t> 할 수 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ko-KR" altLang="en-US" sz="1200" smtClean="0"/>
              <a:t>사용하고 있는 </a:t>
            </a:r>
            <a:r>
              <a:rPr lang="en-US" altLang="ko-KR" sz="1200" smtClean="0"/>
              <a:t>PC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OS</a:t>
            </a:r>
            <a:r>
              <a:rPr lang="ko-KR" altLang="en-US" sz="1200" smtClean="0"/>
              <a:t>버전이 </a:t>
            </a:r>
            <a:r>
              <a:rPr lang="en-US" altLang="ko-KR" sz="1200" smtClean="0"/>
              <a:t>windows7 </a:t>
            </a:r>
            <a:r>
              <a:rPr lang="ko-KR" altLang="en-US" sz="1200"/>
              <a:t>이라면 </a:t>
            </a:r>
            <a:r>
              <a:rPr lang="ko-KR" altLang="en-US" sz="1200" smtClean="0"/>
              <a:t>가상화 </a:t>
            </a:r>
            <a:r>
              <a:rPr lang="en-US" altLang="ko-KR" sz="1200"/>
              <a:t>http://utilu.com/IECollection</a:t>
            </a:r>
            <a:r>
              <a:rPr lang="en-US" altLang="ko-KR" sz="1200" smtClean="0"/>
              <a:t>/</a:t>
            </a:r>
            <a:r>
              <a:rPr lang="ko-KR" altLang="en-US" sz="1200" smtClean="0"/>
              <a:t>를 사용 할 수 있으나 본 가이드에서는 다루지 않는다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ie</a:t>
            </a:r>
            <a:r>
              <a:rPr lang="ko-KR" altLang="en-US" sz="1200" smtClean="0"/>
              <a:t>가 제공하는 개발자 도구에서의 브라우저 에뮬레이션은 신뢰 할 수 없으며</a:t>
            </a:r>
            <a:r>
              <a:rPr lang="en-US" altLang="ko-KR" sz="1200" smtClean="0"/>
              <a:t>, ieTester </a:t>
            </a:r>
            <a:r>
              <a:rPr lang="ko-KR" altLang="en-US" sz="1200" smtClean="0"/>
              <a:t>및 기타 에뮬레이션 툴을 허용 하지 않는다</a:t>
            </a:r>
            <a:r>
              <a:rPr lang="en-US" altLang="ko-KR" sz="1200" smtClean="0"/>
              <a:t>.</a:t>
            </a:r>
            <a:endParaRPr lang="ko-KR" altLang="en-US" sz="1200"/>
          </a:p>
          <a:p>
            <a:r>
              <a:rPr lang="ko-KR" altLang="en-US" sz="1200"/>
              <a:t/>
            </a:r>
            <a:br>
              <a:rPr lang="ko-KR" altLang="en-US" sz="1200"/>
            </a:b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5500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99.1 </a:t>
            </a:r>
            <a:r>
              <a:rPr lang="ko-KR" altLang="en-US" smtClean="0"/>
              <a:t>애플리케이션의 설치</a:t>
            </a:r>
            <a:r>
              <a:rPr lang="en-US" altLang="ko-KR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6" y="1170275"/>
            <a:ext cx="2704762" cy="209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VMWare Workstation 10</a:t>
            </a:r>
            <a:r>
              <a:rPr lang="ko-KR" altLang="en-US" sz="1200" smtClean="0">
                <a:solidFill>
                  <a:srgbClr val="FF0000"/>
                </a:solidFill>
              </a:rPr>
              <a:t> 애플리케이션을 설치 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endParaRPr lang="en-US" altLang="ko-KR" sz="120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34" y="1706302"/>
            <a:ext cx="8194150" cy="48311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179" y="1170275"/>
            <a:ext cx="3028571" cy="228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306" y="1136537"/>
            <a:ext cx="110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                                            </a:t>
            </a:r>
            <a:r>
              <a:rPr lang="ko-KR" altLang="en-US" sz="1200" smtClean="0"/>
              <a:t>의 디렉터리에                                                   를 설치 한다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r>
              <a:rPr lang="ko-KR" altLang="en-US" sz="1200" smtClean="0"/>
              <a:t>설치를 마치면 아래와 같은 화면이 보이게 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9" name="직사각형 8"/>
          <p:cNvSpPr/>
          <p:nvPr/>
        </p:nvSpPr>
        <p:spPr>
          <a:xfrm>
            <a:off x="957307" y="1161868"/>
            <a:ext cx="2464904" cy="226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64021" y="1170275"/>
            <a:ext cx="2652003" cy="226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9734" y="6522394"/>
            <a:ext cx="2023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vmware</a:t>
            </a:r>
            <a:r>
              <a:rPr lang="ko-KR" altLang="en-US" sz="1000"/>
              <a:t>를</a:t>
            </a:r>
            <a:r>
              <a:rPr lang="ko-KR" altLang="en-US" sz="1000" smtClean="0"/>
              <a:t> 설치 한 모습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843039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99.2 VMWare </a:t>
            </a:r>
            <a:r>
              <a:rPr lang="ko-KR" altLang="en-US" smtClean="0"/>
              <a:t>이미지 관련 파일의 복사</a:t>
            </a:r>
            <a:r>
              <a:rPr lang="en-US" altLang="ko-KR" baseline="0" smtClean="0"/>
              <a:t>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D:\_</a:t>
            </a:r>
            <a:r>
              <a:rPr lang="en-US" altLang="ko-KR" sz="1200" smtClean="0">
                <a:solidFill>
                  <a:srgbClr val="FF0000"/>
                </a:solidFill>
              </a:rPr>
              <a:t>applications\ </a:t>
            </a:r>
            <a:r>
              <a:rPr lang="ko-KR" altLang="en-US" sz="1200" smtClean="0">
                <a:solidFill>
                  <a:srgbClr val="FF0000"/>
                </a:solidFill>
              </a:rPr>
              <a:t>에 해당 디렉터리와 파일을 복사 한다</a:t>
            </a:r>
            <a:r>
              <a:rPr lang="en-US" altLang="ko-KR" sz="120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200" smtClean="0"/>
              <a:t>VM VMDK</a:t>
            </a:r>
            <a:r>
              <a:rPr lang="ko-KR" altLang="en-US" sz="1200"/>
              <a:t> </a:t>
            </a:r>
            <a:r>
              <a:rPr lang="ko-KR" altLang="en-US" sz="1200" smtClean="0"/>
              <a:t>디렉터리에는 가상화 이미지 포맷 표준인 </a:t>
            </a:r>
            <a:r>
              <a:rPr lang="en-US" altLang="ko-KR" sz="1200" smtClean="0"/>
              <a:t>*.vmdk </a:t>
            </a:r>
            <a:r>
              <a:rPr lang="ko-KR" altLang="en-US" sz="1200" smtClean="0"/>
              <a:t>파일들이 위치하고</a:t>
            </a:r>
            <a:endParaRPr lang="en-US" altLang="ko-KR" sz="1200" smtClean="0"/>
          </a:p>
          <a:p>
            <a:r>
              <a:rPr lang="en-US" altLang="ko-KR" sz="1200" smtClean="0"/>
              <a:t>VMWare VMImages</a:t>
            </a:r>
            <a:r>
              <a:rPr lang="ko-KR" altLang="en-US" sz="1200" smtClean="0"/>
              <a:t>에는 </a:t>
            </a:r>
            <a:r>
              <a:rPr lang="en-US" altLang="ko-KR" sz="1200" smtClean="0"/>
              <a:t>VMWare </a:t>
            </a:r>
            <a:r>
              <a:rPr lang="ko-KR" altLang="en-US" sz="1200" smtClean="0"/>
              <a:t>전용 </a:t>
            </a:r>
            <a:r>
              <a:rPr lang="en-US" altLang="ko-KR" sz="1200" smtClean="0"/>
              <a:t>Configuration</a:t>
            </a:r>
            <a:r>
              <a:rPr lang="ko-KR" altLang="en-US" sz="1200" smtClean="0"/>
              <a:t>파일인 </a:t>
            </a:r>
            <a:r>
              <a:rPr lang="en-US" altLang="ko-KR" sz="1200" smtClean="0"/>
              <a:t>*.vmx</a:t>
            </a:r>
            <a:r>
              <a:rPr lang="ko-KR" altLang="en-US" sz="1200" smtClean="0"/>
              <a:t>등이 위치 하고 있으므로</a:t>
            </a:r>
            <a:r>
              <a:rPr lang="en-US" altLang="ko-KR" sz="1200" smtClean="0"/>
              <a:t>,</a:t>
            </a:r>
          </a:p>
          <a:p>
            <a:r>
              <a:rPr lang="en-US" altLang="ko-KR" sz="1200" smtClean="0"/>
              <a:t>VMWare VMImages </a:t>
            </a:r>
            <a:r>
              <a:rPr lang="ko-KR" altLang="en-US" sz="1200" smtClean="0"/>
              <a:t>디렉터리의 내용을 </a:t>
            </a:r>
            <a:r>
              <a:rPr lang="en-US" altLang="ko-KR" sz="1200" smtClean="0"/>
              <a:t>import</a:t>
            </a:r>
            <a:r>
              <a:rPr lang="ko-KR" altLang="en-US" sz="1200" smtClean="0"/>
              <a:t>하여 사용 할 수 있고</a:t>
            </a:r>
            <a:r>
              <a:rPr lang="en-US" altLang="ko-KR" sz="1200" smtClean="0"/>
              <a:t>, </a:t>
            </a:r>
          </a:p>
          <a:p>
            <a:r>
              <a:rPr lang="ko-KR" altLang="en-US" sz="1200" smtClean="0"/>
              <a:t>자신의 </a:t>
            </a:r>
            <a:r>
              <a:rPr lang="en-US" altLang="ko-KR" sz="1200" smtClean="0"/>
              <a:t>PC, </a:t>
            </a:r>
            <a:r>
              <a:rPr lang="ko-KR" altLang="en-US" sz="1200" smtClean="0"/>
              <a:t>혹은 </a:t>
            </a:r>
            <a:r>
              <a:rPr lang="en-US" altLang="ko-KR" sz="1200" smtClean="0"/>
              <a:t>VMWare</a:t>
            </a:r>
            <a:r>
              <a:rPr lang="ko-KR" altLang="en-US" sz="1200" smtClean="0"/>
              <a:t>의 버전 환경에 따라 </a:t>
            </a:r>
            <a:r>
              <a:rPr lang="en-US" altLang="ko-KR" sz="1200" smtClean="0"/>
              <a:t>VM VMDK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import</a:t>
            </a:r>
            <a:r>
              <a:rPr lang="ko-KR" altLang="en-US" sz="1200" smtClean="0"/>
              <a:t>하여 사용 할 수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279639"/>
              </p:ext>
            </p:extLst>
          </p:nvPr>
        </p:nvGraphicFramePr>
        <p:xfrm>
          <a:off x="957306" y="1793640"/>
          <a:ext cx="11015857" cy="400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Image" r:id="rId3" imgW="11514240" imgH="4190400" progId="Photoshop.Image.13">
                  <p:embed/>
                </p:oleObj>
              </mc:Choice>
              <mc:Fallback>
                <p:oleObj name="Image" r:id="rId3" imgW="11514240" imgH="4190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306" y="1793640"/>
                        <a:ext cx="11015857" cy="4009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7306" y="5792725"/>
            <a:ext cx="5854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d:\_applications</a:t>
            </a:r>
            <a:r>
              <a:rPr lang="ko-KR" altLang="en-US" sz="1000" smtClean="0"/>
              <a:t>에 위치하여야 </a:t>
            </a:r>
            <a:r>
              <a:rPr lang="en-US" altLang="ko-KR" sz="1000" smtClean="0"/>
              <a:t>VMWare VMImages </a:t>
            </a:r>
            <a:r>
              <a:rPr lang="ko-KR" altLang="en-US" sz="1000" smtClean="0"/>
              <a:t>디렉터리의 내용을 재 사용 할 수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4910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1.1.1</a:t>
            </a:r>
            <a:r>
              <a:rPr lang="en-US" altLang="ko-KR" baseline="0" smtClean="0"/>
              <a:t> SVN</a:t>
            </a:r>
            <a:r>
              <a:rPr lang="ko-KR" altLang="en-US" baseline="0" smtClean="0"/>
              <a:t>을 기초한 디렉터리 구조</a:t>
            </a:r>
            <a:r>
              <a:rPr lang="en-US" altLang="ko-KR" baseline="0" smtClean="0"/>
              <a:t>#1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072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워크스페이스를 기초하여 워킹셋으로 구분하고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각각의 프로젝트 디렉터리가 있으며</a:t>
            </a:r>
            <a:r>
              <a:rPr lang="en-US" altLang="ko-KR" sz="1200" smtClean="0"/>
              <a:t>,</a:t>
            </a:r>
            <a:r>
              <a:rPr lang="ko-KR" altLang="en-US" sz="1200" smtClean="0"/>
              <a:t> 각 프로젝트 디렉터리는 </a:t>
            </a:r>
            <a:r>
              <a:rPr lang="en-US" altLang="ko-KR" sz="1200" smtClean="0"/>
              <a:t>SVN</a:t>
            </a:r>
            <a:r>
              <a:rPr lang="ko-KR" altLang="en-US" sz="1200" smtClean="0"/>
              <a:t>을 기초한 디렉터리구조를 형상화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068309" y="1046605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[_workspace directory]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1095" y="1553260"/>
            <a:ext cx="1896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[_working set directory]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4517" y="2440499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[_project directory]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3" name="꺾인 연결선 12"/>
          <p:cNvCxnSpPr>
            <a:stCxn id="8" idx="2"/>
            <a:endCxn id="11" idx="1"/>
          </p:cNvCxnSpPr>
          <p:nvPr/>
        </p:nvCxnSpPr>
        <p:spPr>
          <a:xfrm rot="16200000" flipH="1">
            <a:off x="3147604" y="1922086"/>
            <a:ext cx="748740" cy="5650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65603" y="284364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[branch]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5603" y="324221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[ref]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5603" y="3640798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[tags]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65602" y="4039377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[trunk]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2" name="꺾인 연결선 21"/>
          <p:cNvCxnSpPr>
            <a:stCxn id="11" idx="2"/>
            <a:endCxn id="15" idx="1"/>
          </p:cNvCxnSpPr>
          <p:nvPr/>
        </p:nvCxnSpPr>
        <p:spPr>
          <a:xfrm rot="16200000" flipH="1">
            <a:off x="4796356" y="2512893"/>
            <a:ext cx="264642" cy="673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1" idx="2"/>
            <a:endCxn id="17" idx="1"/>
          </p:cNvCxnSpPr>
          <p:nvPr/>
        </p:nvCxnSpPr>
        <p:spPr>
          <a:xfrm rot="16200000" flipH="1">
            <a:off x="4597067" y="2712182"/>
            <a:ext cx="663221" cy="673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1" idx="2"/>
            <a:endCxn id="19" idx="1"/>
          </p:cNvCxnSpPr>
          <p:nvPr/>
        </p:nvCxnSpPr>
        <p:spPr>
          <a:xfrm rot="16200000" flipH="1">
            <a:off x="4397777" y="2911472"/>
            <a:ext cx="1061800" cy="673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2"/>
            <a:endCxn id="20" idx="1"/>
          </p:cNvCxnSpPr>
          <p:nvPr/>
        </p:nvCxnSpPr>
        <p:spPr>
          <a:xfrm rot="16200000" flipH="1">
            <a:off x="4198488" y="3110762"/>
            <a:ext cx="1460379" cy="6738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2"/>
            <a:endCxn id="8" idx="1"/>
          </p:cNvCxnSpPr>
          <p:nvPr/>
        </p:nvCxnSpPr>
        <p:spPr>
          <a:xfrm rot="16200000" flipH="1">
            <a:off x="1958571" y="1359236"/>
            <a:ext cx="368156" cy="2968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91094" y="6256071"/>
            <a:ext cx="1896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[_working set directory]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5" name="꺾인 연결선 34"/>
          <p:cNvCxnSpPr>
            <a:stCxn id="7" idx="2"/>
            <a:endCxn id="33" idx="1"/>
          </p:cNvCxnSpPr>
          <p:nvPr/>
        </p:nvCxnSpPr>
        <p:spPr>
          <a:xfrm rot="16200000" flipH="1">
            <a:off x="-392834" y="3710642"/>
            <a:ext cx="5070967" cy="2968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33394" y="5854580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[_project directory]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9" name="꺾인 연결선 38"/>
          <p:cNvCxnSpPr>
            <a:stCxn id="8" idx="2"/>
            <a:endCxn id="37" idx="1"/>
          </p:cNvCxnSpPr>
          <p:nvPr/>
        </p:nvCxnSpPr>
        <p:spPr>
          <a:xfrm rot="16200000" flipH="1">
            <a:off x="1455003" y="3614688"/>
            <a:ext cx="4162821" cy="5939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958262" y="4408709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[css]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58261" y="4778041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[html]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58261" y="5147373"/>
            <a:ext cx="862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[images]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58261" y="5516705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latin typeface="돋움" panose="020B0600000101010101" pitchFamily="50" charset="-127"/>
                <a:ea typeface="돋움" panose="020B0600000101010101" pitchFamily="50" charset="-127"/>
              </a:rPr>
              <a:t>[js]</a:t>
            </a:r>
            <a:endParaRPr lang="ko-KR" altLang="en-US" sz="12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4" name="꺾인 연결선 53"/>
          <p:cNvCxnSpPr>
            <a:stCxn id="20" idx="2"/>
            <a:endCxn id="49" idx="1"/>
          </p:cNvCxnSpPr>
          <p:nvPr/>
        </p:nvCxnSpPr>
        <p:spPr>
          <a:xfrm rot="16200000" flipH="1">
            <a:off x="5668518" y="4257464"/>
            <a:ext cx="230833" cy="3486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0" idx="2"/>
            <a:endCxn id="50" idx="1"/>
          </p:cNvCxnSpPr>
          <p:nvPr/>
        </p:nvCxnSpPr>
        <p:spPr>
          <a:xfrm rot="16200000" flipH="1">
            <a:off x="5483852" y="4442131"/>
            <a:ext cx="600165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0" idx="2"/>
            <a:endCxn id="51" idx="1"/>
          </p:cNvCxnSpPr>
          <p:nvPr/>
        </p:nvCxnSpPr>
        <p:spPr>
          <a:xfrm rot="16200000" flipH="1">
            <a:off x="5299186" y="4626797"/>
            <a:ext cx="969497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20" idx="2"/>
            <a:endCxn id="52" idx="1"/>
          </p:cNvCxnSpPr>
          <p:nvPr/>
        </p:nvCxnSpPr>
        <p:spPr>
          <a:xfrm rot="16200000" flipH="1">
            <a:off x="5114520" y="4811463"/>
            <a:ext cx="1338829" cy="348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99.3</a:t>
            </a:r>
            <a:r>
              <a:rPr lang="en-US" altLang="ko-KR" baseline="0" smtClean="0"/>
              <a:t> Open a Virtual Machine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75" y="1129175"/>
            <a:ext cx="7380952" cy="508571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VMWare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Open a Virtual Machine</a:t>
            </a:r>
            <a:r>
              <a:rPr lang="ko-KR" altLang="en-US" sz="1200" smtClean="0"/>
              <a:t>을 누른다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6" name="직사각형 5"/>
          <p:cNvSpPr/>
          <p:nvPr/>
        </p:nvSpPr>
        <p:spPr>
          <a:xfrm>
            <a:off x="1376789" y="4375202"/>
            <a:ext cx="3331013" cy="1165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306" y="6214889"/>
            <a:ext cx="1483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버튼을 누른다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750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99.4 </a:t>
            </a:r>
            <a:r>
              <a:rPr lang="ko-KR" altLang="en-US" smtClean="0"/>
              <a:t>각각의 해당 하는 파일 열기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75" y="1129176"/>
            <a:ext cx="10844583" cy="48800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d:\_applications\VMWare VMImages\ </a:t>
            </a:r>
            <a:r>
              <a:rPr lang="ko-KR" altLang="en-US" sz="1200" smtClean="0"/>
              <a:t>각 디렉터리에서 </a:t>
            </a:r>
            <a:r>
              <a:rPr lang="en-US" altLang="ko-KR" sz="1200" smtClean="0"/>
              <a:t>win7_ie10.vmx</a:t>
            </a:r>
            <a:r>
              <a:rPr lang="ko-KR" altLang="en-US" sz="1200" smtClean="0"/>
              <a:t>와 같은 파일을 선택한뒤 열기를 누른다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4699411" y="2383440"/>
            <a:ext cx="5286561" cy="226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50834" y="5597419"/>
            <a:ext cx="868470" cy="341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975" y="6009238"/>
            <a:ext cx="2018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vmx</a:t>
            </a:r>
            <a:r>
              <a:rPr lang="ko-KR" altLang="en-US" sz="1000" smtClean="0"/>
              <a:t>파일을 임포트 하자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466059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99.5 import</a:t>
            </a:r>
            <a:r>
              <a:rPr lang="ko-KR" altLang="en-US" smtClean="0"/>
              <a:t>를 마친 모습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import</a:t>
            </a:r>
            <a:r>
              <a:rPr lang="ko-KR" altLang="en-US" sz="1200" smtClean="0"/>
              <a:t>를 마치고 </a:t>
            </a:r>
            <a:r>
              <a:rPr lang="en-US" altLang="ko-KR" sz="1200" smtClean="0"/>
              <a:t>Power on this virtual machine </a:t>
            </a:r>
            <a:r>
              <a:rPr lang="ko-KR" altLang="en-US" sz="1200" smtClean="0"/>
              <a:t>버튼을 눌러 가상머신을 구동 할 수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3462149" y="2290527"/>
            <a:ext cx="1819747" cy="20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7306" y="5792725"/>
            <a:ext cx="9195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각각의 </a:t>
            </a:r>
            <a:r>
              <a:rPr lang="en-US" altLang="ko-KR" sz="1000" smtClean="0"/>
              <a:t>vmx </a:t>
            </a:r>
            <a:r>
              <a:rPr lang="ko-KR" altLang="en-US" sz="1000" smtClean="0"/>
              <a:t>파일을 </a:t>
            </a:r>
            <a:r>
              <a:rPr lang="en-US" altLang="ko-KR" sz="1000" smtClean="0"/>
              <a:t>open</a:t>
            </a:r>
            <a:r>
              <a:rPr lang="ko-KR" altLang="en-US" sz="1000" smtClean="0"/>
              <a:t>하면 좌측에 목록이 나타나게 된다</a:t>
            </a:r>
            <a:r>
              <a:rPr lang="en-US" altLang="ko-KR" sz="1000" smtClean="0"/>
              <a:t>. </a:t>
            </a:r>
            <a:r>
              <a:rPr lang="ko-KR" altLang="en-US" sz="1000" smtClean="0"/>
              <a:t>각각의 아이콘을 누르면 탭이 활성화 되고 시작 버튼을 눌러 가상머신을 구동 할 수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406860"/>
              </p:ext>
            </p:extLst>
          </p:nvPr>
        </p:nvGraphicFramePr>
        <p:xfrm>
          <a:off x="1038787" y="1028437"/>
          <a:ext cx="9337000" cy="473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Image" r:id="rId3" imgW="11514240" imgH="5837760" progId="Photoshop.Image.13">
                  <p:embed/>
                </p:oleObj>
              </mc:Choice>
              <mc:Fallback>
                <p:oleObj name="Image" r:id="rId3" imgW="11514240" imgH="5837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8787" y="1028437"/>
                        <a:ext cx="9337000" cy="4733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301" y="1418694"/>
            <a:ext cx="857143" cy="73333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12" name="직선 화살표 연결선 11"/>
          <p:cNvCxnSpPr>
            <a:stCxn id="9" idx="1"/>
          </p:cNvCxnSpPr>
          <p:nvPr/>
        </p:nvCxnSpPr>
        <p:spPr>
          <a:xfrm flipH="1" flipV="1">
            <a:off x="1303699" y="1530036"/>
            <a:ext cx="2387602" cy="255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972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99.6.1 </a:t>
            </a:r>
            <a:r>
              <a:rPr lang="ko-KR" altLang="en-US" smtClean="0"/>
              <a:t>프로젝트 파일의 검사 방법 </a:t>
            </a:r>
            <a:r>
              <a:rPr lang="en-US" altLang="ko-KR" smtClean="0"/>
              <a:t>#1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89" y="1144609"/>
            <a:ext cx="10789019" cy="3429069"/>
          </a:xfrm>
          <a:prstGeom prst="rect">
            <a:avLst/>
          </a:prstGeom>
        </p:spPr>
      </p:pic>
      <p:cxnSp>
        <p:nvCxnSpPr>
          <p:cNvPr id="5" name="꺾인 연결선 4"/>
          <p:cNvCxnSpPr>
            <a:stCxn id="6" idx="1"/>
          </p:cNvCxnSpPr>
          <p:nvPr/>
        </p:nvCxnSpPr>
        <p:spPr>
          <a:xfrm rot="10800000" flipV="1">
            <a:off x="3367889" y="2041556"/>
            <a:ext cx="4807390" cy="71069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75279" y="1928388"/>
            <a:ext cx="3602029" cy="226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해당 프로젝트 파일을 드래그 앤 드랍 하여 </a:t>
            </a:r>
            <a:r>
              <a:rPr lang="en-US" altLang="ko-KR" sz="1200" smtClean="0"/>
              <a:t>VMWare</a:t>
            </a:r>
            <a:r>
              <a:rPr lang="ko-KR" altLang="en-US" sz="1200" smtClean="0"/>
              <a:t>에 놓아 웹브라우저로 검사 하거나</a:t>
            </a:r>
            <a:endParaRPr lang="en-US" altLang="ko-KR" sz="1200"/>
          </a:p>
        </p:txBody>
      </p:sp>
      <p:sp>
        <p:nvSpPr>
          <p:cNvPr id="9" name="TextBox 8"/>
          <p:cNvSpPr txBox="1"/>
          <p:nvPr/>
        </p:nvSpPr>
        <p:spPr>
          <a:xfrm>
            <a:off x="957306" y="4573678"/>
            <a:ext cx="3480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드래그 앤 드랍 하여 파일을 놓아 검사 할 수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042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99.6.2 </a:t>
            </a:r>
            <a:r>
              <a:rPr lang="ko-KR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프로젝트 파일의 검사 방법 </a:t>
            </a:r>
            <a:r>
              <a:rPr lang="en-US" altLang="ko-KR" sz="14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#2</a:t>
            </a:r>
            <a:endParaRPr lang="ko-KR" altLang="ko-KR" smtClean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독자적인 로컬 호스트 서버를 구축하여 볼수도 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08" y="1170275"/>
            <a:ext cx="10582525" cy="4590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306" y="5779013"/>
            <a:ext cx="3414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가상머신상의 </a:t>
            </a:r>
            <a:r>
              <a:rPr lang="en-US" altLang="ko-KR" sz="1000" smtClean="0"/>
              <a:t>ie10</a:t>
            </a:r>
            <a:r>
              <a:rPr lang="ko-KR" altLang="en-US" sz="1000" smtClean="0"/>
              <a:t>에서 화면을 테스트 하는 모습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34970" y="5779013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 : </a:t>
            </a:r>
            <a:r>
              <a:rPr lang="ko-KR" altLang="en-US" sz="1000" smtClean="0"/>
              <a:t>로컬 컴퓨터의 </a:t>
            </a:r>
            <a:r>
              <a:rPr lang="en-US" altLang="ko-KR" sz="1000" smtClean="0"/>
              <a:t>ie11</a:t>
            </a:r>
            <a:r>
              <a:rPr lang="ko-KR" altLang="en-US" sz="1000" smtClean="0"/>
              <a:t>에서 화면을 테스트 하는 모습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438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1.1.2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SVN</a:t>
            </a:r>
            <a:r>
              <a:rPr lang="ko-KR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을 기초한 디렉터리 구조</a:t>
            </a:r>
            <a:r>
              <a:rPr lang="en-US" altLang="ko-KR" sz="1400" kern="120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#2</a:t>
            </a:r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667941"/>
              </p:ext>
            </p:extLst>
          </p:nvPr>
        </p:nvGraphicFramePr>
        <p:xfrm>
          <a:off x="1126968" y="794444"/>
          <a:ext cx="14954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Image" r:id="rId3" imgW="1495080" imgH="1980720" progId="Photoshop.Image.13">
                  <p:embed/>
                </p:oleObj>
              </mc:Choice>
              <mc:Fallback>
                <p:oleObj name="Image" r:id="rId3" imgW="1495080" imgH="1980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6968" y="794444"/>
                        <a:ext cx="1495425" cy="1981200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6968" y="2775644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</a:t>
            </a:r>
            <a:r>
              <a:rPr lang="ko-KR" altLang="en-US" sz="1000" smtClean="0"/>
              <a:t>디렉터리 구조 예시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584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{projectDir}/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디렉터리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7306" y="751438"/>
            <a:ext cx="110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프로젝트 루트 디렉터리는 기본적으로 </a:t>
            </a:r>
            <a:r>
              <a:rPr lang="en-US" altLang="ko-KR" sz="1200" smtClean="0">
                <a:solidFill>
                  <a:srgbClr val="FF0000"/>
                </a:solidFill>
              </a:rPr>
              <a:t>branch, ref, tags, trunk</a:t>
            </a:r>
            <a:r>
              <a:rPr lang="ko-KR" altLang="en-US" sz="1200" smtClean="0">
                <a:solidFill>
                  <a:srgbClr val="FF0000"/>
                </a:solidFill>
              </a:rPr>
              <a:t>의 </a:t>
            </a:r>
            <a:r>
              <a:rPr lang="en-US" altLang="ko-KR" sz="1200" smtClean="0">
                <a:solidFill>
                  <a:srgbClr val="FF0000"/>
                </a:solidFill>
              </a:rPr>
              <a:t>4</a:t>
            </a:r>
            <a:r>
              <a:rPr lang="ko-KR" altLang="en-US" sz="1200" smtClean="0">
                <a:solidFill>
                  <a:srgbClr val="FF0000"/>
                </a:solidFill>
              </a:rPr>
              <a:t>개의 디렉터리만 포함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단</a:t>
            </a:r>
            <a:r>
              <a:rPr lang="en-US" altLang="ko-KR" sz="1200" smtClean="0"/>
              <a:t>, </a:t>
            </a:r>
            <a:r>
              <a:rPr lang="ko-KR" altLang="en-US" sz="1200" smtClean="0"/>
              <a:t>개인 작업 스킬 역량에 따라 다양한 툴을 포함 할 수 있다</a:t>
            </a:r>
            <a:r>
              <a:rPr lang="en-US" altLang="ko-KR" sz="12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74" y="1397769"/>
            <a:ext cx="2209524" cy="31619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34874" y="4583562"/>
            <a:ext cx="41456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</a:t>
            </a:r>
            <a:r>
              <a:rPr lang="ko-KR" altLang="en-US" sz="1000" smtClean="0"/>
              <a:t>루트 디렉터리에 </a:t>
            </a:r>
            <a:r>
              <a:rPr lang="en-US" altLang="ko-KR" sz="1000" smtClean="0"/>
              <a:t>branch, ref, tags, trunk</a:t>
            </a:r>
            <a:r>
              <a:rPr lang="ko-KR" altLang="en-US" sz="1000" smtClean="0"/>
              <a:t>디렉터리를 포함하고 </a:t>
            </a:r>
            <a:endParaRPr lang="en-US" altLang="ko-KR" sz="1000" smtClean="0"/>
          </a:p>
          <a:p>
            <a:r>
              <a:rPr lang="ko-KR" altLang="en-US" sz="1000" smtClean="0"/>
              <a:t>이클립스 연동시 필요한 </a:t>
            </a:r>
            <a:r>
              <a:rPr lang="en-US" altLang="ko-KR" sz="1000" smtClean="0"/>
              <a:t>.project</a:t>
            </a:r>
            <a:r>
              <a:rPr lang="ko-KR" altLang="en-US" sz="1000" smtClean="0"/>
              <a:t>파일 </a:t>
            </a:r>
            <a:endParaRPr lang="en-US" altLang="ko-KR" sz="1000" smtClean="0"/>
          </a:p>
          <a:p>
            <a:r>
              <a:rPr lang="en-US" altLang="ko-KR" sz="1000" smtClean="0"/>
              <a:t>docclean.py filelist.exe</a:t>
            </a:r>
            <a:r>
              <a:rPr lang="ko-KR" altLang="en-US" sz="1000" smtClean="0"/>
              <a:t>등 다양한 툴을 포함하여 위치한 모습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901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1.3.1</a:t>
            </a:r>
            <a:r>
              <a:rPr lang="en-US" altLang="ko-KR" baseline="0" smtClean="0"/>
              <a:t> {projectDir}/branch/ </a:t>
            </a:r>
            <a:r>
              <a:rPr lang="ko-KR" altLang="en-US" baseline="0" smtClean="0"/>
              <a:t>디렉터리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branch </a:t>
            </a:r>
            <a:r>
              <a:rPr lang="ko-KR" altLang="en-US" sz="1200" smtClean="0"/>
              <a:t>디렉터리는 나무가지로서 나무줄기에서 뻗어나온 가지이다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프로젝트 진행시 작은 프로젝트로 분류해서 개발하거나 따로 개발해야되는 경우에 사용한다</a:t>
            </a:r>
            <a:r>
              <a:rPr lang="en-US" altLang="ko-KR" sz="1200" smtClean="0"/>
              <a:t>.  </a:t>
            </a:r>
            <a:r>
              <a:rPr lang="ko-KR" altLang="en-US" sz="1200" smtClean="0"/>
              <a:t>프로젝트 안에 프로젝트 형태이다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새로운 디렉터리와 소스코드가 들어간다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이곳에 </a:t>
            </a:r>
            <a:r>
              <a:rPr lang="ko-KR" altLang="en-US" sz="1200" smtClean="0">
                <a:solidFill>
                  <a:srgbClr val="FF0000"/>
                </a:solidFill>
              </a:rPr>
              <a:t>별도의 테스트사항이나 사용한 원본 라이브러리를 넣는다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예를들어 </a:t>
            </a:r>
            <a:r>
              <a:rPr lang="en-US" altLang="ko-KR" sz="1200" smtClean="0"/>
              <a:t>"</a:t>
            </a:r>
            <a:r>
              <a:rPr lang="ko-KR" altLang="en-US" sz="1200" smtClean="0"/>
              <a:t>슬라이드 비쥬얼</a:t>
            </a:r>
            <a:r>
              <a:rPr lang="en-US" altLang="ko-KR" sz="1200" smtClean="0"/>
              <a:t>"</a:t>
            </a:r>
            <a:r>
              <a:rPr lang="ko-KR" altLang="en-US" sz="1200" smtClean="0"/>
              <a:t>을 구현하기 위하여 웹에서 </a:t>
            </a:r>
            <a:r>
              <a:rPr lang="en-US" altLang="ko-KR" sz="1200" smtClean="0"/>
              <a:t>jquery</a:t>
            </a:r>
            <a:r>
              <a:rPr lang="ko-KR" altLang="en-US" sz="1200" smtClean="0"/>
              <a:t>로 이루어진 적당한 라이브러리를 찾아서 사용 하였다면</a:t>
            </a:r>
            <a:r>
              <a:rPr lang="en-US" altLang="ko-KR" sz="1200" smtClean="0"/>
              <a:t>, </a:t>
            </a:r>
            <a:r>
              <a:rPr lang="ko-KR" altLang="en-US" sz="1200" smtClean="0"/>
              <a:t>이곳에 별도의 라이브러리의 압축본 혹은 </a:t>
            </a:r>
            <a:r>
              <a:rPr lang="en-US" altLang="ko-KR" sz="1200" smtClean="0"/>
              <a:t>URL</a:t>
            </a:r>
            <a:r>
              <a:rPr lang="ko-KR" altLang="en-US" sz="1200" smtClean="0"/>
              <a:t>을 기록해두어야 한다</a:t>
            </a:r>
            <a:r>
              <a:rPr lang="en-US" altLang="ko-KR" sz="120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267" y="3068234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branch</a:t>
            </a:r>
            <a:r>
              <a:rPr lang="ko-KR" altLang="en-US" sz="1000" smtClean="0"/>
              <a:t>디렉터리의 예시</a:t>
            </a:r>
            <a:endParaRPr lang="ko-KR" altLang="en-US" sz="10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67" y="2268651"/>
            <a:ext cx="2038095" cy="7904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12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1.3.2 </a:t>
            </a:r>
            <a:r>
              <a:rPr lang="en-US" altLang="ko-KR" kern="1200" baseline="0" smtClean="0">
                <a:solidFill>
                  <a:schemeClr val="tx1"/>
                </a:solidFill>
                <a:effectLst/>
              </a:rPr>
              <a:t>{projectDir}/ref/ </a:t>
            </a:r>
            <a:r>
              <a:rPr lang="ko-KR" altLang="ko-KR" kern="1200" baseline="0" smtClean="0">
                <a:solidFill>
                  <a:schemeClr val="tx1"/>
                </a:solidFill>
                <a:effectLst/>
              </a:rPr>
              <a:t>디렉터리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306" y="751438"/>
            <a:ext cx="11092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ref </a:t>
            </a:r>
            <a:r>
              <a:rPr lang="ko-KR" altLang="en-US" sz="1200" smtClean="0"/>
              <a:t>디렉터리는 참조 문서가 위치한 곳으로써</a:t>
            </a:r>
            <a:r>
              <a:rPr lang="en-US" altLang="ko-KR" sz="1200" smtClean="0"/>
              <a:t>, </a:t>
            </a:r>
            <a:r>
              <a:rPr lang="ko-KR" altLang="en-US" sz="1200" smtClean="0"/>
              <a:t>프로젝트 진행시 참조하여야 할 필수 문서 기타 부속 파일들을 위치한다</a:t>
            </a:r>
            <a:r>
              <a:rPr lang="en-US" altLang="ko-KR" sz="1200" smtClean="0"/>
              <a:t>. </a:t>
            </a:r>
          </a:p>
          <a:p>
            <a:endParaRPr lang="en-US" altLang="ko-KR" sz="1200" smtClean="0"/>
          </a:p>
          <a:p>
            <a:r>
              <a:rPr lang="ko-KR" altLang="en-US" sz="1200" smtClean="0">
                <a:solidFill>
                  <a:srgbClr val="FF0000"/>
                </a:solidFill>
              </a:rPr>
              <a:t>참조 문서나 부속 파일을 넣는다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GNB</a:t>
            </a:r>
            <a:r>
              <a:rPr lang="ko-KR" altLang="en-US" sz="1200" smtClean="0"/>
              <a:t>을 구현하기 위하여 이미지를 배열한 </a:t>
            </a:r>
            <a:r>
              <a:rPr lang="en-US" altLang="ko-KR" sz="1200" smtClean="0"/>
              <a:t>PSD</a:t>
            </a:r>
            <a:r>
              <a:rPr lang="ko-KR" altLang="en-US" sz="1200" smtClean="0"/>
              <a:t>를 남기거나</a:t>
            </a:r>
            <a:r>
              <a:rPr lang="en-US" altLang="ko-KR" sz="1200" smtClean="0"/>
              <a:t>, CI(</a:t>
            </a:r>
            <a:r>
              <a:rPr lang="ko-KR" altLang="en-US" sz="1200" smtClean="0"/>
              <a:t>로고</a:t>
            </a:r>
            <a:r>
              <a:rPr lang="en-US" altLang="ko-KR" sz="1200" smtClean="0"/>
              <a:t>)</a:t>
            </a:r>
            <a:r>
              <a:rPr lang="ko-KR" altLang="en-US" sz="1200" smtClean="0"/>
              <a:t>의 위치를 조절한 </a:t>
            </a:r>
            <a:r>
              <a:rPr lang="en-US" altLang="ko-KR" sz="1200" smtClean="0"/>
              <a:t>PSD</a:t>
            </a:r>
            <a:r>
              <a:rPr lang="ko-KR" altLang="en-US" sz="1200" smtClean="0"/>
              <a:t>를 갖고 있다면 이곳에 넣는다</a:t>
            </a:r>
            <a:r>
              <a:rPr lang="en-US" altLang="ko-KR" sz="120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99" y="1908939"/>
            <a:ext cx="2057143" cy="119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3699" y="3125797"/>
            <a:ext cx="1983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ref</a:t>
            </a:r>
            <a:r>
              <a:rPr lang="ko-KR" altLang="en-US" sz="1000" smtClean="0"/>
              <a:t>의 예시 </a:t>
            </a:r>
            <a:r>
              <a:rPr lang="en-US" altLang="ko-KR" sz="1000" smtClean="0"/>
              <a:t>ci_guide.psd</a:t>
            </a:r>
            <a:r>
              <a:rPr lang="ko-KR" altLang="en-US" sz="1000" smtClean="0"/>
              <a:t> </a:t>
            </a:r>
            <a:endParaRPr lang="ko-KR" altLang="en-US" sz="10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99" y="3485786"/>
            <a:ext cx="2276190" cy="17333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23699" y="5219119"/>
            <a:ext cx="6144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figure: ref</a:t>
            </a:r>
            <a:r>
              <a:rPr lang="ko-KR" altLang="en-US" sz="1000" smtClean="0"/>
              <a:t>디렉터리의 예시 사용한 파일들과 지금은 사용하지 않는 소스를 포함한 파일을 보관 하고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354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4018</Words>
  <Application>Microsoft Office PowerPoint</Application>
  <PresentationFormat>사용자 지정</PresentationFormat>
  <Paragraphs>726</Paragraphs>
  <Slides>54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6" baseType="lpstr">
      <vt:lpstr>Office 테마</vt:lpstr>
      <vt:lpstr>Image</vt:lpstr>
      <vt:lpstr>PowerPoint 프레젠테이션</vt:lpstr>
      <vt:lpstr>PowerPoint 프레젠테이션</vt:lpstr>
      <vt:lpstr>0 워킹 프로세스</vt:lpstr>
      <vt:lpstr>1. 디렉터리</vt:lpstr>
      <vt:lpstr>1.1.1 SVN을 기초한 디렉터리 구조#1</vt:lpstr>
      <vt:lpstr>1.1.2 SVN을 기초한 디렉터리 구조#2</vt:lpstr>
      <vt:lpstr>1.2 {projectDir}/ 디렉터리</vt:lpstr>
      <vt:lpstr>1.3.1 {projectDir}/branch/ 디렉터리</vt:lpstr>
      <vt:lpstr>1.3.2 {projectDir}/ref/ 디렉터리</vt:lpstr>
      <vt:lpstr>1.3.3 {projectDir}/tags/ 디렉터리</vt:lpstr>
      <vt:lpstr>1.3.4 {projectDir}/trunk/ 디렉터리</vt:lpstr>
      <vt:lpstr>1.3.5 {projectDir}/trunk/html/ 디렉터리</vt:lpstr>
      <vt:lpstr>1.3.6 {projectDir}/trunk/css/ 디렉터리</vt:lpstr>
      <vt:lpstr>1.3.7 {projectDir}/trunk/js/ 디렉터리 </vt:lpstr>
      <vt:lpstr>1.3.8 {projectDir}/trunk/images/ 디렉터리</vt:lpstr>
      <vt:lpstr>1.3.9 {projectDir}/trunk/assets/ 디렉터리</vt:lpstr>
      <vt:lpstr>2. 컨벤션</vt:lpstr>
      <vt:lpstr>2.1.1 html 작성 규칙#1</vt:lpstr>
      <vt:lpstr>2.1.2 html 작성 규칙#2</vt:lpstr>
      <vt:lpstr>2.2.1 css 작성 규칙 #1</vt:lpstr>
      <vt:lpstr>2.2.2 css 작성 규칙 #2</vt:lpstr>
      <vt:lpstr>2.3.1 js 작성 규칙 #1</vt:lpstr>
      <vt:lpstr>2.3.2 js 작성 규칙 #2</vt:lpstr>
      <vt:lpstr>2,3.3 images 네이밍 혹은 slice 규칙</vt:lpstr>
      <vt:lpstr>3. 파일리스트</vt:lpstr>
      <vt:lpstr>3.1 파일리스트의 관리 #1</vt:lpstr>
      <vt:lpstr>3.1 파일리스트의 관리 #2</vt:lpstr>
      <vt:lpstr>3.2 파일리스트의 관리 #3</vt:lpstr>
      <vt:lpstr>4. 크로스 브라우징 룰</vt:lpstr>
      <vt:lpstr>4.1 크로스 브라우징과 기준 웹브라우저 </vt:lpstr>
      <vt:lpstr>4.2 크로스 브라우징과 기준 웹브라우저</vt:lpstr>
      <vt:lpstr>5.1 K-WAH4 웹접근성 자동점검 통과.</vt:lpstr>
      <vt:lpstr>5.2 w3c validator 통과</vt:lpstr>
      <vt:lpstr>6.1 HTML 파일 헤더의 구조.</vt:lpstr>
      <vt:lpstr>6.2 SCSS의 사용.</vt:lpstr>
      <vt:lpstr>6.3.1 front_scope 의 사용. #1</vt:lpstr>
      <vt:lpstr>6.3.2 #2</vt:lpstr>
      <vt:lpstr>6.3.3 #3</vt:lpstr>
      <vt:lpstr>6.4 agent_scope의 사용.</vt:lpstr>
      <vt:lpstr>6.5 html5의 사용.</vt:lpstr>
      <vt:lpstr>6.6 RFP와 웹접근성 연계성</vt:lpstr>
      <vt:lpstr>6.7 개발과의 연계성 #1</vt:lpstr>
      <vt:lpstr>6.8 테이블(표)의 웹접근성</vt:lpstr>
      <vt:lpstr>6.9 UI툴을 사용하여도 웹접근성은 필수</vt:lpstr>
      <vt:lpstr>6.10 웹접근성 알기</vt:lpstr>
      <vt:lpstr>6.11 웹표준을 지켜주는 태그 사용.</vt:lpstr>
      <vt:lpstr>99. 부록 - VMWare 설치 가이드.</vt:lpstr>
      <vt:lpstr>99.1 애플리케이션의 설치 </vt:lpstr>
      <vt:lpstr>99.2 VMWare 이미지 관련 파일의 복사 </vt:lpstr>
      <vt:lpstr>99.3 Open a Virtual Machine</vt:lpstr>
      <vt:lpstr>99.4 각각의 해당 하는 파일 열기</vt:lpstr>
      <vt:lpstr>99.5 import를 마친 모습 </vt:lpstr>
      <vt:lpstr>99.6.1 프로젝트 파일의 검사 방법 #1</vt:lpstr>
      <vt:lpstr>99.6.2 프로젝트 파일의 검사 방법 #2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ftrules</dc:title>
  <dc:creator>Registered User</dc:creator>
  <cp:lastModifiedBy>'</cp:lastModifiedBy>
  <cp:revision>73</cp:revision>
  <dcterms:created xsi:type="dcterms:W3CDTF">2014-12-31T08:08:50Z</dcterms:created>
  <dcterms:modified xsi:type="dcterms:W3CDTF">2015-02-28T07:54:53Z</dcterms:modified>
</cp:coreProperties>
</file>