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3" r:id="rId2"/>
    <p:sldId id="284" r:id="rId3"/>
    <p:sldId id="282" r:id="rId4"/>
    <p:sldId id="257" r:id="rId5"/>
    <p:sldId id="258" r:id="rId6"/>
    <p:sldId id="274" r:id="rId7"/>
    <p:sldId id="273" r:id="rId8"/>
    <p:sldId id="259" r:id="rId9"/>
    <p:sldId id="260" r:id="rId10"/>
    <p:sldId id="261" r:id="rId11"/>
    <p:sldId id="310" r:id="rId12"/>
    <p:sldId id="267" r:id="rId13"/>
    <p:sldId id="268" r:id="rId14"/>
    <p:sldId id="321" r:id="rId15"/>
    <p:sldId id="316" r:id="rId16"/>
    <p:sldId id="317" r:id="rId17"/>
    <p:sldId id="277" r:id="rId18"/>
    <p:sldId id="269" r:id="rId19"/>
    <p:sldId id="286" r:id="rId20"/>
    <p:sldId id="270" r:id="rId21"/>
    <p:sldId id="322" r:id="rId22"/>
    <p:sldId id="278" r:id="rId23"/>
    <p:sldId id="279" r:id="rId24"/>
    <p:sldId id="313" r:id="rId25"/>
    <p:sldId id="314" r:id="rId26"/>
    <p:sldId id="323" r:id="rId27"/>
    <p:sldId id="311" r:id="rId28"/>
    <p:sldId id="324" r:id="rId29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3" autoAdjust="0"/>
    <p:restoredTop sz="86439" autoAdjust="0"/>
  </p:normalViewPr>
  <p:slideViewPr>
    <p:cSldViewPr snapToGrid="0">
      <p:cViewPr>
        <p:scale>
          <a:sx n="70" d="100"/>
          <a:sy n="70" d="100"/>
        </p:scale>
        <p:origin x="-654" y="-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-1920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E5B45-2054-4484-ABA2-75CE4889F6A4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9A189-75CB-49AF-829E-FBCA105AB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6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1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1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1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부제목 2"/>
          <p:cNvSpPr>
            <a:spLocks noGrp="1"/>
          </p:cNvSpPr>
          <p:nvPr userDrawn="1"/>
        </p:nvSpPr>
        <p:spPr>
          <a:xfrm>
            <a:off x="3040791" y="5065836"/>
            <a:ext cx="6400800" cy="87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Written by naiyumie</a:t>
            </a:r>
          </a:p>
          <a:p>
            <a:r>
              <a:rPr lang="en-US" altLang="ko-KR" smtClean="0"/>
              <a:t>ver 1.0.0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40" y="1062037"/>
            <a:ext cx="2366963" cy="2366963"/>
          </a:xfrm>
          <a:prstGeom prst="rect">
            <a:avLst/>
          </a:prstGeom>
        </p:spPr>
      </p:pic>
      <p:sp>
        <p:nvSpPr>
          <p:cNvPr id="9" name="제목 3"/>
          <p:cNvSpPr txBox="1">
            <a:spLocks/>
          </p:cNvSpPr>
          <p:nvPr userDrawn="1"/>
        </p:nvSpPr>
        <p:spPr>
          <a:xfrm>
            <a:off x="2154321" y="3501008"/>
            <a:ext cx="8229600" cy="1564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baseline="0" smtClean="0"/>
              <a:t> developer guide</a:t>
            </a:r>
          </a:p>
          <a:p>
            <a:endParaRPr lang="en-US" altLang="ko-KR" sz="4800" b="1" baseline="0" smtClean="0"/>
          </a:p>
        </p:txBody>
      </p:sp>
    </p:spTree>
    <p:extLst>
      <p:ext uri="{BB962C8B-B14F-4D97-AF65-F5344CB8AC3E}">
        <p14:creationId xmlns:p14="http://schemas.microsoft.com/office/powerpoint/2010/main" val="1259919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538784" y="6492875"/>
            <a:ext cx="2743200" cy="365125"/>
          </a:xfrm>
        </p:spPr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0" y="6634089"/>
            <a:ext cx="121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작성 가이드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3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33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8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49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2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9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719015"/>
            <a:ext cx="10515600" cy="545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6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65412" y="2817514"/>
            <a:ext cx="10464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(</a:t>
            </a:r>
            <a:r>
              <a:rPr lang="en-US" altLang="ko-KR" sz="1800" smtClean="0"/>
              <a:t>2015. 01. 05)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375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effectLst/>
              </a:rPr>
              <a:t>1.3.3 {projectDir}/tags/</a:t>
            </a:r>
            <a:r>
              <a:rPr lang="en-US" altLang="ko-KR" baseline="0" smtClean="0">
                <a:effectLst/>
              </a:rPr>
              <a:t> </a:t>
            </a:r>
            <a:r>
              <a:rPr lang="ko-KR" altLang="en-US" baseline="0" smtClean="0">
                <a:effectLst/>
              </a:rPr>
              <a:t>디렉터리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꼬리표라는 의미이다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정기적으로 릴리즈되는 버번을 버전별로 디렉토리</a:t>
            </a:r>
            <a:r>
              <a:rPr lang="en-US" altLang="ko-KR" sz="1200" smtClean="0"/>
              <a:t>(</a:t>
            </a:r>
            <a:r>
              <a:rPr lang="ko-KR" altLang="en-US" sz="1200" smtClean="0"/>
              <a:t>꼬리표 형태</a:t>
            </a:r>
            <a:r>
              <a:rPr lang="en-US" altLang="ko-KR" sz="1200" smtClean="0"/>
              <a:t>)</a:t>
            </a:r>
            <a:r>
              <a:rPr lang="ko-KR" altLang="en-US" sz="1200" smtClean="0"/>
              <a:t>를 만들어 저장한다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특히 </a:t>
            </a:r>
            <a:r>
              <a:rPr lang="en-US" altLang="ko-KR" sz="1200" smtClean="0"/>
              <a:t>tags </a:t>
            </a:r>
            <a:r>
              <a:rPr lang="ko-KR" altLang="en-US" sz="1200" smtClean="0"/>
              <a:t>디렉토리 안에 버전명이 디렉토리 명으로 사용되어진다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>
                <a:solidFill>
                  <a:srgbClr val="FF0000"/>
                </a:solidFill>
              </a:rPr>
              <a:t>이곳에 타인에게 배포 하거나</a:t>
            </a:r>
            <a:r>
              <a:rPr lang="en-US" altLang="ko-KR" sz="1200" smtClean="0">
                <a:solidFill>
                  <a:srgbClr val="FF0000"/>
                </a:solidFill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</a:rPr>
              <a:t>작업이 일시 중단 될 경우 압축하여 보관 한다</a:t>
            </a:r>
            <a:r>
              <a:rPr lang="en-US" altLang="ko-KR" sz="1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5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effectLst/>
              </a:rPr>
              <a:t>1.3.4 {projectDir}/trunk/ </a:t>
            </a:r>
            <a:r>
              <a:rPr lang="ko-KR" altLang="en-US" smtClean="0">
                <a:effectLst/>
              </a:rPr>
              <a:t>디렉터리</a:t>
            </a:r>
            <a:endParaRPr lang="ko-KR" altLang="ko-KR" smtClean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주 작업 디렉터리이다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나무줄기</a:t>
            </a:r>
            <a:r>
              <a:rPr lang="en-US" altLang="ko-KR" sz="1200" smtClean="0"/>
              <a:t>, </a:t>
            </a:r>
            <a:r>
              <a:rPr lang="ko-KR" altLang="en-US" sz="1200" smtClean="0"/>
              <a:t>몸통이라는 의미로 프로젝트에서 가장 중심이 되는 줄기이다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모든 개발관련 작업은 이곳에서 수행된다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이 줄기 아래에 프로젝트 디렉토리 구조 및 사용라이브러리</a:t>
            </a:r>
            <a:r>
              <a:rPr lang="en-US" altLang="ko-KR" sz="1200" smtClean="0"/>
              <a:t>, </a:t>
            </a:r>
            <a:r>
              <a:rPr lang="ko-KR" altLang="en-US" sz="1200" smtClean="0"/>
              <a:t>코드가 들어간다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</p:txBody>
      </p:sp>
      <p:sp>
        <p:nvSpPr>
          <p:cNvPr id="7" name="TextBox 6"/>
          <p:cNvSpPr txBox="1"/>
          <p:nvPr/>
        </p:nvSpPr>
        <p:spPr>
          <a:xfrm>
            <a:off x="1026977" y="1389795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[trunk]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19637" y="1759127"/>
            <a:ext cx="58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[css]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19636" y="2128459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[html]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9636" y="2497791"/>
            <a:ext cx="8627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[images]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19636" y="2867123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[js]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2" name="꺾인 연결선 11"/>
          <p:cNvCxnSpPr>
            <a:stCxn id="7" idx="2"/>
            <a:endCxn id="8" idx="1"/>
          </p:cNvCxnSpPr>
          <p:nvPr/>
        </p:nvCxnSpPr>
        <p:spPr>
          <a:xfrm rot="16200000" flipH="1">
            <a:off x="1429893" y="1607882"/>
            <a:ext cx="230833" cy="3486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" idx="2"/>
            <a:endCxn id="9" idx="1"/>
          </p:cNvCxnSpPr>
          <p:nvPr/>
        </p:nvCxnSpPr>
        <p:spPr>
          <a:xfrm rot="16200000" flipH="1">
            <a:off x="1245227" y="1792549"/>
            <a:ext cx="600165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7" idx="2"/>
            <a:endCxn id="10" idx="1"/>
          </p:cNvCxnSpPr>
          <p:nvPr/>
        </p:nvCxnSpPr>
        <p:spPr>
          <a:xfrm rot="16200000" flipH="1">
            <a:off x="1060561" y="1977215"/>
            <a:ext cx="969497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" idx="2"/>
            <a:endCxn id="11" idx="1"/>
          </p:cNvCxnSpPr>
          <p:nvPr/>
        </p:nvCxnSpPr>
        <p:spPr>
          <a:xfrm rot="16200000" flipH="1">
            <a:off x="875895" y="2161881"/>
            <a:ext cx="1338829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rot="16200000" flipH="1">
            <a:off x="875897" y="3518775"/>
            <a:ext cx="1338829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30566" y="3797634"/>
            <a:ext cx="1327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[admin_assets]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30566" y="4199509"/>
            <a:ext cx="1327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[admin_attach]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0" name="꺾인 연결선 19"/>
          <p:cNvCxnSpPr/>
          <p:nvPr/>
        </p:nvCxnSpPr>
        <p:spPr>
          <a:xfrm rot="16200000" flipH="1">
            <a:off x="875897" y="3881998"/>
            <a:ext cx="1338829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730566" y="4587240"/>
            <a:ext cx="1125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[application]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4" name="꺾인 연결선 23"/>
          <p:cNvCxnSpPr/>
          <p:nvPr/>
        </p:nvCxnSpPr>
        <p:spPr>
          <a:xfrm rot="16200000" flipH="1">
            <a:off x="875896" y="4300918"/>
            <a:ext cx="1338829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730565" y="5006160"/>
            <a:ext cx="7873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[attach]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6" name="꺾인 연결선 25"/>
          <p:cNvCxnSpPr/>
          <p:nvPr/>
        </p:nvCxnSpPr>
        <p:spPr>
          <a:xfrm rot="16200000" flipH="1">
            <a:off x="875896" y="4702793"/>
            <a:ext cx="1338829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730565" y="5408035"/>
            <a:ext cx="918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[captcha]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8" name="꺾인 연결선 27"/>
          <p:cNvCxnSpPr/>
          <p:nvPr/>
        </p:nvCxnSpPr>
        <p:spPr>
          <a:xfrm rot="16200000" flipH="1">
            <a:off x="875896" y="5090524"/>
            <a:ext cx="1338829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730565" y="5795766"/>
            <a:ext cx="14093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[manual_assets]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0" name="꺾인 연결선 29"/>
          <p:cNvCxnSpPr/>
          <p:nvPr/>
        </p:nvCxnSpPr>
        <p:spPr>
          <a:xfrm rot="16200000" flipH="1">
            <a:off x="875896" y="5492399"/>
            <a:ext cx="1338829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730565" y="6197641"/>
            <a:ext cx="848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[system]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2" name="꺾인 연결선 31"/>
          <p:cNvCxnSpPr/>
          <p:nvPr/>
        </p:nvCxnSpPr>
        <p:spPr>
          <a:xfrm rot="16200000" flipH="1">
            <a:off x="875900" y="3092392"/>
            <a:ext cx="1338829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896498" y="3628770"/>
            <a:ext cx="51523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mtClean="0">
                <a:latin typeface="돋움" panose="020B0600000101010101" pitchFamily="50" charset="-127"/>
                <a:ea typeface="돋움" panose="020B0600000101010101" pitchFamily="50" charset="-127"/>
              </a:rPr>
              <a:t>admin_assets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관리자 페이지는 퍼블리싱된 사용자 부분과 분리 되어있다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120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이곳에 관리자용 클라이언트</a:t>
            </a:r>
            <a:endParaRPr lang="en-US" altLang="ko-KR" sz="120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파일이 위치 하고 있다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20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smtClean="0">
                <a:latin typeface="돋움" panose="020B0600000101010101" pitchFamily="50" charset="-127"/>
                <a:ea typeface="돋움" panose="020B0600000101010101" pitchFamily="50" charset="-127"/>
              </a:rPr>
              <a:t>admin_attach  </a:t>
            </a:r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관리자 페이지에서 프로그램에 의해 삽입되는 파일들이다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20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smtClean="0">
                <a:latin typeface="돋움" panose="020B0600000101010101" pitchFamily="50" charset="-127"/>
                <a:ea typeface="돋움" panose="020B0600000101010101" pitchFamily="50" charset="-127"/>
              </a:rPr>
              <a:t>attach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사용자 페이지에서 프로그램에 의해 삽입되는 파일 들이 위치한다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200" b="1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smtClean="0">
                <a:latin typeface="돋움" panose="020B0600000101010101" pitchFamily="50" charset="-127"/>
                <a:ea typeface="돋움" panose="020B0600000101010101" pitchFamily="50" charset="-127"/>
              </a:rPr>
              <a:t>captcha  </a:t>
            </a:r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캡챠가 위치한다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200" b="1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smtClean="0">
                <a:latin typeface="돋움" panose="020B0600000101010101" pitchFamily="50" charset="-127"/>
                <a:ea typeface="돋움" panose="020B0600000101010101" pitchFamily="50" charset="-127"/>
              </a:rPr>
              <a:t>manual_assets  </a:t>
            </a:r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매뉴얼 파일들이 위치한다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20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>
                <a:latin typeface="돋움" panose="020B0600000101010101" pitchFamily="50" charset="-127"/>
                <a:ea typeface="돋움" panose="020B0600000101010101" pitchFamily="50" charset="-127"/>
              </a:rPr>
              <a:t>application </a:t>
            </a:r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CI </a:t>
            </a:r>
            <a:r>
              <a:rPr lang="ko-KR" altLang="en-US" sz="1200">
                <a:latin typeface="돋움" panose="020B0600000101010101" pitchFamily="50" charset="-127"/>
                <a:ea typeface="돋움" panose="020B0600000101010101" pitchFamily="50" charset="-127"/>
              </a:rPr>
              <a:t>구현 부분이다</a:t>
            </a:r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20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smtClean="0">
                <a:latin typeface="돋움" panose="020B0600000101010101" pitchFamily="50" charset="-127"/>
                <a:ea typeface="돋움" panose="020B0600000101010101" pitchFamily="50" charset="-127"/>
              </a:rPr>
              <a:t>system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 CI</a:t>
            </a:r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의 코어 부분이다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cxnSp>
        <p:nvCxnSpPr>
          <p:cNvPr id="35" name="꺾인 연결선 34"/>
          <p:cNvCxnSpPr/>
          <p:nvPr/>
        </p:nvCxnSpPr>
        <p:spPr>
          <a:xfrm rot="16200000" flipH="1">
            <a:off x="875897" y="2553178"/>
            <a:ext cx="1338829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730566" y="3258420"/>
            <a:ext cx="803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[assets]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96498" y="1759126"/>
            <a:ext cx="5152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이쪽 디렉터리들은 퍼블리싱 관련 파일로 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ftrules </a:t>
            </a:r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문서를 참조한다</a:t>
            </a:r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93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컨벤션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306" y="751438"/>
            <a:ext cx="11092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파일명과 코딩 규칙에 대해 규약 한다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smtClean="0"/>
          </a:p>
          <a:p>
            <a:r>
              <a:rPr lang="en-US" altLang="ko-KR" sz="1200" smtClean="0"/>
              <a:t>CI </a:t>
            </a:r>
            <a:r>
              <a:rPr lang="ko-KR" altLang="en-US" sz="1200" smtClean="0"/>
              <a:t>기본 규칙에 준순한다</a:t>
            </a:r>
            <a:r>
              <a:rPr lang="en-US" altLang="ko-KR" sz="1200" smtClean="0"/>
              <a:t>.</a:t>
            </a:r>
          </a:p>
          <a:p>
            <a:endParaRPr lang="en-US" altLang="ko-KR" sz="1200">
              <a:solidFill>
                <a:srgbClr val="FF0000"/>
              </a:solidFill>
            </a:endParaRPr>
          </a:p>
          <a:p>
            <a:r>
              <a:rPr lang="ko-KR" altLang="en-US" sz="1200" smtClean="0">
                <a:solidFill>
                  <a:srgbClr val="FF0000"/>
                </a:solidFill>
              </a:rPr>
              <a:t>파일명은 영문</a:t>
            </a:r>
            <a:r>
              <a:rPr lang="en-US" altLang="ko-KR" sz="1200" smtClean="0">
                <a:solidFill>
                  <a:srgbClr val="FF0000"/>
                </a:solidFill>
              </a:rPr>
              <a:t>~ </a:t>
            </a:r>
            <a:r>
              <a:rPr lang="ko-KR" altLang="en-US" sz="1200" smtClean="0">
                <a:solidFill>
                  <a:srgbClr val="FF0000"/>
                </a:solidFill>
              </a:rPr>
              <a:t>숫자로 구성 되어야 하며 </a:t>
            </a:r>
            <a:r>
              <a:rPr lang="en-US" altLang="ko-KR" sz="1200" smtClean="0">
                <a:solidFill>
                  <a:srgbClr val="FF0000"/>
                </a:solidFill>
              </a:rPr>
              <a:t>dash(-)</a:t>
            </a:r>
            <a:r>
              <a:rPr lang="ko-KR" altLang="en-US" sz="1200" smtClean="0">
                <a:solidFill>
                  <a:srgbClr val="FF0000"/>
                </a:solidFill>
              </a:rPr>
              <a:t>와 </a:t>
            </a:r>
            <a:r>
              <a:rPr lang="en-US" altLang="ko-KR" sz="1200" smtClean="0">
                <a:solidFill>
                  <a:srgbClr val="FF0000"/>
                </a:solidFill>
              </a:rPr>
              <a:t>under-score(_)</a:t>
            </a:r>
            <a:r>
              <a:rPr lang="ko-KR" altLang="en-US" sz="1200" smtClean="0">
                <a:solidFill>
                  <a:srgbClr val="FF0000"/>
                </a:solidFill>
              </a:rPr>
              <a:t>를 포함 할 수 있다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smtClean="0"/>
              <a:t>영어를 제외한 한글</a:t>
            </a:r>
            <a:r>
              <a:rPr lang="en-US" altLang="ko-KR" sz="1200" smtClean="0"/>
              <a:t>/</a:t>
            </a:r>
            <a:r>
              <a:rPr lang="ko-KR" altLang="en-US" sz="1200" smtClean="0"/>
              <a:t>한자</a:t>
            </a:r>
            <a:r>
              <a:rPr lang="en-US" altLang="ko-KR" sz="1200" smtClean="0"/>
              <a:t>/</a:t>
            </a:r>
            <a:r>
              <a:rPr lang="ko-KR" altLang="en-US" sz="1200" smtClean="0"/>
              <a:t>일본어 등의 파일명은 인정하지 않는다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tab&amp;space</a:t>
            </a:r>
            <a:r>
              <a:rPr lang="ko-KR" altLang="en-US" sz="1200" smtClean="0"/>
              <a:t>는 </a:t>
            </a:r>
            <a:r>
              <a:rPr lang="en-US" altLang="ko-KR" sz="1200" smtClean="0"/>
              <a:t>4/4</a:t>
            </a:r>
            <a:r>
              <a:rPr lang="ko-KR" altLang="en-US" sz="1200" smtClean="0"/>
              <a:t>로 한다</a:t>
            </a:r>
            <a:r>
              <a:rPr lang="en-US" altLang="ko-KR" sz="1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</a:t>
            </a:r>
            <a:r>
              <a:rPr lang="en-US" altLang="ko-KR" baseline="0" smtClean="0"/>
              <a:t> CodeIgniter </a:t>
            </a:r>
            <a:r>
              <a:rPr lang="ko-KR" altLang="en-US" baseline="0" smtClean="0"/>
              <a:t>기본 확장사항 </a:t>
            </a:r>
            <a:r>
              <a:rPr lang="en-US" altLang="ko-KR" baseline="0" smtClean="0"/>
              <a:t>#1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Codeigniter</a:t>
            </a:r>
            <a:r>
              <a:rPr lang="ko-KR" altLang="en-US" sz="1200" smtClean="0"/>
              <a:t>의 </a:t>
            </a:r>
            <a:r>
              <a:rPr lang="en-US" altLang="ko-KR" sz="1200"/>
              <a:t>General Style and </a:t>
            </a:r>
            <a:r>
              <a:rPr lang="en-US" altLang="ko-KR" sz="1200" smtClean="0"/>
              <a:t>Syntax</a:t>
            </a:r>
            <a:r>
              <a:rPr lang="ko-KR" altLang="en-US" sz="1200" smtClean="0"/>
              <a:t>을 기본적으로 따르나 아래의 예외가 있을 수 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사고가 나거나 성능 하락이 있을 부분도 캣치하여 컨벤션에 집어 넣었다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코드이그나이터 문서와 코드에서도 일관성이 없는 경우가 많다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b="1" smtClean="0"/>
              <a:t>숏태그의 사용</a:t>
            </a:r>
            <a:endParaRPr lang="en-US" altLang="ko-KR" sz="1200" b="1" smtClean="0"/>
          </a:p>
          <a:p>
            <a:r>
              <a:rPr lang="en-US" altLang="ko-KR" sz="1200"/>
              <a:t>	</a:t>
            </a:r>
            <a:r>
              <a:rPr lang="ko-KR" altLang="en-US" sz="1200" smtClean="0"/>
              <a:t>서버 설정을 수정 할 수 없는 경우가 있을수 있으므로 숏태그를 사용 하지 않는다</a:t>
            </a:r>
            <a:r>
              <a:rPr lang="en-US" altLang="ko-KR" sz="1200" smtClean="0"/>
              <a:t>.</a:t>
            </a:r>
          </a:p>
          <a:p>
            <a:r>
              <a:rPr lang="en-US" altLang="ko-KR" sz="1000"/>
              <a:t>	</a:t>
            </a:r>
            <a:r>
              <a:rPr lang="en-US" altLang="ko-KR" sz="1000" smtClean="0"/>
              <a:t>&lt;??&gt;</a:t>
            </a:r>
            <a:r>
              <a:rPr lang="ko-KR" altLang="en-US" sz="1000" smtClean="0"/>
              <a:t>틀림</a:t>
            </a:r>
            <a:endParaRPr lang="en-US" altLang="ko-KR" sz="1000" smtClean="0"/>
          </a:p>
          <a:p>
            <a:r>
              <a:rPr lang="en-US" altLang="ko-KR" sz="1000"/>
              <a:t>	</a:t>
            </a:r>
            <a:r>
              <a:rPr lang="en-US" altLang="ko-KR" sz="1000" smtClean="0"/>
              <a:t>&lt;?=$a?&gt;</a:t>
            </a:r>
            <a:r>
              <a:rPr lang="ko-KR" altLang="en-US" sz="1000" smtClean="0"/>
              <a:t>틀림</a:t>
            </a:r>
            <a:endParaRPr lang="en-US" altLang="ko-KR" sz="1000" smtClean="0"/>
          </a:p>
          <a:p>
            <a:r>
              <a:rPr lang="en-US" altLang="ko-KR" sz="1000"/>
              <a:t>	</a:t>
            </a:r>
            <a:r>
              <a:rPr lang="en-US" altLang="ko-KR" sz="1000" smtClean="0"/>
              <a:t>&lt;?php ?&gt; </a:t>
            </a:r>
            <a:r>
              <a:rPr lang="ko-KR" altLang="en-US" sz="1000" smtClean="0"/>
              <a:t>맞음</a:t>
            </a:r>
            <a:endParaRPr lang="en-US" altLang="ko-KR" sz="1000" smtClean="0"/>
          </a:p>
          <a:p>
            <a:r>
              <a:rPr lang="en-US" altLang="ko-KR" sz="1000"/>
              <a:t>	</a:t>
            </a:r>
            <a:r>
              <a:rPr lang="en-US" altLang="ko-KR" sz="1000" smtClean="0"/>
              <a:t>&lt;?php echo $a;?&gt;</a:t>
            </a:r>
            <a:r>
              <a:rPr lang="ko-KR" altLang="en-US" sz="1000" smtClean="0"/>
              <a:t>맞음</a:t>
            </a:r>
            <a:endParaRPr lang="en-US" altLang="ko-KR" sz="1000" smtClean="0"/>
          </a:p>
          <a:p>
            <a:endParaRPr lang="en-US" altLang="ko-KR" sz="1200"/>
          </a:p>
          <a:p>
            <a:r>
              <a:rPr lang="en-US" altLang="ko-KR" sz="1200" b="1"/>
              <a:t>File </a:t>
            </a:r>
            <a:r>
              <a:rPr lang="en-US" altLang="ko-KR" sz="1200" b="1" smtClean="0"/>
              <a:t>Format &amp; </a:t>
            </a:r>
            <a:r>
              <a:rPr lang="en-US" altLang="ko-KR" sz="1200" b="1"/>
              <a:t>Line </a:t>
            </a:r>
            <a:r>
              <a:rPr lang="en-US" altLang="ko-KR" sz="1200" b="1" smtClean="0"/>
              <a:t>Breaks</a:t>
            </a:r>
            <a:endParaRPr lang="en-US" altLang="ko-KR" sz="1200" b="1"/>
          </a:p>
          <a:p>
            <a:r>
              <a:rPr lang="en-US" altLang="ko-KR" sz="1200"/>
              <a:t>	Line Ending - php(</a:t>
            </a:r>
            <a:r>
              <a:rPr lang="ko-KR" altLang="en-US" sz="1200"/>
              <a:t>엔진이 아닌 </a:t>
            </a:r>
            <a:r>
              <a:rPr lang="en-US" altLang="ko-KR" sz="1200"/>
              <a:t>file_get_content</a:t>
            </a:r>
            <a:r>
              <a:rPr lang="ko-KR" altLang="en-US" sz="1200"/>
              <a:t>같은 함수</a:t>
            </a:r>
            <a:r>
              <a:rPr lang="en-US" altLang="ko-KR" sz="1200"/>
              <a:t>)</a:t>
            </a:r>
            <a:r>
              <a:rPr lang="ko-KR" altLang="en-US" sz="1200"/>
              <a:t>가 파싱 하지 않는 파일의 경우 </a:t>
            </a:r>
            <a:r>
              <a:rPr lang="en-US" altLang="ko-KR" sz="1200"/>
              <a:t>CRLF</a:t>
            </a:r>
            <a:r>
              <a:rPr lang="ko-KR" altLang="en-US" sz="1200"/>
              <a:t>도 큰 관계가 없다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en-US" altLang="ko-KR" sz="1200" b="1"/>
              <a:t>Code Indenting</a:t>
            </a:r>
          </a:p>
          <a:p>
            <a:r>
              <a:rPr lang="en-US" altLang="ko-KR" sz="1000" b="1"/>
              <a:t>	</a:t>
            </a:r>
            <a:r>
              <a:rPr lang="en-US" altLang="ko-KR" sz="1000"/>
              <a:t>function foo($bar) {    &lt;- </a:t>
            </a:r>
            <a:r>
              <a:rPr lang="ko-KR" altLang="en-US" sz="1000"/>
              <a:t>틀림</a:t>
            </a:r>
            <a:endParaRPr lang="en-US" altLang="ko-KR" sz="1000"/>
          </a:p>
          <a:p>
            <a:pPr lvl="2"/>
            <a:r>
              <a:rPr lang="en-US" altLang="ko-KR" sz="1000" smtClean="0"/>
              <a:t>}</a:t>
            </a:r>
            <a:endParaRPr lang="en-US" altLang="ko-KR" sz="1000"/>
          </a:p>
          <a:p>
            <a:pPr lvl="2"/>
            <a:endParaRPr lang="en-US" altLang="ko-KR" sz="1000"/>
          </a:p>
          <a:p>
            <a:pPr lvl="2"/>
            <a:r>
              <a:rPr lang="en-US" altLang="ko-KR" sz="1000"/>
              <a:t>foreach ($arr as $key =&gt; $val) { &lt;- </a:t>
            </a:r>
            <a:r>
              <a:rPr lang="ko-KR" altLang="en-US" sz="1000"/>
              <a:t>맞음</a:t>
            </a:r>
            <a:endParaRPr lang="en-US" altLang="ko-KR" sz="1000"/>
          </a:p>
          <a:p>
            <a:pPr lvl="2"/>
            <a:r>
              <a:rPr lang="en-US" altLang="ko-KR" sz="1000" smtClean="0"/>
              <a:t>}</a:t>
            </a:r>
            <a:endParaRPr lang="en-US" altLang="ko-KR" sz="1000"/>
          </a:p>
          <a:p>
            <a:pPr lvl="2"/>
            <a:endParaRPr lang="en-US" altLang="ko-KR" sz="1000"/>
          </a:p>
          <a:p>
            <a:pPr lvl="2"/>
            <a:r>
              <a:rPr lang="en-US" altLang="ko-KR" sz="1000"/>
              <a:t>if ($foo == $bar) { &lt;- </a:t>
            </a:r>
            <a:r>
              <a:rPr lang="ko-KR" altLang="en-US" sz="1000"/>
              <a:t>맞음</a:t>
            </a:r>
            <a:endParaRPr lang="en-US" altLang="ko-KR" sz="1000"/>
          </a:p>
          <a:p>
            <a:pPr lvl="2"/>
            <a:r>
              <a:rPr lang="en-US" altLang="ko-KR" sz="1000" smtClean="0"/>
              <a:t>} </a:t>
            </a:r>
            <a:r>
              <a:rPr lang="en-US" altLang="ko-KR" sz="1000"/>
              <a:t>else {</a:t>
            </a:r>
          </a:p>
          <a:p>
            <a:pPr lvl="2"/>
            <a:r>
              <a:rPr lang="en-US" altLang="ko-KR" sz="1000" smtClean="0"/>
              <a:t>}</a:t>
            </a:r>
            <a:endParaRPr lang="en-US" altLang="ko-KR" sz="1000"/>
          </a:p>
          <a:p>
            <a:pPr lvl="2"/>
            <a:r>
              <a:rPr lang="ko-KR" altLang="en-US" sz="1200"/>
              <a:t>제어문 반복문의 경우 이러한 문법도 크게 문제는 없으나 함수나 클래스는 </a:t>
            </a:r>
            <a:endParaRPr lang="en-US" altLang="ko-KR" sz="1200"/>
          </a:p>
          <a:p>
            <a:pPr lvl="2"/>
            <a:endParaRPr lang="en-US" altLang="ko-KR" sz="1000" smtClean="0"/>
          </a:p>
          <a:p>
            <a:pPr lvl="2"/>
            <a:r>
              <a:rPr lang="en-US" altLang="ko-KR" sz="1000" smtClean="0"/>
              <a:t>function </a:t>
            </a:r>
            <a:endParaRPr lang="en-US" altLang="ko-KR" sz="1000"/>
          </a:p>
          <a:p>
            <a:pPr lvl="2"/>
            <a:r>
              <a:rPr lang="en-US" altLang="ko-KR" sz="1000"/>
              <a:t>{</a:t>
            </a:r>
          </a:p>
          <a:p>
            <a:pPr lvl="2"/>
            <a:r>
              <a:rPr lang="en-US" altLang="ko-KR" sz="1000"/>
              <a:t>}</a:t>
            </a:r>
          </a:p>
          <a:p>
            <a:pPr lvl="2"/>
            <a:endParaRPr lang="en-US" altLang="ko-KR" sz="1200" smtClean="0"/>
          </a:p>
          <a:p>
            <a:pPr lvl="2"/>
            <a:r>
              <a:rPr lang="ko-KR" altLang="en-US" sz="1200" smtClean="0"/>
              <a:t>와 </a:t>
            </a:r>
            <a:r>
              <a:rPr lang="ko-KR" altLang="en-US" sz="1200"/>
              <a:t>같이 쓴다</a:t>
            </a:r>
            <a:r>
              <a:rPr lang="en-US" altLang="ko-KR" sz="1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05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2.1.1</a:t>
            </a:r>
            <a:r>
              <a:rPr lang="en-US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CodeIgniter </a:t>
            </a:r>
            <a:r>
              <a:rPr lang="ko-KR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기본 확장사항 </a:t>
            </a:r>
            <a:r>
              <a:rPr lang="en-US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#2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2500" y="657225"/>
            <a:ext cx="1094422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mtClean="0"/>
              <a:t>PHP </a:t>
            </a:r>
            <a:r>
              <a:rPr lang="en-US" altLang="ko-KR" sz="1200" b="1"/>
              <a:t>Closing Tag</a:t>
            </a:r>
          </a:p>
          <a:p>
            <a:r>
              <a:rPr lang="en-US" altLang="ko-KR" sz="1200" smtClean="0"/>
              <a:t>	/* </a:t>
            </a:r>
            <a:r>
              <a:rPr lang="en-US" altLang="ko-KR" sz="1200"/>
              <a:t>End of file myfile.php */ /* Location: ./system/modules/mymodule/myfile.php </a:t>
            </a:r>
            <a:r>
              <a:rPr lang="en-US" altLang="ko-KR" sz="1200" smtClean="0"/>
              <a:t>*/ </a:t>
            </a:r>
          </a:p>
          <a:p>
            <a:r>
              <a:rPr lang="en-US" altLang="ko-KR" sz="1200"/>
              <a:t>	</a:t>
            </a:r>
            <a:r>
              <a:rPr lang="ko-KR" altLang="en-US" sz="1200" smtClean="0"/>
              <a:t>이런식으로 경로를 표기하는데 </a:t>
            </a:r>
            <a:r>
              <a:rPr lang="en-US" altLang="ko-KR" sz="1200" smtClean="0"/>
              <a:t>/* eof */ /* End of file */</a:t>
            </a:r>
            <a:r>
              <a:rPr lang="ko-KR" altLang="en-US" sz="1200" smtClean="0"/>
              <a:t>로 표기해도 관계없다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r>
              <a:rPr lang="en-US" altLang="ko-KR" sz="1200" b="1"/>
              <a:t>	</a:t>
            </a:r>
          </a:p>
          <a:p>
            <a:r>
              <a:rPr lang="en-US" altLang="ko-KR" sz="1200" b="1"/>
              <a:t>Class and File Names using Common </a:t>
            </a:r>
            <a:r>
              <a:rPr lang="en-US" altLang="ko-KR" sz="1200" b="1" smtClean="0"/>
              <a:t>Words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Pre</a:t>
            </a:r>
            <a:r>
              <a:rPr lang="ko-KR" altLang="en-US" sz="1200" smtClean="0"/>
              <a:t>같은 접두사를 쓰지 않아도 큰 관계는 없다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200" b="1" smtClean="0"/>
          </a:p>
          <a:p>
            <a:r>
              <a:rPr lang="en-US" altLang="ko-KR" sz="1200" b="1" smtClean="0"/>
              <a:t>Logical Operators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|| </a:t>
            </a:r>
            <a:r>
              <a:rPr lang="ko-KR" altLang="en-US" sz="1200" smtClean="0"/>
              <a:t>오퍼레이터를 사용해도 큰 관계는 없다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200" b="1" smtClean="0"/>
          </a:p>
          <a:p>
            <a:r>
              <a:rPr lang="en-US" altLang="ko-KR" sz="1200" b="1" smtClean="0"/>
              <a:t>Commenting</a:t>
            </a:r>
          </a:p>
          <a:p>
            <a:r>
              <a:rPr lang="en-US" altLang="ko-KR" sz="1200"/>
              <a:t>	</a:t>
            </a:r>
            <a:r>
              <a:rPr lang="ko-KR" altLang="en-US" sz="1200" smtClean="0"/>
              <a:t>개인적인 기호가 강한데 테스트 코드의 주석을 </a:t>
            </a:r>
            <a:r>
              <a:rPr lang="en-US" altLang="ko-KR" sz="1200" smtClean="0"/>
              <a:t>//</a:t>
            </a:r>
            <a:r>
              <a:rPr lang="ko-KR" altLang="en-US" sz="1200" smtClean="0"/>
              <a:t>로 표기하고 </a:t>
            </a:r>
            <a:r>
              <a:rPr lang="en-US" altLang="ko-KR" sz="1200" smtClean="0"/>
              <a:t>#</a:t>
            </a:r>
            <a:r>
              <a:rPr lang="ko-KR" altLang="en-US" sz="1200" smtClean="0"/>
              <a:t>을 주석으로 사용 하고 있다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	</a:t>
            </a:r>
            <a:r>
              <a:rPr lang="ko-KR" altLang="en-US" sz="1200" smtClean="0"/>
              <a:t>소스의 들여쓰기를 맞춰서 주석 처리한다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	</a:t>
            </a:r>
            <a:r>
              <a:rPr lang="ko-KR" altLang="en-US" sz="1200" smtClean="0"/>
              <a:t>이클립스로 주석 단축키로 주석을 지정하면 소스의 젤 앞부분에 주석 처리되어 블록을 깨트리므로</a:t>
            </a:r>
            <a:endParaRPr lang="en-US" altLang="ko-KR" sz="1200" smtClean="0"/>
          </a:p>
          <a:p>
            <a:r>
              <a:rPr lang="en-US" altLang="ko-KR" sz="1200"/>
              <a:t>	</a:t>
            </a:r>
            <a:r>
              <a:rPr lang="ko-KR" altLang="en-US" sz="1200" smtClean="0"/>
              <a:t>이클립스로 주석처리 할 경우 인덴션을 유지 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PHPDoc</a:t>
            </a:r>
            <a:r>
              <a:rPr lang="ko-KR" altLang="en-US" sz="1200" smtClean="0"/>
              <a:t>은 고려 하지 않고 있다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7572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2.1.1</a:t>
            </a:r>
            <a:r>
              <a:rPr lang="en-US" altLang="ko-KR" baseline="0" smtClean="0"/>
              <a:t> K&amp;R Style</a:t>
            </a:r>
            <a:r>
              <a:rPr lang="ko-KR" altLang="en-US" baseline="0" smtClean="0"/>
              <a:t>에 기반한 코드이그나이터 코딩 컨벤션 스타일</a:t>
            </a:r>
            <a:r>
              <a:rPr lang="en-US" altLang="ko-KR" baseline="0" smtClean="0"/>
              <a:t>#1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33450" y="686217"/>
            <a:ext cx="9696450" cy="5701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1. </a:t>
            </a:r>
            <a:r>
              <a:rPr lang="ko-KR" altLang="en-US" sz="1200"/>
              <a:t>중괄호 쓰기</a:t>
            </a:r>
            <a:br>
              <a:rPr lang="ko-KR" altLang="en-US" sz="1200"/>
            </a:br>
            <a:r>
              <a:rPr lang="en-US" altLang="ko-KR" sz="1200" smtClean="0"/>
              <a:t>K&amp;R </a:t>
            </a:r>
            <a:r>
              <a:rPr lang="ko-KR" altLang="en-US" sz="1200" smtClean="0"/>
              <a:t>스타일은 제어문이나 반복문 중첩시 </a:t>
            </a:r>
            <a:r>
              <a:rPr lang="ko-KR" altLang="en-US" sz="1200"/>
              <a:t>코드가 깔끔해 지고 쓸데 없이 </a:t>
            </a:r>
            <a:r>
              <a:rPr lang="ko-KR" altLang="en-US" sz="1200" smtClean="0"/>
              <a:t>코드가 </a:t>
            </a:r>
            <a:r>
              <a:rPr lang="ko-KR" altLang="en-US" sz="1200"/>
              <a:t>많은 공간을 차지하지 않게 되므로 모양새가 좋아지는 </a:t>
            </a:r>
            <a:r>
              <a:rPr lang="ko-KR" altLang="en-US" sz="1200" smtClean="0"/>
              <a:t>점이 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하지만 </a:t>
            </a:r>
            <a:r>
              <a:rPr lang="ko-KR" altLang="en-US" sz="1200"/>
              <a:t>네임 스페이스</a:t>
            </a:r>
            <a:r>
              <a:rPr lang="en-US" altLang="ko-KR" sz="1200"/>
              <a:t>. </a:t>
            </a:r>
            <a:r>
              <a:rPr lang="ko-KR" altLang="en-US" sz="1200"/>
              <a:t>클래스</a:t>
            </a:r>
            <a:r>
              <a:rPr lang="en-US" altLang="ko-KR" sz="1200"/>
              <a:t>, </a:t>
            </a:r>
            <a:r>
              <a:rPr lang="ko-KR" altLang="en-US" sz="1200"/>
              <a:t>구조체</a:t>
            </a:r>
            <a:r>
              <a:rPr lang="en-US" altLang="ko-KR" sz="1200"/>
              <a:t>, for, if </a:t>
            </a:r>
            <a:r>
              <a:rPr lang="ko-KR" altLang="en-US" sz="1200"/>
              <a:t>등 대부분의 경우 이런 스타일을 쓰지만</a:t>
            </a:r>
            <a:br>
              <a:rPr lang="ko-KR" altLang="en-US" sz="1200"/>
            </a:br>
            <a:r>
              <a:rPr lang="ko-KR" altLang="en-US" sz="1200" smtClean="0"/>
              <a:t>함수에 </a:t>
            </a:r>
            <a:r>
              <a:rPr lang="ko-KR" altLang="en-US" sz="1200"/>
              <a:t>대해서는 시작 중괄호를 다음 줄에 쓴다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en-US" altLang="ko-KR" sz="1050" smtClean="0"/>
              <a:t>// </a:t>
            </a:r>
            <a:r>
              <a:rPr lang="en-US" altLang="ko-KR" sz="1050"/>
              <a:t>K&amp;R Style</a:t>
            </a:r>
            <a:br>
              <a:rPr lang="en-US" altLang="ko-KR" sz="1050"/>
            </a:br>
            <a:r>
              <a:rPr lang="en-US" altLang="ko-KR" sz="1050"/>
              <a:t>for (int i = 0; i &lt; SOME_VALUE; i++) {</a:t>
            </a:r>
            <a:br>
              <a:rPr lang="en-US" altLang="ko-KR" sz="1050"/>
            </a:br>
            <a:r>
              <a:rPr lang="en-US" altLang="ko-KR" sz="1050"/>
              <a:t>    if (SOME_CONDITION){     </a:t>
            </a:r>
            <a:br>
              <a:rPr lang="en-US" altLang="ko-KR" sz="1050"/>
            </a:br>
            <a:r>
              <a:rPr lang="en-US" altLang="ko-KR" sz="1050"/>
              <a:t>         SOME_STATMENT;</a:t>
            </a:r>
            <a:br>
              <a:rPr lang="en-US" altLang="ko-KR" sz="1050"/>
            </a:br>
            <a:r>
              <a:rPr lang="en-US" altLang="ko-KR" sz="1050"/>
              <a:t>    } else {     </a:t>
            </a:r>
            <a:br>
              <a:rPr lang="en-US" altLang="ko-KR" sz="1050"/>
            </a:br>
            <a:r>
              <a:rPr lang="en-US" altLang="ko-KR" sz="1050"/>
              <a:t>        SOME_STATMENT;</a:t>
            </a:r>
            <a:br>
              <a:rPr lang="en-US" altLang="ko-KR" sz="1050"/>
            </a:br>
            <a:r>
              <a:rPr lang="en-US" altLang="ko-KR" sz="1050"/>
              <a:t>    }</a:t>
            </a:r>
            <a:br>
              <a:rPr lang="en-US" altLang="ko-KR" sz="1050"/>
            </a:br>
            <a:r>
              <a:rPr lang="en-US" altLang="ko-KR" sz="1050"/>
              <a:t>}</a:t>
            </a:r>
          </a:p>
          <a:p>
            <a:endParaRPr lang="en-US" altLang="ko-KR" sz="1050" smtClean="0"/>
          </a:p>
          <a:p>
            <a:r>
              <a:rPr lang="en-US" altLang="ko-KR" sz="1050" smtClean="0"/>
              <a:t>// K&amp;R - if</a:t>
            </a:r>
            <a:r>
              <a:rPr lang="ko-KR" altLang="en-US" sz="1050" smtClean="0"/>
              <a:t>문</a:t>
            </a:r>
            <a:endParaRPr lang="en-US" altLang="ko-KR" sz="1050" smtClean="0"/>
          </a:p>
          <a:p>
            <a:r>
              <a:rPr lang="en-US" altLang="ko-KR" sz="1050"/>
              <a:t>if (</a:t>
            </a:r>
            <a:r>
              <a:rPr lang="ko-KR" altLang="en-US" sz="1050"/>
              <a:t>조건</a:t>
            </a:r>
            <a:r>
              <a:rPr lang="en-US" altLang="ko-KR" sz="1050"/>
              <a:t>) {</a:t>
            </a:r>
          </a:p>
          <a:p>
            <a:r>
              <a:rPr lang="en-US" altLang="ko-KR" sz="1050"/>
              <a:t>  </a:t>
            </a:r>
            <a:r>
              <a:rPr lang="ko-KR" altLang="en-US" sz="1050"/>
              <a:t>명령</a:t>
            </a:r>
          </a:p>
          <a:p>
            <a:r>
              <a:rPr lang="en-US" altLang="ko-KR" sz="1050" smtClean="0"/>
              <a:t>}</a:t>
            </a:r>
          </a:p>
          <a:p>
            <a:endParaRPr lang="en-US" altLang="ko-KR" sz="1050"/>
          </a:p>
          <a:p>
            <a:r>
              <a:rPr lang="en-US" altLang="ko-KR" sz="1050"/>
              <a:t>// K&amp;R - if </a:t>
            </a:r>
            <a:r>
              <a:rPr lang="ko-KR" altLang="en-US" sz="1050"/>
              <a:t>문에서 긴 조건들 </a:t>
            </a:r>
            <a:r>
              <a:rPr lang="en-US" altLang="ko-KR" sz="1050"/>
              <a:t>...</a:t>
            </a:r>
            <a:br>
              <a:rPr lang="en-US" altLang="ko-KR" sz="1050"/>
            </a:br>
            <a:r>
              <a:rPr lang="en-US" altLang="ko-KR" sz="1050"/>
              <a:t>if ( THE_FIRST_CONDITION &amp;&amp; NEXT_CONDITION &amp;&amp; </a:t>
            </a:r>
            <a:br>
              <a:rPr lang="en-US" altLang="ko-KR" sz="1050"/>
            </a:br>
            <a:r>
              <a:rPr lang="en-US" altLang="ko-KR" sz="1050"/>
              <a:t>     ANOTHER_CONDITION &amp;&amp; THE_LAST_CONDITION ) {</a:t>
            </a:r>
            <a:br>
              <a:rPr lang="en-US" altLang="ko-KR" sz="1050"/>
            </a:br>
            <a:r>
              <a:rPr lang="en-US" altLang="ko-KR" sz="1050"/>
              <a:t>     SOME_STATMENT;</a:t>
            </a:r>
            <a:br>
              <a:rPr lang="en-US" altLang="ko-KR" sz="1050"/>
            </a:br>
            <a:r>
              <a:rPr lang="en-US" altLang="ko-KR" sz="1050" smtClean="0"/>
              <a:t>}</a:t>
            </a:r>
          </a:p>
          <a:p>
            <a:endParaRPr lang="en-US" altLang="ko-KR" sz="1050"/>
          </a:p>
          <a:p>
            <a:r>
              <a:rPr lang="en-US" altLang="ko-KR" sz="1050"/>
              <a:t>if (k == 5) {</a:t>
            </a:r>
          </a:p>
          <a:p>
            <a:r>
              <a:rPr lang="en-US" altLang="ko-KR" sz="1050"/>
              <a:t>     for (i = 0;i &lt; 10;i++) {</a:t>
            </a:r>
          </a:p>
          <a:p>
            <a:r>
              <a:rPr lang="en-US" altLang="ko-KR" sz="1050"/>
              <a:t>          if (ar[i] == 10) {</a:t>
            </a:r>
          </a:p>
          <a:p>
            <a:r>
              <a:rPr lang="en-US" altLang="ko-KR" sz="1050"/>
              <a:t>              func(ar[i]);</a:t>
            </a:r>
          </a:p>
          <a:p>
            <a:r>
              <a:rPr lang="en-US" altLang="ko-KR" sz="1050"/>
              <a:t>          } else {</a:t>
            </a:r>
          </a:p>
          <a:p>
            <a:r>
              <a:rPr lang="en-US" altLang="ko-KR" sz="1050"/>
              <a:t>              proc(ar[i]);</a:t>
            </a:r>
          </a:p>
          <a:p>
            <a:r>
              <a:rPr lang="en-US" altLang="ko-KR" sz="1050"/>
              <a:t>          }</a:t>
            </a:r>
          </a:p>
          <a:p>
            <a:r>
              <a:rPr lang="en-US" altLang="ko-KR" sz="1050"/>
              <a:t>     }</a:t>
            </a:r>
          </a:p>
          <a:p>
            <a:r>
              <a:rPr lang="en-US" altLang="ko-KR" sz="1050" smtClean="0"/>
              <a:t>}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19874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2.1.2</a:t>
            </a:r>
            <a:r>
              <a:rPr lang="en-US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K&amp;R Style</a:t>
            </a:r>
            <a:r>
              <a:rPr lang="ko-KR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에 기반한 코드이그나이터 코딩 컨벤션 스타일</a:t>
            </a:r>
            <a:r>
              <a:rPr lang="en-US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#2</a:t>
            </a:r>
            <a:endParaRPr lang="ko-KR" altLang="ko-KR" smtClean="0"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33450" y="686217"/>
            <a:ext cx="969645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/>
              <a:t>2. </a:t>
            </a:r>
            <a:r>
              <a:rPr lang="ko-KR" altLang="en-US" sz="1200" smtClean="0"/>
              <a:t>클래스 함수 변수 상수 명 쓰기</a:t>
            </a:r>
            <a:r>
              <a:rPr lang="ko-KR" altLang="en-US" sz="1200"/>
              <a:t/>
            </a:r>
            <a:br>
              <a:rPr lang="ko-KR" altLang="en-US" sz="1200"/>
            </a:br>
            <a:r>
              <a:rPr lang="en-US" altLang="ko-KR" sz="1200" smtClean="0"/>
              <a:t>K&amp;R </a:t>
            </a:r>
            <a:r>
              <a:rPr lang="ko-KR" altLang="en-US" sz="1200" smtClean="0"/>
              <a:t>스타일에서는 클래스</a:t>
            </a:r>
            <a:r>
              <a:rPr lang="en-US" altLang="ko-KR" sz="1200" smtClean="0"/>
              <a:t>, </a:t>
            </a:r>
            <a:r>
              <a:rPr lang="ko-KR" altLang="en-US" sz="1200" smtClean="0"/>
              <a:t>함수에 </a:t>
            </a:r>
            <a:r>
              <a:rPr lang="ko-KR" altLang="en-US" sz="1200"/>
              <a:t>대해서는 시작 중괄호를 다음 줄에 </a:t>
            </a:r>
            <a:r>
              <a:rPr lang="ko-KR" altLang="en-US" sz="1200" smtClean="0"/>
              <a:t>쓰나 </a:t>
            </a:r>
            <a:r>
              <a:rPr lang="en-US" altLang="ko-KR" sz="1200" smtClean="0"/>
              <a:t>Codeigniter</a:t>
            </a:r>
            <a:r>
              <a:rPr lang="ko-KR" altLang="en-US" sz="1200" smtClean="0"/>
              <a:t>기본 스타일에 따른다</a:t>
            </a:r>
            <a:r>
              <a:rPr lang="en-US" altLang="ko-KR" sz="1200" smtClean="0"/>
              <a:t>.</a:t>
            </a:r>
          </a:p>
          <a:p>
            <a:r>
              <a:rPr lang="en-US" altLang="ko-KR" sz="1000"/>
              <a:t>class Super_class { </a:t>
            </a:r>
            <a:endParaRPr lang="en-US" altLang="ko-KR" sz="1000" smtClean="0"/>
          </a:p>
          <a:p>
            <a:pPr defTabSz="360000"/>
            <a:r>
              <a:rPr lang="en-US" altLang="ko-KR" sz="1000"/>
              <a:t>	</a:t>
            </a:r>
            <a:r>
              <a:rPr lang="en-US" altLang="ko-KR" sz="1000" smtClean="0"/>
              <a:t>public function </a:t>
            </a:r>
            <a:r>
              <a:rPr lang="en-US" altLang="ko-KR" sz="1000"/>
              <a:t>__construct() </a:t>
            </a:r>
            <a:endParaRPr lang="en-US" altLang="ko-KR" sz="1000" smtClean="0"/>
          </a:p>
          <a:p>
            <a:pPr defTabSz="360000"/>
            <a:r>
              <a:rPr lang="en-US" altLang="ko-KR" sz="1000"/>
              <a:t>	</a:t>
            </a:r>
            <a:r>
              <a:rPr lang="en-US" altLang="ko-KR" sz="1000" smtClean="0"/>
              <a:t>{ </a:t>
            </a:r>
          </a:p>
          <a:p>
            <a:pPr defTabSz="360000"/>
            <a:r>
              <a:rPr lang="en-US" altLang="ko-KR" sz="1000"/>
              <a:t>	</a:t>
            </a:r>
            <a:r>
              <a:rPr lang="en-US" altLang="ko-KR" sz="1000" smtClean="0"/>
              <a:t>} </a:t>
            </a:r>
            <a:endParaRPr lang="en-US" altLang="ko-KR" sz="1000"/>
          </a:p>
          <a:p>
            <a:r>
              <a:rPr lang="en-US" altLang="ko-KR" sz="1000" smtClean="0"/>
              <a:t>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// </a:t>
            </a:r>
            <a:r>
              <a:rPr lang="ko-KR" altLang="en-US" sz="1000" smtClean="0"/>
              <a:t>모델</a:t>
            </a:r>
            <a:endParaRPr lang="en-US" altLang="ko-KR" sz="1000" smtClean="0"/>
          </a:p>
          <a:p>
            <a:r>
              <a:rPr lang="en-US" altLang="ko-KR" sz="1000" smtClean="0"/>
              <a:t>// </a:t>
            </a:r>
            <a:r>
              <a:rPr lang="ko-KR" altLang="en-US" sz="1000"/>
              <a:t>접미어로 </a:t>
            </a:r>
            <a:r>
              <a:rPr lang="en-US" altLang="ko-KR" sz="1000"/>
              <a:t>m</a:t>
            </a:r>
            <a:r>
              <a:rPr lang="ko-KR" altLang="en-US" sz="1000"/>
              <a:t>을 쓰고 있다</a:t>
            </a:r>
            <a:r>
              <a:rPr lang="en-US" altLang="ko-KR" sz="1000" smtClean="0"/>
              <a:t>.</a:t>
            </a:r>
          </a:p>
          <a:p>
            <a:r>
              <a:rPr lang="en-US" altLang="ko-KR" sz="1000"/>
              <a:t>class </a:t>
            </a:r>
            <a:r>
              <a:rPr lang="en-US" altLang="ko-KR" sz="1000" smtClean="0"/>
              <a:t>Model_examplem </a:t>
            </a:r>
            <a:r>
              <a:rPr lang="en-US" altLang="ko-KR" sz="1000"/>
              <a:t>extends CI_Model {</a:t>
            </a:r>
          </a:p>
          <a:p>
            <a:r>
              <a:rPr lang="en-US" altLang="ko-KR" sz="1000" smtClean="0"/>
              <a:t>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// </a:t>
            </a:r>
            <a:r>
              <a:rPr lang="ko-KR" altLang="en-US" sz="1000" smtClean="0"/>
              <a:t>컨트롤러</a:t>
            </a:r>
            <a:endParaRPr lang="en-US" altLang="ko-KR" sz="1000" smtClean="0"/>
          </a:p>
          <a:p>
            <a:r>
              <a:rPr lang="en-US" altLang="ko-KR" sz="1000"/>
              <a:t>class </a:t>
            </a:r>
            <a:r>
              <a:rPr lang="en-US" altLang="ko-KR" sz="1000" smtClean="0"/>
              <a:t>Admin_example </a:t>
            </a:r>
            <a:r>
              <a:rPr lang="en-US" altLang="ko-KR" sz="1000"/>
              <a:t>extends CI_Controller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// </a:t>
            </a:r>
            <a:r>
              <a:rPr lang="ko-KR" altLang="en-US" sz="1000" smtClean="0"/>
              <a:t>생성자 함수의 경우</a:t>
            </a:r>
            <a:endParaRPr lang="en-US" altLang="ko-KR" sz="1000"/>
          </a:p>
          <a:p>
            <a:r>
              <a:rPr lang="en-US" altLang="ko-KR" sz="1000" smtClean="0"/>
              <a:t>public </a:t>
            </a:r>
            <a:r>
              <a:rPr lang="en-US" altLang="ko-KR" sz="1000"/>
              <a:t>function __construct()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//</a:t>
            </a:r>
            <a:r>
              <a:rPr lang="ko-KR" altLang="en-US" sz="1000"/>
              <a:t> </a:t>
            </a:r>
            <a:r>
              <a:rPr lang="ko-KR" altLang="en-US" sz="1000" smtClean="0"/>
              <a:t>함수의 경우</a:t>
            </a:r>
            <a:endParaRPr lang="en-US" altLang="ko-KR" sz="1000" smtClean="0"/>
          </a:p>
          <a:p>
            <a:r>
              <a:rPr lang="en-US" altLang="ko-KR" sz="1000" smtClean="0"/>
              <a:t>// </a:t>
            </a:r>
            <a:r>
              <a:rPr lang="ko-KR" altLang="en-US" sz="1000" smtClean="0"/>
              <a:t>함수는 문과</a:t>
            </a:r>
            <a:r>
              <a:rPr lang="en-US" altLang="ko-KR" sz="1000" smtClean="0"/>
              <a:t>()</a:t>
            </a:r>
            <a:r>
              <a:rPr lang="ko-KR" altLang="en-US" sz="1000" smtClean="0"/>
              <a:t>괄호를 붙인다</a:t>
            </a:r>
            <a:r>
              <a:rPr lang="en-US" altLang="ko-KR" sz="1000" smtClean="0"/>
              <a:t>.</a:t>
            </a:r>
          </a:p>
          <a:p>
            <a:r>
              <a:rPr lang="en-US" altLang="ko-KR" sz="1000" smtClean="0"/>
              <a:t>public </a:t>
            </a:r>
            <a:r>
              <a:rPr lang="en-US" altLang="ko-KR" sz="1000"/>
              <a:t>function index()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// </a:t>
            </a:r>
            <a:r>
              <a:rPr lang="ko-KR" altLang="en-US" sz="1000" smtClean="0"/>
              <a:t>변수의 경우</a:t>
            </a:r>
            <a:endParaRPr lang="en-US" altLang="ko-KR" sz="1000" smtClean="0"/>
          </a:p>
          <a:p>
            <a:r>
              <a:rPr lang="en-US" altLang="ko-KR" sz="1000" smtClean="0"/>
              <a:t>// </a:t>
            </a:r>
            <a:r>
              <a:rPr lang="ko-KR" altLang="en-US" sz="1000" smtClean="0"/>
              <a:t>배열의 경우 아래와 같이 쓴다</a:t>
            </a:r>
            <a:r>
              <a:rPr lang="en-US" altLang="ko-KR" sz="1000" smtClean="0"/>
              <a:t>.</a:t>
            </a:r>
          </a:p>
          <a:p>
            <a:pPr defTabSz="360000"/>
            <a:r>
              <a:rPr lang="en-US" altLang="ko-KR" sz="1000"/>
              <a:t>$</a:t>
            </a:r>
            <a:r>
              <a:rPr lang="en-US" altLang="ko-KR" sz="1000" smtClean="0"/>
              <a:t>recent_joined_member</a:t>
            </a:r>
          </a:p>
          <a:p>
            <a:pPr defTabSz="360000"/>
            <a:r>
              <a:rPr lang="en-US" altLang="ko-KR" sz="1000"/>
              <a:t>$model_data = array(</a:t>
            </a:r>
          </a:p>
          <a:p>
            <a:pPr defTabSz="360000"/>
            <a:r>
              <a:rPr lang="en-US" altLang="ko-KR" sz="1000"/>
              <a:t>	'limit' =&gt; 10,</a:t>
            </a:r>
          </a:p>
          <a:p>
            <a:pPr defTabSz="360000"/>
            <a:r>
              <a:rPr lang="en-US" altLang="ko-KR" sz="1000"/>
              <a:t>	'orderby' =&gt; 'dates'</a:t>
            </a:r>
          </a:p>
          <a:p>
            <a:pPr defTabSz="360000"/>
            <a:r>
              <a:rPr lang="en-US" altLang="ko-KR" sz="1000"/>
              <a:t>);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//</a:t>
            </a:r>
            <a:r>
              <a:rPr lang="ko-KR" altLang="en-US" sz="1000" smtClean="0"/>
              <a:t>상수는 전부 대문자</a:t>
            </a:r>
            <a:endParaRPr lang="en-US" altLang="ko-KR" sz="1000" smtClean="0"/>
          </a:p>
          <a:p>
            <a:r>
              <a:rPr lang="en-US" altLang="ko-KR" sz="1000" smtClean="0"/>
              <a:t>COMPONET_INFO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7522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2.2 </a:t>
            </a:r>
            <a:r>
              <a:rPr lang="en-US" altLang="ko-KR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controllers </a:t>
            </a:r>
            <a:r>
              <a:rPr lang="ko-KR" altLang="ko-KR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작성 규칙</a:t>
            </a:r>
            <a:endParaRPr lang="ko-KR" altLang="ko-KR" smtClean="0"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7306" y="730017"/>
            <a:ext cx="110928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ko-KR" altLang="en-US" sz="1200" smtClean="0"/>
              <a:t>아래의 기본 컨트롤러 모양새를 유지한다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주석의 형태는 달라져도 큰 관계가 없으나</a:t>
            </a:r>
            <a:r>
              <a:rPr lang="en-US" altLang="ko-KR" sz="1200" smtClean="0"/>
              <a:t>, </a:t>
            </a:r>
            <a:r>
              <a:rPr lang="ko-KR" altLang="en-US" sz="1200" smtClean="0"/>
              <a:t>주석을 달지 않는 경우는 문제가 있다</a:t>
            </a:r>
            <a:r>
              <a:rPr lang="en-US" altLang="ko-KR" sz="1200" smtClean="0"/>
              <a:t>.</a:t>
            </a:r>
          </a:p>
          <a:p>
            <a:pPr defTabSz="360000"/>
            <a:r>
              <a:rPr lang="ko-KR" altLang="en-US" sz="1200" smtClean="0"/>
              <a:t>파일명 </a:t>
            </a:r>
            <a:r>
              <a:rPr lang="en-US" altLang="ko-KR" sz="1200" smtClean="0"/>
              <a:t>: application/controllers/admin_crud.php </a:t>
            </a:r>
          </a:p>
          <a:p>
            <a:pPr defTabSz="360000"/>
            <a:r>
              <a:rPr lang="ko-KR" altLang="en-US" sz="1200" smtClean="0"/>
              <a:t>관리자의 경우 </a:t>
            </a:r>
            <a:r>
              <a:rPr lang="en-US" altLang="ko-KR" sz="1200" smtClean="0"/>
              <a:t>admin </a:t>
            </a:r>
            <a:r>
              <a:rPr lang="ko-KR" altLang="en-US" sz="1200" smtClean="0"/>
              <a:t>접두사가 붙는다</a:t>
            </a:r>
            <a:r>
              <a:rPr lang="en-US" altLang="ko-KR" sz="1200" smtClean="0"/>
              <a:t>.</a:t>
            </a:r>
          </a:p>
          <a:p>
            <a:pPr defTabSz="360000"/>
            <a:endParaRPr lang="en-US" altLang="ko-KR" sz="1000" smtClean="0"/>
          </a:p>
          <a:p>
            <a:pPr defTabSz="360000"/>
            <a:r>
              <a:rPr lang="en-US" altLang="ko-KR" sz="1000" smtClean="0"/>
              <a:t>&lt;?</a:t>
            </a:r>
            <a:r>
              <a:rPr lang="en-US" altLang="ko-KR" sz="1000"/>
              <a:t>php if ( ! defined('BASEPATH')) exit('No direct script access allowed');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/**************************************************************************************************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	Admin_crud</a:t>
            </a:r>
          </a:p>
          <a:p>
            <a:pPr defTabSz="360000"/>
            <a:r>
              <a:rPr lang="en-US" altLang="ko-KR" sz="1000"/>
              <a:t>	</a:t>
            </a:r>
            <a:r>
              <a:rPr lang="ko-KR" altLang="en-US" sz="1000"/>
              <a:t>기본적인 </a:t>
            </a:r>
            <a:r>
              <a:rPr lang="en-US" altLang="ko-KR" sz="1000"/>
              <a:t>CRUD</a:t>
            </a:r>
            <a:r>
              <a:rPr lang="ko-KR" altLang="en-US" sz="1000"/>
              <a:t>이다</a:t>
            </a:r>
            <a:r>
              <a:rPr lang="en-US" altLang="ko-KR" sz="1000"/>
              <a:t>.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**************************************************************************************************/</a:t>
            </a:r>
          </a:p>
          <a:p>
            <a:pPr defTabSz="360000"/>
            <a:r>
              <a:rPr lang="en-US" altLang="ko-KR" sz="1000"/>
              <a:t>class Admin_crud extends CI_Controller {</a:t>
            </a:r>
          </a:p>
          <a:p>
            <a:pPr defTabSz="360000"/>
            <a:r>
              <a:rPr lang="en-US" altLang="ko-KR" sz="1000"/>
              <a:t>	/********************************</a:t>
            </a:r>
          </a:p>
          <a:p>
            <a:pPr defTabSz="360000"/>
            <a:r>
              <a:rPr lang="en-US" altLang="ko-KR" sz="1000"/>
              <a:t>	</a:t>
            </a:r>
            <a:r>
              <a:rPr lang="en-US" altLang="ko-KR" sz="1000" smtClean="0"/>
              <a:t>	</a:t>
            </a:r>
            <a:r>
              <a:rPr lang="ko-KR" altLang="en-US" sz="1000" smtClean="0"/>
              <a:t>선언</a:t>
            </a:r>
            <a:endParaRPr lang="ko-KR" altLang="en-US" sz="1000"/>
          </a:p>
          <a:p>
            <a:pPr defTabSz="360000"/>
            <a:r>
              <a:rPr lang="ko-KR" altLang="en-US" sz="1000"/>
              <a:t>	********************************</a:t>
            </a:r>
            <a:r>
              <a:rPr lang="en-US" altLang="ko-KR" sz="1000"/>
              <a:t>/</a:t>
            </a:r>
          </a:p>
          <a:p>
            <a:pPr defTabSz="360000"/>
            <a:r>
              <a:rPr lang="en-US" altLang="ko-KR" sz="1000"/>
              <a:t>		# </a:t>
            </a:r>
            <a:r>
              <a:rPr lang="ko-KR" altLang="en-US" sz="1000"/>
              <a:t>전역 </a:t>
            </a:r>
            <a:r>
              <a:rPr lang="en-US" altLang="ko-KR" sz="1000"/>
              <a:t>view_data</a:t>
            </a:r>
          </a:p>
          <a:p>
            <a:pPr defTabSz="360000"/>
            <a:r>
              <a:rPr lang="en-US" altLang="ko-KR" sz="1000"/>
              <a:t>		var $view_data = array();</a:t>
            </a:r>
          </a:p>
          <a:p>
            <a:pPr defTabSz="360000"/>
            <a:r>
              <a:rPr lang="en-US" altLang="ko-KR" sz="1000"/>
              <a:t>		# </a:t>
            </a:r>
            <a:r>
              <a:rPr lang="ko-KR" altLang="en-US" sz="1000"/>
              <a:t>컨텍스트</a:t>
            </a:r>
          </a:p>
          <a:p>
            <a:pPr defTabSz="360000"/>
            <a:r>
              <a:rPr lang="ko-KR" altLang="en-US" sz="1000"/>
              <a:t>		</a:t>
            </a:r>
            <a:r>
              <a:rPr lang="en-US" altLang="ko-KR" sz="1000"/>
              <a:t>var $context = 'admin_crud';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	/********************************</a:t>
            </a:r>
          </a:p>
          <a:p>
            <a:pPr defTabSz="360000"/>
            <a:r>
              <a:rPr lang="en-US" altLang="ko-KR" sz="1000"/>
              <a:t>	</a:t>
            </a:r>
            <a:r>
              <a:rPr lang="en-US" altLang="ko-KR" sz="1000" smtClean="0"/>
              <a:t>	</a:t>
            </a:r>
            <a:r>
              <a:rPr lang="ko-KR" altLang="en-US" sz="1000" smtClean="0"/>
              <a:t>생성자</a:t>
            </a:r>
            <a:endParaRPr lang="ko-KR" altLang="en-US" sz="1000"/>
          </a:p>
          <a:p>
            <a:pPr defTabSz="360000"/>
            <a:r>
              <a:rPr lang="ko-KR" altLang="en-US" sz="1000"/>
              <a:t>	********************************</a:t>
            </a:r>
            <a:r>
              <a:rPr lang="en-US" altLang="ko-KR" sz="1000"/>
              <a:t>/</a:t>
            </a:r>
          </a:p>
          <a:p>
            <a:pPr defTabSz="360000"/>
            <a:r>
              <a:rPr lang="en-US" altLang="ko-KR" sz="1000"/>
              <a:t>		public function __construct()</a:t>
            </a:r>
          </a:p>
          <a:p>
            <a:pPr defTabSz="360000"/>
            <a:r>
              <a:rPr lang="en-US" altLang="ko-KR" sz="1000"/>
              <a:t>		{</a:t>
            </a:r>
          </a:p>
          <a:p>
            <a:pPr defTabSz="360000"/>
            <a:r>
              <a:rPr lang="en-US" altLang="ko-KR" sz="1000"/>
              <a:t>			parent::__construct();</a:t>
            </a:r>
          </a:p>
          <a:p>
            <a:pPr defTabSz="360000"/>
            <a:r>
              <a:rPr lang="en-US" altLang="ko-KR" sz="1000"/>
              <a:t>		}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	/********************************</a:t>
            </a:r>
          </a:p>
          <a:p>
            <a:pPr defTabSz="360000"/>
            <a:r>
              <a:rPr lang="en-US" altLang="ko-KR" sz="1000"/>
              <a:t>	</a:t>
            </a:r>
            <a:r>
              <a:rPr lang="en-US" altLang="ko-KR" sz="1000" smtClean="0"/>
              <a:t>	</a:t>
            </a:r>
            <a:r>
              <a:rPr lang="ko-KR" altLang="en-US" sz="1000" smtClean="0"/>
              <a:t>인덱스</a:t>
            </a:r>
            <a:endParaRPr lang="ko-KR" altLang="en-US" sz="1000"/>
          </a:p>
          <a:p>
            <a:pPr defTabSz="360000"/>
            <a:r>
              <a:rPr lang="ko-KR" altLang="en-US" sz="1000"/>
              <a:t>	********************************</a:t>
            </a:r>
            <a:r>
              <a:rPr lang="en-US" altLang="ko-KR" sz="1000"/>
              <a:t>/</a:t>
            </a:r>
          </a:p>
          <a:p>
            <a:pPr defTabSz="360000"/>
            <a:r>
              <a:rPr lang="en-US" altLang="ko-KR" sz="1000"/>
              <a:t>		public function index()</a:t>
            </a:r>
          </a:p>
          <a:p>
            <a:pPr defTabSz="360000"/>
            <a:r>
              <a:rPr lang="en-US" altLang="ko-KR" sz="1000"/>
              <a:t>		{</a:t>
            </a:r>
          </a:p>
          <a:p>
            <a:pPr defTabSz="360000"/>
            <a:r>
              <a:rPr lang="en-US" altLang="ko-KR" sz="1000"/>
              <a:t>			show_404</a:t>
            </a:r>
            <a:r>
              <a:rPr lang="en-US" altLang="ko-KR" sz="1000" smtClean="0"/>
              <a:t>();</a:t>
            </a:r>
          </a:p>
          <a:p>
            <a:pPr defTabSz="360000"/>
            <a:r>
              <a:rPr lang="en-US" altLang="ko-KR" sz="1000"/>
              <a:t>		}</a:t>
            </a:r>
          </a:p>
          <a:p>
            <a:pPr defTabSz="360000"/>
            <a:r>
              <a:rPr lang="en-US" altLang="ko-KR" sz="1000" smtClean="0"/>
              <a:t>}</a:t>
            </a:r>
            <a:endParaRPr lang="en-US" altLang="ko-KR" sz="1000"/>
          </a:p>
          <a:p>
            <a:pPr defTabSz="360000"/>
            <a:r>
              <a:rPr lang="en-US" altLang="ko-KR" sz="1000"/>
              <a:t>/* End of file */</a:t>
            </a:r>
          </a:p>
        </p:txBody>
      </p:sp>
    </p:spTree>
    <p:extLst>
      <p:ext uri="{BB962C8B-B14F-4D97-AF65-F5344CB8AC3E}">
        <p14:creationId xmlns:p14="http://schemas.microsoft.com/office/powerpoint/2010/main" val="20067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2.3 </a:t>
            </a:r>
            <a:r>
              <a:rPr lang="en-US" altLang="ko-KR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models </a:t>
            </a:r>
            <a:r>
              <a:rPr lang="ko-KR" altLang="ko-KR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작성 규</a:t>
            </a:r>
            <a:r>
              <a:rPr lang="ko-KR" altLang="en-US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칙</a:t>
            </a:r>
            <a:endParaRPr lang="ko-KR" altLang="ko-KR" smtClean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아래의 기본 </a:t>
            </a:r>
            <a:r>
              <a:rPr lang="ko-KR" altLang="en-US" sz="1100" smtClean="0"/>
              <a:t>모델 </a:t>
            </a:r>
            <a:r>
              <a:rPr lang="ko-KR" altLang="en-US" sz="1100"/>
              <a:t>모양새를 유지한다</a:t>
            </a:r>
            <a:r>
              <a:rPr lang="en-US" altLang="ko-KR" sz="1100"/>
              <a:t>. </a:t>
            </a:r>
            <a:r>
              <a:rPr lang="ko-KR" altLang="en-US" sz="1100" smtClean="0"/>
              <a:t>주석의 </a:t>
            </a:r>
            <a:r>
              <a:rPr lang="ko-KR" altLang="en-US" sz="1100"/>
              <a:t>형태는 달라져도 큰 관계가 없으나</a:t>
            </a:r>
            <a:r>
              <a:rPr lang="en-US" altLang="ko-KR" sz="1100"/>
              <a:t>, </a:t>
            </a:r>
            <a:r>
              <a:rPr lang="ko-KR" altLang="en-US" sz="1100"/>
              <a:t>주석을 달지 않는 경우는 문제가 있다</a:t>
            </a:r>
            <a:r>
              <a:rPr lang="en-US" altLang="ko-KR" sz="1100"/>
              <a:t>.</a:t>
            </a:r>
          </a:p>
          <a:p>
            <a:r>
              <a:rPr lang="ko-KR" altLang="en-US" sz="1200"/>
              <a:t>파일명 </a:t>
            </a:r>
            <a:r>
              <a:rPr lang="en-US" altLang="ko-KR" sz="1200"/>
              <a:t>: </a:t>
            </a:r>
            <a:r>
              <a:rPr lang="en-US" altLang="ko-KR" sz="1200" smtClean="0"/>
              <a:t>application/models/crudm.php </a:t>
            </a:r>
          </a:p>
          <a:p>
            <a:r>
              <a:rPr lang="ko-KR" altLang="en-US" sz="1200" smtClean="0"/>
              <a:t>모델은 관리자여도 접두사가 붙지 않으며 접미사 </a:t>
            </a:r>
            <a:r>
              <a:rPr lang="en-US" altLang="ko-KR" sz="1200" smtClean="0"/>
              <a:t>m</a:t>
            </a:r>
            <a:r>
              <a:rPr lang="ko-KR" altLang="en-US" sz="1200" smtClean="0"/>
              <a:t>만 붙는다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000" smtClean="0"/>
          </a:p>
          <a:p>
            <a:pPr defTabSz="360000"/>
            <a:r>
              <a:rPr lang="en-US" altLang="ko-KR" sz="1000" smtClean="0"/>
              <a:t>&lt;?</a:t>
            </a:r>
            <a:r>
              <a:rPr lang="en-US" altLang="ko-KR" sz="1000"/>
              <a:t>php if ( ! defined('BASEPATH')) exit('No direct script access allowed');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/**************************************************************************************************</a:t>
            </a:r>
          </a:p>
          <a:p>
            <a:pPr defTabSz="360000"/>
            <a:endParaRPr lang="en-US" altLang="ko-KR" sz="1000"/>
          </a:p>
          <a:p>
            <a:pPr lvl="1" defTabSz="360000"/>
            <a:r>
              <a:rPr lang="en-US" altLang="ko-KR" sz="1000" smtClean="0"/>
              <a:t>CRUD </a:t>
            </a:r>
            <a:r>
              <a:rPr lang="ko-KR" altLang="en-US" sz="1000"/>
              <a:t>모델</a:t>
            </a:r>
          </a:p>
          <a:p>
            <a:pPr defTabSz="360000"/>
            <a:endParaRPr lang="ko-KR" altLang="en-US" sz="1000"/>
          </a:p>
          <a:p>
            <a:pPr defTabSz="360000"/>
            <a:r>
              <a:rPr lang="ko-KR" altLang="en-US" sz="1000"/>
              <a:t>**************************************************************************************************</a:t>
            </a:r>
            <a:r>
              <a:rPr lang="en-US" altLang="ko-KR" sz="1000"/>
              <a:t>/</a:t>
            </a:r>
          </a:p>
          <a:p>
            <a:pPr defTabSz="360000"/>
            <a:r>
              <a:rPr lang="en-US" altLang="ko-KR" sz="1000"/>
              <a:t>class Crudm extends CI_Model {</a:t>
            </a:r>
          </a:p>
          <a:p>
            <a:pPr defTabSz="360000"/>
            <a:r>
              <a:rPr lang="en-US" altLang="ko-KR" sz="1000"/>
              <a:t>	/********************************</a:t>
            </a:r>
          </a:p>
          <a:p>
            <a:pPr defTabSz="360000"/>
            <a:r>
              <a:rPr lang="en-US" altLang="ko-KR" sz="1000"/>
              <a:t>	</a:t>
            </a:r>
            <a:r>
              <a:rPr lang="en-US" altLang="ko-KR" sz="1000" smtClean="0"/>
              <a:t>	</a:t>
            </a:r>
            <a:r>
              <a:rPr lang="ko-KR" altLang="en-US" sz="1000" smtClean="0"/>
              <a:t>선언</a:t>
            </a:r>
            <a:endParaRPr lang="ko-KR" altLang="en-US" sz="1000"/>
          </a:p>
          <a:p>
            <a:pPr defTabSz="360000"/>
            <a:r>
              <a:rPr lang="ko-KR" altLang="en-US" sz="1000"/>
              <a:t>	********************************</a:t>
            </a:r>
            <a:r>
              <a:rPr lang="en-US" altLang="ko-KR" sz="1000" smtClean="0"/>
              <a:t>/</a:t>
            </a:r>
          </a:p>
          <a:p>
            <a:pPr defTabSz="360000"/>
            <a:r>
              <a:rPr lang="en-US" altLang="ko-KR" sz="1000"/>
              <a:t>		# </a:t>
            </a:r>
            <a:r>
              <a:rPr lang="ko-KR" altLang="en-US" sz="1000"/>
              <a:t>컨텍스트 </a:t>
            </a:r>
            <a:r>
              <a:rPr lang="en-US" altLang="ko-KR" sz="1000"/>
              <a:t>- </a:t>
            </a:r>
            <a:r>
              <a:rPr lang="ko-KR" altLang="en-US" sz="1000"/>
              <a:t>테이블명</a:t>
            </a:r>
            <a:endParaRPr lang="en-US" altLang="ko-KR" sz="1000"/>
          </a:p>
          <a:p>
            <a:pPr defTabSz="360000"/>
            <a:r>
              <a:rPr lang="en-US" altLang="ko-KR" sz="1000"/>
              <a:t>		var $context = 'crud';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	/********************************</a:t>
            </a:r>
          </a:p>
          <a:p>
            <a:pPr defTabSz="360000"/>
            <a:r>
              <a:rPr lang="en-US" altLang="ko-KR" sz="1000"/>
              <a:t>		</a:t>
            </a:r>
            <a:r>
              <a:rPr lang="ko-KR" altLang="en-US" sz="1000"/>
              <a:t>생성자</a:t>
            </a:r>
          </a:p>
          <a:p>
            <a:pPr defTabSz="360000"/>
            <a:r>
              <a:rPr lang="ko-KR" altLang="en-US" sz="1000"/>
              <a:t>	********************************</a:t>
            </a:r>
            <a:r>
              <a:rPr lang="en-US" altLang="ko-KR" sz="1000"/>
              <a:t>/</a:t>
            </a:r>
          </a:p>
          <a:p>
            <a:pPr defTabSz="360000"/>
            <a:r>
              <a:rPr lang="en-US" altLang="ko-KR" sz="1000"/>
              <a:t>		function __construct()</a:t>
            </a:r>
          </a:p>
          <a:p>
            <a:pPr defTabSz="360000"/>
            <a:r>
              <a:rPr lang="en-US" altLang="ko-KR" sz="1000"/>
              <a:t>		{</a:t>
            </a:r>
          </a:p>
          <a:p>
            <a:pPr defTabSz="360000"/>
            <a:r>
              <a:rPr lang="en-US" altLang="ko-KR" sz="1000"/>
              <a:t>			parent::__construct();</a:t>
            </a:r>
          </a:p>
          <a:p>
            <a:pPr defTabSz="360000"/>
            <a:r>
              <a:rPr lang="en-US" altLang="ko-KR" sz="1000"/>
              <a:t>		}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	/**************************************************************************************************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		CREATE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	**************************************************************************************************/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}</a:t>
            </a:r>
          </a:p>
          <a:p>
            <a:pPr defTabSz="360000"/>
            <a:r>
              <a:rPr lang="en-US" altLang="ko-KR" sz="1000"/>
              <a:t>/* End of file */</a:t>
            </a:r>
          </a:p>
        </p:txBody>
      </p:sp>
    </p:spTree>
    <p:extLst>
      <p:ext uri="{BB962C8B-B14F-4D97-AF65-F5344CB8AC3E}">
        <p14:creationId xmlns:p14="http://schemas.microsoft.com/office/powerpoint/2010/main" val="16233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2.4 </a:t>
            </a:r>
            <a:r>
              <a:rPr lang="en-US" altLang="ko-KR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views </a:t>
            </a:r>
            <a:r>
              <a:rPr lang="ko-KR" altLang="ko-KR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작성 규칙</a:t>
            </a:r>
            <a:endParaRPr lang="ko-KR" altLang="ko-KR" smtClean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0145" y="832919"/>
            <a:ext cx="11092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VIEW </a:t>
            </a:r>
            <a:r>
              <a:rPr lang="ko-KR" altLang="en-US" sz="1200" smtClean="0"/>
              <a:t>파일의 컨벤션은 퍼블리싱에 기준하나</a:t>
            </a:r>
            <a:r>
              <a:rPr lang="en-US" altLang="ko-KR" sz="1200" smtClean="0"/>
              <a:t>, </a:t>
            </a:r>
            <a:r>
              <a:rPr lang="ko-KR" altLang="en-US" sz="1200" smtClean="0"/>
              <a:t>관리자의 경우 부트스트랩을 쓰고 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때문에 부트스트랩에 익숙해 질 필요가 있다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admin_crud_create.php </a:t>
            </a:r>
            <a:r>
              <a:rPr lang="ko-KR" altLang="en-US" sz="1200" smtClean="0"/>
              <a:t>생성의 경우 접미사로 </a:t>
            </a:r>
            <a:r>
              <a:rPr lang="en-US" altLang="ko-KR" sz="1200" smtClean="0"/>
              <a:t>_create</a:t>
            </a:r>
            <a:r>
              <a:rPr lang="ko-KR" altLang="en-US" sz="1200" smtClean="0"/>
              <a:t>가 붙는다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admin_crud_list.php </a:t>
            </a:r>
            <a:r>
              <a:rPr lang="ko-KR" altLang="en-US" sz="1200" smtClean="0"/>
              <a:t>목록의 경우 접미사로 </a:t>
            </a:r>
            <a:r>
              <a:rPr lang="en-US" altLang="ko-KR" sz="1200" smtClean="0"/>
              <a:t>_list</a:t>
            </a:r>
            <a:r>
              <a:rPr lang="ko-KR" altLang="en-US" sz="1200" smtClean="0"/>
              <a:t>가 붙는다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admin_crud_retrieve_and_update.php </a:t>
            </a:r>
            <a:r>
              <a:rPr lang="ko-KR" altLang="en-US" sz="1200" smtClean="0"/>
              <a:t>조회와 수정의 경우 </a:t>
            </a:r>
            <a:r>
              <a:rPr lang="en-US" altLang="ko-KR" sz="1200"/>
              <a:t>_</a:t>
            </a:r>
            <a:r>
              <a:rPr lang="en-US" altLang="ko-KR" sz="1200" smtClean="0"/>
              <a:t>retrieve_and_update</a:t>
            </a:r>
            <a:r>
              <a:rPr lang="ko-KR" altLang="en-US" sz="1200" smtClean="0"/>
              <a:t>가 접미사로 붙는다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만약 조회만 따로 작성 하는경우 </a:t>
            </a:r>
            <a:r>
              <a:rPr lang="en-US" altLang="ko-KR" sz="1200" smtClean="0"/>
              <a:t>admin_crud_retrieve.php</a:t>
            </a:r>
          </a:p>
          <a:p>
            <a:r>
              <a:rPr lang="ko-KR" altLang="en-US" sz="1200"/>
              <a:t>수정만 따로 작성하는 경우 </a:t>
            </a:r>
            <a:r>
              <a:rPr lang="en-US" altLang="ko-KR" sz="1200" smtClean="0"/>
              <a:t>admin_crud_update.php </a:t>
            </a:r>
            <a:r>
              <a:rPr lang="ko-KR" altLang="en-US" sz="1200" smtClean="0"/>
              <a:t>와 같이 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endParaRPr lang="en-US" altLang="ko-KR" sz="1200"/>
          </a:p>
        </p:txBody>
      </p:sp>
      <p:grpSp>
        <p:nvGrpSpPr>
          <p:cNvPr id="16" name="그룹 15"/>
          <p:cNvGrpSpPr/>
          <p:nvPr/>
        </p:nvGrpSpPr>
        <p:grpSpPr>
          <a:xfrm>
            <a:off x="1018647" y="2304504"/>
            <a:ext cx="3913505" cy="3543981"/>
            <a:chOff x="1018647" y="2304504"/>
            <a:chExt cx="3913505" cy="3543981"/>
          </a:xfrm>
        </p:grpSpPr>
        <p:sp>
          <p:nvSpPr>
            <p:cNvPr id="4" name="직사각형 3"/>
            <p:cNvSpPr/>
            <p:nvPr/>
          </p:nvSpPr>
          <p:spPr>
            <a:xfrm>
              <a:off x="1026902" y="2551542"/>
              <a:ext cx="3905250" cy="3050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mtClean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18647" y="2304504"/>
              <a:ext cx="219483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/>
                <a:t>admin_inc_layout_admin_head.php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26902" y="2595357"/>
              <a:ext cx="23086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/>
                <a:t>admin_inc_layout_admin_header.php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26902" y="5602264"/>
              <a:ext cx="214674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smtClean="0"/>
                <a:t>admin_inc_layout_admin_foot.php</a:t>
              </a:r>
              <a:endParaRPr lang="ko-KR" altLang="en-US" sz="10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34026" y="5350208"/>
              <a:ext cx="226055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/>
                <a:t>admin_inc_layout_admin_footer.php</a:t>
              </a:r>
              <a:endParaRPr lang="ko-KR" altLang="en-US" sz="100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026902" y="3043985"/>
              <a:ext cx="390525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019778" y="5350208"/>
              <a:ext cx="390525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884151" y="3014831"/>
              <a:ext cx="0" cy="230622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1026902" y="3350085"/>
              <a:ext cx="857249" cy="7268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/>
                <a:t>admin_inc_layout_admin_aside.php</a:t>
              </a:r>
              <a:endParaRPr lang="ko-KR" altLang="en-US" sz="100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18647" y="2768610"/>
              <a:ext cx="22236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/>
                <a:t>admin_inc_layout_admin_script.php</a:t>
              </a:r>
              <a:endParaRPr lang="ko-KR" altLang="en-US" sz="100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036693" y="2185901"/>
            <a:ext cx="7043916" cy="4339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/>
              <a:t>admin_inc_layout_admin_head.php </a:t>
            </a:r>
          </a:p>
          <a:p>
            <a:r>
              <a:rPr lang="en-US" altLang="ko-KR" sz="1200" smtClean="0"/>
              <a:t>html</a:t>
            </a:r>
            <a:r>
              <a:rPr lang="ko-KR" altLang="en-US" sz="1200" smtClean="0"/>
              <a:t>헤드와 </a:t>
            </a:r>
            <a:r>
              <a:rPr lang="en-US" altLang="ko-KR" sz="1200" smtClean="0"/>
              <a:t>body</a:t>
            </a:r>
            <a:r>
              <a:rPr lang="ko-KR" altLang="en-US" sz="1200" smtClean="0"/>
              <a:t>오픈 사이의 태그가 위치한다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en-US" altLang="ko-KR" sz="1200" b="1" smtClean="0"/>
              <a:t>admin_inc_layout_admin_header.php </a:t>
            </a:r>
          </a:p>
          <a:p>
            <a:r>
              <a:rPr lang="en-US" altLang="ko-KR" sz="1200" smtClean="0"/>
              <a:t>gnb</a:t>
            </a:r>
            <a:r>
              <a:rPr lang="ko-KR" altLang="en-US" sz="1200" smtClean="0"/>
              <a:t>와 로고 사인인 정보를 표시하는 태그가 위치한다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en-US" altLang="ko-KR" sz="1200" b="1" smtClean="0"/>
              <a:t>admin_inc_layout_admin_script.php </a:t>
            </a:r>
          </a:p>
          <a:p>
            <a:r>
              <a:rPr lang="ko-KR" altLang="en-US" sz="1200" smtClean="0"/>
              <a:t>스크립트를 상단에 기술한다</a:t>
            </a:r>
            <a:r>
              <a:rPr lang="en-US" altLang="ko-KR" sz="1200" smtClean="0"/>
              <a:t>. head</a:t>
            </a:r>
            <a:r>
              <a:rPr lang="ko-KR" altLang="en-US" sz="1200" smtClean="0"/>
              <a:t>안에 있는게 정석이나 그 경우 상단 인클루드 처리가 복잡해진다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body </a:t>
            </a:r>
            <a:r>
              <a:rPr lang="ko-KR" altLang="en-US" sz="1200" smtClean="0"/>
              <a:t>끝나는 태그 위에 있는 편이 성능상에 좋으나 스크립트 사용시 </a:t>
            </a:r>
            <a:r>
              <a:rPr lang="en-US" altLang="ko-KR" sz="1200" smtClean="0"/>
              <a:t>$(function(){}); </a:t>
            </a:r>
            <a:r>
              <a:rPr lang="ko-KR" altLang="en-US" sz="1200" smtClean="0"/>
              <a:t>과 같이 호출 </a:t>
            </a:r>
            <a:endParaRPr lang="en-US" altLang="ko-KR" sz="1200" smtClean="0"/>
          </a:p>
          <a:p>
            <a:r>
              <a:rPr lang="ko-KR" altLang="en-US" sz="1200" smtClean="0"/>
              <a:t>해주어야한다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페이지 내에서 스크립트를 사용하지 않는다면 </a:t>
            </a:r>
            <a:r>
              <a:rPr lang="en-US" altLang="ko-KR" sz="1200" smtClean="0"/>
              <a:t>footer </a:t>
            </a:r>
            <a:r>
              <a:rPr lang="ko-KR" altLang="en-US" sz="1200" smtClean="0"/>
              <a:t>밑쪽으로 내려도 관계 없다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en-US" altLang="ko-KR" sz="1200" b="1" smtClean="0"/>
              <a:t>admin_inc_layout_admin_footer.php </a:t>
            </a:r>
            <a:endParaRPr lang="en-US" altLang="ko-KR" sz="1200" b="1"/>
          </a:p>
          <a:p>
            <a:r>
              <a:rPr lang="ko-KR" altLang="en-US" sz="1200" smtClean="0"/>
              <a:t>관리자 카피라이터가 위치한다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b="1" smtClean="0"/>
              <a:t>admin_inc_layout_admin_foot.php </a:t>
            </a:r>
          </a:p>
          <a:p>
            <a:r>
              <a:rPr lang="en-US" altLang="ko-KR" sz="1200" smtClean="0"/>
              <a:t>body</a:t>
            </a:r>
            <a:r>
              <a:rPr lang="ko-KR" altLang="en-US" sz="1200" smtClean="0"/>
              <a:t>가 끝나는 태그가 위치하며 </a:t>
            </a:r>
            <a:r>
              <a:rPr lang="en-US" altLang="ko-KR" sz="1200" smtClean="0"/>
              <a:t>html</a:t>
            </a:r>
            <a:r>
              <a:rPr lang="ko-KR" altLang="en-US" sz="1200" smtClean="0"/>
              <a:t>끝나는 태그가 위치한다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퍼블리싱</a:t>
            </a:r>
            <a:r>
              <a:rPr lang="en-US" altLang="ko-KR" sz="1200" smtClean="0"/>
              <a:t>(</a:t>
            </a:r>
            <a:r>
              <a:rPr lang="ko-KR" altLang="en-US" sz="1200" smtClean="0"/>
              <a:t>프론트엔드</a:t>
            </a:r>
            <a:r>
              <a:rPr lang="en-US" altLang="ko-KR" sz="1200" smtClean="0"/>
              <a:t>)</a:t>
            </a:r>
            <a:r>
              <a:rPr lang="ko-KR" altLang="en-US" sz="1200" smtClean="0"/>
              <a:t>과 달리 페이지내에 스크립트를 기술해도 큰관계는 없다</a:t>
            </a:r>
            <a:r>
              <a:rPr lang="en-US" altLang="ko-KR" sz="1200" smtClean="0"/>
              <a:t>.</a:t>
            </a:r>
          </a:p>
          <a:p>
            <a:pPr defTabSz="360000"/>
            <a:r>
              <a:rPr lang="en-US" altLang="ko-KR" sz="1000"/>
              <a:t>&lt;?php $this-&gt;load-&gt;view('admin_inc_layout_admin_footer');?&gt;</a:t>
            </a:r>
          </a:p>
          <a:p>
            <a:pPr defTabSz="360000"/>
            <a:r>
              <a:rPr lang="en-US" altLang="ko-KR" sz="1000"/>
              <a:t>&lt;script type="text/javascript"&gt;</a:t>
            </a:r>
          </a:p>
          <a:p>
            <a:pPr defTabSz="360000"/>
            <a:r>
              <a:rPr lang="en-US" altLang="ko-KR" sz="1000"/>
              <a:t>	// </a:t>
            </a:r>
            <a:r>
              <a:rPr lang="ko-KR" altLang="en-US" sz="1000"/>
              <a:t>네비게이션 활성화</a:t>
            </a:r>
          </a:p>
          <a:p>
            <a:pPr defTabSz="360000"/>
            <a:r>
              <a:rPr lang="ko-KR" altLang="en-US" sz="1000"/>
              <a:t>	</a:t>
            </a:r>
            <a:r>
              <a:rPr lang="en-US" altLang="ko-KR" sz="1000"/>
              <a:t>$("[data-sidebar_id=&lt;?php echo $context?&gt;]").addClass('active');</a:t>
            </a:r>
          </a:p>
          <a:p>
            <a:pPr defTabSz="360000"/>
            <a:r>
              <a:rPr lang="en-US" altLang="ko-KR" sz="1000"/>
              <a:t>&lt;/script&gt;</a:t>
            </a:r>
          </a:p>
          <a:p>
            <a:pPr defTabSz="360000"/>
            <a:r>
              <a:rPr lang="en-US" altLang="ko-KR" sz="1000"/>
              <a:t>&lt;?php $this-&gt;load-&gt;view('admin_inc_layout_admin_foot</a:t>
            </a:r>
            <a:r>
              <a:rPr lang="en-US" altLang="ko-KR" sz="1000" smtClean="0"/>
              <a:t>');?&gt;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7671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15735" y="242009"/>
            <a:ext cx="11399037" cy="3349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b="1" u="sng" dirty="0">
                <a:solidFill>
                  <a:prstClr val="black"/>
                </a:solidFill>
                <a:latin typeface="나눔고딕코딩" pitchFamily="49" charset="-127"/>
                <a:ea typeface="나눔고딕코딩" pitchFamily="49" charset="-127"/>
                <a:cs typeface="+mj-cs"/>
              </a:rPr>
              <a:t>개 정 이 </a:t>
            </a:r>
            <a:r>
              <a:rPr lang="ko-KR" altLang="en-US" sz="1400" b="1" u="sng" dirty="0" err="1">
                <a:solidFill>
                  <a:prstClr val="black"/>
                </a:solidFill>
                <a:latin typeface="나눔고딕코딩" pitchFamily="49" charset="-127"/>
                <a:ea typeface="나눔고딕코딩" pitchFamily="49" charset="-127"/>
                <a:cs typeface="+mj-cs"/>
              </a:rPr>
              <a:t>력</a:t>
            </a:r>
            <a:endParaRPr lang="ko-KR" altLang="en-US" sz="1400" b="1" u="sng">
              <a:solidFill>
                <a:prstClr val="black"/>
              </a:solidFill>
              <a:latin typeface="나눔고딕코딩" pitchFamily="49" charset="-127"/>
              <a:ea typeface="나눔고딕코딩" pitchFamily="49" charset="-127"/>
              <a:cs typeface="+mj-cs"/>
            </a:endParaRPr>
          </a:p>
        </p:txBody>
      </p:sp>
      <p:graphicFrame>
        <p:nvGraphicFramePr>
          <p:cNvPr id="4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86329"/>
              </p:ext>
            </p:extLst>
          </p:nvPr>
        </p:nvGraphicFramePr>
        <p:xfrm>
          <a:off x="415734" y="653171"/>
          <a:ext cx="11399037" cy="5353050"/>
        </p:xfrm>
        <a:graphic>
          <a:graphicData uri="http://schemas.openxmlformats.org/drawingml/2006/table">
            <a:tbl>
              <a:tblPr/>
              <a:tblGrid>
                <a:gridCol w="548494"/>
                <a:gridCol w="690958"/>
                <a:gridCol w="866668"/>
                <a:gridCol w="1208583"/>
                <a:gridCol w="1213334"/>
                <a:gridCol w="2934795"/>
                <a:gridCol w="3936205"/>
              </a:tblGrid>
              <a:tr h="2719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No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작성일자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변경사유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변경내용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승인자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</a:tr>
              <a:tr h="2736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1.0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원상필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2015.02.28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최초작성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4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2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4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4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2688"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8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2.5</a:t>
            </a:r>
            <a:r>
              <a:rPr lang="en-US" altLang="ko-KR" baseline="0" smtClean="0"/>
              <a:t> db </a:t>
            </a:r>
            <a:r>
              <a:rPr lang="ko-KR" altLang="en-US" baseline="0" smtClean="0"/>
              <a:t>테이블 및 컬럼 작성 규칙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테이블과 컬럼명은 소문자</a:t>
            </a:r>
            <a:r>
              <a:rPr lang="en-US" altLang="ko-KR" sz="1200" smtClean="0"/>
              <a:t>, </a:t>
            </a:r>
            <a:r>
              <a:rPr lang="ko-KR" altLang="en-US" sz="1200" smtClean="0"/>
              <a:t>숫자</a:t>
            </a:r>
            <a:r>
              <a:rPr lang="en-US" altLang="ko-KR" sz="1200" smtClean="0"/>
              <a:t>, </a:t>
            </a:r>
            <a:r>
              <a:rPr lang="ko-KR" altLang="en-US" sz="1200" smtClean="0"/>
              <a:t>언더스코어만 허용되며 최대한 자연어로 기술한다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연관성이 있다면 비슷하게 정렬되어 묶이도록 기술한다</a:t>
            </a:r>
            <a:r>
              <a:rPr lang="en-US" altLang="ko-KR" sz="1200" smtClean="0"/>
              <a:t>.</a:t>
            </a:r>
          </a:p>
          <a:p>
            <a:r>
              <a:rPr lang="en-US" altLang="ko-KR" sz="1000" smtClean="0"/>
              <a:t>board</a:t>
            </a:r>
          </a:p>
          <a:p>
            <a:r>
              <a:rPr lang="en-US" altLang="ko-KR" sz="1000" smtClean="0"/>
              <a:t>board_content</a:t>
            </a:r>
          </a:p>
          <a:p>
            <a:r>
              <a:rPr lang="en-US" altLang="ko-KR" sz="1000" smtClean="0"/>
              <a:t>board_recommend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그러나 아래와 같이 쓰게되면 별도의 </a:t>
            </a:r>
            <a:r>
              <a:rPr lang="ko-KR" altLang="en-US" sz="1200"/>
              <a:t>문서가 필요하게 된다</a:t>
            </a:r>
            <a:r>
              <a:rPr lang="en-US" altLang="ko-KR" sz="1200"/>
              <a:t>.</a:t>
            </a:r>
          </a:p>
          <a:p>
            <a:endParaRPr lang="en-US" altLang="ko-KR" sz="1200" smtClean="0"/>
          </a:p>
          <a:p>
            <a:r>
              <a:rPr lang="en-US" altLang="ko-KR" sz="1000" smtClean="0"/>
              <a:t>BRD</a:t>
            </a:r>
          </a:p>
          <a:p>
            <a:r>
              <a:rPr lang="en-US" altLang="ko-KR" sz="1000" smtClean="0"/>
              <a:t>BRD_C</a:t>
            </a:r>
          </a:p>
          <a:p>
            <a:r>
              <a:rPr lang="en-US" altLang="ko-KR" sz="1000" smtClean="0"/>
              <a:t>BRD_R, B_TBL</a:t>
            </a:r>
          </a:p>
          <a:p>
            <a:endParaRPr lang="en-US" altLang="ko-KR" sz="1000"/>
          </a:p>
          <a:p>
            <a:r>
              <a:rPr lang="en-US" altLang="ko-KR" sz="1200" smtClean="0"/>
              <a:t>enum</a:t>
            </a:r>
            <a:r>
              <a:rPr lang="ko-KR" altLang="en-US" sz="1200" smtClean="0"/>
              <a:t>타입의 경우 </a:t>
            </a:r>
            <a:r>
              <a:rPr lang="en-US" altLang="ko-KR" sz="1200" smtClean="0"/>
              <a:t>Y,N</a:t>
            </a:r>
            <a:r>
              <a:rPr lang="ko-KR" altLang="en-US" sz="1200" smtClean="0"/>
              <a:t>으로 기술한다</a:t>
            </a:r>
            <a:r>
              <a:rPr lang="en-US" altLang="ko-KR" sz="1200" smtClean="0"/>
              <a:t>. Y,N</a:t>
            </a:r>
            <a:r>
              <a:rPr lang="ko-KR" altLang="en-US" sz="1200" smtClean="0"/>
              <a:t>의 경우 별도의 아래 코드와 같이 처리하지 않아도 알아 볼 수 있기 때문이다</a:t>
            </a:r>
            <a:r>
              <a:rPr lang="en-US" altLang="ko-KR" sz="1200" smtClean="0"/>
              <a:t>. </a:t>
            </a:r>
          </a:p>
          <a:p>
            <a:r>
              <a:rPr lang="en-US" altLang="ko-KR" sz="1200" smtClean="0"/>
              <a:t>true, false</a:t>
            </a:r>
            <a:r>
              <a:rPr lang="ko-KR" altLang="en-US" sz="1200" smtClean="0"/>
              <a:t>는 프로그래머만 아는 경우가 많다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en-US" altLang="ko-KR" sz="1000" smtClean="0"/>
              <a:t>if ($text == 'Y') {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  return "</a:t>
            </a:r>
            <a:r>
              <a:rPr lang="ko-KR" altLang="en-US" sz="1000" smtClean="0"/>
              <a:t>예</a:t>
            </a:r>
            <a:r>
              <a:rPr lang="en-US" altLang="ko-KR" sz="1000" smtClean="0"/>
              <a:t>";</a:t>
            </a:r>
            <a:endParaRPr lang="en-US" altLang="ko-KR" sz="1000"/>
          </a:p>
          <a:p>
            <a:r>
              <a:rPr lang="en-US" altLang="ko-KR" sz="1000" smtClean="0"/>
              <a:t>} else {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  return ="</a:t>
            </a:r>
            <a:r>
              <a:rPr lang="ko-KR" altLang="en-US" sz="1000" smtClean="0"/>
              <a:t>아니오</a:t>
            </a:r>
            <a:r>
              <a:rPr lang="en-US" altLang="ko-KR" sz="1000" smtClean="0"/>
              <a:t>";</a:t>
            </a:r>
            <a:endParaRPr lang="en-US" altLang="ko-KR" sz="1000"/>
          </a:p>
          <a:p>
            <a:r>
              <a:rPr lang="en-US" altLang="ko-KR" sz="1000" smtClean="0"/>
              <a:t>}</a:t>
            </a:r>
          </a:p>
          <a:p>
            <a:endParaRPr lang="en-US" altLang="ko-KR" sz="1000"/>
          </a:p>
          <a:p>
            <a:r>
              <a:rPr lang="en-US" altLang="ko-KR" sz="1200" smtClean="0"/>
              <a:t>dates, times</a:t>
            </a:r>
            <a:r>
              <a:rPr lang="ko-KR" altLang="en-US" sz="1200" smtClean="0"/>
              <a:t>는 컬럼을 구분한다</a:t>
            </a:r>
            <a:r>
              <a:rPr lang="en-US" altLang="ko-KR" sz="1200" smtClean="0"/>
              <a:t>. bootstrap</a:t>
            </a:r>
            <a:r>
              <a:rPr lang="ko-KR" altLang="en-US" sz="1200" smtClean="0"/>
              <a:t>에서 동시에 지원하지 않기 때문이고</a:t>
            </a:r>
            <a:r>
              <a:rPr lang="en-US" altLang="ko-KR" sz="1200" smtClean="0"/>
              <a:t>, </a:t>
            </a:r>
            <a:r>
              <a:rPr lang="ko-KR" altLang="en-US" sz="1200" smtClean="0"/>
              <a:t>구분하는편이 검색에 유용하기 때문이다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2000-01-01, </a:t>
            </a:r>
            <a:r>
              <a:rPr lang="en-US" altLang="ko-KR" sz="1200" smtClean="0"/>
              <a:t>00:00:00</a:t>
            </a:r>
            <a:r>
              <a:rPr lang="ko-KR" altLang="en-US" sz="1200" smtClean="0"/>
              <a:t>로 초기화 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실수로 값을 넣지 않아도 </a:t>
            </a:r>
            <a:r>
              <a:rPr lang="en-US" altLang="ko-KR" sz="1200" smtClean="0"/>
              <a:t>UI</a:t>
            </a:r>
            <a:r>
              <a:rPr lang="ko-KR" altLang="en-US" sz="1200" smtClean="0"/>
              <a:t>가 고장나지 않는다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안타깝게도 </a:t>
            </a:r>
            <a:r>
              <a:rPr lang="en-US" altLang="ko-KR" sz="1200" smtClean="0"/>
              <a:t>Trigger</a:t>
            </a:r>
            <a:r>
              <a:rPr lang="ko-KR" altLang="en-US" sz="1200" smtClean="0"/>
              <a:t>는 </a:t>
            </a:r>
            <a:r>
              <a:rPr lang="en-US" altLang="ko-KR" sz="1200" smtClean="0"/>
              <a:t>MySql</a:t>
            </a:r>
            <a:r>
              <a:rPr lang="ko-KR" altLang="en-US" sz="1200" smtClean="0"/>
              <a:t>버전에 영향을 받아 지양하였다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7101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2.6 libraries </a:t>
            </a:r>
            <a:r>
              <a:rPr lang="ko-KR" altLang="en-US" smtClean="0"/>
              <a:t>작성 규칙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아래의 기본 </a:t>
            </a:r>
            <a:r>
              <a:rPr lang="ko-KR" altLang="en-US" sz="1100" smtClean="0"/>
              <a:t>라이브러리 모양새를 </a:t>
            </a:r>
            <a:r>
              <a:rPr lang="ko-KR" altLang="en-US" sz="1100"/>
              <a:t>유지한다</a:t>
            </a:r>
            <a:r>
              <a:rPr lang="en-US" altLang="ko-KR" sz="1100"/>
              <a:t>. </a:t>
            </a:r>
            <a:r>
              <a:rPr lang="ko-KR" altLang="en-US" sz="1100"/>
              <a:t>주석의 형태는 달라져도 큰 관계가 없으나</a:t>
            </a:r>
            <a:r>
              <a:rPr lang="en-US" altLang="ko-KR" sz="1100"/>
              <a:t>, </a:t>
            </a:r>
            <a:r>
              <a:rPr lang="ko-KR" altLang="en-US" sz="1100"/>
              <a:t>주석을 달지 않는 경우는 문제가 있다</a:t>
            </a:r>
            <a:r>
              <a:rPr lang="en-US" altLang="ko-KR" sz="1100"/>
              <a:t>.</a:t>
            </a:r>
          </a:p>
          <a:p>
            <a:r>
              <a:rPr lang="ko-KR" altLang="en-US" sz="1200"/>
              <a:t>파일명 </a:t>
            </a:r>
            <a:r>
              <a:rPr lang="en-US" altLang="ko-KR" sz="1200"/>
              <a:t>: application/libraries/Auth.php  </a:t>
            </a:r>
          </a:p>
          <a:p>
            <a:r>
              <a:rPr lang="ko-KR" altLang="en-US" sz="1200" smtClean="0"/>
              <a:t>라이브러리의 경우 </a:t>
            </a:r>
            <a:r>
              <a:rPr lang="en-US" altLang="ko-KR" sz="1200" smtClean="0"/>
              <a:t>CI</a:t>
            </a:r>
            <a:r>
              <a:rPr lang="ko-KR" altLang="en-US" sz="1200" smtClean="0"/>
              <a:t>가 정한 관례에 의해 파일명의 첫글자를 대문자로 한다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pPr defTabSz="360000"/>
            <a:endParaRPr lang="en-US" altLang="ko-KR" sz="1000" smtClean="0"/>
          </a:p>
          <a:p>
            <a:pPr defTabSz="360000"/>
            <a:r>
              <a:rPr lang="en-US" altLang="ko-KR" sz="1000" smtClean="0"/>
              <a:t>&lt;?</a:t>
            </a:r>
            <a:r>
              <a:rPr lang="en-US" altLang="ko-KR" sz="1000"/>
              <a:t>php if ( ! defined('BASEPATH')) exit('No direct script access allowed');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/**************************************************************************************************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	Auth</a:t>
            </a:r>
          </a:p>
          <a:p>
            <a:pPr defTabSz="360000"/>
            <a:r>
              <a:rPr lang="en-US" altLang="ko-KR" sz="1000"/>
              <a:t>	</a:t>
            </a:r>
            <a:r>
              <a:rPr lang="ko-KR" altLang="en-US" sz="1000"/>
              <a:t>권한및 세션관련 라이브러리 이다</a:t>
            </a:r>
            <a:r>
              <a:rPr lang="en-US" altLang="ko-KR" sz="1000"/>
              <a:t>.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**************************************************************************************************/</a:t>
            </a:r>
          </a:p>
          <a:p>
            <a:pPr defTabSz="360000"/>
            <a:r>
              <a:rPr lang="en-US" altLang="ko-KR" sz="1000"/>
              <a:t>class Auth {</a:t>
            </a:r>
          </a:p>
          <a:p>
            <a:pPr defTabSz="360000"/>
            <a:r>
              <a:rPr lang="en-US" altLang="ko-KR" sz="1000"/>
              <a:t>	/********************************</a:t>
            </a:r>
          </a:p>
          <a:p>
            <a:pPr defTabSz="360000"/>
            <a:r>
              <a:rPr lang="en-US" altLang="ko-KR" sz="1000"/>
              <a:t>		</a:t>
            </a:r>
            <a:r>
              <a:rPr lang="ko-KR" altLang="en-US" sz="1000"/>
              <a:t>선언</a:t>
            </a:r>
          </a:p>
          <a:p>
            <a:pPr defTabSz="360000"/>
            <a:r>
              <a:rPr lang="ko-KR" altLang="en-US" sz="1000"/>
              <a:t>	********************************</a:t>
            </a:r>
            <a:r>
              <a:rPr lang="en-US" altLang="ko-KR" sz="1000"/>
              <a:t>/</a:t>
            </a:r>
          </a:p>
          <a:p>
            <a:pPr defTabSz="360000"/>
            <a:r>
              <a:rPr lang="en-US" altLang="ko-KR" sz="1000"/>
              <a:t>		var $ci;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	/********************************</a:t>
            </a:r>
          </a:p>
          <a:p>
            <a:pPr defTabSz="360000"/>
            <a:r>
              <a:rPr lang="en-US" altLang="ko-KR" sz="1000"/>
              <a:t>		</a:t>
            </a:r>
            <a:r>
              <a:rPr lang="ko-KR" altLang="en-US" sz="1000"/>
              <a:t>생성자</a:t>
            </a:r>
          </a:p>
          <a:p>
            <a:pPr defTabSz="360000"/>
            <a:r>
              <a:rPr lang="ko-KR" altLang="en-US" sz="1000"/>
              <a:t>	********************************</a:t>
            </a:r>
            <a:r>
              <a:rPr lang="en-US" altLang="ko-KR" sz="1000"/>
              <a:t>/</a:t>
            </a:r>
          </a:p>
          <a:p>
            <a:pPr defTabSz="360000"/>
            <a:r>
              <a:rPr lang="en-US" altLang="ko-KR" sz="1000"/>
              <a:t>		public function __construct()</a:t>
            </a:r>
          </a:p>
          <a:p>
            <a:pPr defTabSz="360000"/>
            <a:r>
              <a:rPr lang="en-US" altLang="ko-KR" sz="1000"/>
              <a:t>		{</a:t>
            </a:r>
          </a:p>
          <a:p>
            <a:pPr defTabSz="360000"/>
            <a:r>
              <a:rPr lang="en-US" altLang="ko-KR" sz="1000"/>
              <a:t>			$this-&gt;ci =&amp; get_instance();</a:t>
            </a:r>
          </a:p>
          <a:p>
            <a:pPr defTabSz="360000"/>
            <a:r>
              <a:rPr lang="en-US" altLang="ko-KR" sz="1000"/>
              <a:t>		}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}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/* End of file */</a:t>
            </a:r>
          </a:p>
        </p:txBody>
      </p:sp>
    </p:spTree>
    <p:extLst>
      <p:ext uri="{BB962C8B-B14F-4D97-AF65-F5344CB8AC3E}">
        <p14:creationId xmlns:p14="http://schemas.microsoft.com/office/powerpoint/2010/main" val="4462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2.7 </a:t>
            </a:r>
            <a:r>
              <a:rPr lang="en-US" altLang="ko-KR" baseline="0" smtClean="0"/>
              <a:t>helpers </a:t>
            </a:r>
            <a:r>
              <a:rPr lang="ko-KR" altLang="en-US" baseline="0" smtClean="0"/>
              <a:t>작성 규칙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아래의 기본 </a:t>
            </a:r>
            <a:r>
              <a:rPr lang="ko-KR" altLang="en-US" sz="1200" smtClean="0"/>
              <a:t>헬퍼 모양새를 </a:t>
            </a:r>
            <a:r>
              <a:rPr lang="ko-KR" altLang="en-US" sz="1200"/>
              <a:t>유지한다</a:t>
            </a:r>
            <a:r>
              <a:rPr lang="en-US" altLang="ko-KR" sz="1200"/>
              <a:t>. </a:t>
            </a:r>
            <a:r>
              <a:rPr lang="ko-KR" altLang="en-US" sz="1200"/>
              <a:t>주석의 형태는 달라져도 큰 관계가 없으나</a:t>
            </a:r>
            <a:r>
              <a:rPr lang="en-US" altLang="ko-KR" sz="1200"/>
              <a:t>, </a:t>
            </a:r>
            <a:r>
              <a:rPr lang="ko-KR" altLang="en-US" sz="1200"/>
              <a:t>주석을 달지 않는 경우는 문제가 있다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파일명 </a:t>
            </a:r>
            <a:r>
              <a:rPr lang="en-US" altLang="ko-KR" sz="1200"/>
              <a:t>: </a:t>
            </a:r>
            <a:r>
              <a:rPr lang="en-US" altLang="ko-KR" sz="1200" smtClean="0"/>
              <a:t>application/helpers/example_helper.php  </a:t>
            </a:r>
            <a:r>
              <a:rPr lang="ko-KR" altLang="en-US" sz="1200" smtClean="0"/>
              <a:t>헬퍼의 경우 </a:t>
            </a:r>
            <a:r>
              <a:rPr lang="en-US" altLang="ko-KR" sz="1200" smtClean="0"/>
              <a:t>CI</a:t>
            </a:r>
            <a:r>
              <a:rPr lang="ko-KR" altLang="en-US" sz="1200" smtClean="0"/>
              <a:t>가 정한 규칙에 의해 </a:t>
            </a:r>
            <a:r>
              <a:rPr lang="en-US" altLang="ko-KR" sz="1200" smtClean="0"/>
              <a:t>_helper </a:t>
            </a:r>
            <a:r>
              <a:rPr lang="ko-KR" altLang="en-US" sz="1200" smtClean="0"/>
              <a:t>접미사가 붙는다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pPr defTabSz="360000"/>
            <a:endParaRPr lang="en-US" altLang="ko-KR" sz="1000" smtClean="0"/>
          </a:p>
          <a:p>
            <a:pPr defTabSz="360000"/>
            <a:r>
              <a:rPr lang="en-US" altLang="ko-KR" sz="1000" smtClean="0"/>
              <a:t>&lt;?</a:t>
            </a:r>
            <a:r>
              <a:rPr lang="en-US" altLang="ko-KR" sz="1000"/>
              <a:t>php if ( ! defined('BASEPATH')) exit('No direct script access allowed');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en-US" altLang="ko-KR" sz="1000"/>
              <a:t># POST</a:t>
            </a:r>
            <a:r>
              <a:rPr lang="ko-KR" altLang="en-US" sz="1000"/>
              <a:t>배열을 </a:t>
            </a:r>
            <a:r>
              <a:rPr lang="en-US" altLang="ko-KR" sz="1000"/>
              <a:t>hidden</a:t>
            </a:r>
            <a:r>
              <a:rPr lang="ko-KR" altLang="en-US" sz="1000"/>
              <a:t>으로 돌려준다</a:t>
            </a:r>
            <a:r>
              <a:rPr lang="en-US" altLang="ko-KR" sz="1000"/>
              <a:t>.</a:t>
            </a:r>
          </a:p>
          <a:p>
            <a:pPr defTabSz="360000"/>
            <a:r>
              <a:rPr lang="en-US" altLang="ko-KR" sz="1000"/>
              <a:t>function </a:t>
            </a:r>
            <a:r>
              <a:rPr lang="en-US" altLang="ko-KR" sz="1000" smtClean="0"/>
              <a:t>test()</a:t>
            </a:r>
            <a:endParaRPr lang="en-US" altLang="ko-KR" sz="1000"/>
          </a:p>
          <a:p>
            <a:pPr defTabSz="360000"/>
            <a:r>
              <a:rPr lang="en-US" altLang="ko-KR" sz="1000"/>
              <a:t>{</a:t>
            </a:r>
          </a:p>
          <a:p>
            <a:pPr defTabSz="360000"/>
            <a:r>
              <a:rPr lang="en-US" altLang="ko-KR" sz="1000"/>
              <a:t>	$ret = '';</a:t>
            </a:r>
          </a:p>
          <a:p>
            <a:pPr defTabSz="360000"/>
            <a:r>
              <a:rPr lang="en-US" altLang="ko-KR" sz="1000"/>
              <a:t>	return $ret;</a:t>
            </a:r>
          </a:p>
          <a:p>
            <a:pPr defTabSz="360000"/>
            <a:r>
              <a:rPr lang="en-US" altLang="ko-KR" sz="1000"/>
              <a:t>}</a:t>
            </a:r>
          </a:p>
          <a:p>
            <a:pPr defTabSz="360000"/>
            <a:r>
              <a:rPr lang="en-US" altLang="ko-KR" sz="1000" smtClean="0"/>
              <a:t>?&gt;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868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en-US" altLang="ko-KR" baseline="0" smtClean="0"/>
              <a:t> CRUD </a:t>
            </a:r>
            <a:r>
              <a:rPr lang="ko-KR" altLang="en-US" baseline="0" smtClean="0"/>
              <a:t>샘플 소개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CRUD</a:t>
            </a:r>
            <a:r>
              <a:rPr lang="ko-KR" altLang="en-US" sz="1200" smtClean="0"/>
              <a:t>샘플은 기본적인 데이터베이스 핸들링인 목록</a:t>
            </a:r>
            <a:r>
              <a:rPr lang="en-US" altLang="ko-KR" sz="1200" smtClean="0"/>
              <a:t>, </a:t>
            </a:r>
            <a:r>
              <a:rPr lang="ko-KR" altLang="en-US" sz="1200" smtClean="0"/>
              <a:t>조회</a:t>
            </a:r>
            <a:r>
              <a:rPr lang="en-US" altLang="ko-KR" sz="1200" smtClean="0"/>
              <a:t>, </a:t>
            </a:r>
            <a:r>
              <a:rPr lang="ko-KR" altLang="en-US" sz="1200" smtClean="0"/>
              <a:t>수정</a:t>
            </a:r>
            <a:r>
              <a:rPr lang="en-US" altLang="ko-KR" sz="1200" smtClean="0"/>
              <a:t>, </a:t>
            </a:r>
            <a:r>
              <a:rPr lang="ko-KR" altLang="en-US" sz="1200" smtClean="0"/>
              <a:t>삭제를 관리자에 구현해놓은 샘플이다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그러므로 </a:t>
            </a:r>
            <a:r>
              <a:rPr lang="en-US" altLang="ko-KR" sz="1200" smtClean="0"/>
              <a:t>CRUD</a:t>
            </a:r>
            <a:r>
              <a:rPr lang="ko-KR" altLang="en-US" sz="1200" smtClean="0"/>
              <a:t>샘플을 분석하면 코드의 흐름과 구현 스타일을 알 수 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또한 새로운 </a:t>
            </a:r>
            <a:r>
              <a:rPr lang="en-US" altLang="ko-KR" sz="1200" smtClean="0"/>
              <a:t>CRUD</a:t>
            </a:r>
            <a:r>
              <a:rPr lang="ko-KR" altLang="en-US" sz="1200" smtClean="0"/>
              <a:t>모듈을 제작시 이 코드를 재활용하면 소중한 시간을 절약할 수 있다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ko-KR" altLang="en-US" sz="1200" b="1" smtClean="0"/>
              <a:t>컨트롤러</a:t>
            </a:r>
            <a:endParaRPr lang="en-US" altLang="ko-KR" sz="1200" b="1"/>
          </a:p>
          <a:p>
            <a:r>
              <a:rPr lang="en-US" altLang="ko-KR" sz="1200" smtClean="0"/>
              <a:t>application/controllers/admin_crud.php</a:t>
            </a:r>
          </a:p>
          <a:p>
            <a:r>
              <a:rPr lang="ko-KR" altLang="en-US" sz="1200" smtClean="0"/>
              <a:t>라이브러리와 헬퍼의 호출</a:t>
            </a:r>
            <a:r>
              <a:rPr lang="en-US" altLang="ko-KR" sz="1200" smtClean="0"/>
              <a:t>, </a:t>
            </a:r>
            <a:r>
              <a:rPr lang="ko-KR" altLang="en-US" sz="1200" smtClean="0"/>
              <a:t>모델의 호출</a:t>
            </a:r>
            <a:r>
              <a:rPr lang="en-US" altLang="ko-KR" sz="1200" smtClean="0"/>
              <a:t>, </a:t>
            </a:r>
            <a:r>
              <a:rPr lang="ko-KR" altLang="en-US" sz="1200" smtClean="0"/>
              <a:t>페이지네이션</a:t>
            </a:r>
            <a:r>
              <a:rPr lang="en-US" altLang="ko-KR" sz="1200" smtClean="0"/>
              <a:t>, </a:t>
            </a:r>
            <a:r>
              <a:rPr lang="ko-KR" altLang="en-US" sz="1200" smtClean="0"/>
              <a:t>뷰 파일들을 호출</a:t>
            </a:r>
            <a:r>
              <a:rPr lang="en-US" altLang="ko-KR" sz="1200" smtClean="0"/>
              <a:t>, </a:t>
            </a:r>
            <a:r>
              <a:rPr lang="ko-KR" altLang="en-US" sz="1200" smtClean="0"/>
              <a:t>폼밸리데이션</a:t>
            </a:r>
            <a:r>
              <a:rPr lang="en-US" altLang="ko-KR" sz="1200" smtClean="0"/>
              <a:t>, </a:t>
            </a:r>
            <a:r>
              <a:rPr lang="ko-KR" altLang="en-US" sz="1200" smtClean="0"/>
              <a:t>기본적인 폼 전송후 모델 처리를 배울수 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b="1" smtClean="0"/>
              <a:t>모델</a:t>
            </a:r>
            <a:endParaRPr lang="en-US" altLang="ko-KR" sz="1200" b="1" smtClean="0"/>
          </a:p>
          <a:p>
            <a:r>
              <a:rPr lang="en-US" altLang="ko-KR" sz="1200" smtClean="0"/>
              <a:t>application/models/crudm.php</a:t>
            </a:r>
          </a:p>
          <a:p>
            <a:r>
              <a:rPr lang="ko-KR" altLang="en-US" sz="1200" smtClean="0"/>
              <a:t>쓰기</a:t>
            </a:r>
            <a:r>
              <a:rPr lang="en-US" altLang="ko-KR" sz="1200" smtClean="0"/>
              <a:t>, </a:t>
            </a:r>
            <a:r>
              <a:rPr lang="ko-KR" altLang="en-US" sz="1200" smtClean="0"/>
              <a:t>목록과 검색</a:t>
            </a:r>
            <a:r>
              <a:rPr lang="en-US" altLang="ko-KR" sz="1200" smtClean="0"/>
              <a:t>, </a:t>
            </a:r>
            <a:r>
              <a:rPr lang="ko-KR" altLang="en-US" sz="1200" smtClean="0"/>
              <a:t>조회</a:t>
            </a:r>
            <a:r>
              <a:rPr lang="en-US" altLang="ko-KR" sz="1200" smtClean="0"/>
              <a:t>, </a:t>
            </a:r>
            <a:r>
              <a:rPr lang="ko-KR" altLang="en-US" sz="1200" smtClean="0"/>
              <a:t>카운팅</a:t>
            </a:r>
            <a:r>
              <a:rPr lang="en-US" altLang="ko-KR" sz="1200" smtClean="0"/>
              <a:t>, </a:t>
            </a:r>
            <a:r>
              <a:rPr lang="ko-KR" altLang="en-US" sz="1200" smtClean="0"/>
              <a:t>수정</a:t>
            </a:r>
            <a:r>
              <a:rPr lang="en-US" altLang="ko-KR" sz="1200" smtClean="0"/>
              <a:t>, </a:t>
            </a:r>
            <a:r>
              <a:rPr lang="ko-KR" altLang="en-US" sz="1200" smtClean="0"/>
              <a:t>삭제처리를 배울수 있다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ko-KR" altLang="en-US" sz="1200" b="1" smtClean="0"/>
              <a:t>뷰 </a:t>
            </a:r>
            <a:r>
              <a:rPr lang="en-US" altLang="ko-KR" sz="1200" b="1" smtClean="0"/>
              <a:t>- </a:t>
            </a:r>
            <a:r>
              <a:rPr lang="ko-KR" altLang="en-US" sz="1200" b="1" smtClean="0"/>
              <a:t>생성</a:t>
            </a:r>
            <a:endParaRPr lang="en-US" altLang="ko-KR" sz="1200" b="1"/>
          </a:p>
          <a:p>
            <a:r>
              <a:rPr lang="en-US" altLang="ko-KR" sz="1200" smtClean="0"/>
              <a:t>application/views/admin_crud_create.php</a:t>
            </a:r>
          </a:p>
          <a:p>
            <a:r>
              <a:rPr lang="ko-KR" altLang="en-US" sz="1200" smtClean="0"/>
              <a:t>헤드</a:t>
            </a:r>
            <a:r>
              <a:rPr lang="en-US" altLang="ko-KR" sz="1200" smtClean="0"/>
              <a:t>,</a:t>
            </a:r>
            <a:r>
              <a:rPr lang="ko-KR" altLang="en-US" sz="1200" smtClean="0"/>
              <a:t>헤더</a:t>
            </a:r>
            <a:r>
              <a:rPr lang="en-US" altLang="ko-KR" sz="1200" smtClean="0"/>
              <a:t>,</a:t>
            </a:r>
            <a:r>
              <a:rPr lang="ko-KR" altLang="en-US" sz="1200" smtClean="0"/>
              <a:t>스크립트</a:t>
            </a:r>
            <a:r>
              <a:rPr lang="en-US" altLang="ko-KR" sz="1200" smtClean="0"/>
              <a:t>,</a:t>
            </a:r>
            <a:r>
              <a:rPr lang="ko-KR" altLang="en-US" sz="1200" smtClean="0"/>
              <a:t>풋</a:t>
            </a:r>
            <a:r>
              <a:rPr lang="en-US" altLang="ko-KR" sz="1200" smtClean="0"/>
              <a:t>,</a:t>
            </a:r>
            <a:r>
              <a:rPr lang="ko-KR" altLang="en-US" sz="1200" smtClean="0"/>
              <a:t>푸터를 </a:t>
            </a:r>
            <a:r>
              <a:rPr lang="en-US" altLang="ko-KR" sz="1200" smtClean="0"/>
              <a:t>view</a:t>
            </a:r>
            <a:r>
              <a:rPr lang="ko-KR" altLang="en-US" sz="1200" smtClean="0"/>
              <a:t>사이에 끼워넣어 레이아웃을 구성하고</a:t>
            </a:r>
            <a:endParaRPr lang="en-US" altLang="ko-KR" sz="1200" smtClean="0"/>
          </a:p>
          <a:p>
            <a:r>
              <a:rPr lang="ko-KR" altLang="en-US" sz="1200" smtClean="0"/>
              <a:t>인풋</a:t>
            </a:r>
            <a:r>
              <a:rPr lang="en-US" altLang="ko-KR" sz="1200" smtClean="0"/>
              <a:t>,</a:t>
            </a:r>
            <a:r>
              <a:rPr lang="ko-KR" altLang="en-US" sz="1200" smtClean="0"/>
              <a:t>텍스트에어리어</a:t>
            </a:r>
            <a:r>
              <a:rPr lang="en-US" altLang="ko-KR" sz="1200" smtClean="0"/>
              <a:t>,</a:t>
            </a:r>
            <a:r>
              <a:rPr lang="ko-KR" altLang="en-US" sz="1200" smtClean="0"/>
              <a:t>체크박스</a:t>
            </a:r>
            <a:r>
              <a:rPr lang="en-US" altLang="ko-KR" sz="1200" smtClean="0"/>
              <a:t>,</a:t>
            </a:r>
            <a:r>
              <a:rPr lang="ko-KR" altLang="en-US" sz="1200" smtClean="0"/>
              <a:t>레디오</a:t>
            </a:r>
            <a:r>
              <a:rPr lang="en-US" altLang="ko-KR" sz="1200" smtClean="0"/>
              <a:t>,</a:t>
            </a:r>
            <a:r>
              <a:rPr lang="ko-KR" altLang="en-US" sz="1200" smtClean="0"/>
              <a:t>셀렉트 태그와 밸리데이션 결과 값을 출력하는법</a:t>
            </a:r>
            <a:r>
              <a:rPr lang="en-US" altLang="ko-KR" sz="1200" smtClean="0"/>
              <a:t>,</a:t>
            </a:r>
          </a:p>
          <a:p>
            <a:r>
              <a:rPr lang="ko-KR" altLang="en-US" sz="1200" smtClean="0"/>
              <a:t>그리고 폼전송을 배울 수 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b="1" smtClean="0"/>
              <a:t>뷰 </a:t>
            </a:r>
            <a:r>
              <a:rPr lang="en-US" altLang="ko-KR" sz="1200" b="1" smtClean="0"/>
              <a:t>- </a:t>
            </a:r>
            <a:r>
              <a:rPr lang="ko-KR" altLang="en-US" sz="1200" b="1" smtClean="0"/>
              <a:t>목록</a:t>
            </a:r>
            <a:endParaRPr lang="en-US" altLang="ko-KR" sz="1200" b="1" smtClean="0"/>
          </a:p>
          <a:p>
            <a:r>
              <a:rPr lang="en-US" altLang="ko-KR" sz="1200" smtClean="0"/>
              <a:t>application/views/admin_crud_list.php</a:t>
            </a:r>
          </a:p>
          <a:p>
            <a:r>
              <a:rPr lang="ko-KR" altLang="en-US" sz="1200" smtClean="0"/>
              <a:t>데이터 리스팅과 검색을 배울수 있습니다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페이지네이션을 사용 하는법을 배울수 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삭제 처리를 하는 법도 배울수 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b="1" smtClean="0"/>
              <a:t>뷰 </a:t>
            </a:r>
            <a:r>
              <a:rPr lang="en-US" altLang="ko-KR" sz="1200" b="1" smtClean="0"/>
              <a:t>- </a:t>
            </a:r>
            <a:r>
              <a:rPr lang="ko-KR" altLang="en-US" sz="1200" b="1" smtClean="0"/>
              <a:t>조회 </a:t>
            </a:r>
            <a:r>
              <a:rPr lang="en-US" altLang="ko-KR" sz="1200" b="1" smtClean="0"/>
              <a:t>&amp; </a:t>
            </a:r>
            <a:r>
              <a:rPr lang="ko-KR" altLang="en-US" sz="1200" b="1" smtClean="0"/>
              <a:t>수정</a:t>
            </a:r>
            <a:endParaRPr lang="en-US" altLang="ko-KR" sz="1200" b="1" smtClean="0"/>
          </a:p>
          <a:p>
            <a:r>
              <a:rPr lang="en-US" altLang="ko-KR" sz="1200" smtClean="0"/>
              <a:t>application/views/admin_crud_retrieve_and_update.php</a:t>
            </a:r>
          </a:p>
          <a:p>
            <a:r>
              <a:rPr lang="ko-KR" altLang="en-US" sz="1200" smtClean="0"/>
              <a:t>해당 컬럼을 조회하고 수정하는 법을 배울수 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부트스트랩을 간략히 익힐수 있고 달력 </a:t>
            </a:r>
            <a:r>
              <a:rPr lang="en-US" altLang="ko-KR" sz="1200" smtClean="0"/>
              <a:t>UI, </a:t>
            </a:r>
            <a:r>
              <a:rPr lang="ko-KR" altLang="en-US" sz="1200" smtClean="0"/>
              <a:t>시간 </a:t>
            </a:r>
            <a:r>
              <a:rPr lang="en-US" altLang="ko-KR" sz="1200" smtClean="0"/>
              <a:t>UI</a:t>
            </a:r>
            <a:r>
              <a:rPr lang="ko-KR" altLang="en-US" sz="1200" smtClean="0"/>
              <a:t>를 활용할 수 있게 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그리고 </a:t>
            </a:r>
            <a:r>
              <a:rPr lang="en-US" altLang="ko-KR" sz="1200" smtClean="0"/>
              <a:t>CRUD</a:t>
            </a:r>
            <a:r>
              <a:rPr lang="ko-KR" altLang="en-US" sz="1200" smtClean="0"/>
              <a:t>샘플을 모두 공부하면 추가로 모듈을 개발할 준비를 마친것이다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7591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3.1 CRUD </a:t>
            </a:r>
            <a:r>
              <a:rPr lang="ko-KR" altLang="en-US" smtClean="0"/>
              <a:t>샘플의 </a:t>
            </a:r>
            <a:r>
              <a:rPr lang="en-US" altLang="ko-KR" smtClean="0"/>
              <a:t>DB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테이블 설계 구조</a:t>
            </a:r>
            <a:r>
              <a:rPr lang="en-US" altLang="ko-KR" baseline="0" smtClean="0"/>
              <a:t>(erd)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6" y="1300162"/>
            <a:ext cx="14859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7306" y="751438"/>
            <a:ext cx="1109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테이블은 하나로 구성되어 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기본적인 폼의 데이터 인풋과 </a:t>
            </a:r>
            <a:r>
              <a:rPr lang="en-US" altLang="ko-KR" sz="1200" smtClean="0"/>
              <a:t>DB</a:t>
            </a:r>
            <a:r>
              <a:rPr lang="ko-KR" altLang="en-US" sz="1200" smtClean="0"/>
              <a:t>와 연관성이 깊으므로 간략한 데이터 정규화를 배울수 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9986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 CRUD </a:t>
            </a:r>
            <a:r>
              <a:rPr lang="ko-KR" altLang="en-US" smtClean="0"/>
              <a:t>샘플의 </a:t>
            </a:r>
            <a:r>
              <a:rPr lang="en-US" altLang="ko-KR" smtClean="0"/>
              <a:t>Class Diagram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6" y="1213103"/>
            <a:ext cx="1998694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클래스 다이어그램을 보고 컨트롤러와 모델이 어떤 관계에 있는지를 리뷰 한다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1374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3.3</a:t>
            </a:r>
            <a:r>
              <a:rPr lang="en-US" altLang="ko-KR" baseline="0" smtClean="0"/>
              <a:t> CRUD </a:t>
            </a:r>
            <a:r>
              <a:rPr lang="ko-KR" altLang="en-US" baseline="0" smtClean="0"/>
              <a:t>샘플의 화면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5" y="1107951"/>
            <a:ext cx="7662819" cy="509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화면을 보면 간략하게 어떠한 형태를 취하고 있는지 알 수 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389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3.3 CRUD </a:t>
            </a:r>
            <a:r>
              <a:rPr lang="ko-KR" altLang="en-US" smtClean="0"/>
              <a:t>샘플의 도움말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CRUD </a:t>
            </a:r>
            <a:r>
              <a:rPr lang="ko-KR" altLang="en-US" sz="1200" smtClean="0"/>
              <a:t>샘플에서 </a:t>
            </a:r>
            <a:r>
              <a:rPr lang="en-US" altLang="ko-KR" sz="1200" smtClean="0"/>
              <a:t>(?) </a:t>
            </a:r>
            <a:r>
              <a:rPr lang="ko-KR" altLang="en-US" sz="1200" smtClean="0"/>
              <a:t>물음표 마크를 클릭하면 여러 개발에대한 조언을 얻을 수 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1168814"/>
            <a:ext cx="9010080" cy="539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4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기타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erd.mwb </a:t>
            </a:r>
            <a:r>
              <a:rPr lang="ko-KR" altLang="en-US" sz="1200" smtClean="0"/>
              <a:t>파일은 </a:t>
            </a:r>
            <a:r>
              <a:rPr lang="en-US" altLang="ko-KR" sz="1200" smtClean="0"/>
              <a:t>mysql workbench </a:t>
            </a:r>
            <a:r>
              <a:rPr lang="ko-KR" altLang="en-US" sz="1200" smtClean="0"/>
              <a:t>프로그램에서 사용하는 파일로 </a:t>
            </a:r>
            <a:r>
              <a:rPr lang="en-US" altLang="ko-KR" sz="1200" smtClean="0"/>
              <a:t>erd</a:t>
            </a:r>
            <a:r>
              <a:rPr lang="ko-KR" altLang="en-US" sz="1200" smtClean="0"/>
              <a:t>를 보여주고 </a:t>
            </a:r>
            <a:r>
              <a:rPr lang="en-US" altLang="ko-KR" sz="1200" smtClean="0"/>
              <a:t>DB</a:t>
            </a:r>
            <a:r>
              <a:rPr lang="ko-KR" altLang="en-US" sz="1200" smtClean="0"/>
              <a:t>를 변경해준다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ClassDiagram.mdj </a:t>
            </a:r>
            <a:r>
              <a:rPr lang="ko-KR" altLang="en-US" sz="1200" smtClean="0"/>
              <a:t>파일은 스타 </a:t>
            </a:r>
            <a:r>
              <a:rPr lang="en-US" altLang="ko-KR" sz="1200" smtClean="0"/>
              <a:t>UML </a:t>
            </a:r>
            <a:r>
              <a:rPr lang="ko-KR" altLang="en-US" sz="1200" smtClean="0"/>
              <a:t>프로그램에서 사용하는 파일로 </a:t>
            </a:r>
            <a:r>
              <a:rPr lang="en-US" altLang="ko-KR" sz="1200" smtClean="0"/>
              <a:t>class diagram</a:t>
            </a:r>
            <a:r>
              <a:rPr lang="ko-KR" altLang="en-US" sz="1200" smtClean="0"/>
              <a:t>을 보여준다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05736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 </a:t>
            </a:r>
            <a:r>
              <a:rPr lang="ko-KR" altLang="en-US" smtClean="0"/>
              <a:t>워킹 프로세스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7306" y="1170276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스토리보드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퍼블리싱 파일 인수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32186" y="1170275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DB </a:t>
            </a:r>
            <a:r>
              <a:rPr lang="ko-KR" altLang="en-US" smtClean="0">
                <a:solidFill>
                  <a:schemeClr val="tx1"/>
                </a:solidFill>
              </a:rPr>
              <a:t>설계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(ERD </a:t>
            </a:r>
            <a:r>
              <a:rPr lang="ko-KR" altLang="en-US" sz="1000" smtClean="0">
                <a:solidFill>
                  <a:schemeClr val="tx1"/>
                </a:solidFill>
              </a:rPr>
              <a:t>설계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3"/>
          </p:cNvCxnSpPr>
          <p:nvPr/>
        </p:nvCxnSpPr>
        <p:spPr>
          <a:xfrm>
            <a:off x="2894748" y="1731592"/>
            <a:ext cx="549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420380" y="1170275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Class Diagram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7" idx="1"/>
          </p:cNvCxnSpPr>
          <p:nvPr/>
        </p:nvCxnSpPr>
        <p:spPr>
          <a:xfrm>
            <a:off x="7869628" y="1731591"/>
            <a:ext cx="550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57306" y="2753121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관리자 </a:t>
            </a:r>
            <a:r>
              <a:rPr lang="en-US" altLang="ko-KR" smtClean="0">
                <a:solidFill>
                  <a:schemeClr val="tx1"/>
                </a:solidFill>
              </a:rPr>
              <a:t>CRUD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894748" y="3312926"/>
            <a:ext cx="550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443992" y="2753122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사용자 개발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32186" y="2753121"/>
            <a:ext cx="4425636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검수 및 버그 수정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2" idx="3"/>
            <a:endCxn id="14" idx="1"/>
          </p:cNvCxnSpPr>
          <p:nvPr/>
        </p:nvCxnSpPr>
        <p:spPr>
          <a:xfrm flipV="1">
            <a:off x="5381434" y="3314437"/>
            <a:ext cx="5507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7306" y="751438"/>
            <a:ext cx="2953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웹개발 </a:t>
            </a:r>
            <a:r>
              <a:rPr lang="ko-KR" altLang="en-US" sz="1200" smtClean="0"/>
              <a:t>워킹 </a:t>
            </a:r>
            <a:r>
              <a:rPr lang="ko-KR" altLang="en-US" sz="1200" smtClean="0"/>
              <a:t>프로세스에 대해 설명 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957306" y="4112653"/>
            <a:ext cx="9400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1. </a:t>
            </a:r>
            <a:r>
              <a:rPr lang="ko-KR" altLang="en-US" sz="1200" smtClean="0"/>
              <a:t>스토리 보드와 퍼블리싱 작업을 인수 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2. </a:t>
            </a:r>
            <a:r>
              <a:rPr lang="ko-KR" altLang="en-US" sz="1200" smtClean="0"/>
              <a:t>퍼블리싱 파일을 검토 하여 필드의 누락</a:t>
            </a:r>
            <a:r>
              <a:rPr lang="en-US" altLang="ko-KR" sz="1200" smtClean="0"/>
              <a:t>, </a:t>
            </a:r>
            <a:r>
              <a:rPr lang="ko-KR" altLang="en-US" sz="1200" smtClean="0"/>
              <a:t>자바스크립트 함수 호출 로직 파악을 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3. DB</a:t>
            </a:r>
            <a:r>
              <a:rPr lang="ko-KR" altLang="en-US" sz="1200" smtClean="0"/>
              <a:t>설계 과정이다</a:t>
            </a:r>
            <a:r>
              <a:rPr lang="en-US" altLang="ko-KR" sz="1200" smtClean="0"/>
              <a:t>. ERD </a:t>
            </a:r>
            <a:r>
              <a:rPr lang="ko-KR" altLang="en-US" sz="1200" smtClean="0"/>
              <a:t>설계를 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4. Class Diagram</a:t>
            </a:r>
            <a:r>
              <a:rPr lang="ko-KR" altLang="en-US" sz="1200" smtClean="0"/>
              <a:t>을 그린다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5. CRUD </a:t>
            </a:r>
            <a:r>
              <a:rPr lang="ko-KR" altLang="en-US" sz="1200" smtClean="0"/>
              <a:t>멤버 함수를 작성하여 관리자를 개발한다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	5.1 </a:t>
            </a:r>
            <a:r>
              <a:rPr lang="ko-KR" altLang="en-US" sz="1200" smtClean="0"/>
              <a:t>목록을 개발한다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5.1.1 </a:t>
            </a:r>
            <a:r>
              <a:rPr lang="ko-KR" altLang="en-US" sz="1200" smtClean="0"/>
              <a:t>목록에서 삭제 기능이 추가된다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5.1.2 </a:t>
            </a:r>
            <a:r>
              <a:rPr lang="ko-KR" altLang="en-US" sz="1200" smtClean="0"/>
              <a:t>검색 기능을 개발한다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	5.2 </a:t>
            </a:r>
            <a:r>
              <a:rPr lang="ko-KR" altLang="en-US" sz="1200" smtClean="0"/>
              <a:t>조회</a:t>
            </a:r>
            <a:r>
              <a:rPr lang="en-US" altLang="ko-KR" sz="1200" smtClean="0"/>
              <a:t>(</a:t>
            </a:r>
            <a:r>
              <a:rPr lang="ko-KR" altLang="en-US" sz="1200" smtClean="0"/>
              <a:t>조회</a:t>
            </a:r>
            <a:r>
              <a:rPr lang="en-US" altLang="ko-KR" sz="1200" smtClean="0"/>
              <a:t>&amp;</a:t>
            </a:r>
            <a:r>
              <a:rPr lang="ko-KR" altLang="en-US" sz="1200" smtClean="0"/>
              <a:t>업데이</a:t>
            </a:r>
            <a:r>
              <a:rPr lang="ko-KR" altLang="en-US" sz="1200"/>
              <a:t>트</a:t>
            </a:r>
            <a:r>
              <a:rPr lang="en-US" altLang="ko-KR" sz="1200" smtClean="0"/>
              <a:t>)</a:t>
            </a:r>
            <a:r>
              <a:rPr lang="ko-KR" altLang="en-US" sz="1200" smtClean="0"/>
              <a:t>를 개발한다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5.3 </a:t>
            </a:r>
            <a:r>
              <a:rPr lang="ko-KR" altLang="en-US" sz="1200" smtClean="0"/>
              <a:t>업데이트를 처리한다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5.4 </a:t>
            </a:r>
            <a:r>
              <a:rPr lang="ko-KR" altLang="en-US" sz="1200" smtClean="0"/>
              <a:t>생성을 개발한다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6. </a:t>
            </a:r>
            <a:r>
              <a:rPr lang="ko-KR" altLang="en-US" sz="1200" smtClean="0"/>
              <a:t>사용자 부분에 표시할 내용을 개발한다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 </a:t>
            </a:r>
            <a:r>
              <a:rPr lang="en-US" altLang="ko-KR" sz="1200" smtClean="0"/>
              <a:t>	6.1 html</a:t>
            </a:r>
            <a:r>
              <a:rPr lang="ko-KR" altLang="en-US" sz="1200" smtClean="0"/>
              <a:t>을 검토하여 깨지지 않게 개발한다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7. </a:t>
            </a:r>
            <a:r>
              <a:rPr lang="ko-KR" altLang="en-US" sz="1200" smtClean="0"/>
              <a:t>검수 및 버그 수정을 진행 한다</a:t>
            </a:r>
            <a:r>
              <a:rPr lang="en-US" altLang="ko-KR" sz="1200" smtClean="0"/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443992" y="1170275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퍼블리싱 검토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8" idx="3"/>
          </p:cNvCxnSpPr>
          <p:nvPr/>
        </p:nvCxnSpPr>
        <p:spPr>
          <a:xfrm>
            <a:off x="5381434" y="1731591"/>
            <a:ext cx="550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7" idx="2"/>
            <a:endCxn id="10" idx="0"/>
          </p:cNvCxnSpPr>
          <p:nvPr/>
        </p:nvCxnSpPr>
        <p:spPr>
          <a:xfrm rot="5400000">
            <a:off x="5427457" y="-1208524"/>
            <a:ext cx="460215" cy="74630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디렉터리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306" y="751438"/>
            <a:ext cx="2590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디렉터리의 구조에 대해 설명 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876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1.1.1</a:t>
            </a:r>
            <a:r>
              <a:rPr lang="en-US" altLang="ko-KR" baseline="0" smtClean="0"/>
              <a:t> SVN</a:t>
            </a:r>
            <a:r>
              <a:rPr lang="ko-KR" altLang="en-US" baseline="0" smtClean="0"/>
              <a:t>을 기초한 디렉터리 구조</a:t>
            </a:r>
            <a:r>
              <a:rPr lang="en-US" altLang="ko-KR" baseline="0" smtClean="0"/>
              <a:t>#1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0721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워크스페이스를 기초하여 워킹셋으로 구분하고</a:t>
            </a:r>
            <a:r>
              <a:rPr lang="en-US" altLang="ko-KR" sz="1200" smtClean="0"/>
              <a:t>, </a:t>
            </a:r>
            <a:r>
              <a:rPr lang="ko-KR" altLang="en-US" sz="1200" smtClean="0"/>
              <a:t>각각의 프로젝트 디렉터리가 있으며</a:t>
            </a:r>
            <a:r>
              <a:rPr lang="en-US" altLang="ko-KR" sz="1200" smtClean="0"/>
              <a:t>,</a:t>
            </a:r>
            <a:r>
              <a:rPr lang="ko-KR" altLang="en-US" sz="1200" smtClean="0"/>
              <a:t> 각 프로젝트 디렉터리는 </a:t>
            </a:r>
            <a:r>
              <a:rPr lang="en-US" altLang="ko-KR" sz="1200" smtClean="0"/>
              <a:t>SVN</a:t>
            </a:r>
            <a:r>
              <a:rPr lang="ko-KR" altLang="en-US" sz="1200" smtClean="0"/>
              <a:t>을 기초한 디렉터리구조를 형상화 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068309" y="1046605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[_workspace directory]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91095" y="1553260"/>
            <a:ext cx="1896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[_working set directory]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4517" y="2440499"/>
            <a:ext cx="15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[_project directory]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3" name="꺾인 연결선 12"/>
          <p:cNvCxnSpPr>
            <a:stCxn id="8" idx="2"/>
            <a:endCxn id="11" idx="1"/>
          </p:cNvCxnSpPr>
          <p:nvPr/>
        </p:nvCxnSpPr>
        <p:spPr>
          <a:xfrm rot="16200000" flipH="1">
            <a:off x="3147604" y="1922086"/>
            <a:ext cx="748740" cy="5650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65603" y="284364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[branch]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5603" y="324221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[ref]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5603" y="3640798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[tags]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65602" y="4039377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[trunk]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2" name="꺾인 연결선 21"/>
          <p:cNvCxnSpPr>
            <a:stCxn id="11" idx="2"/>
            <a:endCxn id="15" idx="1"/>
          </p:cNvCxnSpPr>
          <p:nvPr/>
        </p:nvCxnSpPr>
        <p:spPr>
          <a:xfrm rot="16200000" flipH="1">
            <a:off x="4796356" y="2512893"/>
            <a:ext cx="264642" cy="6738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1" idx="2"/>
            <a:endCxn id="17" idx="1"/>
          </p:cNvCxnSpPr>
          <p:nvPr/>
        </p:nvCxnSpPr>
        <p:spPr>
          <a:xfrm rot="16200000" flipH="1">
            <a:off x="4597067" y="2712182"/>
            <a:ext cx="663221" cy="6738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1" idx="2"/>
            <a:endCxn id="19" idx="1"/>
          </p:cNvCxnSpPr>
          <p:nvPr/>
        </p:nvCxnSpPr>
        <p:spPr>
          <a:xfrm rot="16200000" flipH="1">
            <a:off x="4397777" y="2911472"/>
            <a:ext cx="1061800" cy="6738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2"/>
            <a:endCxn id="20" idx="1"/>
          </p:cNvCxnSpPr>
          <p:nvPr/>
        </p:nvCxnSpPr>
        <p:spPr>
          <a:xfrm rot="16200000" flipH="1">
            <a:off x="4198488" y="3110762"/>
            <a:ext cx="1460379" cy="6738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7" idx="2"/>
            <a:endCxn id="8" idx="1"/>
          </p:cNvCxnSpPr>
          <p:nvPr/>
        </p:nvCxnSpPr>
        <p:spPr>
          <a:xfrm rot="16200000" flipH="1">
            <a:off x="1958571" y="1359236"/>
            <a:ext cx="368156" cy="2968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91094" y="6256071"/>
            <a:ext cx="1896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[_working set directory]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5" name="꺾인 연결선 34"/>
          <p:cNvCxnSpPr>
            <a:stCxn id="7" idx="2"/>
            <a:endCxn id="33" idx="1"/>
          </p:cNvCxnSpPr>
          <p:nvPr/>
        </p:nvCxnSpPr>
        <p:spPr>
          <a:xfrm rot="16200000" flipH="1">
            <a:off x="-392834" y="3710642"/>
            <a:ext cx="5070967" cy="2968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33394" y="5854580"/>
            <a:ext cx="15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[_project directory]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9" name="꺾인 연결선 38"/>
          <p:cNvCxnSpPr>
            <a:stCxn id="8" idx="2"/>
            <a:endCxn id="37" idx="1"/>
          </p:cNvCxnSpPr>
          <p:nvPr/>
        </p:nvCxnSpPr>
        <p:spPr>
          <a:xfrm rot="16200000" flipH="1">
            <a:off x="1455003" y="3614688"/>
            <a:ext cx="4162821" cy="5939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958262" y="4408709"/>
            <a:ext cx="58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[css]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58261" y="4778041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[html]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958261" y="5147373"/>
            <a:ext cx="8627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[images]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958261" y="5516705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[js]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4" name="꺾인 연결선 53"/>
          <p:cNvCxnSpPr>
            <a:stCxn id="20" idx="2"/>
            <a:endCxn id="49" idx="1"/>
          </p:cNvCxnSpPr>
          <p:nvPr/>
        </p:nvCxnSpPr>
        <p:spPr>
          <a:xfrm rot="16200000" flipH="1">
            <a:off x="5668518" y="4257464"/>
            <a:ext cx="230833" cy="3486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0" idx="2"/>
            <a:endCxn id="50" idx="1"/>
          </p:cNvCxnSpPr>
          <p:nvPr/>
        </p:nvCxnSpPr>
        <p:spPr>
          <a:xfrm rot="16200000" flipH="1">
            <a:off x="5483852" y="4442131"/>
            <a:ext cx="600165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20" idx="2"/>
            <a:endCxn id="51" idx="1"/>
          </p:cNvCxnSpPr>
          <p:nvPr/>
        </p:nvCxnSpPr>
        <p:spPr>
          <a:xfrm rot="16200000" flipH="1">
            <a:off x="5299186" y="4626797"/>
            <a:ext cx="969497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20" idx="2"/>
            <a:endCxn id="52" idx="1"/>
          </p:cNvCxnSpPr>
          <p:nvPr/>
        </p:nvCxnSpPr>
        <p:spPr>
          <a:xfrm rot="16200000" flipH="1">
            <a:off x="5114520" y="4811463"/>
            <a:ext cx="1338829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0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1.1.2</a:t>
            </a:r>
            <a:r>
              <a:rPr lang="en-US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SVN</a:t>
            </a:r>
            <a:r>
              <a:rPr lang="ko-KR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을 기초한 디렉터리 구조</a:t>
            </a:r>
            <a:r>
              <a:rPr lang="en-US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#2</a:t>
            </a:r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667941"/>
              </p:ext>
            </p:extLst>
          </p:nvPr>
        </p:nvGraphicFramePr>
        <p:xfrm>
          <a:off x="1126968" y="794444"/>
          <a:ext cx="14954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Image" r:id="rId3" imgW="1495080" imgH="1980720" progId="Photoshop.Image.13">
                  <p:embed/>
                </p:oleObj>
              </mc:Choice>
              <mc:Fallback>
                <p:oleObj name="Image" r:id="rId3" imgW="1495080" imgH="1980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6968" y="794444"/>
                        <a:ext cx="1495425" cy="1981200"/>
                      </a:xfrm>
                      <a:prstGeom prst="rect">
                        <a:avLst/>
                      </a:prstGeom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6968" y="2775644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figure: </a:t>
            </a:r>
            <a:r>
              <a:rPr lang="ko-KR" altLang="en-US" sz="1000" smtClean="0"/>
              <a:t>디렉터리 구조 예시</a:t>
            </a:r>
            <a:endParaRPr lang="ko-KR" altLang="en-US" sz="1000"/>
          </a:p>
        </p:txBody>
      </p:sp>
      <p:pic>
        <p:nvPicPr>
          <p:cNvPr id="2094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693" y="819150"/>
            <a:ext cx="23526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4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{projectDir}/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디렉터리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프로젝트 루트 디렉터리는 기본적으로 </a:t>
            </a:r>
            <a:r>
              <a:rPr lang="en-US" altLang="ko-KR" sz="1200" smtClean="0">
                <a:solidFill>
                  <a:srgbClr val="FF0000"/>
                </a:solidFill>
              </a:rPr>
              <a:t>branch, ref, tags, trunk</a:t>
            </a:r>
            <a:r>
              <a:rPr lang="ko-KR" altLang="en-US" sz="1200" smtClean="0">
                <a:solidFill>
                  <a:srgbClr val="FF0000"/>
                </a:solidFill>
              </a:rPr>
              <a:t>의 </a:t>
            </a:r>
            <a:r>
              <a:rPr lang="en-US" altLang="ko-KR" sz="1200" smtClean="0">
                <a:solidFill>
                  <a:srgbClr val="FF0000"/>
                </a:solidFill>
              </a:rPr>
              <a:t>4</a:t>
            </a:r>
            <a:r>
              <a:rPr lang="ko-KR" altLang="en-US" sz="1200" smtClean="0">
                <a:solidFill>
                  <a:srgbClr val="FF0000"/>
                </a:solidFill>
              </a:rPr>
              <a:t>개의 디렉터리만 포함</a:t>
            </a:r>
            <a:r>
              <a:rPr lang="ko-KR" altLang="en-US" sz="1200" smtClean="0"/>
              <a:t>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단</a:t>
            </a:r>
            <a:r>
              <a:rPr lang="en-US" altLang="ko-KR" sz="1200" smtClean="0"/>
              <a:t>, </a:t>
            </a:r>
            <a:r>
              <a:rPr lang="ko-KR" altLang="en-US" sz="1200" smtClean="0"/>
              <a:t>개인 작업 스킬 역량에 따라 다양한 툴을 포함 할 수 있다</a:t>
            </a:r>
            <a:r>
              <a:rPr lang="en-US" altLang="ko-KR" sz="120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74" y="1397769"/>
            <a:ext cx="2209524" cy="31619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34874" y="4583562"/>
            <a:ext cx="41456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figure: </a:t>
            </a:r>
            <a:r>
              <a:rPr lang="ko-KR" altLang="en-US" sz="1000" smtClean="0"/>
              <a:t>루트 디렉터리에 </a:t>
            </a:r>
            <a:r>
              <a:rPr lang="en-US" altLang="ko-KR" sz="1000" smtClean="0"/>
              <a:t>branch, ref, tags, trunk</a:t>
            </a:r>
            <a:r>
              <a:rPr lang="ko-KR" altLang="en-US" sz="1000" smtClean="0"/>
              <a:t>디렉터리를 포함하고 </a:t>
            </a:r>
            <a:endParaRPr lang="en-US" altLang="ko-KR" sz="1000" smtClean="0"/>
          </a:p>
          <a:p>
            <a:r>
              <a:rPr lang="ko-KR" altLang="en-US" sz="1000" smtClean="0"/>
              <a:t>이클립스 연동시 필요한 </a:t>
            </a:r>
            <a:r>
              <a:rPr lang="en-US" altLang="ko-KR" sz="1000" smtClean="0"/>
              <a:t>.project</a:t>
            </a:r>
            <a:r>
              <a:rPr lang="ko-KR" altLang="en-US" sz="1000" smtClean="0"/>
              <a:t>파일 </a:t>
            </a:r>
            <a:endParaRPr lang="en-US" altLang="ko-KR" sz="1000" smtClean="0"/>
          </a:p>
          <a:p>
            <a:r>
              <a:rPr lang="en-US" altLang="ko-KR" sz="1000" smtClean="0"/>
              <a:t>docclean.py filelist.exe</a:t>
            </a:r>
            <a:r>
              <a:rPr lang="ko-KR" altLang="en-US" sz="1000" smtClean="0"/>
              <a:t>등 다양한 툴을 포함하여 위치한 모습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901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1.3.1</a:t>
            </a:r>
            <a:r>
              <a:rPr lang="en-US" altLang="ko-KR" baseline="0" smtClean="0"/>
              <a:t> {projectDir}/branch/ </a:t>
            </a:r>
            <a:r>
              <a:rPr lang="ko-KR" altLang="en-US" baseline="0" smtClean="0"/>
              <a:t>디렉터리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branch </a:t>
            </a:r>
            <a:r>
              <a:rPr lang="ko-KR" altLang="en-US" sz="1200" smtClean="0"/>
              <a:t>디렉터리는 나무가지로서 나무줄기에서 뻗어나온 가지이다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프로젝트 진행시 작은 프로젝트로 분류해서 개발하거나 따로 개발해야되는 경우에 사용한다</a:t>
            </a:r>
            <a:r>
              <a:rPr lang="en-US" altLang="ko-KR" sz="1200" smtClean="0"/>
              <a:t>.  </a:t>
            </a:r>
            <a:r>
              <a:rPr lang="ko-KR" altLang="en-US" sz="1200" smtClean="0"/>
              <a:t>프로젝트 안에 프로젝트 형태이다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새로운 디렉터리와 소스코드가 들어간다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이곳에 </a:t>
            </a:r>
            <a:r>
              <a:rPr lang="ko-KR" altLang="en-US" sz="1200" smtClean="0">
                <a:solidFill>
                  <a:srgbClr val="FF0000"/>
                </a:solidFill>
              </a:rPr>
              <a:t>별도의 테스트사항이나 사용한 원본 라이브러리를 넣는다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en-US" altLang="ko-KR" sz="1200" smtClean="0"/>
          </a:p>
        </p:txBody>
      </p:sp>
    </p:spTree>
    <p:extLst>
      <p:ext uri="{BB962C8B-B14F-4D97-AF65-F5344CB8AC3E}">
        <p14:creationId xmlns:p14="http://schemas.microsoft.com/office/powerpoint/2010/main" val="15712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1.3.2 </a:t>
            </a:r>
            <a:r>
              <a:rPr lang="en-US" altLang="ko-KR" kern="1200" baseline="0" smtClean="0">
                <a:solidFill>
                  <a:schemeClr val="tx1"/>
                </a:solidFill>
                <a:effectLst/>
              </a:rPr>
              <a:t>{projectDir}/ref/ </a:t>
            </a:r>
            <a:r>
              <a:rPr lang="ko-KR" altLang="ko-KR" kern="1200" baseline="0" smtClean="0">
                <a:solidFill>
                  <a:schemeClr val="tx1"/>
                </a:solidFill>
                <a:effectLst/>
              </a:rPr>
              <a:t>디렉터리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ref </a:t>
            </a:r>
            <a:r>
              <a:rPr lang="ko-KR" altLang="en-US" sz="1200" smtClean="0"/>
              <a:t>디렉터리는 참조 문서가 위치한 곳으로써</a:t>
            </a:r>
            <a:r>
              <a:rPr lang="en-US" altLang="ko-KR" sz="1200" smtClean="0"/>
              <a:t>, </a:t>
            </a:r>
            <a:r>
              <a:rPr lang="ko-KR" altLang="en-US" sz="1200" smtClean="0"/>
              <a:t>프로젝트 진행시 참조하여야 할 필수 문서 기타 부속 파일들을 위치한다</a:t>
            </a:r>
            <a:r>
              <a:rPr lang="en-US" altLang="ko-KR" sz="1200" smtClean="0"/>
              <a:t>. </a:t>
            </a:r>
          </a:p>
          <a:p>
            <a:endParaRPr lang="en-US" altLang="ko-KR" sz="1200" smtClean="0"/>
          </a:p>
          <a:p>
            <a:r>
              <a:rPr lang="ko-KR" altLang="en-US" sz="1200" smtClean="0">
                <a:solidFill>
                  <a:srgbClr val="FF0000"/>
                </a:solidFill>
              </a:rPr>
              <a:t>참조 문서나 부속 파일을 넣는다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r>
              <a:rPr lang="ko-KR" altLang="en-US" sz="1200" smtClean="0">
                <a:solidFill>
                  <a:srgbClr val="FF0000"/>
                </a:solidFill>
              </a:rPr>
              <a:t>개발에 사용된</a:t>
            </a:r>
            <a:r>
              <a:rPr lang="en-US" altLang="ko-KR" sz="1200" smtClean="0">
                <a:solidFill>
                  <a:srgbClr val="FF0000"/>
                </a:solidFill>
              </a:rPr>
              <a:t> </a:t>
            </a:r>
            <a:r>
              <a:rPr lang="ko-KR" altLang="en-US" sz="1200" smtClean="0">
                <a:solidFill>
                  <a:srgbClr val="FF0000"/>
                </a:solidFill>
              </a:rPr>
              <a:t>다양한 문서 참조 프로그램</a:t>
            </a:r>
            <a:r>
              <a:rPr lang="ko-KR" altLang="en-US" sz="1200" smtClean="0"/>
              <a:t>을 넣는다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en-US" altLang="ko-KR" sz="1200" smtClean="0"/>
              <a:t>GNB</a:t>
            </a:r>
            <a:r>
              <a:rPr lang="ko-KR" altLang="en-US" sz="1200" smtClean="0"/>
              <a:t>을 구현하기 위하여 이미지를 배열한 </a:t>
            </a:r>
            <a:r>
              <a:rPr lang="en-US" altLang="ko-KR" sz="1200" smtClean="0"/>
              <a:t>PSD</a:t>
            </a:r>
            <a:r>
              <a:rPr lang="ko-KR" altLang="en-US" sz="1200" smtClean="0"/>
              <a:t>를 남기거나</a:t>
            </a:r>
            <a:r>
              <a:rPr lang="en-US" altLang="ko-KR" sz="1200" smtClean="0"/>
              <a:t>, CI(</a:t>
            </a:r>
            <a:r>
              <a:rPr lang="ko-KR" altLang="en-US" sz="1200" smtClean="0"/>
              <a:t>로고</a:t>
            </a:r>
            <a:r>
              <a:rPr lang="en-US" altLang="ko-KR" sz="1200" smtClean="0"/>
              <a:t>)</a:t>
            </a:r>
            <a:r>
              <a:rPr lang="ko-KR" altLang="en-US" sz="1200" smtClean="0"/>
              <a:t>의 위치를 조절한 </a:t>
            </a:r>
            <a:r>
              <a:rPr lang="en-US" altLang="ko-KR" sz="1200" smtClean="0"/>
              <a:t>PSD</a:t>
            </a:r>
            <a:r>
              <a:rPr lang="ko-KR" altLang="en-US" sz="1200" smtClean="0"/>
              <a:t>를 갖고 있다면 이곳에 넣는다</a:t>
            </a:r>
            <a:r>
              <a:rPr lang="en-US" altLang="ko-KR" sz="1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54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1554</Words>
  <Application>Microsoft Office PowerPoint</Application>
  <PresentationFormat>사용자 지정</PresentationFormat>
  <Paragraphs>448</Paragraphs>
  <Slides>28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Office 테마</vt:lpstr>
      <vt:lpstr>Image</vt:lpstr>
      <vt:lpstr>PowerPoint 프레젠테이션</vt:lpstr>
      <vt:lpstr>PowerPoint 프레젠테이션</vt:lpstr>
      <vt:lpstr>0 워킹 프로세스</vt:lpstr>
      <vt:lpstr>1. 디렉터리</vt:lpstr>
      <vt:lpstr>1.1.1 SVN을 기초한 디렉터리 구조#1</vt:lpstr>
      <vt:lpstr>1.1.2 SVN을 기초한 디렉터리 구조#2</vt:lpstr>
      <vt:lpstr>1.2 {projectDir}/ 디렉터리</vt:lpstr>
      <vt:lpstr>1.3.1 {projectDir}/branch/ 디렉터리</vt:lpstr>
      <vt:lpstr>1.3.2 {projectDir}/ref/ 디렉터리</vt:lpstr>
      <vt:lpstr>1.3.3 {projectDir}/tags/ 디렉터리</vt:lpstr>
      <vt:lpstr>1.3.4 {projectDir}/trunk/ 디렉터리</vt:lpstr>
      <vt:lpstr>2. 컨벤션</vt:lpstr>
      <vt:lpstr>2.1 CodeIgniter 기본 확장사항 #1</vt:lpstr>
      <vt:lpstr>2.1.1 CodeIgniter 기본 확장사항 #2 </vt:lpstr>
      <vt:lpstr>2.1.1 K&amp;R Style에 기반한 코드이그나이터 코딩 컨벤션 스타일#1</vt:lpstr>
      <vt:lpstr>2.1.2 K&amp;R Style에 기반한 코드이그나이터 코딩 컨벤션 스타일#2</vt:lpstr>
      <vt:lpstr>2.2 controllers 작성 규칙</vt:lpstr>
      <vt:lpstr>2.3 models 작성 규칙</vt:lpstr>
      <vt:lpstr>2.4 views 작성 규칙</vt:lpstr>
      <vt:lpstr>2.5 db 테이블 및 컬럼 작성 규칙</vt:lpstr>
      <vt:lpstr>2.6 libraries 작성 규칙</vt:lpstr>
      <vt:lpstr>2.7 helpers 작성 규칙</vt:lpstr>
      <vt:lpstr>3. CRUD 샘플 소개</vt:lpstr>
      <vt:lpstr>3.1 CRUD 샘플의 DB 테이블 설계 구조(erd)</vt:lpstr>
      <vt:lpstr>3.2 CRUD 샘플의 Class Diagram</vt:lpstr>
      <vt:lpstr>3.3 CRUD 샘플의 화면</vt:lpstr>
      <vt:lpstr>3.3 CRUD 샘플의 도움말</vt:lpstr>
      <vt:lpstr>4. 기타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ftrules</dc:title>
  <dc:creator>Registered User</dc:creator>
  <cp:lastModifiedBy>'</cp:lastModifiedBy>
  <cp:revision>93</cp:revision>
  <dcterms:created xsi:type="dcterms:W3CDTF">2014-12-31T08:08:50Z</dcterms:created>
  <dcterms:modified xsi:type="dcterms:W3CDTF">2015-03-02T12:15:03Z</dcterms:modified>
</cp:coreProperties>
</file>