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2"/>
  </p:sldMasterIdLst>
  <p:notesMasterIdLst>
    <p:notesMasterId r:id="rId12"/>
  </p:notesMasterIdLst>
  <p:sldIdLst>
    <p:sldId id="256" r:id="rId3"/>
    <p:sldId id="257" r:id="rId4"/>
    <p:sldId id="266" r:id="rId5"/>
    <p:sldId id="261" r:id="rId6"/>
    <p:sldId id="260" r:id="rId7"/>
    <p:sldId id="270" r:id="rId8"/>
    <p:sldId id="271" r:id="rId9"/>
    <p:sldId id="272" r:id="rId10"/>
    <p:sldId id="263" r:id="rId11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3"/>
      <p:bold r:id="rId14"/>
    </p:embeddedFont>
    <p:embeddedFont>
      <p:font typeface="타이포_쌍문동 B" panose="02020803020101020101" pitchFamily="18" charset="-127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  <a:srgbClr val="4F81BD"/>
    <a:srgbClr val="E9EDF4"/>
    <a:srgbClr val="00AEE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39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B0825-3462-4DCF-B75D-D918B0505098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89289-7B82-487C-B70C-4EA8B6D00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127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89289-7B82-487C-B70C-4EA8B6D00B0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670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108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5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20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05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934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65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5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36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0BF179-031A-441B-A46B-F21F932D35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6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97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50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6B580-5ED3-4800-967E-FCB406CD89B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07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42828" y="2845983"/>
            <a:ext cx="43768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BROFORCE</a:t>
            </a:r>
            <a:endParaRPr lang="ko-KR" altLang="en-US" sz="5400" dirty="0">
              <a:solidFill>
                <a:srgbClr val="0070C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35870" y="5445280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2015180018 </a:t>
            </a:r>
            <a:r>
              <a:rPr lang="ko-KR" altLang="en-US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게임공학과 배지수</a:t>
            </a:r>
          </a:p>
        </p:txBody>
      </p:sp>
    </p:spTree>
    <p:extLst>
      <p:ext uri="{BB962C8B-B14F-4D97-AF65-F5344CB8AC3E}">
        <p14:creationId xmlns:p14="http://schemas.microsoft.com/office/powerpoint/2010/main" val="1126835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174" y="1905216"/>
            <a:ext cx="3121367" cy="38375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300" dirty="0"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1. </a:t>
            </a:r>
            <a:r>
              <a:rPr lang="ko-KR" altLang="en-US" sz="3300" dirty="0"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게임 소개</a:t>
            </a:r>
            <a:endParaRPr lang="en-US" altLang="ko-KR" sz="3300" dirty="0">
              <a:solidFill>
                <a:srgbClr val="00B0F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300" dirty="0"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2. </a:t>
            </a:r>
            <a:r>
              <a:rPr lang="ko-KR" altLang="en-US" sz="3300" dirty="0"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개발 진척도</a:t>
            </a:r>
            <a:endParaRPr lang="en-US" altLang="ko-KR" sz="3300" dirty="0">
              <a:solidFill>
                <a:srgbClr val="00B0F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300" dirty="0"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3. </a:t>
            </a:r>
            <a:r>
              <a:rPr lang="ko-KR" altLang="en-US" sz="3300" dirty="0"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깃 </a:t>
            </a:r>
            <a:r>
              <a:rPr lang="ko-KR" altLang="en-US" sz="3300" dirty="0" err="1"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커밋</a:t>
            </a:r>
            <a:r>
              <a:rPr lang="ko-KR" altLang="en-US" sz="3300" dirty="0"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통계</a:t>
            </a:r>
            <a:endParaRPr lang="en-US" altLang="ko-KR" sz="3300" dirty="0">
              <a:solidFill>
                <a:srgbClr val="00B0F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300" dirty="0"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4. </a:t>
            </a:r>
            <a:r>
              <a:rPr lang="ko-KR" altLang="en-US" sz="3300" dirty="0"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후기</a:t>
            </a:r>
            <a:endParaRPr lang="en-US" altLang="ko-KR" sz="3300" dirty="0">
              <a:solidFill>
                <a:srgbClr val="00B0F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300" dirty="0"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5. </a:t>
            </a:r>
            <a:r>
              <a:rPr lang="ko-KR" altLang="en-US" sz="3300" dirty="0"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플레이 영상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430" y="302965"/>
            <a:ext cx="2046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CONTENTS</a:t>
            </a:r>
            <a:endParaRPr lang="ko-KR" altLang="en-US" sz="2400" dirty="0">
              <a:solidFill>
                <a:schemeClr val="tx2">
                  <a:lumMod val="20000"/>
                  <a:lumOff val="80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D35DA50-4995-4462-BCDA-D1A2EA14DA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30" y="2592115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399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7430" y="302965"/>
            <a:ext cx="1923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1. </a:t>
            </a:r>
            <a:r>
              <a:rPr lang="ko-KR" alt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게임 소개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E007A11-30BE-40CC-99F5-A10048B932EF}"/>
              </a:ext>
            </a:extLst>
          </p:cNvPr>
          <p:cNvSpPr/>
          <p:nvPr/>
        </p:nvSpPr>
        <p:spPr>
          <a:xfrm>
            <a:off x="3680797" y="1845353"/>
            <a:ext cx="1714500" cy="1714500"/>
          </a:xfrm>
          <a:prstGeom prst="ellipse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800"/>
              </a:lnSpc>
              <a:defRPr/>
            </a:pPr>
            <a:r>
              <a:rPr lang="ko-KR" altLang="en-US" sz="20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한자카드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1482272-F3F0-45A7-906E-CC7E8DEFD067}"/>
              </a:ext>
            </a:extLst>
          </p:cNvPr>
          <p:cNvSpPr/>
          <p:nvPr/>
        </p:nvSpPr>
        <p:spPr>
          <a:xfrm>
            <a:off x="2466359" y="3845603"/>
            <a:ext cx="1714500" cy="1714500"/>
          </a:xfrm>
          <a:prstGeom prst="ellipse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800"/>
              </a:lnSpc>
              <a:defRPr/>
            </a:pPr>
            <a:r>
              <a:rPr lang="ko-KR" altLang="en-US" sz="20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미니게임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5FA0936-0D10-4BC5-BE0E-8285109BB7B8}"/>
              </a:ext>
            </a:extLst>
          </p:cNvPr>
          <p:cNvSpPr/>
          <p:nvPr/>
        </p:nvSpPr>
        <p:spPr>
          <a:xfrm>
            <a:off x="4895234" y="3845603"/>
            <a:ext cx="1714500" cy="1714500"/>
          </a:xfrm>
          <a:prstGeom prst="ellipse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800"/>
              </a:lnSpc>
              <a:defRPr/>
            </a:pPr>
            <a:r>
              <a:rPr lang="ko-KR" altLang="en-US" sz="20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승급시험</a:t>
            </a:r>
          </a:p>
        </p:txBody>
      </p:sp>
      <p:sp>
        <p:nvSpPr>
          <p:cNvPr id="15" name="덧셈 기호 18">
            <a:extLst>
              <a:ext uri="{FF2B5EF4-FFF2-40B4-BE49-F238E27FC236}">
                <a16:creationId xmlns:a16="http://schemas.microsoft.com/office/drawing/2014/main" id="{D5C62628-1703-408E-A13C-95E252AF1C54}"/>
              </a:ext>
            </a:extLst>
          </p:cNvPr>
          <p:cNvSpPr/>
          <p:nvPr/>
        </p:nvSpPr>
        <p:spPr>
          <a:xfrm>
            <a:off x="4201497" y="4345665"/>
            <a:ext cx="693737" cy="714375"/>
          </a:xfrm>
          <a:prstGeom prst="mathPlus">
            <a:avLst/>
          </a:prstGeom>
          <a:solidFill>
            <a:srgbClr val="00AEEF"/>
          </a:solidFill>
          <a:ln>
            <a:noFill/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ts val="1800"/>
              </a:lnSpc>
              <a:defRPr/>
            </a:pPr>
            <a:endParaRPr lang="ko-KR" altLang="en-US" sz="1600" dirty="0">
              <a:solidFill>
                <a:srgbClr val="FFC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6" name="덧셈 기호 20">
            <a:extLst>
              <a:ext uri="{FF2B5EF4-FFF2-40B4-BE49-F238E27FC236}">
                <a16:creationId xmlns:a16="http://schemas.microsoft.com/office/drawing/2014/main" id="{37A7AC64-798C-4B2D-838C-F67251F4A13E}"/>
              </a:ext>
            </a:extLst>
          </p:cNvPr>
          <p:cNvSpPr/>
          <p:nvPr/>
        </p:nvSpPr>
        <p:spPr>
          <a:xfrm rot="2159613">
            <a:off x="3487122" y="3266165"/>
            <a:ext cx="692150" cy="714375"/>
          </a:xfrm>
          <a:prstGeom prst="mathPlus">
            <a:avLst/>
          </a:prstGeom>
          <a:solidFill>
            <a:srgbClr val="00AEEF"/>
          </a:solidFill>
          <a:ln>
            <a:noFill/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ts val="1800"/>
              </a:lnSpc>
              <a:defRPr/>
            </a:pPr>
            <a:endParaRPr lang="ko-KR" altLang="en-US" sz="1600" dirty="0">
              <a:solidFill>
                <a:srgbClr val="FFC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7" name="덧셈 기호 21">
            <a:extLst>
              <a:ext uri="{FF2B5EF4-FFF2-40B4-BE49-F238E27FC236}">
                <a16:creationId xmlns:a16="http://schemas.microsoft.com/office/drawing/2014/main" id="{F98A30C1-10F9-48DB-9402-CCE3734454B4}"/>
              </a:ext>
            </a:extLst>
          </p:cNvPr>
          <p:cNvSpPr/>
          <p:nvPr/>
        </p:nvSpPr>
        <p:spPr>
          <a:xfrm rot="19440387" flipH="1">
            <a:off x="4968259" y="3266165"/>
            <a:ext cx="692150" cy="714375"/>
          </a:xfrm>
          <a:prstGeom prst="mathPlus">
            <a:avLst/>
          </a:prstGeom>
          <a:solidFill>
            <a:srgbClr val="00AEEF"/>
          </a:solidFill>
          <a:ln>
            <a:noFill/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ts val="1800"/>
              </a:lnSpc>
              <a:defRPr/>
            </a:pPr>
            <a:endParaRPr lang="ko-KR" altLang="en-US" sz="1600" dirty="0">
              <a:solidFill>
                <a:srgbClr val="FFC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6921C65-7518-48CC-8787-D80085698CF0}"/>
              </a:ext>
            </a:extLst>
          </p:cNvPr>
          <p:cNvSpPr/>
          <p:nvPr/>
        </p:nvSpPr>
        <p:spPr>
          <a:xfrm>
            <a:off x="2537797" y="3917040"/>
            <a:ext cx="1571625" cy="1571625"/>
          </a:xfrm>
          <a:prstGeom prst="ellipse">
            <a:avLst/>
          </a:prstGeom>
          <a:solidFill>
            <a:srgbClr val="00AEEF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800"/>
              </a:lnSpc>
              <a:defRPr/>
            </a:pPr>
            <a:r>
              <a:rPr lang="ko-KR" altLang="en-US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런 앤 건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B1385047-7E5D-4A70-AFDF-4F6BA16C5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7992" y="2202283"/>
            <a:ext cx="3643313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600" b="1" dirty="0" err="1">
                <a:solidFill>
                  <a:srgbClr val="3140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횡스크롤</a:t>
            </a:r>
            <a:endParaRPr kumimoji="0" lang="en-US" altLang="ko-KR" sz="1600" b="1" dirty="0">
              <a:solidFill>
                <a:srgbClr val="3140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  <a:cs typeface="Arial" pitchFamily="34" charset="0"/>
            </a:endParaRPr>
          </a:p>
          <a:p>
            <a:pPr marL="342900" indent="-342900" eaLnBrk="0" fontAlgn="auto" hangingPunct="0">
              <a:lnSpc>
                <a:spcPts val="14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2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화면이 좌우로 움직이는 방식의 액션 게임</a:t>
            </a:r>
            <a:endParaRPr kumimoji="0" lang="en-US" altLang="ko-KR" sz="1200" dirty="0">
              <a:solidFill>
                <a:schemeClr val="accent6">
                  <a:lumMod val="7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342900" indent="-342900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endParaRPr kumimoji="0" lang="ko-KR" altLang="en-US" sz="2000" dirty="0">
              <a:solidFill>
                <a:srgbClr val="3140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9FA031FA-5B8D-4304-9A48-C3555B2CE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05427" y="3202666"/>
            <a:ext cx="3523941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1600" b="1" dirty="0">
                <a:solidFill>
                  <a:srgbClr val="3140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런 앤 건</a:t>
            </a:r>
            <a:endParaRPr kumimoji="0" lang="en-US" altLang="ko-KR" sz="1600" b="1" dirty="0">
              <a:solidFill>
                <a:srgbClr val="3140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  <a:cs typeface="Arial" pitchFamily="34" charset="0"/>
            </a:endParaRPr>
          </a:p>
          <a:p>
            <a:pPr marL="342900" indent="-342900" algn="r" eaLnBrk="0" hangingPunct="0">
              <a:lnSpc>
                <a:spcPts val="1400"/>
              </a:lnSpc>
              <a:spcBef>
                <a:spcPct val="20000"/>
              </a:spcBef>
              <a:defRPr/>
            </a:pPr>
            <a:r>
              <a:rPr lang="ko-KR" altLang="en-US" sz="1200" dirty="0">
                <a:solidFill>
                  <a:srgbClr val="2F2F2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원거리 무기를 이용해 적을</a:t>
            </a:r>
            <a:endParaRPr lang="en-US" altLang="ko-KR" sz="1200" dirty="0">
              <a:solidFill>
                <a:srgbClr val="2F2F2F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342900" indent="-342900" algn="r" eaLnBrk="0" hangingPunct="0">
              <a:lnSpc>
                <a:spcPts val="1400"/>
              </a:lnSpc>
              <a:spcBef>
                <a:spcPct val="20000"/>
              </a:spcBef>
              <a:defRPr/>
            </a:pPr>
            <a:r>
              <a:rPr lang="ko-KR" altLang="en-US" sz="1200" dirty="0">
                <a:solidFill>
                  <a:srgbClr val="2F2F2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쓰러트리는 슈팅 게임</a:t>
            </a:r>
            <a:endParaRPr lang="ko-KR" altLang="en-US" sz="12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342900" indent="-342900" algn="r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endParaRPr kumimoji="0" lang="ko-KR" altLang="en-US" sz="2000" dirty="0">
              <a:solidFill>
                <a:srgbClr val="3140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6C4E96E-41C6-45B6-840E-EF40016AD7ED}"/>
              </a:ext>
            </a:extLst>
          </p:cNvPr>
          <p:cNvSpPr/>
          <p:nvPr/>
        </p:nvSpPr>
        <p:spPr>
          <a:xfrm>
            <a:off x="4966672" y="3917040"/>
            <a:ext cx="1571625" cy="1571625"/>
          </a:xfrm>
          <a:prstGeom prst="ellipse">
            <a:avLst/>
          </a:prstGeom>
          <a:solidFill>
            <a:srgbClr val="00AEEF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800"/>
              </a:lnSpc>
              <a:defRPr/>
            </a:pPr>
            <a:r>
              <a:rPr lang="ko-KR" altLang="en-US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픽셀</a:t>
            </a:r>
            <a:endParaRPr lang="en-US" altLang="ko-KR" dirty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>
              <a:lnSpc>
                <a:spcPts val="1800"/>
              </a:lnSpc>
              <a:defRPr/>
            </a:pPr>
            <a:r>
              <a:rPr lang="ko-KR" altLang="en-US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그래픽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C2DA183-CA05-46FA-94A0-03AB9EC0E835}"/>
              </a:ext>
            </a:extLst>
          </p:cNvPr>
          <p:cNvSpPr/>
          <p:nvPr/>
        </p:nvSpPr>
        <p:spPr>
          <a:xfrm>
            <a:off x="3752234" y="1916790"/>
            <a:ext cx="1571625" cy="1571625"/>
          </a:xfrm>
          <a:prstGeom prst="ellipse">
            <a:avLst/>
          </a:prstGeom>
          <a:solidFill>
            <a:srgbClr val="00AEEF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800"/>
              </a:lnSpc>
              <a:defRPr/>
            </a:pPr>
            <a:r>
              <a:rPr lang="ko-KR" altLang="en-US" dirty="0" err="1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횡스크롤</a:t>
            </a:r>
            <a:endParaRPr lang="ko-KR" altLang="en-US" dirty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E5FD51C5-B094-4D66-A697-5DE51173B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5273" y="5202915"/>
            <a:ext cx="2500313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1600" b="1" dirty="0">
                <a:solidFill>
                  <a:srgbClr val="3140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픽셀 그래픽</a:t>
            </a:r>
            <a:endParaRPr kumimoji="0" lang="en-US" altLang="ko-KR" sz="1600" b="1" dirty="0">
              <a:solidFill>
                <a:srgbClr val="3140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  <a:cs typeface="Arial" pitchFamily="34" charset="0"/>
            </a:endParaRPr>
          </a:p>
          <a:p>
            <a:pPr marL="342900" indent="-342900" eaLnBrk="0" fontAlgn="auto" hangingPunct="0">
              <a:lnSpc>
                <a:spcPts val="14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200" dirty="0">
                <a:solidFill>
                  <a:srgbClr val="2F2F2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픽셀을 의도적으로 화면에 드러낸 </a:t>
            </a:r>
            <a:endParaRPr lang="en-US" altLang="ko-KR" sz="1200" dirty="0">
              <a:solidFill>
                <a:srgbClr val="2F2F2F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342900" indent="-342900" eaLnBrk="0" fontAlgn="auto" hangingPunct="0">
              <a:lnSpc>
                <a:spcPts val="14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200" dirty="0" err="1">
                <a:solidFill>
                  <a:srgbClr val="2F2F2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레트로풍</a:t>
            </a:r>
            <a:r>
              <a:rPr lang="ko-KR" altLang="en-US" sz="1200" dirty="0">
                <a:solidFill>
                  <a:srgbClr val="2F2F2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게임</a:t>
            </a:r>
            <a:endParaRPr kumimoji="0" lang="ko-KR" altLang="en-US" sz="2000" dirty="0">
              <a:solidFill>
                <a:srgbClr val="3140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D129083-9B6E-4DCD-9F5B-2096BAC11912}"/>
              </a:ext>
            </a:extLst>
          </p:cNvPr>
          <p:cNvCxnSpPr/>
          <p:nvPr/>
        </p:nvCxnSpPr>
        <p:spPr>
          <a:xfrm>
            <a:off x="5323859" y="2774040"/>
            <a:ext cx="3214688" cy="1588"/>
          </a:xfrm>
          <a:prstGeom prst="line">
            <a:avLst/>
          </a:prstGeom>
          <a:ln w="12700">
            <a:solidFill>
              <a:schemeClr val="bg1">
                <a:alpha val="9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F918039-3C2E-4E7E-8310-841EBAD7258F}"/>
              </a:ext>
            </a:extLst>
          </p:cNvPr>
          <p:cNvCxnSpPr/>
          <p:nvPr/>
        </p:nvCxnSpPr>
        <p:spPr>
          <a:xfrm rot="10800000">
            <a:off x="394672" y="3988478"/>
            <a:ext cx="2643187" cy="1587"/>
          </a:xfrm>
          <a:prstGeom prst="line">
            <a:avLst/>
          </a:prstGeom>
          <a:ln w="12700">
            <a:solidFill>
              <a:schemeClr val="bg1">
                <a:alpha val="9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A24682D-B301-453C-81E0-FBEB80815EA8}"/>
              </a:ext>
            </a:extLst>
          </p:cNvPr>
          <p:cNvCxnSpPr/>
          <p:nvPr/>
        </p:nvCxnSpPr>
        <p:spPr>
          <a:xfrm>
            <a:off x="6466859" y="5988728"/>
            <a:ext cx="2571750" cy="1587"/>
          </a:xfrm>
          <a:prstGeom prst="line">
            <a:avLst/>
          </a:prstGeom>
          <a:ln w="12700">
            <a:solidFill>
              <a:schemeClr val="bg1">
                <a:alpha val="9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7C58141-4F8A-4338-A8FB-2EFC442A24FD}"/>
              </a:ext>
            </a:extLst>
          </p:cNvPr>
          <p:cNvCxnSpPr/>
          <p:nvPr/>
        </p:nvCxnSpPr>
        <p:spPr>
          <a:xfrm rot="16200000" flipH="1">
            <a:off x="5966796" y="5488666"/>
            <a:ext cx="500063" cy="500062"/>
          </a:xfrm>
          <a:prstGeom prst="line">
            <a:avLst/>
          </a:prstGeom>
          <a:ln w="12700">
            <a:solidFill>
              <a:schemeClr val="bg1">
                <a:alpha val="9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32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7430" y="302965"/>
            <a:ext cx="1923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1. </a:t>
            </a:r>
            <a:r>
              <a:rPr lang="ko-KR" alt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게임 소개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5B18C73-4C26-4D08-B6EB-A170E6ABD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53373"/>
            <a:ext cx="7620000" cy="42481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C57392-AE50-4679-9BA7-031E40718F36}"/>
              </a:ext>
            </a:extLst>
          </p:cNvPr>
          <p:cNvSpPr/>
          <p:nvPr/>
        </p:nvSpPr>
        <p:spPr>
          <a:xfrm flipH="1">
            <a:off x="761998" y="5972779"/>
            <a:ext cx="3161911" cy="285750"/>
          </a:xfrm>
          <a:prstGeom prst="rect">
            <a:avLst/>
          </a:prstGeom>
          <a:solidFill>
            <a:schemeClr val="accent4">
              <a:lumMod val="75000"/>
              <a:alpha val="3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플레이어 정보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(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캐릭터 생명수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)</a:t>
            </a:r>
            <a:endParaRPr kumimoji="0" lang="ko-KR" altLang="en-US" sz="1600" dirty="0">
              <a:solidFill>
                <a:schemeClr val="accent1">
                  <a:lumMod val="50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3" name="오른쪽 화살표 32">
            <a:extLst>
              <a:ext uri="{FF2B5EF4-FFF2-40B4-BE49-F238E27FC236}">
                <a16:creationId xmlns:a16="http://schemas.microsoft.com/office/drawing/2014/main" id="{12E03471-2CE5-468F-BDEC-3F52F78E4A93}"/>
              </a:ext>
            </a:extLst>
          </p:cNvPr>
          <p:cNvSpPr/>
          <p:nvPr/>
        </p:nvSpPr>
        <p:spPr>
          <a:xfrm>
            <a:off x="2591725" y="1361273"/>
            <a:ext cx="3960550" cy="584200"/>
          </a:xfrm>
          <a:prstGeom prst="rightArrow">
            <a:avLst>
              <a:gd name="adj1" fmla="val 50000"/>
              <a:gd name="adj2" fmla="val 58695"/>
            </a:avLst>
          </a:prstGeom>
          <a:solidFill>
            <a:srgbClr val="C00000"/>
          </a:solidFill>
          <a:ln w="317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800"/>
              </a:lnSpc>
              <a:defRPr/>
            </a:pPr>
            <a:endParaRPr lang="ko-KR" altLang="en-US" sz="1600" dirty="0">
              <a:solidFill>
                <a:srgbClr val="FFC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63BF8F-AA7A-442C-9E09-23F97D4629EC}"/>
              </a:ext>
            </a:extLst>
          </p:cNvPr>
          <p:cNvSpPr/>
          <p:nvPr/>
        </p:nvSpPr>
        <p:spPr>
          <a:xfrm flipH="1">
            <a:off x="3635870" y="1212177"/>
            <a:ext cx="1800250" cy="285750"/>
          </a:xfrm>
          <a:prstGeom prst="rect">
            <a:avLst/>
          </a:prstGeom>
          <a:solidFill>
            <a:schemeClr val="accent4">
              <a:lumMod val="75000"/>
              <a:alpha val="3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게임 플레이 방향</a:t>
            </a:r>
            <a:endParaRPr kumimoji="0" lang="ko-KR" altLang="en-US" sz="1600" dirty="0">
              <a:solidFill>
                <a:schemeClr val="accent1">
                  <a:lumMod val="50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068C4E-06E4-45A4-9B21-59166761BB54}"/>
              </a:ext>
            </a:extLst>
          </p:cNvPr>
          <p:cNvSpPr/>
          <p:nvPr/>
        </p:nvSpPr>
        <p:spPr>
          <a:xfrm flipH="1">
            <a:off x="2591725" y="2016729"/>
            <a:ext cx="3834533" cy="285750"/>
          </a:xfrm>
          <a:prstGeom prst="rect">
            <a:avLst/>
          </a:prstGeom>
          <a:solidFill>
            <a:schemeClr val="accent4">
              <a:lumMod val="75000"/>
              <a:alpha val="3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캐릭터의 이동에 따라 게임 화면이 이동</a:t>
            </a:r>
            <a:endParaRPr kumimoji="0" lang="ko-KR" altLang="en-US" sz="1600" dirty="0">
              <a:solidFill>
                <a:schemeClr val="accent1">
                  <a:lumMod val="50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794BCD-DA49-467F-8880-FBFBB56FD47D}"/>
              </a:ext>
            </a:extLst>
          </p:cNvPr>
          <p:cNvSpPr/>
          <p:nvPr/>
        </p:nvSpPr>
        <p:spPr>
          <a:xfrm flipH="1">
            <a:off x="6588280" y="5972779"/>
            <a:ext cx="1793720" cy="285750"/>
          </a:xfrm>
          <a:prstGeom prst="rect">
            <a:avLst/>
          </a:prstGeom>
          <a:solidFill>
            <a:schemeClr val="accent4">
              <a:lumMod val="75000"/>
              <a:alpha val="3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dirty="0" err="1">
                <a:solidFill>
                  <a:schemeClr val="accent1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맵은</a:t>
            </a:r>
            <a:r>
              <a:rPr kumimoji="0" lang="ko-KR" altLang="en-US" sz="1600" dirty="0">
                <a:solidFill>
                  <a:schemeClr val="accent1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타일로 구성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349938A-0EF9-4177-8562-F9A4E38B0435}"/>
              </a:ext>
            </a:extLst>
          </p:cNvPr>
          <p:cNvSpPr/>
          <p:nvPr/>
        </p:nvSpPr>
        <p:spPr>
          <a:xfrm flipH="1">
            <a:off x="7164360" y="5615773"/>
            <a:ext cx="288040" cy="285750"/>
          </a:xfrm>
          <a:prstGeom prst="rect">
            <a:avLst/>
          </a:prstGeom>
          <a:solidFill>
            <a:schemeClr val="accent4">
              <a:lumMod val="75000"/>
              <a:alpha val="3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 dirty="0">
              <a:solidFill>
                <a:schemeClr val="accent1">
                  <a:lumMod val="50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4829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7430" y="302965"/>
            <a:ext cx="2231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2. </a:t>
            </a:r>
            <a:r>
              <a:rPr lang="ko-KR" alt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개발 진척도</a:t>
            </a:r>
          </a:p>
        </p:txBody>
      </p:sp>
      <p:graphicFrame>
        <p:nvGraphicFramePr>
          <p:cNvPr id="5" name="내용 개체 틀 9">
            <a:extLst>
              <a:ext uri="{FF2B5EF4-FFF2-40B4-BE49-F238E27FC236}">
                <a16:creationId xmlns:a16="http://schemas.microsoft.com/office/drawing/2014/main" id="{87212BB7-CB42-486E-9F82-F506FAFF12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9895348"/>
              </p:ext>
            </p:extLst>
          </p:nvPr>
        </p:nvGraphicFramePr>
        <p:xfrm>
          <a:off x="258137" y="1394470"/>
          <a:ext cx="8705176" cy="4966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382">
                  <a:extLst>
                    <a:ext uri="{9D8B030D-6E8A-4147-A177-3AD203B41FA5}">
                      <a16:colId xmlns:a16="http://schemas.microsoft.com/office/drawing/2014/main" val="3542897669"/>
                    </a:ext>
                  </a:extLst>
                </a:gridCol>
                <a:gridCol w="3024451">
                  <a:extLst>
                    <a:ext uri="{9D8B030D-6E8A-4147-A177-3AD203B41FA5}">
                      <a16:colId xmlns:a16="http://schemas.microsoft.com/office/drawing/2014/main" val="953032518"/>
                    </a:ext>
                  </a:extLst>
                </a:gridCol>
                <a:gridCol w="3096430">
                  <a:extLst>
                    <a:ext uri="{9D8B030D-6E8A-4147-A177-3AD203B41FA5}">
                      <a16:colId xmlns:a16="http://schemas.microsoft.com/office/drawing/2014/main" val="1102710874"/>
                    </a:ext>
                  </a:extLst>
                </a:gridCol>
                <a:gridCol w="1510913">
                  <a:extLst>
                    <a:ext uri="{9D8B030D-6E8A-4147-A177-3AD203B41FA5}">
                      <a16:colId xmlns:a16="http://schemas.microsoft.com/office/drawing/2014/main" val="3615353591"/>
                    </a:ext>
                  </a:extLst>
                </a:gridCol>
              </a:tblGrid>
              <a:tr h="690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aseline="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aseline="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1</a:t>
                      </a:r>
                      <a:r>
                        <a:rPr lang="ko-KR" altLang="en-US" sz="2400" baseline="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차 발표 목표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aseline="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실제 개발 완료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aseline="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진척도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329034"/>
                  </a:ext>
                </a:extLst>
              </a:tr>
              <a:tr h="690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게임 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키보드 단축키로 플레이어 이동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키보드 단축키로 플레이어 이동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100%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25769"/>
                  </a:ext>
                </a:extLst>
              </a:tr>
              <a:tr h="690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게임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총</a:t>
                      </a:r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수류탄 공격</a:t>
                      </a:r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사다리 타기</a:t>
                      </a:r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벽 타기</a:t>
                      </a:r>
                      <a:endParaRPr lang="en-US" altLang="ko-KR" sz="1200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체크 포인트</a:t>
                      </a:r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시간 체크</a:t>
                      </a:r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점수화</a:t>
                      </a:r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랭킹 시스템</a:t>
                      </a:r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카메라 </a:t>
                      </a:r>
                      <a:r>
                        <a:rPr lang="ko-KR" altLang="en-US" sz="1200" dirty="0" err="1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쉐이킹</a:t>
                      </a:r>
                      <a:endParaRPr lang="ko-KR" altLang="en-US" sz="1200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총</a:t>
                      </a:r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사다리</a:t>
                      </a:r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시간 체크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35%</a:t>
                      </a:r>
                      <a:endParaRPr lang="ko-KR" altLang="en-US" sz="1200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2589753"/>
                  </a:ext>
                </a:extLst>
              </a:tr>
              <a:tr h="690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스테이지 </a:t>
                      </a:r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2</a:t>
                      </a: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개</a:t>
                      </a:r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(Level 1, Level 2),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보스 스테이지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Level</a:t>
                      </a: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</a:t>
                      </a:r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1</a:t>
                      </a:r>
                      <a:endParaRPr lang="ko-KR" altLang="en-US" sz="1200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33%</a:t>
                      </a:r>
                      <a:endParaRPr lang="ko-KR" altLang="en-US" sz="1200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6260859"/>
                  </a:ext>
                </a:extLst>
              </a:tr>
              <a:tr h="690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게임 난이도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난이도 </a:t>
                      </a:r>
                      <a:r>
                        <a:rPr lang="ko-KR" altLang="en-US" sz="1200" dirty="0" err="1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증가시</a:t>
                      </a: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몬스터 체력</a:t>
                      </a:r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공격력 증가</a:t>
                      </a:r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보스 패턴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4046178"/>
                  </a:ext>
                </a:extLst>
              </a:tr>
              <a:tr h="690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스테이지의 </a:t>
                      </a:r>
                      <a:r>
                        <a:rPr lang="ko-KR" altLang="en-US" sz="1200" dirty="0" err="1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배경음</a:t>
                      </a:r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플레이어</a:t>
                      </a:r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</a:t>
                      </a: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공격 효과음</a:t>
                      </a:r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몬스터 타격 효과음</a:t>
                      </a:r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플레이어 이동 종류에 따른 효과음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스테이지의 </a:t>
                      </a:r>
                      <a:r>
                        <a:rPr lang="ko-KR" altLang="en-US" sz="1200" dirty="0" err="1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배경음</a:t>
                      </a:r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플레이어</a:t>
                      </a:r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</a:t>
                      </a: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공격 효과음</a:t>
                      </a:r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몬스터 타격 효과음</a:t>
                      </a:r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플레이어 이동 종류에 따른 효과음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100%</a:t>
                      </a:r>
                      <a:endParaRPr lang="ko-KR" altLang="en-US" sz="1200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786524"/>
                  </a:ext>
                </a:extLst>
              </a:tr>
              <a:tr h="690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플레이어의 이동</a:t>
                      </a:r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공격</a:t>
                      </a:r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이펙트</a:t>
                      </a:r>
                      <a:endParaRPr lang="en-US" altLang="ko-KR" sz="1200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몬스터의 이동</a:t>
                      </a:r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공격</a:t>
                      </a:r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이펙트</a:t>
                      </a:r>
                      <a:endParaRPr lang="en-US" altLang="ko-KR" sz="1200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폭발 이펙트</a:t>
                      </a:r>
                      <a:endParaRPr lang="en-US" altLang="ko-KR" sz="1200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트럭</a:t>
                      </a:r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헬리콥터 이동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플레이어</a:t>
                      </a:r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몬스터 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75%</a:t>
                      </a:r>
                      <a:endParaRPr lang="ko-KR" altLang="en-US" sz="1200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0107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651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7430" y="302965"/>
            <a:ext cx="2324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3. </a:t>
            </a:r>
            <a:r>
              <a:rPr lang="ko-KR" alt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깃 </a:t>
            </a:r>
            <a:r>
              <a:rPr lang="ko-KR" altLang="en-US" sz="24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커밋</a:t>
            </a:r>
            <a:r>
              <a:rPr lang="ko-KR" alt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통계</a:t>
            </a:r>
            <a:endParaRPr lang="en-US" altLang="ko-KR" sz="2400" dirty="0">
              <a:solidFill>
                <a:schemeClr val="tx2">
                  <a:lumMod val="20000"/>
                  <a:lumOff val="80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B3B6B4E-BF81-47F0-96A8-AFC1B7EF7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407324"/>
              </p:ext>
            </p:extLst>
          </p:nvPr>
        </p:nvGraphicFramePr>
        <p:xfrm>
          <a:off x="719465" y="2585850"/>
          <a:ext cx="7705070" cy="389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6405">
                  <a:extLst>
                    <a:ext uri="{9D8B030D-6E8A-4147-A177-3AD203B41FA5}">
                      <a16:colId xmlns:a16="http://schemas.microsoft.com/office/drawing/2014/main" val="2488540000"/>
                    </a:ext>
                  </a:extLst>
                </a:gridCol>
                <a:gridCol w="4788665">
                  <a:extLst>
                    <a:ext uri="{9D8B030D-6E8A-4147-A177-3AD203B41FA5}">
                      <a16:colId xmlns:a16="http://schemas.microsoft.com/office/drawing/2014/main" val="1600290285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aseline="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</a:t>
                      </a: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aseline="0" dirty="0" err="1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커밋</a:t>
                      </a:r>
                      <a:r>
                        <a:rPr lang="ko-KR" altLang="en-US" sz="2400" baseline="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횟수</a:t>
                      </a: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0929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Week of Sep 23 </a:t>
                      </a: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1 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3974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Week of Sep 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21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96281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Week of Oct 7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19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26187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Week of Oct 14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48629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Week of Oct 21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19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7591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Week of Oct 28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14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4097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Week of Nov 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8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586362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Week of Nov 11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15407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Week of Nov 18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8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13291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Week of Nov 25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9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9751959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41BF69B6-5045-40D7-950C-0C19D7ABE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537" y="1113285"/>
            <a:ext cx="20669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7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23"/>
    </mc:Choice>
    <mc:Fallback xmlns="">
      <p:transition spd="slow" advTm="652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7430" y="302965"/>
            <a:ext cx="121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4. </a:t>
            </a:r>
            <a:r>
              <a:rPr lang="ko-KR" alt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후기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A9527E-161E-445F-A430-52FE00BB3799}"/>
              </a:ext>
            </a:extLst>
          </p:cNvPr>
          <p:cNvSpPr txBox="1"/>
          <p:nvPr/>
        </p:nvSpPr>
        <p:spPr>
          <a:xfrm>
            <a:off x="719465" y="2687930"/>
            <a:ext cx="77050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주인공 캐릭터 애니메이션</a:t>
            </a:r>
            <a:r>
              <a:rPr lang="en-US" altLang="ko-KR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픽셀 그래픽 구현을 통해서 제작 게임의 특성을 잘 드러냈다</a:t>
            </a:r>
            <a:r>
              <a:rPr lang="en-US" altLang="ko-KR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</a:t>
            </a:r>
          </a:p>
          <a:p>
            <a:endParaRPr lang="en-US" altLang="ko-KR" sz="2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타일 맵 충돌 체크 개발에 있어서 완벽하게 구현할 수 없었던 것이 아쉽다</a:t>
            </a:r>
            <a:r>
              <a:rPr lang="en-US" altLang="ko-KR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</a:t>
            </a:r>
            <a:endParaRPr lang="ko-KR" altLang="en-US" sz="2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157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23"/>
    </mc:Choice>
    <mc:Fallback xmlns="">
      <p:transition spd="slow" advTm="652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7430" y="302965"/>
            <a:ext cx="2231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5. </a:t>
            </a:r>
            <a:r>
              <a:rPr lang="ko-KR" alt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플레이 영상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C9F334-9015-489A-BB0E-4DE5F2562690}"/>
              </a:ext>
            </a:extLst>
          </p:cNvPr>
          <p:cNvSpPr txBox="1"/>
          <p:nvPr/>
        </p:nvSpPr>
        <p:spPr>
          <a:xfrm>
            <a:off x="2848611" y="3013501"/>
            <a:ext cx="34467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플레이 영상</a:t>
            </a:r>
          </a:p>
        </p:txBody>
      </p:sp>
    </p:spTree>
    <p:extLst>
      <p:ext uri="{BB962C8B-B14F-4D97-AF65-F5344CB8AC3E}">
        <p14:creationId xmlns:p14="http://schemas.microsoft.com/office/powerpoint/2010/main" val="50803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23"/>
    </mc:Choice>
    <mc:Fallback xmlns="">
      <p:transition spd="slow" advTm="652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09320" y="3013501"/>
            <a:ext cx="4125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THANK YOU</a:t>
            </a:r>
            <a:endParaRPr lang="ko-KR" altLang="en-US" sz="4800" dirty="0">
              <a:solidFill>
                <a:srgbClr val="0070C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4372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80d80524-e2c8-47ed-9ee5-113047383896" Revision="1" Stencil="System.MyShapes" StencilVersion="1.0"/>
</Control>
</file>

<file path=customXml/itemProps1.xml><?xml version="1.0" encoding="utf-8"?>
<ds:datastoreItem xmlns:ds="http://schemas.openxmlformats.org/officeDocument/2006/customXml" ds:itemID="{79059F84-8DAE-4556-B9C7-51D13E6ECE9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331</Words>
  <Application>Microsoft Office PowerPoint</Application>
  <PresentationFormat>화면 슬라이드 쇼(4:3)</PresentationFormat>
  <Paragraphs>93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타이포_쌍문동 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치키홍</dc:creator>
  <cp:lastModifiedBy>지수 배</cp:lastModifiedBy>
  <cp:revision>57</cp:revision>
  <dcterms:created xsi:type="dcterms:W3CDTF">2016-09-04T05:54:01Z</dcterms:created>
  <dcterms:modified xsi:type="dcterms:W3CDTF">2018-12-03T14:33:30Z</dcterms:modified>
</cp:coreProperties>
</file>