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1"/>
  </p:notesMasterIdLst>
  <p:sldIdLst>
    <p:sldId id="256" r:id="rId3"/>
    <p:sldId id="257" r:id="rId4"/>
    <p:sldId id="266" r:id="rId5"/>
    <p:sldId id="260" r:id="rId6"/>
    <p:sldId id="262" r:id="rId7"/>
    <p:sldId id="269" r:id="rId8"/>
    <p:sldId id="268" r:id="rId9"/>
    <p:sldId id="263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타이포_쌍문동 B" panose="02020803020101020101" pitchFamily="18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AEE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0825-3462-4DCF-B75D-D918B050509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9289-7B82-487C-B70C-4EA8B6D00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9289-7B82-487C-B70C-4EA8B6D00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F179-031A-441B-A46B-F21F932D3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2828" y="2845983"/>
            <a:ext cx="437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BROFORCE</a:t>
            </a:r>
            <a:endParaRPr lang="ko-KR" altLang="en-US" sz="54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870" y="544528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2015180018 </a:t>
            </a:r>
            <a:r>
              <a:rPr lang="ko-KR" altLang="en-US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게임공학과 배지수</a:t>
            </a: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174" y="1905216"/>
            <a:ext cx="4456669" cy="307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컨셉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범위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상황</a:t>
            </a:r>
            <a:endParaRPr lang="en-US" altLang="ko-KR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en-US" altLang="ko-KR" sz="3300" dirty="0" err="1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r>
              <a:rPr lang="en-US" altLang="ko-KR" sz="3300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commits </a:t>
            </a:r>
            <a:endParaRPr lang="ko-KR" altLang="en-US" sz="3300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302965"/>
            <a:ext cx="20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35DA50-4995-4462-BCDA-D1A2EA14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30" y="25921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컨셉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007A11-30BE-40CC-99F5-A10048B932EF}"/>
              </a:ext>
            </a:extLst>
          </p:cNvPr>
          <p:cNvSpPr/>
          <p:nvPr/>
        </p:nvSpPr>
        <p:spPr>
          <a:xfrm>
            <a:off x="3680797" y="184535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한자카드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482272-F3F0-45A7-906E-CC7E8DEFD067}"/>
              </a:ext>
            </a:extLst>
          </p:cNvPr>
          <p:cNvSpPr/>
          <p:nvPr/>
        </p:nvSpPr>
        <p:spPr>
          <a:xfrm>
            <a:off x="2466359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미니게임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FA0936-0D10-4BC5-BE0E-8285109BB7B8}"/>
              </a:ext>
            </a:extLst>
          </p:cNvPr>
          <p:cNvSpPr/>
          <p:nvPr/>
        </p:nvSpPr>
        <p:spPr>
          <a:xfrm>
            <a:off x="4895234" y="3845603"/>
            <a:ext cx="1714500" cy="1714500"/>
          </a:xfrm>
          <a:prstGeom prst="ellipse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승급시험</a:t>
            </a:r>
          </a:p>
        </p:txBody>
      </p:sp>
      <p:sp>
        <p:nvSpPr>
          <p:cNvPr id="15" name="덧셈 기호 18">
            <a:extLst>
              <a:ext uri="{FF2B5EF4-FFF2-40B4-BE49-F238E27FC236}">
                <a16:creationId xmlns:a16="http://schemas.microsoft.com/office/drawing/2014/main" id="{D5C62628-1703-408E-A13C-95E252AF1C54}"/>
              </a:ext>
            </a:extLst>
          </p:cNvPr>
          <p:cNvSpPr/>
          <p:nvPr/>
        </p:nvSpPr>
        <p:spPr>
          <a:xfrm>
            <a:off x="4201497" y="4345665"/>
            <a:ext cx="693737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덧셈 기호 20">
            <a:extLst>
              <a:ext uri="{FF2B5EF4-FFF2-40B4-BE49-F238E27FC236}">
                <a16:creationId xmlns:a16="http://schemas.microsoft.com/office/drawing/2014/main" id="{37A7AC64-798C-4B2D-838C-F67251F4A13E}"/>
              </a:ext>
            </a:extLst>
          </p:cNvPr>
          <p:cNvSpPr/>
          <p:nvPr/>
        </p:nvSpPr>
        <p:spPr>
          <a:xfrm rot="2159613">
            <a:off x="3487122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덧셈 기호 21">
            <a:extLst>
              <a:ext uri="{FF2B5EF4-FFF2-40B4-BE49-F238E27FC236}">
                <a16:creationId xmlns:a16="http://schemas.microsoft.com/office/drawing/2014/main" id="{F98A30C1-10F9-48DB-9402-CCE3734454B4}"/>
              </a:ext>
            </a:extLst>
          </p:cNvPr>
          <p:cNvSpPr/>
          <p:nvPr/>
        </p:nvSpPr>
        <p:spPr>
          <a:xfrm rot="19440387" flipH="1">
            <a:off x="4968259" y="3266165"/>
            <a:ext cx="692150" cy="714375"/>
          </a:xfrm>
          <a:prstGeom prst="mathPlus">
            <a:avLst/>
          </a:prstGeom>
          <a:solidFill>
            <a:srgbClr val="00AEEF"/>
          </a:solidFill>
          <a:ln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921C65-7518-48CC-8787-D80085698CF0}"/>
              </a:ext>
            </a:extLst>
          </p:cNvPr>
          <p:cNvSpPr/>
          <p:nvPr/>
        </p:nvSpPr>
        <p:spPr>
          <a:xfrm>
            <a:off x="2537797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1385047-7E5D-4A70-AFDF-4F6BA16C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92" y="2202283"/>
            <a:ext cx="3643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화면이 좌우로 움직이는 방식의 액션 게임</a:t>
            </a:r>
            <a:endParaRPr kumimoji="0" lang="en-US" altLang="ko-KR" sz="1200" dirty="0">
              <a:solidFill>
                <a:schemeClr val="accent6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A031FA-5B8D-4304-9A48-C3555B2C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5427" y="3202666"/>
            <a:ext cx="352394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런 앤 건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원거리 무기를 이용해 적을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hangingPunct="0">
              <a:lnSpc>
                <a:spcPts val="1400"/>
              </a:lnSpc>
              <a:spcBef>
                <a:spcPct val="20000"/>
              </a:spcBef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쓰러트리는 슈팅 게임</a:t>
            </a:r>
            <a:endParaRPr lang="ko-KR" altLang="en-US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algn="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C4E96E-41C6-45B6-840E-EF40016AD7ED}"/>
              </a:ext>
            </a:extLst>
          </p:cNvPr>
          <p:cNvSpPr/>
          <p:nvPr/>
        </p:nvSpPr>
        <p:spPr>
          <a:xfrm>
            <a:off x="4966672" y="391704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</a:t>
            </a:r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2DA183-CA05-46FA-94A0-03AB9EC0E835}"/>
              </a:ext>
            </a:extLst>
          </p:cNvPr>
          <p:cNvSpPr/>
          <p:nvPr/>
        </p:nvSpPr>
        <p:spPr>
          <a:xfrm>
            <a:off x="3752234" y="1916790"/>
            <a:ext cx="1571625" cy="1571625"/>
          </a:xfrm>
          <a:prstGeom prst="ellipse">
            <a:avLst/>
          </a:prstGeom>
          <a:solidFill>
            <a:srgbClr val="00AEEF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횡스크롤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5FD51C5-B094-4D66-A697-5DE51173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273" y="5202915"/>
            <a:ext cx="2500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3140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 그래픽</a:t>
            </a:r>
            <a:endParaRPr kumimoji="0" lang="en-US" altLang="ko-KR" sz="1600" b="1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Arial" pitchFamily="34" charset="0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픽셀을 의도적으로 화면에 드러낸 </a:t>
            </a:r>
            <a:endParaRPr lang="en-US" altLang="ko-KR" sz="1200" dirty="0">
              <a:solidFill>
                <a:srgbClr val="2F2F2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 eaLnBrk="0" fontAlgn="auto" hangingPunct="0">
              <a:lnSpc>
                <a:spcPts val="14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dirty="0" err="1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레트로풍</a:t>
            </a:r>
            <a:r>
              <a:rPr lang="ko-KR" altLang="en-US" sz="1200" dirty="0">
                <a:solidFill>
                  <a:srgbClr val="2F2F2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게임</a:t>
            </a:r>
            <a:endParaRPr kumimoji="0" lang="ko-KR" altLang="en-US" sz="2000" dirty="0">
              <a:solidFill>
                <a:srgbClr val="3140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D129083-9B6E-4DCD-9F5B-2096BAC11912}"/>
              </a:ext>
            </a:extLst>
          </p:cNvPr>
          <p:cNvCxnSpPr/>
          <p:nvPr/>
        </p:nvCxnSpPr>
        <p:spPr>
          <a:xfrm>
            <a:off x="5323859" y="2774040"/>
            <a:ext cx="3214688" cy="1588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918039-3C2E-4E7E-8310-841EBAD7258F}"/>
              </a:ext>
            </a:extLst>
          </p:cNvPr>
          <p:cNvCxnSpPr/>
          <p:nvPr/>
        </p:nvCxnSpPr>
        <p:spPr>
          <a:xfrm rot="10800000">
            <a:off x="394672" y="3988478"/>
            <a:ext cx="2643187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24682D-B301-453C-81E0-FBEB80815EA8}"/>
              </a:ext>
            </a:extLst>
          </p:cNvPr>
          <p:cNvCxnSpPr/>
          <p:nvPr/>
        </p:nvCxnSpPr>
        <p:spPr>
          <a:xfrm>
            <a:off x="6466859" y="5988728"/>
            <a:ext cx="2571750" cy="1587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C58141-4F8A-4338-A8FB-2EFC442A24FD}"/>
              </a:ext>
            </a:extLst>
          </p:cNvPr>
          <p:cNvCxnSpPr/>
          <p:nvPr/>
        </p:nvCxnSpPr>
        <p:spPr>
          <a:xfrm rot="16200000" flipH="1">
            <a:off x="5966796" y="5488666"/>
            <a:ext cx="500063" cy="500062"/>
          </a:xfrm>
          <a:prstGeom prst="line">
            <a:avLst/>
          </a:prstGeom>
          <a:ln w="12700">
            <a:solidFill>
              <a:schemeClr val="bg1">
                <a:alpha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범위</a:t>
            </a:r>
          </a:p>
        </p:txBody>
      </p:sp>
      <p:graphicFrame>
        <p:nvGraphicFramePr>
          <p:cNvPr id="5" name="내용 개체 틀 9">
            <a:extLst>
              <a:ext uri="{FF2B5EF4-FFF2-40B4-BE49-F238E27FC236}">
                <a16:creationId xmlns:a16="http://schemas.microsoft.com/office/drawing/2014/main" id="{87212BB7-CB42-486E-9F82-F506FAFF1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547150"/>
              </p:ext>
            </p:extLst>
          </p:nvPr>
        </p:nvGraphicFramePr>
        <p:xfrm>
          <a:off x="258137" y="1394470"/>
          <a:ext cx="8627725" cy="496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82">
                  <a:extLst>
                    <a:ext uri="{9D8B030D-6E8A-4147-A177-3AD203B41FA5}">
                      <a16:colId xmlns:a16="http://schemas.microsoft.com/office/drawing/2014/main" val="3542897669"/>
                    </a:ext>
                  </a:extLst>
                </a:gridCol>
                <a:gridCol w="3816561">
                  <a:extLst>
                    <a:ext uri="{9D8B030D-6E8A-4147-A177-3AD203B41FA5}">
                      <a16:colId xmlns:a16="http://schemas.microsoft.com/office/drawing/2014/main" val="953032518"/>
                    </a:ext>
                  </a:extLst>
                </a:gridCol>
                <a:gridCol w="3737782">
                  <a:extLst>
                    <a:ext uri="{9D8B030D-6E8A-4147-A177-3AD203B41FA5}">
                      <a16:colId xmlns:a16="http://schemas.microsoft.com/office/drawing/2014/main" val="1102710874"/>
                    </a:ext>
                  </a:extLst>
                </a:gridCol>
              </a:tblGrid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2903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키보드 단축키로 플레이어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76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 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 타기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벽 타기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체크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점수화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랭킹 시스템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카메라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쉐이킹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589753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(Level 1, Level 2)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스테이지 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</a:t>
                      </a:r>
                      <a:endParaRPr lang="ko-KR" altLang="en-US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0859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난이도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증가시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몬스터 체력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공격력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046178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스테이지의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 효과음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타격 효과음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 이동 종류에 따른 효과음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86524"/>
                  </a:ext>
                </a:extLst>
              </a:tr>
              <a:tr h="690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플레이어의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몬스터의 이동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공격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폭발 이펙트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트럭</a:t>
                      </a:r>
                      <a:r>
                        <a:rPr lang="en-US" altLang="ko-KR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헬리콥터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진행 </a:t>
                      </a:r>
                      <a:r>
                        <a:rPr lang="ko-KR" altLang="en-US" sz="12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말풍선</a:t>
                      </a:r>
                      <a:endParaRPr lang="en-US" altLang="ko-KR" sz="12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 투하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9BDA-B557-4D41-9177-166E8E5D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26240"/>
              </p:ext>
            </p:extLst>
          </p:nvPr>
        </p:nvGraphicFramePr>
        <p:xfrm>
          <a:off x="719465" y="1556740"/>
          <a:ext cx="770507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70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1668230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  <a:gridCol w="5442470">
                  <a:extLst>
                    <a:ext uri="{9D8B030D-6E8A-4147-A177-3AD203B41FA5}">
                      <a16:colId xmlns:a16="http://schemas.microsoft.com/office/drawing/2014/main" val="1583109977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프레임워크 작업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0929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개발에 필요한 이미지 리소스 편집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 수집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프레임워크 완성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0605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구성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타일 깔기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2819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(100%)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구성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타일맵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스크롤링 완성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794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이동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벽 타기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공격 및 이펙트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수류탄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충돌처리 구현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187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이동 및 이펙트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달리기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사다리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공격 및 이펙트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총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브로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충돌처리 완료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6293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패턴 구현	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피격시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 충돌처리 구현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910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9BDA-B557-4D41-9177-166E8E5D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782"/>
              </p:ext>
            </p:extLst>
          </p:nvPr>
        </p:nvGraphicFramePr>
        <p:xfrm>
          <a:off x="719465" y="1556740"/>
          <a:ext cx="770507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70">
                  <a:extLst>
                    <a:ext uri="{9D8B030D-6E8A-4147-A177-3AD203B41FA5}">
                      <a16:colId xmlns:a16="http://schemas.microsoft.com/office/drawing/2014/main" val="2488540000"/>
                    </a:ext>
                  </a:extLst>
                </a:gridCol>
                <a:gridCol w="1668230">
                  <a:extLst>
                    <a:ext uri="{9D8B030D-6E8A-4147-A177-3AD203B41FA5}">
                      <a16:colId xmlns:a16="http://schemas.microsoft.com/office/drawing/2014/main" val="1600290285"/>
                    </a:ext>
                  </a:extLst>
                </a:gridCol>
                <a:gridCol w="5442470">
                  <a:extLst>
                    <a:ext uri="{9D8B030D-6E8A-4147-A177-3AD203B41FA5}">
                      <a16:colId xmlns:a16="http://schemas.microsoft.com/office/drawing/2014/main" val="1583109977"/>
                    </a:ext>
                  </a:extLst>
                </a:gridCol>
              </a:tblGrid>
              <a:tr h="41148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체크 포인트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타일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트럭 이동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오브젝트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파티클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971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79545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성공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실패 조건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노말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하드 버전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스테이지 추가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랭킹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체크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점수화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6362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(15%)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시간 측정 완료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0987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메뉴 구성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사운드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&amp;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종료 처리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4. 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카메라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쉐이킹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540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(80%)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메뉴 구성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효과 사운드 완료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종료 처리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67768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버그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밸런스 수정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291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5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6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3"/>
    </mc:Choice>
    <mc:Fallback>
      <p:transition spd="slow" advTm="65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430" y="302965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en-US" altLang="ko-KR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r>
              <a:rPr lang="en-US" altLang="ko-KR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Commits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3D27FE-C14C-4127-8868-2CD0E920D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31087" y="1556740"/>
            <a:ext cx="7693448" cy="47195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281F66-9FCE-4858-9AE5-409E8EB89C48}"/>
              </a:ext>
            </a:extLst>
          </p:cNvPr>
          <p:cNvSpPr/>
          <p:nvPr/>
        </p:nvSpPr>
        <p:spPr>
          <a:xfrm>
            <a:off x="731087" y="5085230"/>
            <a:ext cx="769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https://github.com/baejisoo/2015180018-2DGP/graphs/commit-activity</a:t>
            </a:r>
          </a:p>
        </p:txBody>
      </p:sp>
    </p:spTree>
    <p:extLst>
      <p:ext uri="{BB962C8B-B14F-4D97-AF65-F5344CB8AC3E}">
        <p14:creationId xmlns:p14="http://schemas.microsoft.com/office/powerpoint/2010/main" val="48262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5"/>
    </mc:Choice>
    <mc:Fallback>
      <p:transition spd="slow" advTm="155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9321" y="3013502"/>
            <a:ext cx="41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  <a:endParaRPr lang="ko-KR" altLang="en-US" sz="48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0d80524-e2c8-47ed-9ee5-113047383896" Revision="1" Stencil="System.MyShapes" StencilVersion="1.0"/>
</Control>
</file>

<file path=customXml/itemProps1.xml><?xml version="1.0" encoding="utf-8"?>
<ds:datastoreItem xmlns:ds="http://schemas.openxmlformats.org/officeDocument/2006/customXml" ds:itemID="{79059F84-8DAE-4556-B9C7-51D13E6ECE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431</Words>
  <Application>Microsoft Office PowerPoint</Application>
  <PresentationFormat>화면 슬라이드 쇼(4:3)</PresentationFormat>
  <Paragraphs>105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타이포_쌍문동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배 지수</cp:lastModifiedBy>
  <cp:revision>45</cp:revision>
  <dcterms:created xsi:type="dcterms:W3CDTF">2016-09-04T05:54:01Z</dcterms:created>
  <dcterms:modified xsi:type="dcterms:W3CDTF">2018-11-05T13:29:57Z</dcterms:modified>
</cp:coreProperties>
</file>