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2"/>
  </p:sldMasterIdLst>
  <p:notesMasterIdLst>
    <p:notesMasterId r:id="rId12"/>
  </p:notesMasterIdLst>
  <p:sldIdLst>
    <p:sldId id="256" r:id="rId3"/>
    <p:sldId id="257" r:id="rId4"/>
    <p:sldId id="266" r:id="rId5"/>
    <p:sldId id="261" r:id="rId6"/>
    <p:sldId id="260" r:id="rId7"/>
    <p:sldId id="262" r:id="rId8"/>
    <p:sldId id="269" r:id="rId9"/>
    <p:sldId id="268" r:id="rId10"/>
    <p:sldId id="263" r:id="rId11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3"/>
      <p:bold r:id="rId14"/>
    </p:embeddedFont>
    <p:embeddedFont>
      <p:font typeface="타이포_쌍문동 B" panose="02020803020101020101" pitchFamily="18" charset="-127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DF4"/>
    <a:srgbClr val="D0D8E8"/>
    <a:srgbClr val="00AEEF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84" y="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2B0825-3462-4DCF-B75D-D918B0505098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889289-7B82-487C-B70C-4EA8B6D00B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127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889289-7B82-487C-B70C-4EA8B6D00B0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670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108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52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207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050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934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655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59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368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80BF179-031A-441B-A46B-F21F932D35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564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974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505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6B580-5ED3-4800-967E-FCB406CD89B6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073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42828" y="2845983"/>
            <a:ext cx="43768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BROFORCE</a:t>
            </a:r>
            <a:endParaRPr lang="ko-KR" altLang="en-US" sz="5400" dirty="0">
              <a:solidFill>
                <a:srgbClr val="0070C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35870" y="5445280"/>
            <a:ext cx="3852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2015180018 </a:t>
            </a:r>
            <a:r>
              <a:rPr lang="ko-KR" altLang="en-US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게임공학과 배지수</a:t>
            </a:r>
          </a:p>
        </p:txBody>
      </p:sp>
    </p:spTree>
    <p:extLst>
      <p:ext uri="{BB962C8B-B14F-4D97-AF65-F5344CB8AC3E}">
        <p14:creationId xmlns:p14="http://schemas.microsoft.com/office/powerpoint/2010/main" val="1126835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2174" y="1905216"/>
            <a:ext cx="3121367" cy="3075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300" dirty="0">
                <a:solidFill>
                  <a:srgbClr val="00B0F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1. </a:t>
            </a:r>
            <a:r>
              <a:rPr lang="ko-KR" altLang="en-US" sz="3300" dirty="0">
                <a:solidFill>
                  <a:srgbClr val="00B0F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게임 소개</a:t>
            </a:r>
            <a:endParaRPr lang="en-US" altLang="ko-KR" sz="3300" dirty="0">
              <a:solidFill>
                <a:srgbClr val="00B0F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300" dirty="0">
                <a:solidFill>
                  <a:srgbClr val="00B0F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2. </a:t>
            </a:r>
            <a:r>
              <a:rPr lang="ko-KR" altLang="en-US" sz="3300" dirty="0">
                <a:solidFill>
                  <a:srgbClr val="00B0F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개발 진척도</a:t>
            </a:r>
            <a:endParaRPr lang="en-US" altLang="ko-KR" sz="3300" dirty="0">
              <a:solidFill>
                <a:srgbClr val="00B0F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300" dirty="0">
                <a:solidFill>
                  <a:srgbClr val="00B0F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3. </a:t>
            </a:r>
            <a:r>
              <a:rPr lang="ko-KR" altLang="en-US" sz="3300" dirty="0">
                <a:solidFill>
                  <a:srgbClr val="00B0F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깃 </a:t>
            </a:r>
            <a:r>
              <a:rPr lang="ko-KR" altLang="en-US" sz="3300" dirty="0" err="1">
                <a:solidFill>
                  <a:srgbClr val="00B0F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커밋</a:t>
            </a:r>
            <a:r>
              <a:rPr lang="ko-KR" altLang="en-US" sz="3300" dirty="0">
                <a:solidFill>
                  <a:srgbClr val="00B0F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통계</a:t>
            </a:r>
            <a:endParaRPr lang="en-US" altLang="ko-KR" sz="3300" dirty="0">
              <a:solidFill>
                <a:srgbClr val="00B0F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300" dirty="0">
                <a:solidFill>
                  <a:srgbClr val="00B0F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4. </a:t>
            </a:r>
            <a:r>
              <a:rPr lang="ko-KR" altLang="en-US" sz="3300" dirty="0">
                <a:solidFill>
                  <a:srgbClr val="00B0F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후기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430" y="302965"/>
            <a:ext cx="2046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CONTENTS</a:t>
            </a:r>
            <a:endParaRPr lang="ko-KR" altLang="en-US" sz="2400" dirty="0">
              <a:solidFill>
                <a:schemeClr val="tx2">
                  <a:lumMod val="20000"/>
                  <a:lumOff val="80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D35DA50-4995-4462-BCDA-D1A2EA14DA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30" y="2592115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399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67430" y="302965"/>
            <a:ext cx="1923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1. </a:t>
            </a:r>
            <a:r>
              <a:rPr lang="ko-KR" alt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게임 소개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E007A11-30BE-40CC-99F5-A10048B932EF}"/>
              </a:ext>
            </a:extLst>
          </p:cNvPr>
          <p:cNvSpPr/>
          <p:nvPr/>
        </p:nvSpPr>
        <p:spPr>
          <a:xfrm>
            <a:off x="3680797" y="1845353"/>
            <a:ext cx="1714500" cy="1714500"/>
          </a:xfrm>
          <a:prstGeom prst="ellipse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800"/>
              </a:lnSpc>
              <a:defRPr/>
            </a:pPr>
            <a:r>
              <a:rPr lang="ko-KR" altLang="en-US" sz="2000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한자카드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1482272-F3F0-45A7-906E-CC7E8DEFD067}"/>
              </a:ext>
            </a:extLst>
          </p:cNvPr>
          <p:cNvSpPr/>
          <p:nvPr/>
        </p:nvSpPr>
        <p:spPr>
          <a:xfrm>
            <a:off x="2466359" y="3845603"/>
            <a:ext cx="1714500" cy="1714500"/>
          </a:xfrm>
          <a:prstGeom prst="ellipse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800"/>
              </a:lnSpc>
              <a:defRPr/>
            </a:pPr>
            <a:r>
              <a:rPr lang="ko-KR" altLang="en-US" sz="2000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미니게임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5FA0936-0D10-4BC5-BE0E-8285109BB7B8}"/>
              </a:ext>
            </a:extLst>
          </p:cNvPr>
          <p:cNvSpPr/>
          <p:nvPr/>
        </p:nvSpPr>
        <p:spPr>
          <a:xfrm>
            <a:off x="4895234" y="3845603"/>
            <a:ext cx="1714500" cy="1714500"/>
          </a:xfrm>
          <a:prstGeom prst="ellipse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800"/>
              </a:lnSpc>
              <a:defRPr/>
            </a:pPr>
            <a:r>
              <a:rPr lang="ko-KR" altLang="en-US" sz="2000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승급시험</a:t>
            </a:r>
          </a:p>
        </p:txBody>
      </p:sp>
      <p:sp>
        <p:nvSpPr>
          <p:cNvPr id="15" name="덧셈 기호 18">
            <a:extLst>
              <a:ext uri="{FF2B5EF4-FFF2-40B4-BE49-F238E27FC236}">
                <a16:creationId xmlns:a16="http://schemas.microsoft.com/office/drawing/2014/main" id="{D5C62628-1703-408E-A13C-95E252AF1C54}"/>
              </a:ext>
            </a:extLst>
          </p:cNvPr>
          <p:cNvSpPr/>
          <p:nvPr/>
        </p:nvSpPr>
        <p:spPr>
          <a:xfrm>
            <a:off x="4201497" y="4345665"/>
            <a:ext cx="693737" cy="714375"/>
          </a:xfrm>
          <a:prstGeom prst="mathPlus">
            <a:avLst/>
          </a:prstGeom>
          <a:solidFill>
            <a:srgbClr val="00AEEF"/>
          </a:solidFill>
          <a:ln>
            <a:noFill/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ts val="1800"/>
              </a:lnSpc>
              <a:defRPr/>
            </a:pPr>
            <a:endParaRPr lang="ko-KR" altLang="en-US" sz="1600" dirty="0">
              <a:solidFill>
                <a:srgbClr val="FFC00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6" name="덧셈 기호 20">
            <a:extLst>
              <a:ext uri="{FF2B5EF4-FFF2-40B4-BE49-F238E27FC236}">
                <a16:creationId xmlns:a16="http://schemas.microsoft.com/office/drawing/2014/main" id="{37A7AC64-798C-4B2D-838C-F67251F4A13E}"/>
              </a:ext>
            </a:extLst>
          </p:cNvPr>
          <p:cNvSpPr/>
          <p:nvPr/>
        </p:nvSpPr>
        <p:spPr>
          <a:xfrm rot="2159613">
            <a:off x="3487122" y="3266165"/>
            <a:ext cx="692150" cy="714375"/>
          </a:xfrm>
          <a:prstGeom prst="mathPlus">
            <a:avLst/>
          </a:prstGeom>
          <a:solidFill>
            <a:srgbClr val="00AEEF"/>
          </a:solidFill>
          <a:ln>
            <a:noFill/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ts val="1800"/>
              </a:lnSpc>
              <a:defRPr/>
            </a:pPr>
            <a:endParaRPr lang="ko-KR" altLang="en-US" sz="1600" dirty="0">
              <a:solidFill>
                <a:srgbClr val="FFC00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7" name="덧셈 기호 21">
            <a:extLst>
              <a:ext uri="{FF2B5EF4-FFF2-40B4-BE49-F238E27FC236}">
                <a16:creationId xmlns:a16="http://schemas.microsoft.com/office/drawing/2014/main" id="{F98A30C1-10F9-48DB-9402-CCE3734454B4}"/>
              </a:ext>
            </a:extLst>
          </p:cNvPr>
          <p:cNvSpPr/>
          <p:nvPr/>
        </p:nvSpPr>
        <p:spPr>
          <a:xfrm rot="19440387" flipH="1">
            <a:off x="4968259" y="3266165"/>
            <a:ext cx="692150" cy="714375"/>
          </a:xfrm>
          <a:prstGeom prst="mathPlus">
            <a:avLst/>
          </a:prstGeom>
          <a:solidFill>
            <a:srgbClr val="00AEEF"/>
          </a:solidFill>
          <a:ln>
            <a:noFill/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ts val="1800"/>
              </a:lnSpc>
              <a:defRPr/>
            </a:pPr>
            <a:endParaRPr lang="ko-KR" altLang="en-US" sz="1600" dirty="0">
              <a:solidFill>
                <a:srgbClr val="FFC00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6921C65-7518-48CC-8787-D80085698CF0}"/>
              </a:ext>
            </a:extLst>
          </p:cNvPr>
          <p:cNvSpPr/>
          <p:nvPr/>
        </p:nvSpPr>
        <p:spPr>
          <a:xfrm>
            <a:off x="2537797" y="3917040"/>
            <a:ext cx="1571625" cy="1571625"/>
          </a:xfrm>
          <a:prstGeom prst="ellipse">
            <a:avLst/>
          </a:prstGeom>
          <a:solidFill>
            <a:srgbClr val="00AEEF"/>
          </a:solidFill>
          <a:ln>
            <a:solidFill>
              <a:schemeClr val="bg1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800"/>
              </a:lnSpc>
              <a:defRPr/>
            </a:pPr>
            <a:r>
              <a:rPr lang="ko-KR" altLang="en-US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런 앤 건</a:t>
            </a: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B1385047-7E5D-4A70-AFDF-4F6BA16C5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7992" y="2202283"/>
            <a:ext cx="3643313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fontAlgn="auto" hangingPunct="0">
              <a:spcBef>
                <a:spcPct val="20000"/>
              </a:spcBef>
              <a:spcAft>
                <a:spcPts val="0"/>
              </a:spcAft>
              <a:defRPr/>
            </a:pPr>
            <a:r>
              <a:rPr lang="ko-KR" altLang="en-US" sz="1600" b="1" dirty="0" err="1">
                <a:solidFill>
                  <a:srgbClr val="3140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횡스크롤</a:t>
            </a:r>
            <a:endParaRPr kumimoji="0" lang="en-US" altLang="ko-KR" sz="1600" b="1" dirty="0">
              <a:solidFill>
                <a:srgbClr val="314049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  <a:cs typeface="Arial" pitchFamily="34" charset="0"/>
            </a:endParaRPr>
          </a:p>
          <a:p>
            <a:pPr marL="342900" indent="-342900" eaLnBrk="0" fontAlgn="auto" hangingPunct="0">
              <a:lnSpc>
                <a:spcPts val="14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ko-KR" altLang="en-US" sz="12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화면이 좌우로 움직이는 방식의 액션 게임</a:t>
            </a:r>
            <a:endParaRPr kumimoji="0" lang="en-US" altLang="ko-KR" sz="1200" dirty="0">
              <a:solidFill>
                <a:schemeClr val="accent6">
                  <a:lumMod val="7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marL="342900" indent="-342900" eaLnBrk="0" fontAlgn="auto" hangingPunct="0">
              <a:spcBef>
                <a:spcPct val="20000"/>
              </a:spcBef>
              <a:spcAft>
                <a:spcPts val="0"/>
              </a:spcAft>
              <a:defRPr/>
            </a:pPr>
            <a:endParaRPr kumimoji="0" lang="ko-KR" altLang="en-US" sz="2000" dirty="0">
              <a:solidFill>
                <a:srgbClr val="314049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9FA031FA-5B8D-4304-9A48-C3555B2CE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05427" y="3202666"/>
            <a:ext cx="3523941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 eaLnBrk="0" fontAlgn="auto" hangingPunct="0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ko-KR" altLang="en-US" sz="1600" b="1" dirty="0">
                <a:solidFill>
                  <a:srgbClr val="3140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런 앤 건</a:t>
            </a:r>
            <a:endParaRPr kumimoji="0" lang="en-US" altLang="ko-KR" sz="1600" b="1" dirty="0">
              <a:solidFill>
                <a:srgbClr val="314049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  <a:cs typeface="Arial" pitchFamily="34" charset="0"/>
            </a:endParaRPr>
          </a:p>
          <a:p>
            <a:pPr marL="342900" indent="-342900" algn="r" eaLnBrk="0" hangingPunct="0">
              <a:lnSpc>
                <a:spcPts val="1400"/>
              </a:lnSpc>
              <a:spcBef>
                <a:spcPct val="20000"/>
              </a:spcBef>
              <a:defRPr/>
            </a:pPr>
            <a:r>
              <a:rPr lang="ko-KR" altLang="en-US" sz="1200" dirty="0">
                <a:solidFill>
                  <a:srgbClr val="2F2F2F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원거리 무기를 이용해 적을</a:t>
            </a:r>
            <a:endParaRPr lang="en-US" altLang="ko-KR" sz="1200" dirty="0">
              <a:solidFill>
                <a:srgbClr val="2F2F2F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marL="342900" indent="-342900" algn="r" eaLnBrk="0" hangingPunct="0">
              <a:lnSpc>
                <a:spcPts val="1400"/>
              </a:lnSpc>
              <a:spcBef>
                <a:spcPct val="20000"/>
              </a:spcBef>
              <a:defRPr/>
            </a:pPr>
            <a:r>
              <a:rPr lang="ko-KR" altLang="en-US" sz="1200" dirty="0">
                <a:solidFill>
                  <a:srgbClr val="2F2F2F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쓰러트리는 슈팅 게임</a:t>
            </a:r>
            <a:endParaRPr lang="ko-KR" altLang="en-US" sz="12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marL="342900" indent="-342900" algn="r" eaLnBrk="0" fontAlgn="auto" hangingPunct="0">
              <a:spcBef>
                <a:spcPct val="20000"/>
              </a:spcBef>
              <a:spcAft>
                <a:spcPts val="0"/>
              </a:spcAft>
              <a:defRPr/>
            </a:pPr>
            <a:endParaRPr kumimoji="0" lang="ko-KR" altLang="en-US" sz="2000" dirty="0">
              <a:solidFill>
                <a:srgbClr val="314049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6C4E96E-41C6-45B6-840E-EF40016AD7ED}"/>
              </a:ext>
            </a:extLst>
          </p:cNvPr>
          <p:cNvSpPr/>
          <p:nvPr/>
        </p:nvSpPr>
        <p:spPr>
          <a:xfrm>
            <a:off x="4966672" y="3917040"/>
            <a:ext cx="1571625" cy="1571625"/>
          </a:xfrm>
          <a:prstGeom prst="ellipse">
            <a:avLst/>
          </a:prstGeom>
          <a:solidFill>
            <a:srgbClr val="00AEEF"/>
          </a:solidFill>
          <a:ln>
            <a:solidFill>
              <a:schemeClr val="bg1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800"/>
              </a:lnSpc>
              <a:defRPr/>
            </a:pPr>
            <a:r>
              <a:rPr lang="ko-KR" altLang="en-US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픽셀</a:t>
            </a:r>
            <a:endParaRPr lang="en-US" altLang="ko-KR" dirty="0">
              <a:solidFill>
                <a:schemeClr val="bg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ctr">
              <a:lnSpc>
                <a:spcPts val="1800"/>
              </a:lnSpc>
              <a:defRPr/>
            </a:pPr>
            <a:r>
              <a:rPr lang="ko-KR" altLang="en-US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그래픽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C2DA183-CA05-46FA-94A0-03AB9EC0E835}"/>
              </a:ext>
            </a:extLst>
          </p:cNvPr>
          <p:cNvSpPr/>
          <p:nvPr/>
        </p:nvSpPr>
        <p:spPr>
          <a:xfrm>
            <a:off x="3752234" y="1916790"/>
            <a:ext cx="1571625" cy="1571625"/>
          </a:xfrm>
          <a:prstGeom prst="ellipse">
            <a:avLst/>
          </a:prstGeom>
          <a:solidFill>
            <a:srgbClr val="00AEEF"/>
          </a:solidFill>
          <a:ln>
            <a:solidFill>
              <a:schemeClr val="bg1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800"/>
              </a:lnSpc>
              <a:defRPr/>
            </a:pPr>
            <a:r>
              <a:rPr lang="ko-KR" altLang="en-US" dirty="0" err="1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횡스크롤</a:t>
            </a:r>
            <a:endParaRPr lang="ko-KR" altLang="en-US" dirty="0">
              <a:solidFill>
                <a:schemeClr val="bg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E5FD51C5-B094-4D66-A697-5DE51173B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5273" y="5202915"/>
            <a:ext cx="2500313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fontAlgn="auto" hangingPunct="0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ko-KR" altLang="en-US" sz="1600" b="1" dirty="0">
                <a:solidFill>
                  <a:srgbClr val="3140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픽셀 그래픽</a:t>
            </a:r>
            <a:endParaRPr kumimoji="0" lang="en-US" altLang="ko-KR" sz="1600" b="1" dirty="0">
              <a:solidFill>
                <a:srgbClr val="314049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  <a:cs typeface="Arial" pitchFamily="34" charset="0"/>
            </a:endParaRPr>
          </a:p>
          <a:p>
            <a:pPr marL="342900" indent="-342900" eaLnBrk="0" fontAlgn="auto" hangingPunct="0">
              <a:lnSpc>
                <a:spcPts val="14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ko-KR" altLang="en-US" sz="1200" dirty="0">
                <a:solidFill>
                  <a:srgbClr val="2F2F2F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픽셀을 의도적으로 화면에 드러낸 </a:t>
            </a:r>
            <a:endParaRPr lang="en-US" altLang="ko-KR" sz="1200" dirty="0">
              <a:solidFill>
                <a:srgbClr val="2F2F2F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marL="342900" indent="-342900" eaLnBrk="0" fontAlgn="auto" hangingPunct="0">
              <a:lnSpc>
                <a:spcPts val="14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ko-KR" altLang="en-US" sz="1200" dirty="0" err="1">
                <a:solidFill>
                  <a:srgbClr val="2F2F2F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레트로풍</a:t>
            </a:r>
            <a:r>
              <a:rPr lang="ko-KR" altLang="en-US" sz="1200" dirty="0">
                <a:solidFill>
                  <a:srgbClr val="2F2F2F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게임</a:t>
            </a:r>
            <a:endParaRPr kumimoji="0" lang="ko-KR" altLang="en-US" sz="2000" dirty="0">
              <a:solidFill>
                <a:srgbClr val="314049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D129083-9B6E-4DCD-9F5B-2096BAC11912}"/>
              </a:ext>
            </a:extLst>
          </p:cNvPr>
          <p:cNvCxnSpPr/>
          <p:nvPr/>
        </p:nvCxnSpPr>
        <p:spPr>
          <a:xfrm>
            <a:off x="5323859" y="2774040"/>
            <a:ext cx="3214688" cy="1588"/>
          </a:xfrm>
          <a:prstGeom prst="line">
            <a:avLst/>
          </a:prstGeom>
          <a:ln w="12700">
            <a:solidFill>
              <a:schemeClr val="bg1">
                <a:alpha val="9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F918039-3C2E-4E7E-8310-841EBAD7258F}"/>
              </a:ext>
            </a:extLst>
          </p:cNvPr>
          <p:cNvCxnSpPr/>
          <p:nvPr/>
        </p:nvCxnSpPr>
        <p:spPr>
          <a:xfrm rot="10800000">
            <a:off x="394672" y="3988478"/>
            <a:ext cx="2643187" cy="1587"/>
          </a:xfrm>
          <a:prstGeom prst="line">
            <a:avLst/>
          </a:prstGeom>
          <a:ln w="12700">
            <a:solidFill>
              <a:schemeClr val="bg1">
                <a:alpha val="9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EA24682D-B301-453C-81E0-FBEB80815EA8}"/>
              </a:ext>
            </a:extLst>
          </p:cNvPr>
          <p:cNvCxnSpPr/>
          <p:nvPr/>
        </p:nvCxnSpPr>
        <p:spPr>
          <a:xfrm>
            <a:off x="6466859" y="5988728"/>
            <a:ext cx="2571750" cy="1587"/>
          </a:xfrm>
          <a:prstGeom prst="line">
            <a:avLst/>
          </a:prstGeom>
          <a:ln w="12700">
            <a:solidFill>
              <a:schemeClr val="bg1">
                <a:alpha val="9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7C58141-4F8A-4338-A8FB-2EFC442A24FD}"/>
              </a:ext>
            </a:extLst>
          </p:cNvPr>
          <p:cNvCxnSpPr/>
          <p:nvPr/>
        </p:nvCxnSpPr>
        <p:spPr>
          <a:xfrm rot="16200000" flipH="1">
            <a:off x="5966796" y="5488666"/>
            <a:ext cx="500063" cy="500062"/>
          </a:xfrm>
          <a:prstGeom prst="line">
            <a:avLst/>
          </a:prstGeom>
          <a:ln w="12700">
            <a:solidFill>
              <a:schemeClr val="bg1">
                <a:alpha val="9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324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67430" y="302965"/>
            <a:ext cx="1923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1. </a:t>
            </a:r>
            <a:r>
              <a:rPr lang="ko-KR" alt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게임 소개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5B18C73-4C26-4D08-B6EB-A170E6ABD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53373"/>
            <a:ext cx="7620000" cy="424815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F5C57392-AE50-4679-9BA7-031E40718F36}"/>
              </a:ext>
            </a:extLst>
          </p:cNvPr>
          <p:cNvSpPr/>
          <p:nvPr/>
        </p:nvSpPr>
        <p:spPr>
          <a:xfrm flipH="1">
            <a:off x="761998" y="5972779"/>
            <a:ext cx="3161911" cy="285750"/>
          </a:xfrm>
          <a:prstGeom prst="rect">
            <a:avLst/>
          </a:prstGeom>
          <a:solidFill>
            <a:schemeClr val="accent4">
              <a:lumMod val="75000"/>
              <a:alpha val="3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플레이어 정보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(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캐릭터 생명수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)</a:t>
            </a:r>
            <a:endParaRPr kumimoji="0" lang="ko-KR" altLang="en-US" sz="1600" dirty="0">
              <a:solidFill>
                <a:schemeClr val="accent1">
                  <a:lumMod val="50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3" name="오른쪽 화살표 32">
            <a:extLst>
              <a:ext uri="{FF2B5EF4-FFF2-40B4-BE49-F238E27FC236}">
                <a16:creationId xmlns:a16="http://schemas.microsoft.com/office/drawing/2014/main" id="{12E03471-2CE5-468F-BDEC-3F52F78E4A93}"/>
              </a:ext>
            </a:extLst>
          </p:cNvPr>
          <p:cNvSpPr/>
          <p:nvPr/>
        </p:nvSpPr>
        <p:spPr>
          <a:xfrm>
            <a:off x="2591725" y="1361273"/>
            <a:ext cx="3960550" cy="584200"/>
          </a:xfrm>
          <a:prstGeom prst="rightArrow">
            <a:avLst>
              <a:gd name="adj1" fmla="val 50000"/>
              <a:gd name="adj2" fmla="val 58695"/>
            </a:avLst>
          </a:prstGeom>
          <a:solidFill>
            <a:srgbClr val="C00000"/>
          </a:solidFill>
          <a:ln w="3175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800"/>
              </a:lnSpc>
              <a:defRPr/>
            </a:pPr>
            <a:endParaRPr lang="ko-KR" altLang="en-US" sz="1600" dirty="0">
              <a:solidFill>
                <a:srgbClr val="FFC00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963BF8F-AA7A-442C-9E09-23F97D4629EC}"/>
              </a:ext>
            </a:extLst>
          </p:cNvPr>
          <p:cNvSpPr/>
          <p:nvPr/>
        </p:nvSpPr>
        <p:spPr>
          <a:xfrm flipH="1">
            <a:off x="3635870" y="1212177"/>
            <a:ext cx="1800250" cy="285750"/>
          </a:xfrm>
          <a:prstGeom prst="rect">
            <a:avLst/>
          </a:prstGeom>
          <a:solidFill>
            <a:schemeClr val="accent4">
              <a:lumMod val="75000"/>
              <a:alpha val="3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게임 플레이 방향</a:t>
            </a:r>
            <a:endParaRPr kumimoji="0" lang="ko-KR" altLang="en-US" sz="1600" dirty="0">
              <a:solidFill>
                <a:schemeClr val="accent1">
                  <a:lumMod val="50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068C4E-06E4-45A4-9B21-59166761BB54}"/>
              </a:ext>
            </a:extLst>
          </p:cNvPr>
          <p:cNvSpPr/>
          <p:nvPr/>
        </p:nvSpPr>
        <p:spPr>
          <a:xfrm flipH="1">
            <a:off x="2591725" y="2016729"/>
            <a:ext cx="3834533" cy="285750"/>
          </a:xfrm>
          <a:prstGeom prst="rect">
            <a:avLst/>
          </a:prstGeom>
          <a:solidFill>
            <a:schemeClr val="accent4">
              <a:lumMod val="75000"/>
              <a:alpha val="3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캐릭터의 이동에 따라 게임 화면이 이동</a:t>
            </a:r>
            <a:endParaRPr kumimoji="0" lang="ko-KR" altLang="en-US" sz="1600" dirty="0">
              <a:solidFill>
                <a:schemeClr val="accent1">
                  <a:lumMod val="50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0794BCD-DA49-467F-8880-FBFBB56FD47D}"/>
              </a:ext>
            </a:extLst>
          </p:cNvPr>
          <p:cNvSpPr/>
          <p:nvPr/>
        </p:nvSpPr>
        <p:spPr>
          <a:xfrm flipH="1">
            <a:off x="6588280" y="5972779"/>
            <a:ext cx="1793720" cy="285750"/>
          </a:xfrm>
          <a:prstGeom prst="rect">
            <a:avLst/>
          </a:prstGeom>
          <a:solidFill>
            <a:schemeClr val="accent4">
              <a:lumMod val="75000"/>
              <a:alpha val="3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dirty="0" err="1">
                <a:solidFill>
                  <a:schemeClr val="accent1">
                    <a:lumMod val="5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맵은</a:t>
            </a:r>
            <a:r>
              <a:rPr kumimoji="0" lang="ko-KR" altLang="en-US" sz="1600" dirty="0">
                <a:solidFill>
                  <a:schemeClr val="accent1">
                    <a:lumMod val="5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타일로 구성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349938A-0EF9-4177-8562-F9A4E38B0435}"/>
              </a:ext>
            </a:extLst>
          </p:cNvPr>
          <p:cNvSpPr/>
          <p:nvPr/>
        </p:nvSpPr>
        <p:spPr>
          <a:xfrm flipH="1">
            <a:off x="7164360" y="5615773"/>
            <a:ext cx="288040" cy="285750"/>
          </a:xfrm>
          <a:prstGeom prst="rect">
            <a:avLst/>
          </a:prstGeom>
          <a:solidFill>
            <a:schemeClr val="accent4">
              <a:lumMod val="75000"/>
              <a:alpha val="3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600" dirty="0">
              <a:solidFill>
                <a:schemeClr val="accent1">
                  <a:lumMod val="50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4829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67430" y="302965"/>
            <a:ext cx="2231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2. </a:t>
            </a:r>
            <a:r>
              <a:rPr lang="ko-KR" alt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개발 진척도</a:t>
            </a:r>
          </a:p>
        </p:txBody>
      </p:sp>
      <p:graphicFrame>
        <p:nvGraphicFramePr>
          <p:cNvPr id="5" name="내용 개체 틀 9">
            <a:extLst>
              <a:ext uri="{FF2B5EF4-FFF2-40B4-BE49-F238E27FC236}">
                <a16:creationId xmlns:a16="http://schemas.microsoft.com/office/drawing/2014/main" id="{87212BB7-CB42-486E-9F82-F506FAFF12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9547150"/>
              </p:ext>
            </p:extLst>
          </p:nvPr>
        </p:nvGraphicFramePr>
        <p:xfrm>
          <a:off x="258137" y="1394470"/>
          <a:ext cx="8627725" cy="4966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382">
                  <a:extLst>
                    <a:ext uri="{9D8B030D-6E8A-4147-A177-3AD203B41FA5}">
                      <a16:colId xmlns:a16="http://schemas.microsoft.com/office/drawing/2014/main" val="3542897669"/>
                    </a:ext>
                  </a:extLst>
                </a:gridCol>
                <a:gridCol w="3816561">
                  <a:extLst>
                    <a:ext uri="{9D8B030D-6E8A-4147-A177-3AD203B41FA5}">
                      <a16:colId xmlns:a16="http://schemas.microsoft.com/office/drawing/2014/main" val="953032518"/>
                    </a:ext>
                  </a:extLst>
                </a:gridCol>
                <a:gridCol w="3737782">
                  <a:extLst>
                    <a:ext uri="{9D8B030D-6E8A-4147-A177-3AD203B41FA5}">
                      <a16:colId xmlns:a16="http://schemas.microsoft.com/office/drawing/2014/main" val="1102710874"/>
                    </a:ext>
                  </a:extLst>
                </a:gridCol>
              </a:tblGrid>
              <a:tr h="6905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aseline="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aseline="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최소 범위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aseline="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추가 범위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9329034"/>
                  </a:ext>
                </a:extLst>
              </a:tr>
              <a:tr h="6905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게임 컨트롤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키보드 단축키로 플레이어 이동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25769"/>
                  </a:ext>
                </a:extLst>
              </a:tr>
              <a:tr h="6905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게임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총</a:t>
                      </a:r>
                      <a:r>
                        <a:rPr lang="en-US" altLang="ko-KR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수류탄 공격</a:t>
                      </a:r>
                      <a:r>
                        <a:rPr lang="en-US" altLang="ko-KR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사다리 타기</a:t>
                      </a:r>
                      <a:r>
                        <a:rPr lang="en-US" altLang="ko-KR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벽 타기</a:t>
                      </a:r>
                      <a:r>
                        <a:rPr lang="en-US" altLang="ko-KR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체크 포인트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시간 체크</a:t>
                      </a:r>
                      <a:r>
                        <a:rPr lang="en-US" altLang="ko-KR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점수화</a:t>
                      </a:r>
                      <a:r>
                        <a:rPr lang="en-US" altLang="ko-KR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랭킹 시스템</a:t>
                      </a:r>
                      <a:r>
                        <a:rPr lang="en-US" altLang="ko-KR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카메라 </a:t>
                      </a:r>
                      <a:r>
                        <a:rPr lang="ko-KR" altLang="en-US" sz="1200" dirty="0" err="1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쉐이킹</a:t>
                      </a:r>
                      <a:endParaRPr lang="ko-KR" altLang="en-US" sz="1200" dirty="0"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2589753"/>
                  </a:ext>
                </a:extLst>
              </a:tr>
              <a:tr h="6905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스테이지 </a:t>
                      </a:r>
                      <a:r>
                        <a:rPr lang="en-US" altLang="ko-KR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2</a:t>
                      </a:r>
                      <a:r>
                        <a:rPr lang="ko-KR" altLang="en-US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개</a:t>
                      </a:r>
                      <a:r>
                        <a:rPr lang="en-US" altLang="ko-KR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(Level 1, Level 2)</a:t>
                      </a:r>
                      <a:endParaRPr lang="ko-KR" altLang="en-US" sz="1200" dirty="0"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보스 스테이지 </a:t>
                      </a:r>
                      <a:r>
                        <a:rPr lang="en-US" altLang="ko-KR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1</a:t>
                      </a:r>
                      <a:r>
                        <a:rPr lang="ko-KR" altLang="en-US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개</a:t>
                      </a:r>
                      <a:r>
                        <a:rPr lang="en-US" altLang="ko-KR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,</a:t>
                      </a:r>
                      <a:endParaRPr lang="ko-KR" altLang="en-US" sz="1200" dirty="0"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6260859"/>
                  </a:ext>
                </a:extLst>
              </a:tr>
              <a:tr h="6905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게임 난이도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난이도 </a:t>
                      </a:r>
                      <a:r>
                        <a:rPr lang="ko-KR" altLang="en-US" sz="1200" dirty="0" err="1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증가시</a:t>
                      </a:r>
                      <a:r>
                        <a:rPr lang="ko-KR" altLang="en-US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 몬스터 체력</a:t>
                      </a:r>
                      <a:r>
                        <a:rPr lang="en-US" altLang="ko-KR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공격력 증가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보스 패턴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4046178"/>
                  </a:ext>
                </a:extLst>
              </a:tr>
              <a:tr h="6905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사운드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스테이지의 </a:t>
                      </a:r>
                      <a:r>
                        <a:rPr lang="ko-KR" altLang="en-US" sz="1200" dirty="0" err="1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배경음</a:t>
                      </a:r>
                      <a:r>
                        <a:rPr lang="en-US" altLang="ko-KR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플레이어</a:t>
                      </a:r>
                      <a:r>
                        <a:rPr lang="en-US" altLang="ko-KR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 </a:t>
                      </a:r>
                      <a:r>
                        <a:rPr lang="ko-KR" altLang="en-US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공격 효과음</a:t>
                      </a:r>
                      <a:r>
                        <a:rPr lang="en-US" altLang="ko-KR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몬스터 타격 효과음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플레이어 이동 종류에 따른 효과음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786524"/>
                  </a:ext>
                </a:extLst>
              </a:tr>
              <a:tr h="6905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애니메이션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플레이어의 이동</a:t>
                      </a:r>
                      <a:r>
                        <a:rPr lang="en-US" altLang="ko-KR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공격</a:t>
                      </a:r>
                      <a:r>
                        <a:rPr lang="en-US" altLang="ko-KR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이펙트</a:t>
                      </a:r>
                      <a:endParaRPr lang="en-US" altLang="ko-KR" sz="1200" dirty="0"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몬스터의 이동</a:t>
                      </a:r>
                      <a:r>
                        <a:rPr lang="en-US" altLang="ko-KR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공격</a:t>
                      </a:r>
                      <a:r>
                        <a:rPr lang="en-US" altLang="ko-KR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이펙트</a:t>
                      </a:r>
                      <a:endParaRPr lang="en-US" altLang="ko-KR" sz="1200" dirty="0"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폭발 이펙트</a:t>
                      </a:r>
                      <a:endParaRPr lang="en-US" altLang="ko-KR" sz="1200" dirty="0"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트럭</a:t>
                      </a:r>
                      <a:r>
                        <a:rPr lang="en-US" altLang="ko-KR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헬리콥터 이동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게임 진행 </a:t>
                      </a:r>
                      <a:r>
                        <a:rPr lang="ko-KR" altLang="en-US" sz="1200" dirty="0" err="1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말풍선</a:t>
                      </a:r>
                      <a:endParaRPr lang="en-US" altLang="ko-KR" sz="1200" dirty="0"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수류탄 투하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0107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8651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7430" y="302965"/>
            <a:ext cx="1923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3. </a:t>
            </a:r>
            <a:r>
              <a:rPr lang="ko-KR" alt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개발 상황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7779BDA-B557-4D41-9177-166E8E5D76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426240"/>
              </p:ext>
            </p:extLst>
          </p:nvPr>
        </p:nvGraphicFramePr>
        <p:xfrm>
          <a:off x="719465" y="1556740"/>
          <a:ext cx="7705070" cy="388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370">
                  <a:extLst>
                    <a:ext uri="{9D8B030D-6E8A-4147-A177-3AD203B41FA5}">
                      <a16:colId xmlns:a16="http://schemas.microsoft.com/office/drawing/2014/main" val="2488540000"/>
                    </a:ext>
                  </a:extLst>
                </a:gridCol>
                <a:gridCol w="1668230">
                  <a:extLst>
                    <a:ext uri="{9D8B030D-6E8A-4147-A177-3AD203B41FA5}">
                      <a16:colId xmlns:a16="http://schemas.microsoft.com/office/drawing/2014/main" val="1600290285"/>
                    </a:ext>
                  </a:extLst>
                </a:gridCol>
                <a:gridCol w="5442470">
                  <a:extLst>
                    <a:ext uri="{9D8B030D-6E8A-4147-A177-3AD203B41FA5}">
                      <a16:colId xmlns:a16="http://schemas.microsoft.com/office/drawing/2014/main" val="1583109977"/>
                    </a:ext>
                  </a:extLst>
                </a:gridCol>
              </a:tblGrid>
              <a:tr h="228600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주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계획</a:t>
                      </a:r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00000"/>
                        </a:lnSpc>
                        <a:buAutoNum type="arabicPeriod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리소스 수집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수정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제작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marL="228600" indent="-228600" algn="l" latinLnBrk="1">
                        <a:lnSpc>
                          <a:spcPct val="100000"/>
                        </a:lnSpc>
                        <a:buAutoNum type="arabicPeriod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프레임워크 작업</a:t>
                      </a:r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709292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결과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(100%)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개발에 필요한 이미지 리소스 편집 완료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사운드 수집 완료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, </a:t>
                      </a:r>
                    </a:p>
                    <a:p>
                      <a:pPr marL="0" indent="0" algn="l" latinLnBrk="1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게임 프레임워크 완성</a:t>
                      </a:r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706052"/>
                  </a:ext>
                </a:extLst>
              </a:tr>
              <a:tr h="228600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2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주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계획</a:t>
                      </a:r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00000"/>
                        </a:lnSpc>
                        <a:buAutoNum type="arabicPeriod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스테이지 구성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marL="228600" indent="-228600" algn="l" latinLnBrk="1">
                        <a:lnSpc>
                          <a:spcPct val="100000"/>
                        </a:lnSpc>
                        <a:buAutoNum type="arabicPeriod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스테이지 타일 깔기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628197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결과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(100%)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스테이지 구성 및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타일맵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 완성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스크롤링 완성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marL="0" indent="0" algn="l" latinLnBrk="1">
                        <a:lnSpc>
                          <a:spcPct val="100000"/>
                        </a:lnSpc>
                        <a:buNone/>
                      </a:pPr>
                      <a:endParaRPr lang="en-US" altLang="ko-KR" sz="1200" b="0" dirty="0">
                        <a:solidFill>
                          <a:schemeClr val="tx1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77949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00000"/>
                        </a:lnSpc>
                        <a:buAutoNum type="arabicPeriod"/>
                      </a:pP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브로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 이동 및 이펙트 구현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이동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점프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사다리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벽 타기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)</a:t>
                      </a:r>
                    </a:p>
                    <a:p>
                      <a:pPr marL="228600" indent="-228600" algn="l" latinLnBrk="1">
                        <a:lnSpc>
                          <a:spcPct val="100000"/>
                        </a:lnSpc>
                        <a:buAutoNum type="arabicPeriod"/>
                      </a:pP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브로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 공격 및 이펙트 구현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총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수류탄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)</a:t>
                      </a:r>
                    </a:p>
                    <a:p>
                      <a:pPr marL="228600" indent="-228600" algn="l" latinLnBrk="1">
                        <a:lnSpc>
                          <a:spcPct val="100000"/>
                        </a:lnSpc>
                        <a:buAutoNum type="arabicPeriod"/>
                      </a:pP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브로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 충돌처리 구현</a:t>
                      </a:r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61878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4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주</a:t>
                      </a:r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결과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(80%)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브로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 이동 및 이펙트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달리기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점프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사다리 완료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),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브로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 공격 및 이펙트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총 완료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)</a:t>
                      </a:r>
                    </a:p>
                    <a:p>
                      <a:pPr marL="0" indent="0" algn="l" latinLnBrk="1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브로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 충돌처리 완료</a:t>
                      </a:r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862933"/>
                  </a:ext>
                </a:extLst>
              </a:tr>
              <a:tr h="320040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주</a:t>
                      </a:r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계획</a:t>
                      </a:r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1. 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몬스터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1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패턴 구현	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marL="0" indent="0" algn="l" latinLnBrk="1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2. 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몬스터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피격시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파티클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marL="0" indent="0" algn="l" latinLnBrk="1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3. 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몬스터 충돌처리 구현</a:t>
                      </a:r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759108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결과</a:t>
                      </a:r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00000"/>
                        </a:lnSpc>
                        <a:buNone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47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4824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7430" y="302965"/>
            <a:ext cx="1923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3. </a:t>
            </a:r>
            <a:r>
              <a:rPr lang="ko-KR" alt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개발 상황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7779BDA-B557-4D41-9177-166E8E5D76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85782"/>
              </p:ext>
            </p:extLst>
          </p:nvPr>
        </p:nvGraphicFramePr>
        <p:xfrm>
          <a:off x="719465" y="1556740"/>
          <a:ext cx="7705070" cy="324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370">
                  <a:extLst>
                    <a:ext uri="{9D8B030D-6E8A-4147-A177-3AD203B41FA5}">
                      <a16:colId xmlns:a16="http://schemas.microsoft.com/office/drawing/2014/main" val="2488540000"/>
                    </a:ext>
                  </a:extLst>
                </a:gridCol>
                <a:gridCol w="1668230">
                  <a:extLst>
                    <a:ext uri="{9D8B030D-6E8A-4147-A177-3AD203B41FA5}">
                      <a16:colId xmlns:a16="http://schemas.microsoft.com/office/drawing/2014/main" val="1600290285"/>
                    </a:ext>
                  </a:extLst>
                </a:gridCol>
                <a:gridCol w="5442470">
                  <a:extLst>
                    <a:ext uri="{9D8B030D-6E8A-4147-A177-3AD203B41FA5}">
                      <a16:colId xmlns:a16="http://schemas.microsoft.com/office/drawing/2014/main" val="1583109977"/>
                    </a:ext>
                  </a:extLst>
                </a:gridCol>
              </a:tblGrid>
              <a:tr h="411480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6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주</a:t>
                      </a:r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계획</a:t>
                      </a:r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00000"/>
                        </a:lnSpc>
                        <a:buAutoNum type="arabicPeriod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체크 포인트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marL="228600" indent="-228600" algn="l" latinLnBrk="1">
                        <a:lnSpc>
                          <a:spcPct val="100000"/>
                        </a:lnSpc>
                        <a:buAutoNum type="arabicPeriod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타일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파티클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marL="228600" indent="-228600" algn="l" latinLnBrk="1">
                        <a:lnSpc>
                          <a:spcPct val="100000"/>
                        </a:lnSpc>
                        <a:buAutoNum type="arabicPeriod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헬기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트럭 이동 구현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marL="228600" indent="-228600" algn="l" latinLnBrk="1">
                        <a:lnSpc>
                          <a:spcPct val="100000"/>
                        </a:lnSpc>
                        <a:buAutoNum type="arabicPeriod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오브젝트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파티클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3409717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결과</a:t>
                      </a:r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00000"/>
                        </a:lnSpc>
                        <a:buNone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879545"/>
                  </a:ext>
                </a:extLst>
              </a:tr>
              <a:tr h="228600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7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주</a:t>
                      </a:r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계획</a:t>
                      </a:r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1.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게임 성공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실패 조건 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2.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노말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하드 버전 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3.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스테이지 추가 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marL="0" indent="0" algn="l" latinLnBrk="1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4.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랭킹 시스템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 5.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시간 체크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6.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점수화</a:t>
                      </a:r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863625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결과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(15%)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시간 측정 완료</a:t>
                      </a:r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709876"/>
                  </a:ext>
                </a:extLst>
              </a:tr>
              <a:tr h="228600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8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주</a:t>
                      </a:r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계획</a:t>
                      </a:r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1.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메뉴 구성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 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2.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사운드 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3.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게임 시작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&amp;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종료 처리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marL="0" indent="0" algn="l" latinLnBrk="1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4. UI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 구성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5.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카메라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쉐이킹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154071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결과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(80%)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메뉴 구성 완료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배경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효과 사운드 완료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게임 시작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종료 처리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, UI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완료</a:t>
                      </a:r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667768"/>
                  </a:ext>
                </a:extLst>
              </a:tr>
              <a:tr h="180000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9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주</a:t>
                      </a:r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계획</a:t>
                      </a:r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1.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버그 수정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2.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밸런스 수정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3.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최종 점검 및 릴리즈</a:t>
                      </a:r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32914"/>
                  </a:ext>
                </a:extLst>
              </a:tr>
              <a:tr h="180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결과</a:t>
                      </a:r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559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464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23"/>
    </mc:Choice>
    <mc:Fallback xmlns="">
      <p:transition spd="slow" advTm="6523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7430" y="302965"/>
            <a:ext cx="3220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4. </a:t>
            </a:r>
            <a:r>
              <a:rPr lang="en-US" altLang="ko-KR" sz="24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Github</a:t>
            </a:r>
            <a:r>
              <a:rPr lang="en-US" altLang="ko-KR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Commits</a:t>
            </a:r>
            <a:endParaRPr lang="ko-KR" altLang="en-US" sz="2400" dirty="0">
              <a:solidFill>
                <a:schemeClr val="tx2">
                  <a:lumMod val="20000"/>
                  <a:lumOff val="80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E3D27FE-C14C-4127-8868-2CD0E920D9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731087" y="1556740"/>
            <a:ext cx="7693448" cy="471959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D281F66-9FCE-4858-9AE5-409E8EB89C48}"/>
              </a:ext>
            </a:extLst>
          </p:cNvPr>
          <p:cNvSpPr/>
          <p:nvPr/>
        </p:nvSpPr>
        <p:spPr>
          <a:xfrm>
            <a:off x="731087" y="5085230"/>
            <a:ext cx="76934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https://github.com/baejisoo/2015180018-2DGP/graphs/commit-activity</a:t>
            </a:r>
          </a:p>
        </p:txBody>
      </p:sp>
    </p:spTree>
    <p:extLst>
      <p:ext uri="{BB962C8B-B14F-4D97-AF65-F5344CB8AC3E}">
        <p14:creationId xmlns:p14="http://schemas.microsoft.com/office/powerpoint/2010/main" val="48262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25"/>
    </mc:Choice>
    <mc:Fallback xmlns="">
      <p:transition spd="slow" advTm="15525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09321" y="3013502"/>
            <a:ext cx="41253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THANK YOU</a:t>
            </a:r>
            <a:endParaRPr lang="ko-KR" altLang="en-US" sz="4800" dirty="0">
              <a:solidFill>
                <a:srgbClr val="0070C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4372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80d80524-e2c8-47ed-9ee5-113047383896" Revision="1" Stencil="System.MyShapes" StencilVersion="1.0"/>
</Control>
</file>

<file path=customXml/itemProps1.xml><?xml version="1.0" encoding="utf-8"?>
<ds:datastoreItem xmlns:ds="http://schemas.openxmlformats.org/officeDocument/2006/customXml" ds:itemID="{79059F84-8DAE-4556-B9C7-51D13E6ECE9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905</TotalTime>
  <Words>453</Words>
  <Application>Microsoft Office PowerPoint</Application>
  <PresentationFormat>화면 슬라이드 쇼(4:3)</PresentationFormat>
  <Paragraphs>110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타이포_쌍문동 B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치키홍</dc:creator>
  <cp:lastModifiedBy>배 지수</cp:lastModifiedBy>
  <cp:revision>48</cp:revision>
  <dcterms:created xsi:type="dcterms:W3CDTF">2016-09-04T05:54:01Z</dcterms:created>
  <dcterms:modified xsi:type="dcterms:W3CDTF">2018-11-30T11:47:17Z</dcterms:modified>
</cp:coreProperties>
</file>