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8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7EA"/>
    <a:srgbClr val="829ADE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578-A1B9-4100-970B-6E17D2DE614D}" type="datetimeFigureOut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6B88-9D20-4A5F-BF49-BF3953009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578-A1B9-4100-970B-6E17D2DE614D}" type="datetimeFigureOut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6B88-9D20-4A5F-BF49-BF3953009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578-A1B9-4100-970B-6E17D2DE614D}" type="datetimeFigureOut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6B88-9D20-4A5F-BF49-BF3953009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578-A1B9-4100-970B-6E17D2DE614D}" type="datetimeFigureOut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6B88-9D20-4A5F-BF49-BF3953009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578-A1B9-4100-970B-6E17D2DE614D}" type="datetimeFigureOut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6B88-9D20-4A5F-BF49-BF3953009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578-A1B9-4100-970B-6E17D2DE614D}" type="datetimeFigureOut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6B88-9D20-4A5F-BF49-BF3953009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578-A1B9-4100-970B-6E17D2DE614D}" type="datetimeFigureOut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6B88-9D20-4A5F-BF49-BF3953009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578-A1B9-4100-970B-6E17D2DE614D}" type="datetimeFigureOut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6B88-9D20-4A5F-BF49-BF3953009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578-A1B9-4100-970B-6E17D2DE614D}" type="datetimeFigureOut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6B88-9D20-4A5F-BF49-BF3953009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578-A1B9-4100-970B-6E17D2DE614D}" type="datetimeFigureOut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6B88-9D20-4A5F-BF49-BF3953009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578-A1B9-4100-970B-6E17D2DE614D}" type="datetimeFigureOut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6B88-9D20-4A5F-BF49-BF3953009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9578-A1B9-4100-970B-6E17D2DE614D}" type="datetimeFigureOut">
              <a:rPr lang="ko-KR" altLang="en-US" smtClean="0"/>
              <a:pPr/>
              <a:t>2011-07-04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6B88-9D20-4A5F-BF49-BF3953009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 flipV="1">
            <a:off x="0" y="0"/>
            <a:ext cx="9144000" cy="4214813"/>
          </a:xfrm>
          <a:prstGeom prst="rect">
            <a:avLst/>
          </a:prstGeom>
          <a:solidFill>
            <a:srgbClr val="7EA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4" descr="E:\WORK\002 스마트윅스\☆ 스마트웍스닷넷_V2\Design 1.2\마케팅지원\소스\manin_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7138" y="5929313"/>
            <a:ext cx="1619250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829050" y="6443663"/>
            <a:ext cx="1485900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>
                    <a:lumMod val="65000"/>
                  </a:schemeClr>
                </a:solidFill>
                <a:latin typeface="+mn-lt"/>
                <a:ea typeface="HY헤드라인M" pitchFamily="18" charset="-127"/>
              </a:rPr>
              <a:t>Right Software, Best Service</a:t>
            </a:r>
            <a:endParaRPr kumimoji="0" lang="ko-KR" altLang="en-US" sz="800" dirty="0">
              <a:solidFill>
                <a:schemeClr val="bg1">
                  <a:lumMod val="65000"/>
                </a:schemeClr>
              </a:solidFill>
              <a:latin typeface="+mn-lt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943225"/>
            <a:ext cx="9144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- </a:t>
            </a:r>
            <a:r>
              <a:rPr lang="en-US" altLang="ko-KR" sz="2000" b="1" dirty="0">
                <a:latin typeface="+mn-ea"/>
              </a:rPr>
              <a:t>Dash Board </a:t>
            </a:r>
            <a:r>
              <a:rPr lang="en-US" altLang="ja-JP" sz="2000" b="1" dirty="0" smtClean="0">
                <a:latin typeface="+mn-ea"/>
              </a:rPr>
              <a:t>GUI </a:t>
            </a:r>
            <a:r>
              <a:rPr lang="en-US" altLang="ko-KR" sz="2000" dirty="0" smtClean="0">
                <a:latin typeface="+mn-ea"/>
              </a:rPr>
              <a:t>Guide</a:t>
            </a:r>
            <a:r>
              <a:rPr lang="ja-JP" altLang="en-US" sz="2000" dirty="0">
                <a:latin typeface="+mn-ea"/>
              </a:rPr>
              <a:t>　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-</a:t>
            </a:r>
            <a:endParaRPr kumimoji="0" lang="ko-KR" altLang="en-US" sz="2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14312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dirty="0" err="1">
                <a:solidFill>
                  <a:schemeClr val="bg1"/>
                </a:solidFill>
                <a:latin typeface="+mj-lt"/>
                <a:ea typeface="+mn-ea"/>
              </a:rPr>
              <a:t>하이닉스</a:t>
            </a:r>
            <a:r>
              <a:rPr kumimoji="0" lang="ko-KR" altLang="en-US" sz="2800" b="1" dirty="0">
                <a:solidFill>
                  <a:schemeClr val="bg1"/>
                </a:solidFill>
                <a:latin typeface="+mj-lt"/>
                <a:ea typeface="+mn-ea"/>
              </a:rPr>
              <a:t> </a:t>
            </a:r>
            <a:r>
              <a:rPr kumimoji="0" lang="ko-KR" altLang="en-US" sz="2800" dirty="0">
                <a:solidFill>
                  <a:schemeClr val="bg1"/>
                </a:solidFill>
                <a:latin typeface="+mj-lt"/>
                <a:ea typeface="+mn-ea"/>
              </a:rPr>
              <a:t>법무지원시스템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1 depth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검색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</a:t>
            </a:r>
            <a:r>
              <a:rPr lang="en-US" altLang="ko-KR" sz="1600" dirty="0" smtClean="0"/>
              <a:t>(2)</a:t>
            </a:r>
            <a:endParaRPr lang="ko-KR" altLang="en-US" sz="1600" dirty="0"/>
          </a:p>
        </p:txBody>
      </p:sp>
      <p:sp>
        <p:nvSpPr>
          <p:cNvPr id="11267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709D30-4E8F-4399-A1C3-686B64FFF4D7}" type="slidenum">
              <a:rPr lang="ko-KR" altLang="en-US">
                <a:solidFill>
                  <a:srgbClr val="7F7F7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>
              <a:solidFill>
                <a:srgbClr val="7F7F7F"/>
              </a:solidFill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857375"/>
            <a:ext cx="68770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928688" y="4572000"/>
            <a:ext cx="4149725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아무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class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명도 가지지 않은</a:t>
            </a:r>
            <a:r>
              <a:rPr kumimoji="0"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kumimoji="0" lang="en-US" altLang="ko-KR" sz="1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input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은 영역의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100%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를 차지함</a:t>
            </a:r>
            <a:endParaRPr kumimoji="0"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용도에 따라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input 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개체에 기재된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class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명을 첨가하여 사용함</a:t>
            </a:r>
            <a:endParaRPr kumimoji="0"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개체의 길이는 브라우저 별로 확인하여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CSS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에서 디자이너가 수정함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962150" y="2357438"/>
            <a:ext cx="720725" cy="179387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962150" y="2633663"/>
            <a:ext cx="1962150" cy="179387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381625" y="2633663"/>
            <a:ext cx="2178050" cy="179387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962150" y="2928938"/>
            <a:ext cx="5597525" cy="179387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962150" y="3519488"/>
            <a:ext cx="5346700" cy="179387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rot="16200000" flipV="1">
            <a:off x="1678781" y="1964532"/>
            <a:ext cx="78581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1966913" y="142875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2852738" y="2147888"/>
            <a:ext cx="971550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16200000" flipV="1">
            <a:off x="5129213" y="2147888"/>
            <a:ext cx="971550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16200000" flipV="1">
            <a:off x="4629150" y="3595688"/>
            <a:ext cx="971550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16200000" flipV="1">
            <a:off x="3034506" y="3790157"/>
            <a:ext cx="217487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1" name="TextBox 66"/>
          <p:cNvSpPr txBox="1">
            <a:spLocks noChangeArrowheads="1"/>
          </p:cNvSpPr>
          <p:nvPr/>
        </p:nvSpPr>
        <p:spPr bwMode="auto">
          <a:xfrm>
            <a:off x="2109788" y="1409700"/>
            <a:ext cx="11541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input_calendar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224213" y="156210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11283" name="TextBox 68"/>
          <p:cNvSpPr txBox="1">
            <a:spLocks noChangeArrowheads="1"/>
          </p:cNvSpPr>
          <p:nvPr/>
        </p:nvSpPr>
        <p:spPr bwMode="auto">
          <a:xfrm>
            <a:off x="3367088" y="1543050"/>
            <a:ext cx="8937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input_btn 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500688" y="156210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11285" name="TextBox 70"/>
          <p:cNvSpPr txBox="1">
            <a:spLocks noChangeArrowheads="1"/>
          </p:cNvSpPr>
          <p:nvPr/>
        </p:nvSpPr>
        <p:spPr bwMode="auto">
          <a:xfrm>
            <a:off x="5643563" y="1543050"/>
            <a:ext cx="9159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input_half 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000625" y="399097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4</a:t>
            </a:r>
            <a:endParaRPr kumimoji="0" lang="ko-KR" altLang="en-US" sz="1000" b="1" dirty="0"/>
          </a:p>
        </p:txBody>
      </p:sp>
      <p:sp>
        <p:nvSpPr>
          <p:cNvPr id="11287" name="TextBox 72"/>
          <p:cNvSpPr txBox="1">
            <a:spLocks noChangeArrowheads="1"/>
          </p:cNvSpPr>
          <p:nvPr/>
        </p:nvSpPr>
        <p:spPr bwMode="auto">
          <a:xfrm>
            <a:off x="5143500" y="3971925"/>
            <a:ext cx="5064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033713" y="383857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6</a:t>
            </a:r>
            <a:endParaRPr kumimoji="0" lang="ko-KR" altLang="en-US" sz="1000" b="1" dirty="0"/>
          </a:p>
        </p:txBody>
      </p:sp>
      <p:sp>
        <p:nvSpPr>
          <p:cNvPr id="11289" name="TextBox 74"/>
          <p:cNvSpPr txBox="1">
            <a:spLocks noChangeArrowheads="1"/>
          </p:cNvSpPr>
          <p:nvPr/>
        </p:nvSpPr>
        <p:spPr bwMode="auto">
          <a:xfrm>
            <a:off x="3176588" y="3819525"/>
            <a:ext cx="11763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input_long_btn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381625" y="3252788"/>
            <a:ext cx="2178050" cy="179387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 rot="16200000" flipV="1">
            <a:off x="6086475" y="3757613"/>
            <a:ext cx="647700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6296025" y="399097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5</a:t>
            </a:r>
            <a:endParaRPr kumimoji="0" lang="ko-KR" altLang="en-US" sz="1000" b="1" dirty="0"/>
          </a:p>
        </p:txBody>
      </p:sp>
      <p:sp>
        <p:nvSpPr>
          <p:cNvPr id="11293" name="TextBox 78"/>
          <p:cNvSpPr txBox="1">
            <a:spLocks noChangeArrowheads="1"/>
          </p:cNvSpPr>
          <p:nvPr/>
        </p:nvSpPr>
        <p:spPr bwMode="auto">
          <a:xfrm>
            <a:off x="6438900" y="3971925"/>
            <a:ext cx="5318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select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4" name="TextBox 79"/>
          <p:cNvSpPr txBox="1">
            <a:spLocks noChangeArrowheads="1"/>
          </p:cNvSpPr>
          <p:nvPr/>
        </p:nvSpPr>
        <p:spPr bwMode="auto">
          <a:xfrm>
            <a:off x="1014413" y="5286375"/>
            <a:ext cx="11541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input_calendar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5" name="TextBox 80"/>
          <p:cNvSpPr txBox="1">
            <a:spLocks noChangeArrowheads="1"/>
          </p:cNvSpPr>
          <p:nvPr/>
        </p:nvSpPr>
        <p:spPr bwMode="auto">
          <a:xfrm>
            <a:off x="2338388" y="5286375"/>
            <a:ext cx="3937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달력이나 작은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inputbox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가 필요할 경우 사용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전체 길이의 약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¼)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6" name="TextBox 81"/>
          <p:cNvSpPr txBox="1">
            <a:spLocks noChangeArrowheads="1"/>
          </p:cNvSpPr>
          <p:nvPr/>
        </p:nvSpPr>
        <p:spPr bwMode="auto">
          <a:xfrm>
            <a:off x="1014413" y="5534025"/>
            <a:ext cx="8937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input_btn 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7" name="TextBox 82"/>
          <p:cNvSpPr txBox="1">
            <a:spLocks noChangeArrowheads="1"/>
          </p:cNvSpPr>
          <p:nvPr/>
        </p:nvSpPr>
        <p:spPr bwMode="auto">
          <a:xfrm>
            <a:off x="2338388" y="5534025"/>
            <a:ext cx="4000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오른쪽 혹은 왼쪽 한칸을 모두 차지하는 경우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전체 길이의 약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½ )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1298" name="TextBox 83"/>
          <p:cNvSpPr txBox="1">
            <a:spLocks noChangeArrowheads="1"/>
          </p:cNvSpPr>
          <p:nvPr/>
        </p:nvSpPr>
        <p:spPr bwMode="auto">
          <a:xfrm>
            <a:off x="1014413" y="5781675"/>
            <a:ext cx="9159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input_half 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9" name="TextBox 84"/>
          <p:cNvSpPr txBox="1">
            <a:spLocks noChangeArrowheads="1"/>
          </p:cNvSpPr>
          <p:nvPr/>
        </p:nvSpPr>
        <p:spPr bwMode="auto">
          <a:xfrm>
            <a:off x="2338388" y="5781675"/>
            <a:ext cx="39544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오른쪽에 검색이나 달력 등 버튼이 오는 경우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전체 길이의 약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½ )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0" name="TextBox 85"/>
          <p:cNvSpPr txBox="1">
            <a:spLocks noChangeArrowheads="1"/>
          </p:cNvSpPr>
          <p:nvPr/>
        </p:nvSpPr>
        <p:spPr bwMode="auto">
          <a:xfrm>
            <a:off x="1014413" y="6029325"/>
            <a:ext cx="11763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input_long_btn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1" name="TextBox 86"/>
          <p:cNvSpPr txBox="1">
            <a:spLocks noChangeArrowheads="1"/>
          </p:cNvSpPr>
          <p:nvPr/>
        </p:nvSpPr>
        <p:spPr bwMode="auto">
          <a:xfrm>
            <a:off x="2338388" y="6029325"/>
            <a:ext cx="3063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한줄을 모두 차지하며 오른쪽에 버튼이 오는 경우 </a:t>
            </a:r>
          </a:p>
        </p:txBody>
      </p:sp>
      <p:sp>
        <p:nvSpPr>
          <p:cNvPr id="88" name="타원 87"/>
          <p:cNvSpPr/>
          <p:nvPr/>
        </p:nvSpPr>
        <p:spPr>
          <a:xfrm>
            <a:off x="862013" y="529590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89" name="타원 88"/>
          <p:cNvSpPr/>
          <p:nvPr/>
        </p:nvSpPr>
        <p:spPr>
          <a:xfrm>
            <a:off x="862013" y="554990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90" name="타원 89"/>
          <p:cNvSpPr/>
          <p:nvPr/>
        </p:nvSpPr>
        <p:spPr>
          <a:xfrm>
            <a:off x="862013" y="580390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91" name="타원 90"/>
          <p:cNvSpPr/>
          <p:nvPr/>
        </p:nvSpPr>
        <p:spPr>
          <a:xfrm>
            <a:off x="862013" y="605790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6</a:t>
            </a:r>
            <a:endParaRPr kumimoji="0" lang="ko-KR" altLang="en-US" sz="1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4"/>
          <p:cNvGrpSpPr>
            <a:grpSpLocks/>
          </p:cNvGrpSpPr>
          <p:nvPr/>
        </p:nvGrpSpPr>
        <p:grpSpPr bwMode="auto">
          <a:xfrm>
            <a:off x="838200" y="1785938"/>
            <a:ext cx="7067550" cy="1981200"/>
            <a:chOff x="847699" y="3695702"/>
            <a:chExt cx="7067550" cy="1981200"/>
          </a:xfrm>
        </p:grpSpPr>
        <p:pic>
          <p:nvPicPr>
            <p:cNvPr id="1230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24" y="3714752"/>
              <a:ext cx="7058025" cy="1962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7699" y="3695702"/>
              <a:ext cx="70294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1 depth </a:t>
            </a:r>
            <a:r>
              <a:rPr lang="en-US" altLang="ko-KR" sz="1600" dirty="0" smtClean="0"/>
              <a:t>– List title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2975" y="1876425"/>
            <a:ext cx="6821488" cy="341313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4143375" y="1643063"/>
            <a:ext cx="13573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GrayContentsTitle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000500" y="171450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8" name="직사각형 7"/>
          <p:cNvSpPr/>
          <p:nvPr/>
        </p:nvSpPr>
        <p:spPr>
          <a:xfrm>
            <a:off x="1133475" y="1995488"/>
            <a:ext cx="936625" cy="142875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939925" y="18907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91908" y="1876414"/>
            <a:ext cx="26481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p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72338" y="1976438"/>
            <a:ext cx="360362" cy="195262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634288" y="2062163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86921" y="2047864"/>
            <a:ext cx="80663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Gray_btn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14400" y="43672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66781" y="4352914"/>
            <a:ext cx="204895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GrayContentsTitle_centerBG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p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2303" name="TextBox 17"/>
          <p:cNvSpPr txBox="1">
            <a:spLocks noChangeArrowheads="1"/>
          </p:cNvSpPr>
          <p:nvPr/>
        </p:nvSpPr>
        <p:spPr bwMode="auto">
          <a:xfrm>
            <a:off x="3071813" y="4352925"/>
            <a:ext cx="2501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글자색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#877E75 / 12pt / bold / left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정렬</a:t>
            </a:r>
          </a:p>
        </p:txBody>
      </p:sp>
      <p:sp>
        <p:nvSpPr>
          <p:cNvPr id="19" name="타원 18"/>
          <p:cNvSpPr/>
          <p:nvPr/>
        </p:nvSpPr>
        <p:spPr>
          <a:xfrm>
            <a:off x="914400" y="47482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66781" y="4733914"/>
            <a:ext cx="80663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Gray_btn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2306" name="TextBox 20"/>
          <p:cNvSpPr txBox="1">
            <a:spLocks noChangeArrowheads="1"/>
          </p:cNvSpPr>
          <p:nvPr/>
        </p:nvSpPr>
        <p:spPr bwMode="auto">
          <a:xfrm>
            <a:off x="1857375" y="4733925"/>
            <a:ext cx="271303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.Start / .Center / .End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이루어져 있음</a:t>
            </a:r>
            <a:endParaRPr kumimoji="0"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.Center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text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바꾸면 버튼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text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수정 가능</a:t>
            </a:r>
            <a:endParaRPr kumimoji="0"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Float:right;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7250" y="2357438"/>
            <a:ext cx="6929438" cy="1357312"/>
          </a:xfrm>
          <a:prstGeom prst="rect">
            <a:avLst/>
          </a:prstGeom>
          <a:gradFill flip="none" rotWithShape="1">
            <a:gsLst>
              <a:gs pos="0">
                <a:srgbClr val="F9F8F6">
                  <a:alpha val="0"/>
                </a:srgbClr>
              </a:gs>
              <a:gs pos="100000">
                <a:srgbClr val="F9F8F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4"/>
          <p:cNvGrpSpPr>
            <a:grpSpLocks/>
          </p:cNvGrpSpPr>
          <p:nvPr/>
        </p:nvGrpSpPr>
        <p:grpSpPr bwMode="auto">
          <a:xfrm>
            <a:off x="838200" y="1435100"/>
            <a:ext cx="7067550" cy="1981200"/>
            <a:chOff x="847699" y="3695702"/>
            <a:chExt cx="7067550" cy="1981200"/>
          </a:xfrm>
        </p:grpSpPr>
        <p:pic>
          <p:nvPicPr>
            <p:cNvPr id="1333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24" y="3714752"/>
              <a:ext cx="7058025" cy="1962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7699" y="3695702"/>
              <a:ext cx="70294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1 depth </a:t>
            </a:r>
            <a:r>
              <a:rPr lang="en-US" altLang="ko-KR" sz="1600" dirty="0" smtClean="0"/>
              <a:t>– List table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flipV="1">
            <a:off x="942975" y="1857375"/>
            <a:ext cx="6821488" cy="1439863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14400" y="430053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66781" y="4286256"/>
            <a:ext cx="80182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list_table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3319" name="TextBox 17"/>
          <p:cNvSpPr txBox="1">
            <a:spLocks noChangeArrowheads="1"/>
          </p:cNvSpPr>
          <p:nvPr/>
        </p:nvSpPr>
        <p:spPr bwMode="auto">
          <a:xfrm>
            <a:off x="2571750" y="4286250"/>
            <a:ext cx="51768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Left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메뉴를 누르면 최초로 나오는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1depth page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게시판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(list)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는 이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table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을 사용</a:t>
            </a:r>
            <a:endParaRPr kumimoji="0"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특징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하단에 녹색 실선이 있음</a:t>
            </a:r>
          </a:p>
        </p:txBody>
      </p:sp>
      <p:sp>
        <p:nvSpPr>
          <p:cNvPr id="22" name="직사각형 21"/>
          <p:cNvSpPr/>
          <p:nvPr/>
        </p:nvSpPr>
        <p:spPr>
          <a:xfrm flipV="1">
            <a:off x="981075" y="1897063"/>
            <a:ext cx="6738938" cy="250825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1038225" y="2711450"/>
            <a:ext cx="962025" cy="285750"/>
          </a:xfrm>
          <a:prstGeom prst="rect">
            <a:avLst/>
          </a:prstGeom>
          <a:noFill/>
          <a:ln w="63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rot="16200000" flipV="1">
            <a:off x="5534819" y="1683544"/>
            <a:ext cx="36036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610225" y="137795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62633" y="1324863"/>
            <a:ext cx="117211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6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list_table</a:t>
            </a:r>
            <a:endParaRPr kumimoji="0" lang="ko-KR" altLang="en-US" sz="16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rot="16200000" flipV="1">
            <a:off x="3486944" y="2312194"/>
            <a:ext cx="36036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552825" y="243522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705233" y="2420238"/>
            <a:ext cx="53251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thead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rot="16200000" flipV="1">
            <a:off x="1054894" y="3290094"/>
            <a:ext cx="57626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228725" y="352107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381133" y="3506088"/>
            <a:ext cx="86273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tbody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tr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td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14400" y="478472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066781" y="4770488"/>
            <a:ext cx="119455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list_table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thead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3333" name="TextBox 33"/>
          <p:cNvSpPr txBox="1">
            <a:spLocks noChangeArrowheads="1"/>
          </p:cNvSpPr>
          <p:nvPr/>
        </p:nvSpPr>
        <p:spPr bwMode="auto">
          <a:xfrm>
            <a:off x="2571750" y="4770438"/>
            <a:ext cx="39116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BG color #EEEDE9 / text color #4F4A44 bold 12pt / center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정렬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914400" y="51038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66781" y="5089580"/>
            <a:ext cx="152477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list_table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tbody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tr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td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3336" name="TextBox 36"/>
          <p:cNvSpPr txBox="1">
            <a:spLocks noChangeArrowheads="1"/>
          </p:cNvSpPr>
          <p:nvPr/>
        </p:nvSpPr>
        <p:spPr bwMode="auto">
          <a:xfrm>
            <a:off x="2571750" y="5089525"/>
            <a:ext cx="47942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가로선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color 1px solid #EEEEEE 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영역 내 위아래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padding 5px / text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정렬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center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8688" y="5518150"/>
            <a:ext cx="6970712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각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td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는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class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명이 따로 없고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html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에 길이값을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width=“x” 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로 지정하여 조절함</a:t>
            </a:r>
            <a:endParaRPr kumimoji="0"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길이 값이 없는 경우 들어가는 </a:t>
            </a:r>
            <a:r>
              <a:rPr kumimoji="0"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컨텐츠에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따라 자동 조절됨</a:t>
            </a:r>
            <a:endParaRPr kumimoji="0"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모든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td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에 길이값을 주고 단 하나의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td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에만 </a:t>
            </a:r>
            <a:r>
              <a:rPr kumimoji="0"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길이값을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주지 않을 경우 남은 </a:t>
            </a:r>
            <a:r>
              <a:rPr kumimoji="0"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길이값이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값을 입력하지 않은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td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의 값이 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8688" y="1714500"/>
            <a:ext cx="7143750" cy="714375"/>
          </a:xfrm>
        </p:spPr>
        <p:txBody>
          <a:bodyPr rtlCol="0"/>
          <a:lstStyle/>
          <a:p>
            <a:pPr marL="571500" indent="-571500" fontAlgn="auto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depth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3125" y="2857500"/>
            <a:ext cx="6215063" cy="3478213"/>
          </a:xfrm>
        </p:spPr>
        <p:txBody>
          <a:bodyPr rtlCol="0"/>
          <a:lstStyle/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altLang="ko-KR" dirty="0" smtClean="0"/>
              <a:t>title</a:t>
            </a: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ko-KR" altLang="en-US" dirty="0" smtClean="0"/>
              <a:t>기안정보 </a:t>
            </a:r>
            <a:r>
              <a:rPr lang="en-US" altLang="ko-KR" dirty="0" smtClean="0"/>
              <a:t>table</a:t>
            </a: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ko-KR" altLang="en-US" dirty="0" smtClean="0"/>
              <a:t>기안 </a:t>
            </a:r>
            <a:r>
              <a:rPr lang="en-US" altLang="ko-KR" dirty="0" smtClean="0"/>
              <a:t>table</a:t>
            </a: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ko-KR" altLang="en-US" dirty="0" smtClean="0"/>
              <a:t>기안 </a:t>
            </a:r>
            <a:r>
              <a:rPr lang="en-US" altLang="ko-KR" dirty="0" smtClean="0"/>
              <a:t>title</a:t>
            </a: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ko-KR" altLang="en-US" dirty="0" smtClean="0"/>
              <a:t>상세정보 </a:t>
            </a:r>
            <a:r>
              <a:rPr lang="en-US" altLang="ko-KR" dirty="0" smtClean="0"/>
              <a:t>table</a:t>
            </a: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altLang="ko-KR" dirty="0" smtClean="0"/>
              <a:t>list</a:t>
            </a: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ko-KR" altLang="en-US" dirty="0" smtClean="0"/>
              <a:t>첨부문서</a:t>
            </a:r>
            <a:endParaRPr lang="ko-KR" altLang="en-US" dirty="0"/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DD7B82-298A-477A-8FE5-52FE6CE7A78B}" type="slidenum">
              <a:rPr lang="ko-KR" altLang="en-US">
                <a:solidFill>
                  <a:srgbClr val="7F7F7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57375"/>
            <a:ext cx="70104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500063" y="2719388"/>
            <a:ext cx="6929437" cy="3429000"/>
          </a:xfrm>
          <a:prstGeom prst="rect">
            <a:avLst/>
          </a:prstGeom>
          <a:gradFill flip="none" rotWithShape="1">
            <a:gsLst>
              <a:gs pos="0">
                <a:srgbClr val="F9F8F6">
                  <a:alpha val="0"/>
                </a:srgbClr>
              </a:gs>
              <a:gs pos="100000">
                <a:srgbClr val="F9F8F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depth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5475" y="1957388"/>
            <a:ext cx="6823075" cy="36036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7685088" y="2024063"/>
            <a:ext cx="11826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DetailPageTitle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6200000" flipV="1">
            <a:off x="277018" y="1961357"/>
            <a:ext cx="68421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6200000" flipV="1">
            <a:off x="7115968" y="1961357"/>
            <a:ext cx="68421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19125" y="1795463"/>
            <a:ext cx="6804025" cy="1587"/>
          </a:xfrm>
          <a:prstGeom prst="straightConnector1">
            <a:avLst/>
          </a:prstGeom>
          <a:ln w="1905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0" name="TextBox 10"/>
          <p:cNvSpPr txBox="1">
            <a:spLocks noChangeArrowheads="1"/>
          </p:cNvSpPr>
          <p:nvPr/>
        </p:nvSpPr>
        <p:spPr bwMode="auto">
          <a:xfrm>
            <a:off x="3752850" y="1547813"/>
            <a:ext cx="5540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716px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100" y="2433638"/>
            <a:ext cx="6715125" cy="21590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rot="16200000" flipV="1">
            <a:off x="324644" y="4804569"/>
            <a:ext cx="68421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16200000" flipV="1">
            <a:off x="7054057" y="4804569"/>
            <a:ext cx="68421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76275" y="4791075"/>
            <a:ext cx="6731000" cy="1588"/>
          </a:xfrm>
          <a:prstGeom prst="straightConnector1">
            <a:avLst/>
          </a:prstGeom>
          <a:ln w="1905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5" name="TextBox 16"/>
          <p:cNvSpPr txBox="1">
            <a:spLocks noChangeArrowheads="1"/>
          </p:cNvSpPr>
          <p:nvPr/>
        </p:nvSpPr>
        <p:spPr bwMode="auto">
          <a:xfrm>
            <a:off x="3752850" y="4791075"/>
            <a:ext cx="5540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706px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6200000" flipV="1">
            <a:off x="6719887" y="3065463"/>
            <a:ext cx="1476375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6200000" flipV="1">
            <a:off x="-119063" y="3065463"/>
            <a:ext cx="1476375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247" y="3749505"/>
            <a:ext cx="40748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5px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48147" y="3749505"/>
            <a:ext cx="40748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5px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7459663" y="2147888"/>
            <a:ext cx="180975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7532688" y="2043113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15382" name="TextBox 22"/>
          <p:cNvSpPr txBox="1">
            <a:spLocks noChangeArrowheads="1"/>
          </p:cNvSpPr>
          <p:nvPr/>
        </p:nvSpPr>
        <p:spPr bwMode="auto">
          <a:xfrm>
            <a:off x="7618413" y="2405063"/>
            <a:ext cx="1431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DetailContentsTitle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7392988" y="2528888"/>
            <a:ext cx="180975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7466013" y="2424113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cxnSp>
        <p:nvCxnSpPr>
          <p:cNvPr id="30" name="직선 연결선 29"/>
          <p:cNvCxnSpPr/>
          <p:nvPr/>
        </p:nvCxnSpPr>
        <p:spPr>
          <a:xfrm rot="16200000" flipV="1">
            <a:off x="-71438" y="3065463"/>
            <a:ext cx="1476375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16200000" flipV="1">
            <a:off x="6672262" y="3065463"/>
            <a:ext cx="1476375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8213" y="5572125"/>
            <a:ext cx="3471862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8238" y="3852863"/>
            <a:ext cx="3395662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950" y="4638675"/>
            <a:ext cx="3419475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62500" y="2914650"/>
            <a:ext cx="3409950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depth</a:t>
            </a:r>
            <a:endParaRPr lang="ko-KR" altLang="en-US" dirty="0"/>
          </a:p>
        </p:txBody>
      </p:sp>
      <p:pic>
        <p:nvPicPr>
          <p:cNvPr id="1639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9188" y="1566863"/>
            <a:ext cx="3452812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1166813" y="1966913"/>
            <a:ext cx="1295400" cy="647700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6393" name="TextBox 17"/>
          <p:cNvSpPr txBox="1">
            <a:spLocks noChangeArrowheads="1"/>
          </p:cNvSpPr>
          <p:nvPr/>
        </p:nvSpPr>
        <p:spPr bwMode="auto">
          <a:xfrm>
            <a:off x="1400175" y="1143000"/>
            <a:ext cx="11826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DetailInfo_Box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47775" y="116205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20" name="직사각형 19"/>
          <p:cNvSpPr/>
          <p:nvPr/>
        </p:nvSpPr>
        <p:spPr>
          <a:xfrm>
            <a:off x="2528888" y="1966913"/>
            <a:ext cx="1995487" cy="892175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66813" y="2919413"/>
            <a:ext cx="3357562" cy="862012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639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38688" y="1547813"/>
            <a:ext cx="344328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6157913" y="1966913"/>
            <a:ext cx="1995487" cy="892175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786313" y="2919413"/>
            <a:ext cx="3357562" cy="1944687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86313" y="5072063"/>
            <a:ext cx="3357562" cy="431800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66813" y="3843338"/>
            <a:ext cx="3357562" cy="792162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66813" y="4833938"/>
            <a:ext cx="1295400" cy="862012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 rot="16200000" flipV="1">
            <a:off x="1033463" y="1643063"/>
            <a:ext cx="647700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16200000" flipV="1">
            <a:off x="2490788" y="1643063"/>
            <a:ext cx="647700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16200000" flipV="1">
            <a:off x="6072188" y="1643063"/>
            <a:ext cx="647700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16200000" flipV="1">
            <a:off x="1148556" y="5876132"/>
            <a:ext cx="36036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7" name="TextBox 38"/>
          <p:cNvSpPr txBox="1">
            <a:spLocks noChangeArrowheads="1"/>
          </p:cNvSpPr>
          <p:nvPr/>
        </p:nvSpPr>
        <p:spPr bwMode="auto">
          <a:xfrm>
            <a:off x="2857500" y="1143000"/>
            <a:ext cx="11826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approval2_Box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05100" y="116205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16409" name="TextBox 40"/>
          <p:cNvSpPr txBox="1">
            <a:spLocks noChangeArrowheads="1"/>
          </p:cNvSpPr>
          <p:nvPr/>
        </p:nvSpPr>
        <p:spPr bwMode="auto">
          <a:xfrm>
            <a:off x="6438900" y="1143000"/>
            <a:ext cx="10810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approval_Box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286500" y="116205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16411" name="TextBox 42"/>
          <p:cNvSpPr txBox="1">
            <a:spLocks noChangeArrowheads="1"/>
          </p:cNvSpPr>
          <p:nvPr/>
        </p:nvSpPr>
        <p:spPr bwMode="auto">
          <a:xfrm>
            <a:off x="3038475" y="3248025"/>
            <a:ext cx="14525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DetailContents_Box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886075" y="326707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4</a:t>
            </a:r>
            <a:endParaRPr kumimoji="0" lang="ko-KR" altLang="en-US" sz="1000" b="1" dirty="0"/>
          </a:p>
        </p:txBody>
      </p:sp>
      <p:sp>
        <p:nvSpPr>
          <p:cNvPr id="16413" name="TextBox 44"/>
          <p:cNvSpPr txBox="1">
            <a:spLocks noChangeArrowheads="1"/>
          </p:cNvSpPr>
          <p:nvPr/>
        </p:nvSpPr>
        <p:spPr bwMode="auto">
          <a:xfrm>
            <a:off x="6619875" y="4114800"/>
            <a:ext cx="1525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DetailContents2_Box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467475" y="413385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6</a:t>
            </a:r>
            <a:endParaRPr kumimoji="0" lang="ko-KR" altLang="en-US" sz="1000" b="1" dirty="0"/>
          </a:p>
        </p:txBody>
      </p:sp>
      <p:sp>
        <p:nvSpPr>
          <p:cNvPr id="16415" name="TextBox 46"/>
          <p:cNvSpPr txBox="1">
            <a:spLocks noChangeArrowheads="1"/>
          </p:cNvSpPr>
          <p:nvPr/>
        </p:nvSpPr>
        <p:spPr bwMode="auto">
          <a:xfrm>
            <a:off x="1371600" y="5915025"/>
            <a:ext cx="10890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DetailInfo_txt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219200" y="593407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7</a:t>
            </a:r>
            <a:endParaRPr kumimoji="0" lang="ko-KR" altLang="en-US" sz="1000" b="1" dirty="0"/>
          </a:p>
        </p:txBody>
      </p:sp>
      <p:sp>
        <p:nvSpPr>
          <p:cNvPr id="16417" name="TextBox 48"/>
          <p:cNvSpPr txBox="1">
            <a:spLocks noChangeArrowheads="1"/>
          </p:cNvSpPr>
          <p:nvPr/>
        </p:nvSpPr>
        <p:spPr bwMode="auto">
          <a:xfrm>
            <a:off x="3429000" y="4071938"/>
            <a:ext cx="876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list_table2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276600" y="409098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5</a:t>
            </a:r>
            <a:endParaRPr kumimoji="0" lang="ko-KR" altLang="en-US" sz="1000" b="1" dirty="0"/>
          </a:p>
        </p:txBody>
      </p:sp>
      <p:sp>
        <p:nvSpPr>
          <p:cNvPr id="16419" name="TextBox 50"/>
          <p:cNvSpPr txBox="1">
            <a:spLocks noChangeArrowheads="1"/>
          </p:cNvSpPr>
          <p:nvPr/>
        </p:nvSpPr>
        <p:spPr bwMode="auto">
          <a:xfrm>
            <a:off x="5057775" y="5162550"/>
            <a:ext cx="736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add_file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905375" y="518160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8</a:t>
            </a:r>
            <a:endParaRPr kumimoji="0"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857500" y="1314450"/>
            <a:ext cx="585788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r>
              <a:rPr kumimoji="0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단 기안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62725" y="1314450"/>
            <a:ext cx="585788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r>
              <a:rPr kumimoji="0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단 기안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04950" y="6086475"/>
            <a:ext cx="10477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기안 </a:t>
            </a:r>
            <a:r>
              <a:rPr kumimoji="0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text </a:t>
            </a:r>
            <a:r>
              <a:rPr kumimoji="0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들어갈때</a:t>
            </a:r>
            <a:endParaRPr kumimoji="0"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95675" y="4243388"/>
            <a:ext cx="719138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 depth list</a:t>
            </a:r>
            <a:endParaRPr kumimoji="0"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15000" y="5143500"/>
            <a:ext cx="5953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첨부문서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86313" y="5576888"/>
            <a:ext cx="3357562" cy="863600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6427" name="TextBox 59"/>
          <p:cNvSpPr txBox="1">
            <a:spLocks noChangeArrowheads="1"/>
          </p:cNvSpPr>
          <p:nvPr/>
        </p:nvSpPr>
        <p:spPr bwMode="auto">
          <a:xfrm>
            <a:off x="6500813" y="6000750"/>
            <a:ext cx="1527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DetailContents3_Box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348413" y="601980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9</a:t>
            </a:r>
            <a:endParaRPr kumimoji="0" lang="ko-KR" altLang="en-US" sz="1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928813"/>
            <a:ext cx="69056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depth </a:t>
            </a:r>
            <a:r>
              <a:rPr lang="en-US" altLang="ko-KR" sz="1600" dirty="0" smtClean="0"/>
              <a:t>– title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81125" y="1962150"/>
            <a:ext cx="6804025" cy="360363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3050" y="2062163"/>
            <a:ext cx="2519363" cy="142875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72350" y="2028825"/>
            <a:ext cx="360363" cy="195263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14400" y="499110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66781" y="4976826"/>
            <a:ext cx="33695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h3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7417" name="TextBox 15"/>
          <p:cNvSpPr txBox="1">
            <a:spLocks noChangeArrowheads="1"/>
          </p:cNvSpPr>
          <p:nvPr/>
        </p:nvSpPr>
        <p:spPr bwMode="auto">
          <a:xfrm>
            <a:off x="2428875" y="4976813"/>
            <a:ext cx="22494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글자색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#fff / 14pt / bold / left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정렬</a:t>
            </a:r>
          </a:p>
        </p:txBody>
      </p:sp>
      <p:sp>
        <p:nvSpPr>
          <p:cNvPr id="17" name="타원 16"/>
          <p:cNvSpPr/>
          <p:nvPr/>
        </p:nvSpPr>
        <p:spPr>
          <a:xfrm>
            <a:off x="914400" y="537210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66781" y="5357826"/>
            <a:ext cx="76655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title_btn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7420" name="TextBox 18"/>
          <p:cNvSpPr txBox="1">
            <a:spLocks noChangeArrowheads="1"/>
          </p:cNvSpPr>
          <p:nvPr/>
        </p:nvSpPr>
        <p:spPr bwMode="auto">
          <a:xfrm>
            <a:off x="2428875" y="5357813"/>
            <a:ext cx="3460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.Btn01Start / .Btn01Center / .Btn01End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이루어져 있음</a:t>
            </a:r>
            <a:endParaRPr kumimoji="0"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.Btn01Center text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바꾸면 버튼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text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수정 가능</a:t>
            </a:r>
          </a:p>
        </p:txBody>
      </p:sp>
      <p:cxnSp>
        <p:nvCxnSpPr>
          <p:cNvPr id="21" name="직선 연결선 20"/>
          <p:cNvCxnSpPr/>
          <p:nvPr/>
        </p:nvCxnSpPr>
        <p:spPr>
          <a:xfrm rot="16200000" flipV="1">
            <a:off x="4653757" y="1804194"/>
            <a:ext cx="36036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16200000" flipV="1">
            <a:off x="1724819" y="1880394"/>
            <a:ext cx="36036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800225" y="165735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52607" y="1643050"/>
            <a:ext cx="33695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h3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7425" name="TextBox 5"/>
          <p:cNvSpPr txBox="1">
            <a:spLocks noChangeArrowheads="1"/>
          </p:cNvSpPr>
          <p:nvPr/>
        </p:nvSpPr>
        <p:spPr bwMode="auto">
          <a:xfrm>
            <a:off x="4857750" y="1500188"/>
            <a:ext cx="11826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DetailPageTitle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714875" y="150018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cxnSp>
        <p:nvCxnSpPr>
          <p:cNvPr id="23" name="직선 연결선 22"/>
          <p:cNvCxnSpPr/>
          <p:nvPr/>
        </p:nvCxnSpPr>
        <p:spPr>
          <a:xfrm rot="16200000" flipV="1">
            <a:off x="7277894" y="1861344"/>
            <a:ext cx="36036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8" name="TextBox 23"/>
          <p:cNvSpPr txBox="1">
            <a:spLocks noChangeArrowheads="1"/>
          </p:cNvSpPr>
          <p:nvPr/>
        </p:nvSpPr>
        <p:spPr bwMode="auto">
          <a:xfrm>
            <a:off x="7481888" y="1557338"/>
            <a:ext cx="7667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title_btn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339013" y="1557338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>
            <a:off x="1285875" y="2357438"/>
            <a:ext cx="6929438" cy="1924050"/>
          </a:xfrm>
          <a:prstGeom prst="rect">
            <a:avLst/>
          </a:prstGeom>
          <a:gradFill flip="none" rotWithShape="1">
            <a:gsLst>
              <a:gs pos="0">
                <a:srgbClr val="F9F8F6">
                  <a:alpha val="0"/>
                </a:srgbClr>
              </a:gs>
              <a:gs pos="100000">
                <a:srgbClr val="F9F8F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785938"/>
            <a:ext cx="69056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depth </a:t>
            </a:r>
            <a:r>
              <a:rPr lang="en-US" altLang="ko-KR" sz="1600" dirty="0" smtClean="0"/>
              <a:t>– title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409700" y="2266950"/>
            <a:ext cx="6732588" cy="280988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285875" y="2571750"/>
            <a:ext cx="6929438" cy="1566863"/>
          </a:xfrm>
          <a:prstGeom prst="rect">
            <a:avLst/>
          </a:prstGeom>
          <a:gradFill flip="none" rotWithShape="1">
            <a:gsLst>
              <a:gs pos="0">
                <a:srgbClr val="F9F8F6">
                  <a:alpha val="0"/>
                </a:srgbClr>
              </a:gs>
              <a:gs pos="100000">
                <a:srgbClr val="F9F8F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 rot="16200000" flipV="1">
            <a:off x="2959893" y="3164682"/>
            <a:ext cx="122396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9" name="TextBox 29"/>
          <p:cNvSpPr txBox="1">
            <a:spLocks noChangeArrowheads="1"/>
          </p:cNvSpPr>
          <p:nvPr/>
        </p:nvSpPr>
        <p:spPr bwMode="auto">
          <a:xfrm>
            <a:off x="3605213" y="3614738"/>
            <a:ext cx="14335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DetailContentsTitle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462338" y="3614738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32" name="타원 31"/>
          <p:cNvSpPr/>
          <p:nvPr/>
        </p:nvSpPr>
        <p:spPr>
          <a:xfrm>
            <a:off x="914400" y="463867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066781" y="4624418"/>
            <a:ext cx="143340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latin typeface="+mn-lt"/>
                <a:ea typeface="+mn-ea"/>
              </a:rPr>
              <a:t>DetailContentsTitle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8443" name="TextBox 33"/>
          <p:cNvSpPr txBox="1">
            <a:spLocks noChangeArrowheads="1"/>
          </p:cNvSpPr>
          <p:nvPr/>
        </p:nvSpPr>
        <p:spPr bwMode="auto">
          <a:xfrm>
            <a:off x="2428875" y="4624388"/>
            <a:ext cx="65135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DetailContentsTitle_leftBG / . DetailContentsTitle_centerBG / . DetailContentsTitle_rightBG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이루어져 있음</a:t>
            </a:r>
          </a:p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DetailContentsTitle_centerBG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text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삽입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543050" y="2347913"/>
            <a:ext cx="2519363" cy="142875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1285875" y="2428875"/>
            <a:ext cx="25241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6" name="TextBox 36"/>
          <p:cNvSpPr txBox="1">
            <a:spLocks noChangeArrowheads="1"/>
          </p:cNvSpPr>
          <p:nvPr/>
        </p:nvSpPr>
        <p:spPr bwMode="auto">
          <a:xfrm>
            <a:off x="1020763" y="2309813"/>
            <a:ext cx="336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h4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77888" y="2309813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39" name="타원 38"/>
          <p:cNvSpPr/>
          <p:nvPr/>
        </p:nvSpPr>
        <p:spPr>
          <a:xfrm>
            <a:off x="914400" y="561975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66781" y="5605476"/>
            <a:ext cx="90601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title_select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8450" name="TextBox 40"/>
          <p:cNvSpPr txBox="1">
            <a:spLocks noChangeArrowheads="1"/>
          </p:cNvSpPr>
          <p:nvPr/>
        </p:nvSpPr>
        <p:spPr bwMode="auto">
          <a:xfrm>
            <a:off x="2428875" y="5605463"/>
            <a:ext cx="8001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Float:right;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14438" y="1643063"/>
            <a:ext cx="7143750" cy="571500"/>
          </a:xfrm>
          <a:prstGeom prst="rect">
            <a:avLst/>
          </a:prstGeom>
          <a:solidFill>
            <a:srgbClr val="F9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84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5888" y="1714500"/>
            <a:ext cx="67818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직사각형 42"/>
          <p:cNvSpPr/>
          <p:nvPr/>
        </p:nvSpPr>
        <p:spPr>
          <a:xfrm>
            <a:off x="7510463" y="1752600"/>
            <a:ext cx="558800" cy="198438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 rot="5400000" flipV="1">
            <a:off x="7474744" y="1620044"/>
            <a:ext cx="25241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53342" y="1319197"/>
            <a:ext cx="90601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title_select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500938" y="1338263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47" name="타원 46"/>
          <p:cNvSpPr/>
          <p:nvPr/>
        </p:nvSpPr>
        <p:spPr>
          <a:xfrm>
            <a:off x="914400" y="537210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66781" y="5357826"/>
            <a:ext cx="33695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h4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8459" name="TextBox 48"/>
          <p:cNvSpPr txBox="1">
            <a:spLocks noChangeArrowheads="1"/>
          </p:cNvSpPr>
          <p:nvPr/>
        </p:nvSpPr>
        <p:spPr bwMode="auto">
          <a:xfrm>
            <a:off x="2428875" y="5357813"/>
            <a:ext cx="22494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글자색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#fff / 12pt / bold / left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정렬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depth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기안정보 </a:t>
            </a:r>
            <a:r>
              <a:rPr lang="en-US" altLang="ko-KR" sz="1600" dirty="0" smtClean="0"/>
              <a:t>table</a:t>
            </a:r>
            <a:endParaRPr lang="ko-KR" altLang="en-US" dirty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1785938"/>
            <a:ext cx="68103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연결선 6"/>
          <p:cNvCxnSpPr/>
          <p:nvPr/>
        </p:nvCxnSpPr>
        <p:spPr>
          <a:xfrm rot="16200000" flipV="1">
            <a:off x="1122363" y="1912938"/>
            <a:ext cx="755650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214438" y="2128838"/>
            <a:ext cx="2643187" cy="1800225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47775" y="2162175"/>
            <a:ext cx="863600" cy="1223963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33600" y="2162175"/>
            <a:ext cx="1692275" cy="1223963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6200000" flipV="1">
            <a:off x="1497807" y="4055269"/>
            <a:ext cx="25241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5" name="TextBox 4"/>
          <p:cNvSpPr txBox="1">
            <a:spLocks noChangeArrowheads="1"/>
          </p:cNvSpPr>
          <p:nvPr/>
        </p:nvSpPr>
        <p:spPr bwMode="auto">
          <a:xfrm>
            <a:off x="1671638" y="4029075"/>
            <a:ext cx="1182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DetailInfo_Box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519238" y="404812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19467" name="TextBox 11"/>
          <p:cNvSpPr txBox="1">
            <a:spLocks noChangeArrowheads="1"/>
          </p:cNvSpPr>
          <p:nvPr/>
        </p:nvSpPr>
        <p:spPr bwMode="auto">
          <a:xfrm>
            <a:off x="1538288" y="1333500"/>
            <a:ext cx="15065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DetailInfo_Box .cell1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385888" y="135255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19469" name="TextBox 13"/>
          <p:cNvSpPr txBox="1">
            <a:spLocks noChangeArrowheads="1"/>
          </p:cNvSpPr>
          <p:nvPr/>
        </p:nvSpPr>
        <p:spPr bwMode="auto">
          <a:xfrm>
            <a:off x="3262313" y="1600200"/>
            <a:ext cx="15065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DetailInfo_Box .cell2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109913" y="161925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cxnSp>
        <p:nvCxnSpPr>
          <p:cNvPr id="16" name="직선 연결선 15"/>
          <p:cNvCxnSpPr/>
          <p:nvPr/>
        </p:nvCxnSpPr>
        <p:spPr>
          <a:xfrm rot="16200000" flipV="1">
            <a:off x="2990057" y="2055019"/>
            <a:ext cx="468312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2" name="TextBox 17"/>
          <p:cNvSpPr txBox="1">
            <a:spLocks noChangeArrowheads="1"/>
          </p:cNvSpPr>
          <p:nvPr/>
        </p:nvSpPr>
        <p:spPr bwMode="auto">
          <a:xfrm>
            <a:off x="1228725" y="5076825"/>
            <a:ext cx="11541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DetailInfo_Box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3" name="TextBox 18"/>
          <p:cNvSpPr txBox="1">
            <a:spLocks noChangeArrowheads="1"/>
          </p:cNvSpPr>
          <p:nvPr/>
        </p:nvSpPr>
        <p:spPr bwMode="auto">
          <a:xfrm>
            <a:off x="2773363" y="5076825"/>
            <a:ext cx="18732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Float:left;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margin 10px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4" name="TextBox 19"/>
          <p:cNvSpPr txBox="1">
            <a:spLocks noChangeArrowheads="1"/>
          </p:cNvSpPr>
          <p:nvPr/>
        </p:nvSpPr>
        <p:spPr bwMode="auto">
          <a:xfrm>
            <a:off x="1228725" y="5324475"/>
            <a:ext cx="15065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DetailInfo_Box .cell1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5" name="TextBox 20"/>
          <p:cNvSpPr txBox="1">
            <a:spLocks noChangeArrowheads="1"/>
          </p:cNvSpPr>
          <p:nvPr/>
        </p:nvSpPr>
        <p:spPr bwMode="auto">
          <a:xfrm>
            <a:off x="2773363" y="5324475"/>
            <a:ext cx="3727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Bg color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오른쪽 가로막이 선을 가짐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font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bold, left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정렬</a:t>
            </a:r>
          </a:p>
        </p:txBody>
      </p:sp>
      <p:sp>
        <p:nvSpPr>
          <p:cNvPr id="19476" name="TextBox 21"/>
          <p:cNvSpPr txBox="1">
            <a:spLocks noChangeArrowheads="1"/>
          </p:cNvSpPr>
          <p:nvPr/>
        </p:nvSpPr>
        <p:spPr bwMode="auto">
          <a:xfrm>
            <a:off x="1228725" y="5572125"/>
            <a:ext cx="15065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DetailInfo_Box .cell2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7" name="TextBox 22"/>
          <p:cNvSpPr txBox="1">
            <a:spLocks noChangeArrowheads="1"/>
          </p:cNvSpPr>
          <p:nvPr/>
        </p:nvSpPr>
        <p:spPr bwMode="auto">
          <a:xfrm>
            <a:off x="2773363" y="5572125"/>
            <a:ext cx="3286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Bg color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오른쪽 가로막이 선이 없음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center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정렬</a:t>
            </a:r>
          </a:p>
        </p:txBody>
      </p:sp>
      <p:cxnSp>
        <p:nvCxnSpPr>
          <p:cNvPr id="26" name="직선 연결선 25"/>
          <p:cNvCxnSpPr/>
          <p:nvPr/>
        </p:nvCxnSpPr>
        <p:spPr>
          <a:xfrm rot="16200000" flipV="1">
            <a:off x="862806" y="4199732"/>
            <a:ext cx="684213" cy="0"/>
          </a:xfrm>
          <a:prstGeom prst="line">
            <a:avLst/>
          </a:prstGeom>
          <a:ln w="952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233488" y="4429125"/>
            <a:ext cx="2627312" cy="1588"/>
          </a:xfrm>
          <a:prstGeom prst="straightConnector1">
            <a:avLst/>
          </a:prstGeom>
          <a:ln w="1905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0" name="TextBox 27"/>
          <p:cNvSpPr txBox="1">
            <a:spLocks noChangeArrowheads="1"/>
          </p:cNvSpPr>
          <p:nvPr/>
        </p:nvSpPr>
        <p:spPr bwMode="auto">
          <a:xfrm>
            <a:off x="2266950" y="4395788"/>
            <a:ext cx="555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276px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rot="16200000" flipV="1">
            <a:off x="3529806" y="4199732"/>
            <a:ext cx="684213" cy="0"/>
          </a:xfrm>
          <a:prstGeom prst="line">
            <a:avLst/>
          </a:prstGeom>
          <a:ln w="952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388" y="1428750"/>
            <a:ext cx="680085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depth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기안</a:t>
            </a:r>
            <a:r>
              <a:rPr lang="en-US" altLang="ko-KR" sz="1600" dirty="0" smtClean="0"/>
              <a:t>(3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) table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38588" y="1762125"/>
            <a:ext cx="3995737" cy="1800225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676650" y="2490788"/>
            <a:ext cx="25241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8"/>
          <p:cNvSpPr txBox="1">
            <a:spLocks noChangeArrowheads="1"/>
          </p:cNvSpPr>
          <p:nvPr/>
        </p:nvSpPr>
        <p:spPr bwMode="auto">
          <a:xfrm>
            <a:off x="2571750" y="2347913"/>
            <a:ext cx="10810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approval_Box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419350" y="236696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20488" name="TextBox 15"/>
          <p:cNvSpPr txBox="1">
            <a:spLocks noChangeArrowheads="1"/>
          </p:cNvSpPr>
          <p:nvPr/>
        </p:nvSpPr>
        <p:spPr bwMode="auto">
          <a:xfrm>
            <a:off x="1228725" y="4929188"/>
            <a:ext cx="10810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approval_Box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9" name="TextBox 16"/>
          <p:cNvSpPr txBox="1">
            <a:spLocks noChangeArrowheads="1"/>
          </p:cNvSpPr>
          <p:nvPr/>
        </p:nvSpPr>
        <p:spPr bwMode="auto">
          <a:xfrm>
            <a:off x="2214563" y="4929188"/>
            <a:ext cx="18224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Bg color #fff 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테두리선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4px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0" name="TextBox 17"/>
          <p:cNvSpPr txBox="1">
            <a:spLocks noChangeArrowheads="1"/>
          </p:cNvSpPr>
          <p:nvPr/>
        </p:nvSpPr>
        <p:spPr bwMode="auto">
          <a:xfrm>
            <a:off x="1228725" y="5324475"/>
            <a:ext cx="495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.cell1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1" name="TextBox 18"/>
          <p:cNvSpPr txBox="1">
            <a:spLocks noChangeArrowheads="1"/>
          </p:cNvSpPr>
          <p:nvPr/>
        </p:nvSpPr>
        <p:spPr bwMode="auto">
          <a:xfrm>
            <a:off x="1714500" y="5324475"/>
            <a:ext cx="2490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Border-right 4px / text bold 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높이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20px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2" name="TextBox 19"/>
          <p:cNvSpPr txBox="1">
            <a:spLocks noChangeArrowheads="1"/>
          </p:cNvSpPr>
          <p:nvPr/>
        </p:nvSpPr>
        <p:spPr bwMode="auto">
          <a:xfrm>
            <a:off x="1228725" y="5572125"/>
            <a:ext cx="495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.cell2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3" name="TextBox 20"/>
          <p:cNvSpPr txBox="1">
            <a:spLocks noChangeArrowheads="1"/>
          </p:cNvSpPr>
          <p:nvPr/>
        </p:nvSpPr>
        <p:spPr bwMode="auto">
          <a:xfrm>
            <a:off x="1714500" y="5572125"/>
            <a:ext cx="16176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Border-right  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높이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20px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rot="16200000" flipV="1">
            <a:off x="3258343" y="3942557"/>
            <a:ext cx="1331913" cy="0"/>
          </a:xfrm>
          <a:prstGeom prst="line">
            <a:avLst/>
          </a:prstGeom>
          <a:ln w="952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29063" y="4491038"/>
            <a:ext cx="3995737" cy="1587"/>
          </a:xfrm>
          <a:prstGeom prst="straightConnector1">
            <a:avLst/>
          </a:prstGeom>
          <a:ln w="1905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6" name="TextBox 23"/>
          <p:cNvSpPr txBox="1">
            <a:spLocks noChangeArrowheads="1"/>
          </p:cNvSpPr>
          <p:nvPr/>
        </p:nvSpPr>
        <p:spPr bwMode="auto">
          <a:xfrm>
            <a:off x="5715000" y="4491038"/>
            <a:ext cx="555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420px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V="1">
            <a:off x="7273131" y="3942557"/>
            <a:ext cx="1331913" cy="0"/>
          </a:xfrm>
          <a:prstGeom prst="line">
            <a:avLst/>
          </a:prstGeom>
          <a:ln w="952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981450" y="1795463"/>
            <a:ext cx="749300" cy="817562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733925" y="1795463"/>
            <a:ext cx="1065213" cy="817562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800725" y="1795463"/>
            <a:ext cx="1062038" cy="817562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858000" y="1795463"/>
            <a:ext cx="1062038" cy="817562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rot="16200000" flipV="1">
            <a:off x="3961606" y="1732757"/>
            <a:ext cx="287337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43372" y="1419211"/>
            <a:ext cx="143661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approval_Box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.cell5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990975" y="143827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5</a:t>
            </a:r>
            <a:endParaRPr kumimoji="0" lang="ko-KR" altLang="en-US" sz="1000" b="1" dirty="0"/>
          </a:p>
        </p:txBody>
      </p:sp>
      <p:cxnSp>
        <p:nvCxnSpPr>
          <p:cNvPr id="44" name="직선 연결선 43"/>
          <p:cNvCxnSpPr/>
          <p:nvPr/>
        </p:nvCxnSpPr>
        <p:spPr>
          <a:xfrm rot="16200000" flipV="1">
            <a:off x="4588669" y="1600994"/>
            <a:ext cx="576262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14897" y="1176320"/>
            <a:ext cx="143661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approval_Box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.cell6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762500" y="119538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6</a:t>
            </a:r>
            <a:endParaRPr kumimoji="0" lang="ko-KR" altLang="en-US" sz="1000" b="1" dirty="0"/>
          </a:p>
        </p:txBody>
      </p:sp>
      <p:cxnSp>
        <p:nvCxnSpPr>
          <p:cNvPr id="47" name="직선 연결선 46"/>
          <p:cNvCxnSpPr/>
          <p:nvPr/>
        </p:nvCxnSpPr>
        <p:spPr>
          <a:xfrm rot="16200000" flipV="1">
            <a:off x="5708650" y="1673225"/>
            <a:ext cx="431800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2647" y="1347773"/>
            <a:ext cx="143661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approval_Box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.cell7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810250" y="136683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7</a:t>
            </a:r>
            <a:endParaRPr kumimoji="0" lang="ko-KR" altLang="en-US" sz="1000" b="1" dirty="0"/>
          </a:p>
        </p:txBody>
      </p:sp>
      <p:cxnSp>
        <p:nvCxnSpPr>
          <p:cNvPr id="52" name="직선 연결선 51"/>
          <p:cNvCxnSpPr/>
          <p:nvPr/>
        </p:nvCxnSpPr>
        <p:spPr>
          <a:xfrm rot="16200000" flipV="1">
            <a:off x="6847681" y="1745457"/>
            <a:ext cx="287337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29447" y="1519224"/>
            <a:ext cx="143661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approval_Box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.cell8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877050" y="153828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8</a:t>
            </a:r>
            <a:endParaRPr kumimoji="0" lang="ko-KR" altLang="en-US" sz="1000" b="1" dirty="0"/>
          </a:p>
        </p:txBody>
      </p:sp>
      <p:sp>
        <p:nvSpPr>
          <p:cNvPr id="56" name="직사각형 55"/>
          <p:cNvSpPr/>
          <p:nvPr/>
        </p:nvSpPr>
        <p:spPr>
          <a:xfrm>
            <a:off x="4010025" y="2633663"/>
            <a:ext cx="723900" cy="876300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752975" y="2633663"/>
            <a:ext cx="1033463" cy="876300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800725" y="2633663"/>
            <a:ext cx="1033463" cy="876300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848475" y="2633663"/>
            <a:ext cx="1033463" cy="876300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rot="5400000" flipV="1">
            <a:off x="4854575" y="3779838"/>
            <a:ext cx="720725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429388" y="3919541"/>
            <a:ext cx="143661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approval_Box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.cell3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276975" y="393858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cxnSp>
        <p:nvCxnSpPr>
          <p:cNvPr id="64" name="직선 연결선 63"/>
          <p:cNvCxnSpPr/>
          <p:nvPr/>
        </p:nvCxnSpPr>
        <p:spPr>
          <a:xfrm rot="5400000" flipV="1">
            <a:off x="7268368" y="3599657"/>
            <a:ext cx="360363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505697" y="3681395"/>
            <a:ext cx="143661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approval_Box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.cell4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353300" y="370046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4</a:t>
            </a:r>
            <a:endParaRPr kumimoji="0" lang="ko-KR" altLang="en-US" sz="1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257813" y="4110041"/>
            <a:ext cx="143661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approval_Box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.cell2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105400" y="412908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486288" y="3776665"/>
            <a:ext cx="143661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approval_Box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.cell1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333875" y="37957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cxnSp>
        <p:nvCxnSpPr>
          <p:cNvPr id="71" name="직선 연결선 70"/>
          <p:cNvCxnSpPr/>
          <p:nvPr/>
        </p:nvCxnSpPr>
        <p:spPr>
          <a:xfrm rot="5400000" flipV="1">
            <a:off x="4236244" y="3617119"/>
            <a:ext cx="395288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rot="5400000" flipV="1">
            <a:off x="6088856" y="3707607"/>
            <a:ext cx="576263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1095375" y="495300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74" name="타원 73"/>
          <p:cNvSpPr/>
          <p:nvPr/>
        </p:nvSpPr>
        <p:spPr>
          <a:xfrm>
            <a:off x="1095375" y="534352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75" name="타원 74"/>
          <p:cNvSpPr/>
          <p:nvPr/>
        </p:nvSpPr>
        <p:spPr>
          <a:xfrm>
            <a:off x="1095375" y="55864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20533" name="TextBox 80"/>
          <p:cNvSpPr txBox="1">
            <a:spLocks noChangeArrowheads="1"/>
          </p:cNvSpPr>
          <p:nvPr/>
        </p:nvSpPr>
        <p:spPr bwMode="auto">
          <a:xfrm>
            <a:off x="1228725" y="5819775"/>
            <a:ext cx="495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.cell3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34" name="TextBox 81"/>
          <p:cNvSpPr txBox="1">
            <a:spLocks noChangeArrowheads="1"/>
          </p:cNvSpPr>
          <p:nvPr/>
        </p:nvSpPr>
        <p:spPr bwMode="auto">
          <a:xfrm>
            <a:off x="1714500" y="5819775"/>
            <a:ext cx="18700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Border-right 1px  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높이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20px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095375" y="583406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20536" name="TextBox 83"/>
          <p:cNvSpPr txBox="1">
            <a:spLocks noChangeArrowheads="1"/>
          </p:cNvSpPr>
          <p:nvPr/>
        </p:nvSpPr>
        <p:spPr bwMode="auto">
          <a:xfrm>
            <a:off x="1228725" y="6067425"/>
            <a:ext cx="495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.cell4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37" name="TextBox 84"/>
          <p:cNvSpPr txBox="1">
            <a:spLocks noChangeArrowheads="1"/>
          </p:cNvSpPr>
          <p:nvPr/>
        </p:nvSpPr>
        <p:spPr bwMode="auto">
          <a:xfrm>
            <a:off x="1714500" y="6067425"/>
            <a:ext cx="17192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오른쪽 선 없음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높이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20px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095375" y="60817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4</a:t>
            </a:r>
            <a:endParaRPr kumimoji="0" lang="ko-KR" altLang="en-US" sz="1000" b="1" dirty="0"/>
          </a:p>
        </p:txBody>
      </p:sp>
      <p:sp>
        <p:nvSpPr>
          <p:cNvPr id="20539" name="TextBox 98"/>
          <p:cNvSpPr txBox="1">
            <a:spLocks noChangeArrowheads="1"/>
          </p:cNvSpPr>
          <p:nvPr/>
        </p:nvSpPr>
        <p:spPr bwMode="auto">
          <a:xfrm>
            <a:off x="4781550" y="5324475"/>
            <a:ext cx="495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.cell5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40" name="TextBox 99"/>
          <p:cNvSpPr txBox="1">
            <a:spLocks noChangeArrowheads="1"/>
          </p:cNvSpPr>
          <p:nvPr/>
        </p:nvSpPr>
        <p:spPr bwMode="auto">
          <a:xfrm>
            <a:off x="5267325" y="5324475"/>
            <a:ext cx="30829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Border-right 4px / Border-bottom 4px / text bold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41" name="TextBox 100"/>
          <p:cNvSpPr txBox="1">
            <a:spLocks noChangeArrowheads="1"/>
          </p:cNvSpPr>
          <p:nvPr/>
        </p:nvSpPr>
        <p:spPr bwMode="auto">
          <a:xfrm>
            <a:off x="4781550" y="5572125"/>
            <a:ext cx="495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.cell6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42" name="TextBox 101"/>
          <p:cNvSpPr txBox="1">
            <a:spLocks noChangeArrowheads="1"/>
          </p:cNvSpPr>
          <p:nvPr/>
        </p:nvSpPr>
        <p:spPr bwMode="auto">
          <a:xfrm>
            <a:off x="5267325" y="5572125"/>
            <a:ext cx="30829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Border-right 1px / Border-bottom 4px / text bold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4648200" y="534352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5</a:t>
            </a:r>
            <a:endParaRPr kumimoji="0" lang="ko-KR" altLang="en-US" sz="1000" b="1" dirty="0"/>
          </a:p>
        </p:txBody>
      </p:sp>
      <p:sp>
        <p:nvSpPr>
          <p:cNvPr id="104" name="타원 103"/>
          <p:cNvSpPr/>
          <p:nvPr/>
        </p:nvSpPr>
        <p:spPr>
          <a:xfrm>
            <a:off x="4648200" y="55864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6</a:t>
            </a:r>
            <a:endParaRPr kumimoji="0" lang="ko-KR" altLang="en-US" sz="1000" b="1" dirty="0"/>
          </a:p>
        </p:txBody>
      </p:sp>
      <p:sp>
        <p:nvSpPr>
          <p:cNvPr id="20545" name="TextBox 104"/>
          <p:cNvSpPr txBox="1">
            <a:spLocks noChangeArrowheads="1"/>
          </p:cNvSpPr>
          <p:nvPr/>
        </p:nvSpPr>
        <p:spPr bwMode="auto">
          <a:xfrm>
            <a:off x="4781550" y="5819775"/>
            <a:ext cx="495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.cell7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46" name="TextBox 105"/>
          <p:cNvSpPr txBox="1">
            <a:spLocks noChangeArrowheads="1"/>
          </p:cNvSpPr>
          <p:nvPr/>
        </p:nvSpPr>
        <p:spPr bwMode="auto">
          <a:xfrm>
            <a:off x="5267325" y="5819775"/>
            <a:ext cx="30829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Border-right 1px / Border-bottom 4px / text bold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4648200" y="583406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7</a:t>
            </a:r>
            <a:endParaRPr kumimoji="0" lang="ko-KR" altLang="en-US" sz="1000" b="1" dirty="0"/>
          </a:p>
        </p:txBody>
      </p:sp>
      <p:sp>
        <p:nvSpPr>
          <p:cNvPr id="20548" name="TextBox 107"/>
          <p:cNvSpPr txBox="1">
            <a:spLocks noChangeArrowheads="1"/>
          </p:cNvSpPr>
          <p:nvPr/>
        </p:nvSpPr>
        <p:spPr bwMode="auto">
          <a:xfrm>
            <a:off x="4781550" y="6067425"/>
            <a:ext cx="495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.cell8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49" name="TextBox 108"/>
          <p:cNvSpPr txBox="1">
            <a:spLocks noChangeArrowheads="1"/>
          </p:cNvSpPr>
          <p:nvPr/>
        </p:nvSpPr>
        <p:spPr bwMode="auto">
          <a:xfrm>
            <a:off x="5267325" y="6067425"/>
            <a:ext cx="29765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오른쪽 선 없음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Border-bottom 4px / text bold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648200" y="60817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8</a:t>
            </a:r>
            <a:endParaRPr kumimoji="0" lang="ko-KR" altLang="en-US" sz="1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main_ch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6979" y="0"/>
            <a:ext cx="7170042" cy="685800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rot="10800000">
            <a:off x="755576" y="2852936"/>
            <a:ext cx="2520280" cy="2880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2654" y="2492896"/>
            <a:ext cx="75693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Font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000" dirty="0">
                <a:latin typeface="돋움" pitchFamily="50" charset="-127"/>
                <a:ea typeface="돋움" pitchFamily="50" charset="-127"/>
              </a:rPr>
            </a:br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돋움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,11pt</a:t>
            </a:r>
          </a:p>
          <a:p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(bold)</a:t>
            </a:r>
            <a:endParaRPr lang="ko-KR" altLang="en-US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837" y="3244914"/>
            <a:ext cx="761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#19a58b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#cecf29</a:t>
            </a:r>
            <a:endParaRPr lang="ko-KR" altLang="en-US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10800000">
            <a:off x="755576" y="5445224"/>
            <a:ext cx="2304256" cy="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50796" y="5301208"/>
            <a:ext cx="6767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#cecf29</a:t>
            </a:r>
            <a:endParaRPr lang="ko-KR" altLang="en-US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83568" y="3284984"/>
            <a:ext cx="2520280" cy="720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3568" y="3501008"/>
            <a:ext cx="2664296" cy="14401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0800000">
            <a:off x="755576" y="4759424"/>
            <a:ext cx="2304256" cy="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18736" y="4643983"/>
            <a:ext cx="7088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#c1e6eb</a:t>
            </a:r>
            <a:endParaRPr lang="ko-KR" altLang="en-US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4716016" y="5445224"/>
            <a:ext cx="1152128" cy="5760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>
            <a:off x="3599892" y="4833156"/>
            <a:ext cx="1152128" cy="10801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190037" y="5958433"/>
            <a:ext cx="7088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#d8ecc5</a:t>
            </a:r>
            <a:endParaRPr lang="ko-KR" altLang="en-US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37937" y="5958433"/>
            <a:ext cx="7152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#70bc27</a:t>
            </a:r>
            <a:endParaRPr lang="ko-KR" altLang="en-US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rot="10800000">
            <a:off x="6880152" y="5445224"/>
            <a:ext cx="150827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10800000">
            <a:off x="6880152" y="4725144"/>
            <a:ext cx="150827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348336" y="4581128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#f3ddb4</a:t>
            </a:r>
            <a:endParaRPr lang="ko-KR" altLang="en-US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348336" y="5305028"/>
            <a:ext cx="7120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#dc8e06</a:t>
            </a:r>
            <a:endParaRPr lang="ko-KR" altLang="en-US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9499" y="3087216"/>
            <a:ext cx="5020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Color</a:t>
            </a:r>
            <a:endParaRPr lang="ko-KR" altLang="en-US" sz="10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rot="10800000" flipV="1">
            <a:off x="6880154" y="3356992"/>
            <a:ext cx="1508271" cy="4728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348336" y="3238103"/>
            <a:ext cx="7136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#e70500</a:t>
            </a:r>
            <a:endParaRPr lang="ko-KR" altLang="en-US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6516216" y="3933056"/>
            <a:ext cx="1872208" cy="14401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348336" y="3761978"/>
            <a:ext cx="7569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돋움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,11pt</a:t>
            </a:r>
            <a:endParaRPr lang="ko-KR" altLang="en-US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7452320" y="2564904"/>
            <a:ext cx="936104" cy="3600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8348336" y="2348880"/>
            <a:ext cx="7168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라인컬러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#a3a3a3</a:t>
            </a:r>
            <a:endParaRPr lang="ko-KR" altLang="en-US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347864" y="260648"/>
            <a:ext cx="5688632" cy="72008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※ </a:t>
            </a:r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법무지원시스템의 </a:t>
            </a:r>
            <a:r>
              <a:rPr lang="en-US" altLang="ko-KR" sz="100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css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/ general.css</a:t>
            </a:r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와 동일한 </a:t>
            </a:r>
            <a:r>
              <a:rPr lang="en-US" altLang="ko-KR" sz="100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css</a:t>
            </a:r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를 사용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, </a:t>
            </a:r>
            <a:b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</a:br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약간의 추가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변형을 하여 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dash.css</a:t>
            </a:r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로 생성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css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/dash.css)</a:t>
            </a:r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하였습니다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현재 </a:t>
            </a:r>
            <a:r>
              <a:rPr lang="ko-KR" altLang="en-US" sz="1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①</a:t>
            </a:r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상단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②</a:t>
            </a:r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타이틀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검색란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1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③</a:t>
            </a:r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하단은</a:t>
            </a:r>
            <a:r>
              <a:rPr lang="ja-JP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　</a:t>
            </a:r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법무지원시스템 디자인과 동일합니다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법무지원시스템 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GUI</a:t>
            </a:r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디자인 가이드는 뒷부분에 연결하여 첨부하였습니다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.)</a:t>
            </a:r>
            <a:endParaRPr lang="en-US" altLang="ko-KR" sz="100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43608" y="1052736"/>
            <a:ext cx="6984776" cy="43204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043608" y="6309320"/>
            <a:ext cx="6984776" cy="518989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627784" y="1833786"/>
            <a:ext cx="5112568" cy="87513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99592" y="1124744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1000" b="1" dirty="0" smtClean="0"/>
              <a:t>１</a:t>
            </a:r>
            <a:endParaRPr kumimoji="0" lang="ko-KR" altLang="en-US" sz="1000" b="1" dirty="0"/>
          </a:p>
        </p:txBody>
      </p:sp>
      <p:sp>
        <p:nvSpPr>
          <p:cNvPr id="65" name="타원 64"/>
          <p:cNvSpPr/>
          <p:nvPr/>
        </p:nvSpPr>
        <p:spPr>
          <a:xfrm>
            <a:off x="2528367" y="1724819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1000" b="1" smtClean="0"/>
              <a:t>２</a:t>
            </a:r>
            <a:endParaRPr kumimoji="0" lang="ko-KR" altLang="en-US" sz="1000" b="1" dirty="0"/>
          </a:p>
        </p:txBody>
      </p:sp>
      <p:sp>
        <p:nvSpPr>
          <p:cNvPr id="66" name="타원 65"/>
          <p:cNvSpPr/>
          <p:nvPr/>
        </p:nvSpPr>
        <p:spPr>
          <a:xfrm>
            <a:off x="928167" y="6220619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1000" b="1" dirty="0" smtClean="0"/>
              <a:t>３</a:t>
            </a:r>
            <a:endParaRPr kumimoji="0" lang="ko-KR" altLang="en-US" sz="1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depth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기안</a:t>
            </a:r>
            <a:r>
              <a:rPr lang="en-US" altLang="ko-KR" sz="1600" dirty="0" smtClean="0"/>
              <a:t>(4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) table</a:t>
            </a:r>
            <a:endParaRPr lang="ko-KR" altLang="en-US" dirty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1419225"/>
            <a:ext cx="68103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3938588" y="1762125"/>
            <a:ext cx="3995737" cy="1800225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3676650" y="2490788"/>
            <a:ext cx="25241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28"/>
          <p:cNvSpPr txBox="1">
            <a:spLocks noChangeArrowheads="1"/>
          </p:cNvSpPr>
          <p:nvPr/>
        </p:nvSpPr>
        <p:spPr bwMode="auto">
          <a:xfrm>
            <a:off x="2571750" y="2347913"/>
            <a:ext cx="10810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approval_Box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19350" y="236696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21512" name="TextBox 30"/>
          <p:cNvSpPr txBox="1">
            <a:spLocks noChangeArrowheads="1"/>
          </p:cNvSpPr>
          <p:nvPr/>
        </p:nvSpPr>
        <p:spPr bwMode="auto">
          <a:xfrm>
            <a:off x="1228725" y="4714875"/>
            <a:ext cx="10810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approval_Box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3" name="TextBox 31"/>
          <p:cNvSpPr txBox="1">
            <a:spLocks noChangeArrowheads="1"/>
          </p:cNvSpPr>
          <p:nvPr/>
        </p:nvSpPr>
        <p:spPr bwMode="auto">
          <a:xfrm>
            <a:off x="2214563" y="4714875"/>
            <a:ext cx="1822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Bg color #fff 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테두리선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4px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4" name="TextBox 32"/>
          <p:cNvSpPr txBox="1">
            <a:spLocks noChangeArrowheads="1"/>
          </p:cNvSpPr>
          <p:nvPr/>
        </p:nvSpPr>
        <p:spPr bwMode="auto">
          <a:xfrm>
            <a:off x="1228725" y="5324475"/>
            <a:ext cx="495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.cell1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5" name="TextBox 33"/>
          <p:cNvSpPr txBox="1">
            <a:spLocks noChangeArrowheads="1"/>
          </p:cNvSpPr>
          <p:nvPr/>
        </p:nvSpPr>
        <p:spPr bwMode="auto">
          <a:xfrm>
            <a:off x="1714500" y="5324475"/>
            <a:ext cx="18240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Border-right 1px 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높이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20px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6" name="TextBox 34"/>
          <p:cNvSpPr txBox="1">
            <a:spLocks noChangeArrowheads="1"/>
          </p:cNvSpPr>
          <p:nvPr/>
        </p:nvSpPr>
        <p:spPr bwMode="auto">
          <a:xfrm>
            <a:off x="1228725" y="5572125"/>
            <a:ext cx="495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.cell2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7" name="TextBox 35"/>
          <p:cNvSpPr txBox="1">
            <a:spLocks noChangeArrowheads="1"/>
          </p:cNvSpPr>
          <p:nvPr/>
        </p:nvSpPr>
        <p:spPr bwMode="auto">
          <a:xfrm>
            <a:off x="1714500" y="5572125"/>
            <a:ext cx="18240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Border-right 1px 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높이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20px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rot="16200000" flipV="1">
            <a:off x="3258343" y="3942557"/>
            <a:ext cx="1331913" cy="0"/>
          </a:xfrm>
          <a:prstGeom prst="line">
            <a:avLst/>
          </a:prstGeom>
          <a:ln w="952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929063" y="4491038"/>
            <a:ext cx="3995737" cy="1587"/>
          </a:xfrm>
          <a:prstGeom prst="straightConnector1">
            <a:avLst/>
          </a:prstGeom>
          <a:ln w="1905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0" name="TextBox 38"/>
          <p:cNvSpPr txBox="1">
            <a:spLocks noChangeArrowheads="1"/>
          </p:cNvSpPr>
          <p:nvPr/>
        </p:nvSpPr>
        <p:spPr bwMode="auto">
          <a:xfrm>
            <a:off x="5715000" y="4491038"/>
            <a:ext cx="555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420px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rot="16200000" flipV="1">
            <a:off x="7273131" y="3942557"/>
            <a:ext cx="1331913" cy="0"/>
          </a:xfrm>
          <a:prstGeom prst="line">
            <a:avLst/>
          </a:prstGeom>
          <a:ln w="952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990975" y="1795463"/>
            <a:ext cx="647700" cy="817562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16200000" flipV="1">
            <a:off x="3933031" y="1713707"/>
            <a:ext cx="287337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14817" y="1400161"/>
            <a:ext cx="143661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approval_Box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.cell5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962400" y="141922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5</a:t>
            </a:r>
            <a:endParaRPr kumimoji="0" lang="ko-KR" altLang="en-US" sz="1000" b="1" dirty="0"/>
          </a:p>
        </p:txBody>
      </p:sp>
      <p:cxnSp>
        <p:nvCxnSpPr>
          <p:cNvPr id="48" name="직선 연결선 47"/>
          <p:cNvCxnSpPr/>
          <p:nvPr/>
        </p:nvCxnSpPr>
        <p:spPr>
          <a:xfrm rot="16200000" flipV="1">
            <a:off x="4560094" y="1581944"/>
            <a:ext cx="576262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86342" y="1157270"/>
            <a:ext cx="143661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approval_Box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.cell6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733925" y="117633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6</a:t>
            </a:r>
            <a:endParaRPr kumimoji="0" lang="ko-KR" altLang="en-US" sz="1000" b="1" dirty="0"/>
          </a:p>
        </p:txBody>
      </p:sp>
      <p:cxnSp>
        <p:nvCxnSpPr>
          <p:cNvPr id="51" name="직선 연결선 50"/>
          <p:cNvCxnSpPr/>
          <p:nvPr/>
        </p:nvCxnSpPr>
        <p:spPr>
          <a:xfrm rot="16200000" flipV="1">
            <a:off x="5680075" y="1654175"/>
            <a:ext cx="431800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34092" y="1328723"/>
            <a:ext cx="143661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approval_Box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.cell7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781675" y="134778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7</a:t>
            </a:r>
            <a:endParaRPr kumimoji="0" lang="ko-KR" altLang="en-US" sz="1000" b="1" dirty="0"/>
          </a:p>
        </p:txBody>
      </p:sp>
      <p:cxnSp>
        <p:nvCxnSpPr>
          <p:cNvPr id="54" name="직선 연결선 53"/>
          <p:cNvCxnSpPr/>
          <p:nvPr/>
        </p:nvCxnSpPr>
        <p:spPr>
          <a:xfrm rot="16200000" flipV="1">
            <a:off x="6390481" y="1726407"/>
            <a:ext cx="287337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990975" y="2633663"/>
            <a:ext cx="647700" cy="876300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rot="5400000" flipV="1">
            <a:off x="4492625" y="3813176"/>
            <a:ext cx="720725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86446" y="3952898"/>
            <a:ext cx="143661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approval_Box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.cell2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634038" y="397192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cxnSp>
        <p:nvCxnSpPr>
          <p:cNvPr id="64" name="직선 연결선 63"/>
          <p:cNvCxnSpPr/>
          <p:nvPr/>
        </p:nvCxnSpPr>
        <p:spPr>
          <a:xfrm rot="5400000" flipV="1">
            <a:off x="6406357" y="3632994"/>
            <a:ext cx="360362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95884" y="4143398"/>
            <a:ext cx="143661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approval_Box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.cell1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743450" y="416242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359" y="3810022"/>
            <a:ext cx="143661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approval_Box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.cell0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971925" y="382905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0</a:t>
            </a:r>
            <a:endParaRPr kumimoji="0" lang="ko-KR" altLang="en-US" sz="1000" b="1" dirty="0"/>
          </a:p>
        </p:txBody>
      </p:sp>
      <p:cxnSp>
        <p:nvCxnSpPr>
          <p:cNvPr id="71" name="직선 연결선 70"/>
          <p:cNvCxnSpPr/>
          <p:nvPr/>
        </p:nvCxnSpPr>
        <p:spPr>
          <a:xfrm rot="5400000" flipV="1">
            <a:off x="3874294" y="3650457"/>
            <a:ext cx="395287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rot="5400000" flipV="1">
            <a:off x="5445919" y="3740944"/>
            <a:ext cx="576262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1095375" y="473868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74" name="타원 73"/>
          <p:cNvSpPr/>
          <p:nvPr/>
        </p:nvSpPr>
        <p:spPr>
          <a:xfrm>
            <a:off x="1095375" y="534352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75" name="타원 74"/>
          <p:cNvSpPr/>
          <p:nvPr/>
        </p:nvSpPr>
        <p:spPr>
          <a:xfrm>
            <a:off x="1095375" y="55864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21547" name="TextBox 75"/>
          <p:cNvSpPr txBox="1">
            <a:spLocks noChangeArrowheads="1"/>
          </p:cNvSpPr>
          <p:nvPr/>
        </p:nvSpPr>
        <p:spPr bwMode="auto">
          <a:xfrm>
            <a:off x="1228725" y="5819775"/>
            <a:ext cx="495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.cell3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48" name="TextBox 76"/>
          <p:cNvSpPr txBox="1">
            <a:spLocks noChangeArrowheads="1"/>
          </p:cNvSpPr>
          <p:nvPr/>
        </p:nvSpPr>
        <p:spPr bwMode="auto">
          <a:xfrm>
            <a:off x="1714500" y="5819775"/>
            <a:ext cx="18700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Border-right 1px  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높이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20px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095375" y="583406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21550" name="TextBox 78"/>
          <p:cNvSpPr txBox="1">
            <a:spLocks noChangeArrowheads="1"/>
          </p:cNvSpPr>
          <p:nvPr/>
        </p:nvSpPr>
        <p:spPr bwMode="auto">
          <a:xfrm>
            <a:off x="1228725" y="6067425"/>
            <a:ext cx="495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.cell4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51" name="TextBox 79"/>
          <p:cNvSpPr txBox="1">
            <a:spLocks noChangeArrowheads="1"/>
          </p:cNvSpPr>
          <p:nvPr/>
        </p:nvSpPr>
        <p:spPr bwMode="auto">
          <a:xfrm>
            <a:off x="1714500" y="6067425"/>
            <a:ext cx="17192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오른쪽 선 없음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높이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20px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095375" y="60817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4</a:t>
            </a:r>
            <a:endParaRPr kumimoji="0" lang="ko-KR" altLang="en-US" sz="1000" b="1" dirty="0"/>
          </a:p>
        </p:txBody>
      </p:sp>
      <p:sp>
        <p:nvSpPr>
          <p:cNvPr id="21553" name="TextBox 81"/>
          <p:cNvSpPr txBox="1">
            <a:spLocks noChangeArrowheads="1"/>
          </p:cNvSpPr>
          <p:nvPr/>
        </p:nvSpPr>
        <p:spPr bwMode="auto">
          <a:xfrm>
            <a:off x="4781550" y="5324475"/>
            <a:ext cx="495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.cell5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54" name="TextBox 82"/>
          <p:cNvSpPr txBox="1">
            <a:spLocks noChangeArrowheads="1"/>
          </p:cNvSpPr>
          <p:nvPr/>
        </p:nvSpPr>
        <p:spPr bwMode="auto">
          <a:xfrm>
            <a:off x="5267325" y="5324475"/>
            <a:ext cx="30829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Border-right 1px / Border-bottom 4px / text bold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55" name="TextBox 83"/>
          <p:cNvSpPr txBox="1">
            <a:spLocks noChangeArrowheads="1"/>
          </p:cNvSpPr>
          <p:nvPr/>
        </p:nvSpPr>
        <p:spPr bwMode="auto">
          <a:xfrm>
            <a:off x="4781550" y="5572125"/>
            <a:ext cx="495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.cell6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56" name="TextBox 84"/>
          <p:cNvSpPr txBox="1">
            <a:spLocks noChangeArrowheads="1"/>
          </p:cNvSpPr>
          <p:nvPr/>
        </p:nvSpPr>
        <p:spPr bwMode="auto">
          <a:xfrm>
            <a:off x="5267325" y="5572125"/>
            <a:ext cx="30829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Border-right 1px / Border-bottom 4px / text bold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4648200" y="534352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6</a:t>
            </a:r>
            <a:endParaRPr kumimoji="0" lang="ko-KR" altLang="en-US" sz="1000" b="1" dirty="0"/>
          </a:p>
        </p:txBody>
      </p:sp>
      <p:sp>
        <p:nvSpPr>
          <p:cNvPr id="87" name="타원 86"/>
          <p:cNvSpPr/>
          <p:nvPr/>
        </p:nvSpPr>
        <p:spPr>
          <a:xfrm>
            <a:off x="4648200" y="55864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7</a:t>
            </a:r>
            <a:endParaRPr kumimoji="0" lang="ko-KR" altLang="en-US" sz="1000" b="1" dirty="0"/>
          </a:p>
        </p:txBody>
      </p:sp>
      <p:sp>
        <p:nvSpPr>
          <p:cNvPr id="21559" name="TextBox 87"/>
          <p:cNvSpPr txBox="1">
            <a:spLocks noChangeArrowheads="1"/>
          </p:cNvSpPr>
          <p:nvPr/>
        </p:nvSpPr>
        <p:spPr bwMode="auto">
          <a:xfrm>
            <a:off x="4781550" y="5819775"/>
            <a:ext cx="495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.cell7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60" name="TextBox 88"/>
          <p:cNvSpPr txBox="1">
            <a:spLocks noChangeArrowheads="1"/>
          </p:cNvSpPr>
          <p:nvPr/>
        </p:nvSpPr>
        <p:spPr bwMode="auto">
          <a:xfrm>
            <a:off x="5267325" y="5819775"/>
            <a:ext cx="30829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Border-right 1px / Border-bottom 4px / text bold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4648200" y="583406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8</a:t>
            </a:r>
            <a:endParaRPr kumimoji="0" lang="ko-KR" altLang="en-US" sz="1000" b="1" dirty="0"/>
          </a:p>
        </p:txBody>
      </p:sp>
      <p:sp>
        <p:nvSpPr>
          <p:cNvPr id="21562" name="TextBox 90"/>
          <p:cNvSpPr txBox="1">
            <a:spLocks noChangeArrowheads="1"/>
          </p:cNvSpPr>
          <p:nvPr/>
        </p:nvSpPr>
        <p:spPr bwMode="auto">
          <a:xfrm>
            <a:off x="4781550" y="6067425"/>
            <a:ext cx="495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.cell8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63" name="TextBox 91"/>
          <p:cNvSpPr txBox="1">
            <a:spLocks noChangeArrowheads="1"/>
          </p:cNvSpPr>
          <p:nvPr/>
        </p:nvSpPr>
        <p:spPr bwMode="auto">
          <a:xfrm>
            <a:off x="5267325" y="6067425"/>
            <a:ext cx="29765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오른쪽 선 없음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Border-bottom 4px / text bold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4648200" y="60817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9</a:t>
            </a:r>
            <a:endParaRPr kumimoji="0" lang="ko-KR" altLang="en-US" sz="1000" b="1" dirty="0"/>
          </a:p>
        </p:txBody>
      </p:sp>
      <p:sp>
        <p:nvSpPr>
          <p:cNvPr id="94" name="직사각형 93"/>
          <p:cNvSpPr/>
          <p:nvPr/>
        </p:nvSpPr>
        <p:spPr>
          <a:xfrm>
            <a:off x="4667250" y="1795463"/>
            <a:ext cx="792163" cy="817562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4667250" y="2633663"/>
            <a:ext cx="792163" cy="876300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5476875" y="1795463"/>
            <a:ext cx="792163" cy="817562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5476875" y="2633663"/>
            <a:ext cx="792163" cy="876300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6296025" y="1795463"/>
            <a:ext cx="792163" cy="817562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6296025" y="2633663"/>
            <a:ext cx="792163" cy="876300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7105650" y="1795463"/>
            <a:ext cx="792163" cy="817562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105650" y="2633663"/>
            <a:ext cx="792163" cy="876300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 rot="5400000" flipV="1">
            <a:off x="6988175" y="3813176"/>
            <a:ext cx="720725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391434" y="4143398"/>
            <a:ext cx="143661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approval_Box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.cell4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7239000" y="416242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4</a:t>
            </a:r>
            <a:endParaRPr kumimoji="0" lang="ko-KR" altLang="en-US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643702" y="3714752"/>
            <a:ext cx="143661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approval_Box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.cell3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6491288" y="373380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cxnSp>
        <p:nvCxnSpPr>
          <p:cNvPr id="105" name="직선 연결선 104"/>
          <p:cNvCxnSpPr/>
          <p:nvPr/>
        </p:nvCxnSpPr>
        <p:spPr>
          <a:xfrm rot="16200000" flipV="1">
            <a:off x="7227094" y="1581944"/>
            <a:ext cx="576262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553342" y="1157270"/>
            <a:ext cx="143661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approval_Box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.cell9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400925" y="117633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9</a:t>
            </a:r>
            <a:endParaRPr kumimoji="0"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572264" y="1500174"/>
            <a:ext cx="143661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approval_Box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.cell8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419850" y="151923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8</a:t>
            </a:r>
            <a:endParaRPr kumimoji="0" lang="ko-KR" altLang="en-US" sz="1000" b="1" dirty="0"/>
          </a:p>
        </p:txBody>
      </p:sp>
      <p:sp>
        <p:nvSpPr>
          <p:cNvPr id="21583" name="TextBox 107"/>
          <p:cNvSpPr txBox="1">
            <a:spLocks noChangeArrowheads="1"/>
          </p:cNvSpPr>
          <p:nvPr/>
        </p:nvSpPr>
        <p:spPr bwMode="auto">
          <a:xfrm>
            <a:off x="1228725" y="5076825"/>
            <a:ext cx="495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.cell1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84" name="TextBox 108"/>
          <p:cNvSpPr txBox="1">
            <a:spLocks noChangeArrowheads="1"/>
          </p:cNvSpPr>
          <p:nvPr/>
        </p:nvSpPr>
        <p:spPr bwMode="auto">
          <a:xfrm>
            <a:off x="1714500" y="5076825"/>
            <a:ext cx="2490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Border-right 4px / text bold 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높이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20px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95375" y="509587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0</a:t>
            </a:r>
            <a:endParaRPr kumimoji="0" lang="ko-KR" altLang="en-US" sz="1000" b="1" dirty="0"/>
          </a:p>
        </p:txBody>
      </p:sp>
      <p:sp>
        <p:nvSpPr>
          <p:cNvPr id="21586" name="TextBox 110"/>
          <p:cNvSpPr txBox="1">
            <a:spLocks noChangeArrowheads="1"/>
          </p:cNvSpPr>
          <p:nvPr/>
        </p:nvSpPr>
        <p:spPr bwMode="auto">
          <a:xfrm>
            <a:off x="4781550" y="5076825"/>
            <a:ext cx="495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.cell5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87" name="TextBox 111"/>
          <p:cNvSpPr txBox="1">
            <a:spLocks noChangeArrowheads="1"/>
          </p:cNvSpPr>
          <p:nvPr/>
        </p:nvSpPr>
        <p:spPr bwMode="auto">
          <a:xfrm>
            <a:off x="5267325" y="5076825"/>
            <a:ext cx="30829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Border-right 4px / Border-bottom 4px / text bold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4648200" y="509587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5</a:t>
            </a:r>
            <a:endParaRPr kumimoji="0" lang="ko-KR" altLang="en-US" sz="1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28750"/>
            <a:ext cx="68389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depth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기안</a:t>
            </a:r>
            <a:r>
              <a:rPr lang="en-US" altLang="ko-KR" sz="1600" dirty="0" smtClean="0"/>
              <a:t>title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23963" y="1762125"/>
            <a:ext cx="2627312" cy="1800225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6" name="직선 연결선 5"/>
          <p:cNvCxnSpPr/>
          <p:nvPr/>
        </p:nvCxnSpPr>
        <p:spPr>
          <a:xfrm rot="5400000" flipV="1">
            <a:off x="3088481" y="3698082"/>
            <a:ext cx="25241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57541" y="3714752"/>
            <a:ext cx="108074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DetailInfo_txt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105150" y="373380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1857375" y="2357438"/>
            <a:ext cx="1357313" cy="428625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rot="5400000" flipV="1">
            <a:off x="2459831" y="2917032"/>
            <a:ext cx="25241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28891" y="2933702"/>
            <a:ext cx="43152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txt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476500" y="295275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62066" y="4543427"/>
            <a:ext cx="108074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DetailInfo_txt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209675" y="456247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786050" y="4543427"/>
            <a:ext cx="221887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Float:left</a:t>
            </a:r>
            <a:r>
              <a:rPr kumimoji="0" lang="en-US" altLang="ko-KR" sz="1000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; / center</a:t>
            </a:r>
            <a:r>
              <a:rPr kumimoji="0" lang="ko-KR" altLang="en-US" sz="1000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정렬 </a:t>
            </a:r>
            <a:r>
              <a:rPr kumimoji="0" lang="en-US" altLang="ko-KR" sz="1000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/ </a:t>
            </a:r>
            <a:r>
              <a:rPr kumimoji="0" lang="ko-KR" altLang="en-US" sz="1000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너비</a:t>
            </a:r>
            <a:r>
              <a:rPr kumimoji="0" lang="en-US" altLang="ko-KR" sz="1000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276px</a:t>
            </a:r>
            <a:endParaRPr kumimoji="0" lang="ko-KR" altLang="en-US" sz="1000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62066" y="4857752"/>
            <a:ext cx="13805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DetailInfo_txt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. txt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09675" y="487680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86050" y="4857752"/>
            <a:ext cx="165622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32pt / bold / center</a:t>
            </a:r>
            <a:r>
              <a:rPr kumimoji="0" lang="ko-KR" altLang="en-US" sz="1000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정렬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1571625"/>
            <a:ext cx="67818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266825" y="1590675"/>
            <a:ext cx="6786563" cy="3929063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depth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상세정보 </a:t>
            </a:r>
            <a:r>
              <a:rPr lang="en-US" altLang="ko-KR" sz="1600" dirty="0" smtClean="0"/>
              <a:t>table (</a:t>
            </a:r>
            <a:r>
              <a:rPr lang="ko-KR" altLang="en-US" sz="1600" dirty="0" smtClean="0"/>
              <a:t>정보입력</a:t>
            </a:r>
            <a:r>
              <a:rPr lang="en-US" altLang="ko-KR" sz="1600" dirty="0" smtClean="0"/>
              <a:t>)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rot="5400000" flipV="1">
            <a:off x="5107782" y="1473994"/>
            <a:ext cx="25241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86380" y="1172990"/>
            <a:ext cx="152638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DetailContents2_Box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133975" y="11922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 flipV="1">
            <a:off x="1304925" y="1633538"/>
            <a:ext cx="1079500" cy="3816350"/>
          </a:xfrm>
          <a:prstGeom prst="rect">
            <a:avLst/>
          </a:prstGeom>
          <a:noFill/>
          <a:ln w="63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rot="16200000" flipV="1">
            <a:off x="1447800" y="1538288"/>
            <a:ext cx="180975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419225" y="126682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71604" y="1252522"/>
            <a:ext cx="188224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DetailContents2_Box .cell1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2419350" y="1633538"/>
            <a:ext cx="2152650" cy="1795462"/>
          </a:xfrm>
          <a:prstGeom prst="rect">
            <a:avLst/>
          </a:prstGeom>
          <a:noFill/>
          <a:ln w="63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8" name="직사각형 27"/>
          <p:cNvSpPr/>
          <p:nvPr/>
        </p:nvSpPr>
        <p:spPr>
          <a:xfrm flipV="1">
            <a:off x="4610100" y="1633538"/>
            <a:ext cx="1104900" cy="1795462"/>
          </a:xfrm>
          <a:prstGeom prst="rect">
            <a:avLst/>
          </a:prstGeom>
          <a:noFill/>
          <a:ln w="63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" name="직사각형 28"/>
          <p:cNvSpPr/>
          <p:nvPr/>
        </p:nvSpPr>
        <p:spPr>
          <a:xfrm flipV="1">
            <a:off x="5753100" y="1633538"/>
            <a:ext cx="2247900" cy="1795462"/>
          </a:xfrm>
          <a:prstGeom prst="rect">
            <a:avLst/>
          </a:prstGeom>
          <a:noFill/>
          <a:ln w="63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0" name="직사각형 29"/>
          <p:cNvSpPr/>
          <p:nvPr/>
        </p:nvSpPr>
        <p:spPr>
          <a:xfrm flipV="1">
            <a:off x="2419350" y="3500438"/>
            <a:ext cx="5581650" cy="1949450"/>
          </a:xfrm>
          <a:prstGeom prst="rect">
            <a:avLst/>
          </a:prstGeom>
          <a:noFill/>
          <a:ln w="63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rot="16200000" flipV="1">
            <a:off x="2591594" y="1732757"/>
            <a:ext cx="179387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562225" y="182403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714612" y="1809739"/>
            <a:ext cx="188224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DetailContents2_Box .cell3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rot="16200000" flipV="1">
            <a:off x="5992019" y="1732757"/>
            <a:ext cx="179387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5962650" y="182403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115037" y="1809739"/>
            <a:ext cx="188224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DetailContents2_Box .cell2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76290" y="3643314"/>
            <a:ext cx="6929486" cy="1900251"/>
          </a:xfrm>
          <a:prstGeom prst="rect">
            <a:avLst/>
          </a:prstGeom>
          <a:gradFill flip="none" rotWithShape="1">
            <a:gsLst>
              <a:gs pos="0">
                <a:srgbClr val="F9F8F6">
                  <a:alpha val="0"/>
                </a:srgbClr>
              </a:gs>
              <a:gs pos="38000">
                <a:srgbClr val="F9F8F6">
                  <a:shade val="100000"/>
                  <a:satMod val="115000"/>
                </a:srgbClr>
              </a:gs>
              <a:gs pos="0">
                <a:srgbClr val="F9F8F6">
                  <a:shade val="100000"/>
                  <a:satMod val="115000"/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rot="16200000" flipV="1">
            <a:off x="2705894" y="3590132"/>
            <a:ext cx="179387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676525" y="36814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828912" y="3667114"/>
            <a:ext cx="188224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DetailContents2_Box .cell4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271588" y="465772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23971" y="4643446"/>
            <a:ext cx="152638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DetailContents2_Box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3582" name="TextBox 11"/>
          <p:cNvSpPr txBox="1">
            <a:spLocks noChangeArrowheads="1"/>
          </p:cNvSpPr>
          <p:nvPr/>
        </p:nvSpPr>
        <p:spPr bwMode="auto">
          <a:xfrm>
            <a:off x="2928938" y="4643438"/>
            <a:ext cx="412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2depth page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상세정보 표시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입력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table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은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이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table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을 사용</a:t>
            </a:r>
            <a:endParaRPr kumimoji="0"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너비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706px 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하단여백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11px </a:t>
            </a:r>
          </a:p>
        </p:txBody>
      </p:sp>
      <p:sp>
        <p:nvSpPr>
          <p:cNvPr id="20" name="타원 19"/>
          <p:cNvSpPr/>
          <p:nvPr/>
        </p:nvSpPr>
        <p:spPr>
          <a:xfrm>
            <a:off x="1271588" y="5141913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423971" y="5127678"/>
            <a:ext cx="54053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cell1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3585" name="TextBox 21"/>
          <p:cNvSpPr txBox="1">
            <a:spLocks noChangeArrowheads="1"/>
          </p:cNvSpPr>
          <p:nvPr/>
        </p:nvSpPr>
        <p:spPr bwMode="auto">
          <a:xfrm>
            <a:off x="2000250" y="5127625"/>
            <a:ext cx="47101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BG color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가짐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text bold 12pt / center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정렬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가로막이 실선을 가짐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271588" y="5399088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423971" y="5384853"/>
            <a:ext cx="54053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cell2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3588" name="TextBox 47"/>
          <p:cNvSpPr txBox="1">
            <a:spLocks noChangeArrowheads="1"/>
          </p:cNvSpPr>
          <p:nvPr/>
        </p:nvSpPr>
        <p:spPr bwMode="auto">
          <a:xfrm>
            <a:off x="2000250" y="5384800"/>
            <a:ext cx="24415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left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정렬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가로막이 실선이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없음</a:t>
            </a:r>
          </a:p>
        </p:txBody>
      </p:sp>
      <p:sp>
        <p:nvSpPr>
          <p:cNvPr id="49" name="타원 48"/>
          <p:cNvSpPr/>
          <p:nvPr/>
        </p:nvSpPr>
        <p:spPr>
          <a:xfrm>
            <a:off x="1271588" y="5656263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423971" y="5642028"/>
            <a:ext cx="54053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cell3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3591" name="TextBox 50"/>
          <p:cNvSpPr txBox="1">
            <a:spLocks noChangeArrowheads="1"/>
          </p:cNvSpPr>
          <p:nvPr/>
        </p:nvSpPr>
        <p:spPr bwMode="auto">
          <a:xfrm>
            <a:off x="2000250" y="5641975"/>
            <a:ext cx="24415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left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정렬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가로막이 실선을 가짐</a:t>
            </a:r>
          </a:p>
        </p:txBody>
      </p:sp>
      <p:sp>
        <p:nvSpPr>
          <p:cNvPr id="52" name="타원 51"/>
          <p:cNvSpPr/>
          <p:nvPr/>
        </p:nvSpPr>
        <p:spPr>
          <a:xfrm>
            <a:off x="1271588" y="5913438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423971" y="5899203"/>
            <a:ext cx="54053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cell4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3594" name="TextBox 53"/>
          <p:cNvSpPr txBox="1">
            <a:spLocks noChangeArrowheads="1"/>
          </p:cNvSpPr>
          <p:nvPr/>
        </p:nvSpPr>
        <p:spPr bwMode="auto">
          <a:xfrm>
            <a:off x="2000250" y="5899150"/>
            <a:ext cx="4494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left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정렬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가로막이 실선이 없음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2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단을 한줄로 합친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td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사용됨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1571625"/>
            <a:ext cx="67818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직사각형 86"/>
          <p:cNvSpPr/>
          <p:nvPr/>
        </p:nvSpPr>
        <p:spPr>
          <a:xfrm>
            <a:off x="1214438" y="3786188"/>
            <a:ext cx="6929437" cy="1857375"/>
          </a:xfrm>
          <a:prstGeom prst="rect">
            <a:avLst/>
          </a:prstGeom>
          <a:solidFill>
            <a:srgbClr val="F9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depth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상세정보 </a:t>
            </a:r>
            <a:r>
              <a:rPr lang="en-US" altLang="ko-KR" sz="1600" dirty="0" smtClean="0"/>
              <a:t>table (</a:t>
            </a:r>
            <a:r>
              <a:rPr lang="ko-KR" altLang="en-US" sz="1600" dirty="0" smtClean="0"/>
              <a:t>정보입력</a:t>
            </a:r>
            <a:r>
              <a:rPr lang="en-US" altLang="ko-KR" sz="1600" dirty="0" smtClean="0"/>
              <a:t>)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rot="16200000" flipV="1">
            <a:off x="2491582" y="1496219"/>
            <a:ext cx="36036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562225" y="115728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714612" y="1142984"/>
            <a:ext cx="58541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input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00313" y="1685925"/>
            <a:ext cx="2052637" cy="179388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500313" y="2000250"/>
            <a:ext cx="1692275" cy="179388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829300" y="1676400"/>
            <a:ext cx="576263" cy="179388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528888" y="3219450"/>
            <a:ext cx="1476375" cy="179388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843588" y="3219450"/>
            <a:ext cx="971550" cy="179388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357313" y="4143375"/>
            <a:ext cx="3690937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용도에 따라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input 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개체에 기재된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class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명을 첨가하여 사용</a:t>
            </a:r>
            <a:endParaRPr kumimoji="0"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43023" y="4686314"/>
            <a:ext cx="58541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+mn-lt"/>
                <a:ea typeface="+mn-ea"/>
              </a:rPr>
              <a:t>. 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</a:t>
            </a:r>
            <a:endParaRPr kumimoji="0" lang="ko-KR" altLang="en-US" sz="10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4591" name="TextBox 62"/>
          <p:cNvSpPr txBox="1">
            <a:spLocks noChangeArrowheads="1"/>
          </p:cNvSpPr>
          <p:nvPr/>
        </p:nvSpPr>
        <p:spPr bwMode="auto">
          <a:xfrm>
            <a:off x="2767013" y="4686300"/>
            <a:ext cx="1774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한칸을 전부 차지하는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43023" y="4933964"/>
            <a:ext cx="95731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input_short</a:t>
            </a:r>
            <a:endParaRPr kumimoji="0" lang="ko-KR" altLang="en-US" sz="10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4593" name="TextBox 64"/>
          <p:cNvSpPr txBox="1">
            <a:spLocks noChangeArrowheads="1"/>
          </p:cNvSpPr>
          <p:nvPr/>
        </p:nvSpPr>
        <p:spPr bwMode="auto">
          <a:xfrm>
            <a:off x="2767013" y="4933950"/>
            <a:ext cx="2603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컨텐츠가 많은 경우 사용하는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input (55px)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43023" y="5181614"/>
            <a:ext cx="91563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input_long</a:t>
            </a:r>
            <a:endParaRPr kumimoji="0" lang="ko-KR" altLang="en-US" sz="10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4595" name="TextBox 66"/>
          <p:cNvSpPr txBox="1">
            <a:spLocks noChangeArrowheads="1"/>
          </p:cNvSpPr>
          <p:nvPr/>
        </p:nvSpPr>
        <p:spPr bwMode="auto">
          <a:xfrm>
            <a:off x="2767013" y="5181600"/>
            <a:ext cx="3276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오른쪽에 검색이나 달력 등 버튼이 오는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(170px)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43023" y="5429264"/>
            <a:ext cx="142378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input_short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+ style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66998" y="5429264"/>
            <a:ext cx="563327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rgbClr val="FF0000"/>
                </a:solidFill>
                <a:latin typeface="+mn-lt"/>
                <a:ea typeface="+mn-ea"/>
              </a:rPr>
              <a:t>그 밖의 </a:t>
            </a:r>
            <a:r>
              <a:rPr kumimoji="0" lang="en-US" altLang="ko-KR" sz="1000" dirty="0">
                <a:solidFill>
                  <a:srgbClr val="FF0000"/>
                </a:solidFill>
                <a:latin typeface="+mn-lt"/>
                <a:ea typeface="+mn-ea"/>
              </a:rPr>
              <a:t>input, </a:t>
            </a:r>
            <a:r>
              <a:rPr kumimoji="0" lang="ko-KR" altLang="en-US" sz="1000" dirty="0">
                <a:solidFill>
                  <a:srgbClr val="FF0000"/>
                </a:solidFill>
                <a:latin typeface="+mn-lt"/>
                <a:ea typeface="+mn-ea"/>
              </a:rPr>
              <a:t>가장</a:t>
            </a:r>
            <a:r>
              <a:rPr kumimoji="0" lang="en-US" altLang="ko-KR" sz="10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kumimoji="0" lang="ko-KR" altLang="en-US" sz="1000" dirty="0">
                <a:solidFill>
                  <a:srgbClr val="FF0000"/>
                </a:solidFill>
                <a:latin typeface="+mn-lt"/>
                <a:ea typeface="+mn-ea"/>
              </a:rPr>
              <a:t>짧은 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input_short</a:t>
            </a:r>
            <a:r>
              <a:rPr kumimoji="0" lang="ko-KR" altLang="en-US" sz="1000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를 </a:t>
            </a:r>
            <a:r>
              <a:rPr kumimoji="0" lang="ko-KR" altLang="en-US" sz="10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kumimoji="0" lang="en-US" altLang="ko-KR" sz="1000" dirty="0">
                <a:solidFill>
                  <a:srgbClr val="FF0000"/>
                </a:solidFill>
                <a:latin typeface="+mn-lt"/>
                <a:ea typeface="+mn-ea"/>
              </a:rPr>
              <a:t>class</a:t>
            </a:r>
            <a:r>
              <a:rPr kumimoji="0" lang="ko-KR" altLang="en-US" sz="1000" dirty="0">
                <a:solidFill>
                  <a:srgbClr val="FF0000"/>
                </a:solidFill>
                <a:latin typeface="+mn-lt"/>
                <a:ea typeface="+mn-ea"/>
              </a:rPr>
              <a:t>로 지정하고 </a:t>
            </a:r>
            <a:r>
              <a:rPr kumimoji="0" lang="en-US" altLang="ko-KR" sz="1000" dirty="0">
                <a:solidFill>
                  <a:srgbClr val="FF0000"/>
                </a:solidFill>
                <a:latin typeface="+mn-lt"/>
                <a:ea typeface="+mn-ea"/>
              </a:rPr>
              <a:t>html</a:t>
            </a:r>
            <a:r>
              <a:rPr kumimoji="0" lang="ko-KR" altLang="en-US" sz="1000" dirty="0">
                <a:solidFill>
                  <a:srgbClr val="FF0000"/>
                </a:solidFill>
                <a:latin typeface="+mn-lt"/>
                <a:ea typeface="+mn-ea"/>
              </a:rPr>
              <a:t>소스에 직접 </a:t>
            </a:r>
            <a:r>
              <a:rPr kumimoji="0" lang="en-US" altLang="ko-KR" sz="1000" dirty="0">
                <a:solidFill>
                  <a:srgbClr val="FF0000"/>
                </a:solidFill>
                <a:latin typeface="+mn-lt"/>
                <a:ea typeface="+mn-ea"/>
              </a:rPr>
              <a:t>width</a:t>
            </a:r>
            <a:r>
              <a:rPr kumimoji="0" lang="ko-KR" altLang="en-US" sz="1000" dirty="0">
                <a:solidFill>
                  <a:srgbClr val="FF0000"/>
                </a:solidFill>
                <a:latin typeface="+mn-lt"/>
                <a:ea typeface="+mn-ea"/>
              </a:rPr>
              <a:t>값을 입력함</a:t>
            </a:r>
          </a:p>
        </p:txBody>
      </p:sp>
      <p:sp>
        <p:nvSpPr>
          <p:cNvPr id="70" name="타원 69"/>
          <p:cNvSpPr/>
          <p:nvPr/>
        </p:nvSpPr>
        <p:spPr>
          <a:xfrm>
            <a:off x="1290638" y="469582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71" name="타원 70"/>
          <p:cNvSpPr/>
          <p:nvPr/>
        </p:nvSpPr>
        <p:spPr>
          <a:xfrm>
            <a:off x="1290638" y="494982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72" name="타원 71"/>
          <p:cNvSpPr/>
          <p:nvPr/>
        </p:nvSpPr>
        <p:spPr>
          <a:xfrm>
            <a:off x="1290638" y="520382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73" name="타원 72"/>
          <p:cNvSpPr/>
          <p:nvPr/>
        </p:nvSpPr>
        <p:spPr>
          <a:xfrm>
            <a:off x="1290638" y="545782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/>
              <a:t>★</a:t>
            </a:r>
          </a:p>
        </p:txBody>
      </p:sp>
      <p:cxnSp>
        <p:nvCxnSpPr>
          <p:cNvPr id="74" name="직선 연결선 73"/>
          <p:cNvCxnSpPr/>
          <p:nvPr/>
        </p:nvCxnSpPr>
        <p:spPr>
          <a:xfrm rot="16200000" flipV="1">
            <a:off x="5777707" y="1496219"/>
            <a:ext cx="36036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5848350" y="115728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000737" y="1142984"/>
            <a:ext cx="95731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input_short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rot="16200000" flipV="1">
            <a:off x="3344863" y="1733550"/>
            <a:ext cx="539750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505200" y="129063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657587" y="1276334"/>
            <a:ext cx="91403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input_long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16200000" flipV="1">
            <a:off x="3301207" y="3048794"/>
            <a:ext cx="36036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3371850" y="270986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/>
              <a:t>★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24237" y="2695559"/>
            <a:ext cx="142378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input_short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+ style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V="1">
            <a:off x="6273007" y="3048794"/>
            <a:ext cx="36036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6343650" y="270986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/>
              <a:t>★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496037" y="2695559"/>
            <a:ext cx="142378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input_short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+ style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52738" y="5638800"/>
            <a:ext cx="32067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예 </a:t>
            </a:r>
            <a:r>
              <a:rPr kumimoji="0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)  &lt;input class=“</a:t>
            </a:r>
            <a:r>
              <a:rPr kumimoji="0"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input_short</a:t>
            </a:r>
            <a:r>
              <a:rPr kumimoji="0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” type=“text” style=“width:150px;”</a:t>
            </a:r>
          </a:p>
        </p:txBody>
      </p:sp>
      <p:pic>
        <p:nvPicPr>
          <p:cNvPr id="246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7300" y="3462338"/>
            <a:ext cx="68294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직사각형 87"/>
          <p:cNvSpPr/>
          <p:nvPr/>
        </p:nvSpPr>
        <p:spPr>
          <a:xfrm>
            <a:off x="2528888" y="3533775"/>
            <a:ext cx="3743325" cy="179388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443023" y="5905514"/>
            <a:ext cx="82907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input_file</a:t>
            </a:r>
            <a:endParaRPr kumimoji="0" lang="ko-KR" altLang="en-US" sz="10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4618" name="TextBox 89"/>
          <p:cNvSpPr txBox="1">
            <a:spLocks noChangeArrowheads="1"/>
          </p:cNvSpPr>
          <p:nvPr/>
        </p:nvSpPr>
        <p:spPr bwMode="auto">
          <a:xfrm>
            <a:off x="2767013" y="5905500"/>
            <a:ext cx="10890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 첨부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290638" y="592772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4</a:t>
            </a:r>
            <a:endParaRPr kumimoji="0" lang="ko-KR" altLang="en-US" sz="1000" b="1" dirty="0"/>
          </a:p>
        </p:txBody>
      </p:sp>
      <p:cxnSp>
        <p:nvCxnSpPr>
          <p:cNvPr id="92" name="직선 연결선 91"/>
          <p:cNvCxnSpPr/>
          <p:nvPr/>
        </p:nvCxnSpPr>
        <p:spPr>
          <a:xfrm rot="16200000" flipV="1">
            <a:off x="5282407" y="3906044"/>
            <a:ext cx="36036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5334000" y="39100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4</a:t>
            </a:r>
            <a:endParaRPr kumimoji="0" lang="ko-KR" altLang="en-US" sz="1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486387" y="3895709"/>
            <a:ext cx="82907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input_file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1423988"/>
            <a:ext cx="67818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depth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상세정보 </a:t>
            </a:r>
            <a:r>
              <a:rPr lang="en-US" altLang="ko-KR" sz="1600" dirty="0" smtClean="0"/>
              <a:t>table (</a:t>
            </a:r>
            <a:r>
              <a:rPr lang="ko-KR" altLang="en-US" sz="1600" dirty="0" smtClean="0"/>
              <a:t>정보입력</a:t>
            </a:r>
            <a:r>
              <a:rPr lang="en-US" altLang="ko-KR" sz="1600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76290" y="2571744"/>
            <a:ext cx="6929486" cy="2971821"/>
          </a:xfrm>
          <a:prstGeom prst="rect">
            <a:avLst/>
          </a:prstGeom>
          <a:gradFill flip="none" rotWithShape="1">
            <a:gsLst>
              <a:gs pos="0">
                <a:srgbClr val="F9F8F6">
                  <a:alpha val="0"/>
                </a:srgbClr>
              </a:gs>
              <a:gs pos="38000">
                <a:srgbClr val="F9F8F6">
                  <a:shade val="100000"/>
                  <a:satMod val="115000"/>
                </a:srgbClr>
              </a:gs>
              <a:gs pos="0">
                <a:srgbClr val="F9F8F6">
                  <a:shade val="100000"/>
                  <a:satMod val="115000"/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686550" y="1533525"/>
            <a:ext cx="360363" cy="179388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443023" y="4643446"/>
            <a:ext cx="62068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Btn03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5609" name="TextBox 62"/>
          <p:cNvSpPr txBox="1">
            <a:spLocks noChangeArrowheads="1"/>
          </p:cNvSpPr>
          <p:nvPr/>
        </p:nvSpPr>
        <p:spPr bwMode="auto">
          <a:xfrm>
            <a:off x="2767013" y="4643438"/>
            <a:ext cx="19367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List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안에 위치하는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text button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43023" y="4891096"/>
            <a:ext cx="68159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textarea</a:t>
            </a:r>
            <a:endParaRPr kumimoji="0" lang="ko-KR" altLang="en-US" sz="10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5611" name="TextBox 64"/>
          <p:cNvSpPr txBox="1">
            <a:spLocks noChangeArrowheads="1"/>
          </p:cNvSpPr>
          <p:nvPr/>
        </p:nvSpPr>
        <p:spPr bwMode="auto">
          <a:xfrm>
            <a:off x="2767013" y="4891088"/>
            <a:ext cx="7794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없음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443023" y="5138746"/>
            <a:ext cx="58541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+mn-lt"/>
                <a:ea typeface="+mn-ea"/>
              </a:rPr>
              <a:t>. </a:t>
            </a: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</a:t>
            </a:r>
            <a:endParaRPr kumimoji="0" lang="ko-KR" altLang="en-US" sz="10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5613" name="TextBox 66"/>
          <p:cNvSpPr txBox="1">
            <a:spLocks noChangeArrowheads="1"/>
          </p:cNvSpPr>
          <p:nvPr/>
        </p:nvSpPr>
        <p:spPr bwMode="auto">
          <a:xfrm>
            <a:off x="2767013" y="5138738"/>
            <a:ext cx="17748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한칸을 전부 차지하는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43023" y="5386396"/>
            <a:ext cx="98296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select_short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5615" name="TextBox 68"/>
          <p:cNvSpPr txBox="1">
            <a:spLocks noChangeArrowheads="1"/>
          </p:cNvSpPr>
          <p:nvPr/>
        </p:nvSpPr>
        <p:spPr bwMode="auto">
          <a:xfrm>
            <a:off x="2767013" y="5386388"/>
            <a:ext cx="10763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짧은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select box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90638" y="4652963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71" name="타원 70"/>
          <p:cNvSpPr/>
          <p:nvPr/>
        </p:nvSpPr>
        <p:spPr>
          <a:xfrm>
            <a:off x="1290638" y="4906963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72" name="타원 71"/>
          <p:cNvSpPr/>
          <p:nvPr/>
        </p:nvSpPr>
        <p:spPr>
          <a:xfrm>
            <a:off x="1290638" y="5160963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73" name="타원 72"/>
          <p:cNvSpPr/>
          <p:nvPr/>
        </p:nvSpPr>
        <p:spPr>
          <a:xfrm>
            <a:off x="1290638" y="5414963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4</a:t>
            </a:r>
            <a:endParaRPr kumimoji="0" lang="ko-KR" altLang="en-US" sz="1000" b="1" dirty="0"/>
          </a:p>
        </p:txBody>
      </p:sp>
      <p:cxnSp>
        <p:nvCxnSpPr>
          <p:cNvPr id="74" name="직선 연결선 73"/>
          <p:cNvCxnSpPr/>
          <p:nvPr/>
        </p:nvCxnSpPr>
        <p:spPr>
          <a:xfrm rot="16200000" flipV="1">
            <a:off x="6634957" y="1353344"/>
            <a:ext cx="36036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6705600" y="10144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857993" y="1000108"/>
            <a:ext cx="62068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Btn03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pic>
        <p:nvPicPr>
          <p:cNvPr id="256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7300" y="1785938"/>
            <a:ext cx="68484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3013" y="2938463"/>
            <a:ext cx="68484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7300" y="3257550"/>
            <a:ext cx="6810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직사각형 44"/>
          <p:cNvSpPr/>
          <p:nvPr/>
        </p:nvSpPr>
        <p:spPr>
          <a:xfrm>
            <a:off x="2514600" y="1847850"/>
            <a:ext cx="5486400" cy="723900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 rot="16200000" flipV="1">
            <a:off x="2463007" y="1667669"/>
            <a:ext cx="36036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2533650" y="132873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86043" y="1314433"/>
            <a:ext cx="68159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textarea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14600" y="2676525"/>
            <a:ext cx="5486400" cy="215900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rot="16200000" flipV="1">
            <a:off x="3237707" y="1956594"/>
            <a:ext cx="143986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3848100" y="108585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000496" y="1071546"/>
            <a:ext cx="58541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input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81375" y="3019425"/>
            <a:ext cx="863600" cy="179388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514600" y="3343275"/>
            <a:ext cx="1476375" cy="179388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829300" y="3343275"/>
            <a:ext cx="2087563" cy="179388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563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62063" y="3576638"/>
            <a:ext cx="68008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직사각형 87"/>
          <p:cNvSpPr/>
          <p:nvPr/>
        </p:nvSpPr>
        <p:spPr>
          <a:xfrm>
            <a:off x="2514600" y="3638550"/>
            <a:ext cx="5184775" cy="198438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 rot="5400000" flipV="1">
            <a:off x="3729037" y="3616326"/>
            <a:ext cx="828675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rot="5400000" flipV="1">
            <a:off x="7542212" y="3832226"/>
            <a:ext cx="612775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4029075" y="39481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4</a:t>
            </a:r>
            <a:endParaRPr kumimoji="0" lang="ko-KR" alt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181468" y="3933808"/>
            <a:ext cx="98296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select_short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 rot="5400000" flipV="1">
            <a:off x="2416175" y="3784600"/>
            <a:ext cx="539750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2571750" y="39481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5</a:t>
            </a:r>
            <a:endParaRPr kumimoji="0" lang="ko-KR" altLang="en-US" sz="1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724145" y="3933808"/>
            <a:ext cx="114165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input_text_btn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 rot="5400000" flipV="1">
            <a:off x="5483225" y="3946525"/>
            <a:ext cx="215900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476875" y="401478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7</a:t>
            </a:r>
            <a:endParaRPr kumimoji="0" lang="ko-KR" altLang="en-US" sz="1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5629270" y="4000504"/>
            <a:ext cx="117692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input_long_btn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7734300" y="401478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6</a:t>
            </a:r>
            <a:endParaRPr kumimoji="0" lang="ko-KR" altLang="en-US" sz="1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886693" y="4000504"/>
            <a:ext cx="53251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select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443023" y="5634046"/>
            <a:ext cx="114165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input_text_btn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5652" name="TextBox 105"/>
          <p:cNvSpPr txBox="1">
            <a:spLocks noChangeArrowheads="1"/>
          </p:cNvSpPr>
          <p:nvPr/>
        </p:nvSpPr>
        <p:spPr bwMode="auto">
          <a:xfrm>
            <a:off x="2767013" y="5634038"/>
            <a:ext cx="24288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오른쪽에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text button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 들어가는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290638" y="5662613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5</a:t>
            </a:r>
            <a:endParaRPr kumimoji="0" lang="ko-KR" altLang="en-US" sz="1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443023" y="5881696"/>
            <a:ext cx="53251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select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5655" name="TextBox 108"/>
          <p:cNvSpPr txBox="1">
            <a:spLocks noChangeArrowheads="1"/>
          </p:cNvSpPr>
          <p:nvPr/>
        </p:nvSpPr>
        <p:spPr bwMode="auto">
          <a:xfrm>
            <a:off x="2767013" y="5881688"/>
            <a:ext cx="24447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한칸을 전부 채우는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없음</a:t>
            </a:r>
          </a:p>
        </p:txBody>
      </p:sp>
      <p:sp>
        <p:nvSpPr>
          <p:cNvPr id="110" name="타원 109"/>
          <p:cNvSpPr/>
          <p:nvPr/>
        </p:nvSpPr>
        <p:spPr>
          <a:xfrm>
            <a:off x="1290638" y="5910263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6</a:t>
            </a:r>
            <a:endParaRPr kumimoji="0" lang="ko-KR" altLang="en-US" sz="10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443023" y="6129346"/>
            <a:ext cx="117692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input_long_btn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5658" name="TextBox 111"/>
          <p:cNvSpPr txBox="1">
            <a:spLocks noChangeArrowheads="1"/>
          </p:cNvSpPr>
          <p:nvPr/>
        </p:nvSpPr>
        <p:spPr bwMode="auto">
          <a:xfrm>
            <a:off x="2767013" y="6129338"/>
            <a:ext cx="35321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두칸을 합친 칸에서 오른쪽에 버튼아이콘이 들어가는 경우</a:t>
            </a:r>
          </a:p>
        </p:txBody>
      </p:sp>
      <p:sp>
        <p:nvSpPr>
          <p:cNvPr id="113" name="타원 112"/>
          <p:cNvSpPr/>
          <p:nvPr/>
        </p:nvSpPr>
        <p:spPr>
          <a:xfrm>
            <a:off x="1290638" y="6157913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7</a:t>
            </a:r>
            <a:endParaRPr kumimoji="0" lang="ko-KR" altLang="en-US" sz="10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depth </a:t>
            </a:r>
            <a:r>
              <a:rPr lang="en-US" altLang="ko-KR" sz="1600" dirty="0" smtClean="0"/>
              <a:t>– list</a:t>
            </a:r>
            <a:endParaRPr lang="ko-KR" altLang="en-US" dirty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063" y="1643063"/>
            <a:ext cx="67913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1266825" y="1957388"/>
            <a:ext cx="6786563" cy="12065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5" name="직선 연결선 4"/>
          <p:cNvCxnSpPr/>
          <p:nvPr/>
        </p:nvCxnSpPr>
        <p:spPr>
          <a:xfrm rot="5400000" flipV="1">
            <a:off x="5179218" y="1843882"/>
            <a:ext cx="25241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57818" y="1543037"/>
            <a:ext cx="87556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list_table2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205413" y="156210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8" name="직사각형 7"/>
          <p:cNvSpPr/>
          <p:nvPr/>
        </p:nvSpPr>
        <p:spPr>
          <a:xfrm flipV="1">
            <a:off x="1300163" y="1990725"/>
            <a:ext cx="6732587" cy="223838"/>
          </a:xfrm>
          <a:prstGeom prst="rect">
            <a:avLst/>
          </a:prstGeom>
          <a:noFill/>
          <a:ln w="63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1319213" y="2247900"/>
            <a:ext cx="342900" cy="863600"/>
          </a:xfrm>
          <a:prstGeom prst="rect">
            <a:avLst/>
          </a:prstGeom>
          <a:noFill/>
          <a:ln w="63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/>
        </p:nvSpPr>
        <p:spPr>
          <a:xfrm flipV="1">
            <a:off x="2786063" y="2286000"/>
            <a:ext cx="720725" cy="204788"/>
          </a:xfrm>
          <a:prstGeom prst="rect">
            <a:avLst/>
          </a:prstGeom>
          <a:noFill/>
          <a:ln w="63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4262438" y="2286000"/>
            <a:ext cx="3384550" cy="204788"/>
          </a:xfrm>
          <a:prstGeom prst="rect">
            <a:avLst/>
          </a:prstGeom>
          <a:noFill/>
          <a:ln w="63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rot="5400000" flipV="1">
            <a:off x="1259681" y="3231357"/>
            <a:ext cx="25241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8728" y="3248024"/>
            <a:ext cx="31451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td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276350" y="326707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cxnSp>
        <p:nvCxnSpPr>
          <p:cNvPr id="15" name="직선 연결선 14"/>
          <p:cNvCxnSpPr/>
          <p:nvPr/>
        </p:nvCxnSpPr>
        <p:spPr>
          <a:xfrm rot="5400000" flipV="1">
            <a:off x="2821781" y="2612232"/>
            <a:ext cx="25241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90828" y="2628899"/>
            <a:ext cx="95731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input_short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838450" y="264795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cxnSp>
        <p:nvCxnSpPr>
          <p:cNvPr id="18" name="직선 연결선 17"/>
          <p:cNvCxnSpPr/>
          <p:nvPr/>
        </p:nvCxnSpPr>
        <p:spPr>
          <a:xfrm rot="5400000" flipV="1">
            <a:off x="6641306" y="2612232"/>
            <a:ext cx="25241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10353" y="2628899"/>
            <a:ext cx="50687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657975" y="264795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443023" y="4143380"/>
            <a:ext cx="87556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list_table2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6646" name="TextBox 21"/>
          <p:cNvSpPr txBox="1">
            <a:spLocks noChangeArrowheads="1"/>
          </p:cNvSpPr>
          <p:nvPr/>
        </p:nvSpPr>
        <p:spPr bwMode="auto">
          <a:xfrm>
            <a:off x="2286000" y="4143375"/>
            <a:ext cx="2687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2depth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컨텐츠에서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list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형태를 가진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table</a:t>
            </a:r>
          </a:p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특징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하단에 회색 실선이 있음</a:t>
            </a:r>
          </a:p>
        </p:txBody>
      </p:sp>
      <p:sp>
        <p:nvSpPr>
          <p:cNvPr id="23" name="타원 22"/>
          <p:cNvSpPr/>
          <p:nvPr/>
        </p:nvSpPr>
        <p:spPr>
          <a:xfrm>
            <a:off x="1290638" y="415290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443023" y="4743455"/>
            <a:ext cx="31451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td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6649" name="TextBox 24"/>
          <p:cNvSpPr txBox="1">
            <a:spLocks noChangeArrowheads="1"/>
          </p:cNvSpPr>
          <p:nvPr/>
        </p:nvSpPr>
        <p:spPr bwMode="auto">
          <a:xfrm>
            <a:off x="2286000" y="4743450"/>
            <a:ext cx="47942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가로선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color 1px solid #EEEEEE 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영역 내 위아래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padding 5px / text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정렬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center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290638" y="475297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85875" y="5000625"/>
            <a:ext cx="6970713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각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td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는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class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명이 따로 없고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html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에 길이값을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width=“x” 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로 지정하여 조절함</a:t>
            </a:r>
            <a:endParaRPr kumimoji="0"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길이 값이 없는 경우 들어가는 </a:t>
            </a:r>
            <a:r>
              <a:rPr kumimoji="0"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컨텐츠에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따라 자동 조절됨</a:t>
            </a:r>
            <a:endParaRPr kumimoji="0"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모든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td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에 길이값을 주고 단 하나의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td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에만 </a:t>
            </a:r>
            <a:r>
              <a:rPr kumimoji="0"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길이값을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주지 않을 경우 남은 </a:t>
            </a:r>
            <a:r>
              <a:rPr kumimoji="0"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길이값이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값을 입력하지 않은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td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의 값이 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43023" y="5724530"/>
            <a:ext cx="95731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input_short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6653" name="TextBox 29"/>
          <p:cNvSpPr txBox="1">
            <a:spLocks noChangeArrowheads="1"/>
          </p:cNvSpPr>
          <p:nvPr/>
        </p:nvSpPr>
        <p:spPr bwMode="auto">
          <a:xfrm>
            <a:off x="2286000" y="5724525"/>
            <a:ext cx="13763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Width 70px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290638" y="573405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443023" y="5972180"/>
            <a:ext cx="50687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6656" name="TextBox 32"/>
          <p:cNvSpPr txBox="1">
            <a:spLocks noChangeArrowheads="1"/>
          </p:cNvSpPr>
          <p:nvPr/>
        </p:nvSpPr>
        <p:spPr bwMode="auto">
          <a:xfrm>
            <a:off x="2286000" y="5972175"/>
            <a:ext cx="15636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칸에 가득 차는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290638" y="598170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depth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첨부문서</a:t>
            </a:r>
            <a:endParaRPr lang="ko-KR" altLang="en-US" dirty="0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57375"/>
            <a:ext cx="68199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1023938" y="2176463"/>
            <a:ext cx="6734175" cy="8636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5" name="직선 연결선 4"/>
          <p:cNvCxnSpPr/>
          <p:nvPr/>
        </p:nvCxnSpPr>
        <p:spPr>
          <a:xfrm rot="5400000" flipV="1">
            <a:off x="4936331" y="2062957"/>
            <a:ext cx="25241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14929" y="1762114"/>
            <a:ext cx="73609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add_file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962525" y="178117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8" name="직사각형 7"/>
          <p:cNvSpPr/>
          <p:nvPr/>
        </p:nvSpPr>
        <p:spPr>
          <a:xfrm>
            <a:off x="1071563" y="2224088"/>
            <a:ext cx="6257925" cy="776287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33529" y="2419339"/>
            <a:ext cx="98937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add_file_fild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381125" y="243840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cxnSp>
        <p:nvCxnSpPr>
          <p:cNvPr id="11" name="직선 연결선 10"/>
          <p:cNvCxnSpPr/>
          <p:nvPr/>
        </p:nvCxnSpPr>
        <p:spPr>
          <a:xfrm rot="5400000" flipV="1">
            <a:off x="1364456" y="2358232"/>
            <a:ext cx="25241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400925" y="2224088"/>
            <a:ext cx="319088" cy="776287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00954" y="3200389"/>
            <a:ext cx="98937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add_file_btn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448550" y="321945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cxnSp>
        <p:nvCxnSpPr>
          <p:cNvPr id="15" name="직선 연결선 14"/>
          <p:cNvCxnSpPr/>
          <p:nvPr/>
        </p:nvCxnSpPr>
        <p:spPr>
          <a:xfrm rot="5400000" flipV="1">
            <a:off x="7431881" y="3139282"/>
            <a:ext cx="25241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7643813" y="2286000"/>
            <a:ext cx="323850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77204" y="2152639"/>
            <a:ext cx="62068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Btn04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924800" y="217170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43023" y="4143380"/>
            <a:ext cx="87556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list_table2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7668" name="TextBox 19"/>
          <p:cNvSpPr txBox="1">
            <a:spLocks noChangeArrowheads="1"/>
          </p:cNvSpPr>
          <p:nvPr/>
        </p:nvSpPr>
        <p:spPr bwMode="auto">
          <a:xfrm>
            <a:off x="2322513" y="4143375"/>
            <a:ext cx="1463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너비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706px 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높이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85px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290638" y="415290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43023" y="4572008"/>
            <a:ext cx="98937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add_file_fild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7671" name="TextBox 22"/>
          <p:cNvSpPr txBox="1">
            <a:spLocks noChangeArrowheads="1"/>
          </p:cNvSpPr>
          <p:nvPr/>
        </p:nvSpPr>
        <p:spPr bwMode="auto">
          <a:xfrm>
            <a:off x="2322513" y="4572000"/>
            <a:ext cx="2808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너비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660px 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높이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85px 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회색 실선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float:left;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290638" y="458152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443023" y="4819658"/>
            <a:ext cx="98937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add_file_btn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7674" name="TextBox 25"/>
          <p:cNvSpPr txBox="1">
            <a:spLocks noChangeArrowheads="1"/>
          </p:cNvSpPr>
          <p:nvPr/>
        </p:nvSpPr>
        <p:spPr bwMode="auto">
          <a:xfrm>
            <a:off x="2322513" y="4819650"/>
            <a:ext cx="20399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너비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44px 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높이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85px / float:left;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90638" y="482917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443023" y="5286383"/>
            <a:ext cx="62068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Btn04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7677" name="TextBox 28"/>
          <p:cNvSpPr txBox="1">
            <a:spLocks noChangeArrowheads="1"/>
          </p:cNvSpPr>
          <p:nvPr/>
        </p:nvSpPr>
        <p:spPr bwMode="auto">
          <a:xfrm>
            <a:off x="2322513" y="5286375"/>
            <a:ext cx="38147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Text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 이상일 경우 새로운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만들어야 함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문의 요망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90638" y="529590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cxnSp>
        <p:nvCxnSpPr>
          <p:cNvPr id="35" name="직선 연결선 34"/>
          <p:cNvCxnSpPr/>
          <p:nvPr/>
        </p:nvCxnSpPr>
        <p:spPr>
          <a:xfrm rot="5400000" flipV="1">
            <a:off x="7184231" y="1891507"/>
            <a:ext cx="25241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29454" y="1590664"/>
            <a:ext cx="101822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14</a:t>
            </a:r>
            <a:r>
              <a:rPr kumimoji="0" lang="ko-KR" altLang="en-US" sz="100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페이지 참고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8688" y="1714500"/>
            <a:ext cx="7143750" cy="714375"/>
          </a:xfrm>
        </p:spPr>
        <p:txBody>
          <a:bodyPr rtlCol="0"/>
          <a:lstStyle/>
          <a:p>
            <a:pPr marL="571500" indent="-571500" fontAlgn="auto">
              <a:spcAft>
                <a:spcPts val="0"/>
              </a:spcAft>
              <a:defRPr/>
            </a:pPr>
            <a:r>
              <a:rPr lang="en-US" altLang="ko-KR" dirty="0" smtClean="0"/>
              <a:t>Popup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3125" y="2857500"/>
            <a:ext cx="6215063" cy="3478213"/>
          </a:xfrm>
        </p:spPr>
        <p:txBody>
          <a:bodyPr rtlCol="0"/>
          <a:lstStyle/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altLang="ko-KR" dirty="0" smtClean="0"/>
              <a:t>Popup title</a:t>
            </a: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altLang="ko-KR" dirty="0" smtClean="0"/>
              <a:t>Search </a:t>
            </a:r>
            <a:r>
              <a:rPr lang="en-US" altLang="ko-KR" dirty="0" err="1" smtClean="0"/>
              <a:t>fild</a:t>
            </a:r>
            <a:endParaRPr lang="en-US" altLang="ko-KR" dirty="0" smtClean="0"/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altLang="ko-KR" dirty="0" err="1" smtClean="0"/>
              <a:t>Search_area</a:t>
            </a:r>
            <a:endParaRPr lang="en-US" altLang="ko-KR" dirty="0" smtClean="0"/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altLang="ko-KR" dirty="0" smtClean="0"/>
              <a:t>List title</a:t>
            </a: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altLang="ko-KR" dirty="0" smtClean="0"/>
              <a:t>List table</a:t>
            </a: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altLang="ko-KR" dirty="0" smtClean="0"/>
              <a:t>Tab</a:t>
            </a: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ko-KR" altLang="en-US" dirty="0"/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A9910B2-B8B4-496B-9E96-628FBA63E9C0}" type="slidenum">
              <a:rPr lang="ko-KR" altLang="en-US">
                <a:solidFill>
                  <a:srgbClr val="7F7F7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ko-KR" altLang="en-US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643063"/>
            <a:ext cx="2360612" cy="2627312"/>
          </a:xfrm>
          <a:prstGeom prst="rect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Popup</a:t>
            </a:r>
            <a:endParaRPr lang="ko-KR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5" y="1643063"/>
            <a:ext cx="3727450" cy="2312987"/>
          </a:xfrm>
          <a:prstGeom prst="rect">
            <a:avLst/>
          </a:prstGeom>
          <a:ln w="3175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직선 연결선 6"/>
          <p:cNvCxnSpPr/>
          <p:nvPr/>
        </p:nvCxnSpPr>
        <p:spPr>
          <a:xfrm rot="16200000" flipV="1">
            <a:off x="719932" y="1737519"/>
            <a:ext cx="68421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6200000" flipV="1">
            <a:off x="3101182" y="1737519"/>
            <a:ext cx="68421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095375" y="1571625"/>
            <a:ext cx="2339975" cy="1588"/>
          </a:xfrm>
          <a:prstGeom prst="straightConnector1">
            <a:avLst/>
          </a:prstGeom>
          <a:ln w="1905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4" name="TextBox 9"/>
          <p:cNvSpPr txBox="1">
            <a:spLocks noChangeArrowheads="1"/>
          </p:cNvSpPr>
          <p:nvPr/>
        </p:nvSpPr>
        <p:spPr bwMode="auto">
          <a:xfrm>
            <a:off x="1990725" y="1323975"/>
            <a:ext cx="5556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400px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rot="16200000" flipV="1">
            <a:off x="4087019" y="1737519"/>
            <a:ext cx="68421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16200000" flipV="1">
            <a:off x="7825582" y="1737519"/>
            <a:ext cx="68421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467225" y="1571625"/>
            <a:ext cx="3671888" cy="1588"/>
          </a:xfrm>
          <a:prstGeom prst="straightConnector1">
            <a:avLst/>
          </a:prstGeom>
          <a:ln w="1905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8" name="TextBox 13"/>
          <p:cNvSpPr txBox="1">
            <a:spLocks noChangeArrowheads="1"/>
          </p:cNvSpPr>
          <p:nvPr/>
        </p:nvSpPr>
        <p:spPr bwMode="auto">
          <a:xfrm>
            <a:off x="6000750" y="1357313"/>
            <a:ext cx="628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flexible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125" y="4714875"/>
            <a:ext cx="7572375" cy="1362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- </a:t>
            </a:r>
            <a:r>
              <a:rPr kumimoji="0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모든</a:t>
            </a:r>
            <a:r>
              <a:rPr kumimoji="0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popup</a:t>
            </a:r>
            <a:r>
              <a:rPr kumimoji="0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은 기본적으로 크기에 제약이 없도록 </a:t>
            </a:r>
            <a:r>
              <a:rPr kumimoji="0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frame </a:t>
            </a:r>
            <a:r>
              <a:rPr kumimoji="0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코딩이 이루어져 있으나</a:t>
            </a:r>
            <a:endParaRPr kumimoji="0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- </a:t>
            </a:r>
            <a:r>
              <a:rPr kumimoji="0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표</a:t>
            </a:r>
            <a:r>
              <a:rPr kumimoji="0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 </a:t>
            </a:r>
            <a:r>
              <a:rPr kumimoji="0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혹은 검색</a:t>
            </a:r>
            <a:r>
              <a:rPr kumimoji="0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box</a:t>
            </a:r>
            <a:r>
              <a:rPr kumimoji="0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가 들어가는 경우에 한하여 </a:t>
            </a:r>
            <a:r>
              <a:rPr kumimoji="0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popup</a:t>
            </a:r>
            <a:r>
              <a:rPr kumimoji="0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최소 크기를 </a:t>
            </a:r>
            <a:r>
              <a:rPr kumimoji="0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400px</a:t>
            </a:r>
            <a:r>
              <a:rPr kumimoji="0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으로 제한함</a:t>
            </a:r>
            <a:r>
              <a:rPr kumimoji="0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- </a:t>
            </a:r>
            <a:r>
              <a:rPr kumimoji="0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내용 </a:t>
            </a:r>
            <a:r>
              <a:rPr kumimoji="0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컨텐츠의</a:t>
            </a:r>
            <a:r>
              <a:rPr kumimoji="0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kumimoji="0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가로폭이</a:t>
            </a:r>
            <a:r>
              <a:rPr kumimoji="0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kumimoji="0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400px</a:t>
            </a:r>
            <a:r>
              <a:rPr kumimoji="0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보다 큰 경우 컨텐츠의 폭에 따라 폭 크기 조절 </a:t>
            </a:r>
            <a:endParaRPr kumimoji="0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Popup </a:t>
            </a:r>
            <a:r>
              <a:rPr lang="en-US" altLang="ko-KR" sz="1600" dirty="0" smtClean="0"/>
              <a:t>– Popup title</a:t>
            </a:r>
            <a:endParaRPr lang="ko-KR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857375"/>
            <a:ext cx="2360612" cy="2627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5" y="1857375"/>
            <a:ext cx="3727450" cy="2312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1123950" y="1900238"/>
            <a:ext cx="2233613" cy="242887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76750" y="1900238"/>
            <a:ext cx="3635375" cy="242887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9063" y="4708525"/>
            <a:ext cx="32766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4038600" y="4822825"/>
            <a:ext cx="1033463" cy="17145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96025" y="4822825"/>
            <a:ext cx="468313" cy="17145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5400000" flipV="1">
            <a:off x="6036469" y="1781969"/>
            <a:ext cx="25241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15074" y="1481125"/>
            <a:ext cx="153920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popupTitle_centerBG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062663" y="1500188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cxnSp>
        <p:nvCxnSpPr>
          <p:cNvPr id="14" name="직선 연결선 13"/>
          <p:cNvCxnSpPr/>
          <p:nvPr/>
        </p:nvCxnSpPr>
        <p:spPr>
          <a:xfrm rot="5400000" flipV="1">
            <a:off x="4655344" y="4706144"/>
            <a:ext cx="25241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33949" y="4405300"/>
            <a:ext cx="33695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h3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681538" y="4424363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cxnSp>
        <p:nvCxnSpPr>
          <p:cNvPr id="17" name="직선 연결선 16"/>
          <p:cNvCxnSpPr/>
          <p:nvPr/>
        </p:nvCxnSpPr>
        <p:spPr>
          <a:xfrm rot="5400000" flipV="1">
            <a:off x="6407944" y="4706144"/>
            <a:ext cx="25241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86549" y="4405300"/>
            <a:ext cx="76655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title_btn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434138" y="4424363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ain_tat-ch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6979" y="0"/>
            <a:ext cx="7170042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837" y="4149080"/>
            <a:ext cx="752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#c9cde8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#3446ae</a:t>
            </a:r>
            <a:endParaRPr lang="ko-KR" altLang="en-US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83568" y="4293096"/>
            <a:ext cx="29523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9499" y="3861048"/>
            <a:ext cx="5020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Color</a:t>
            </a:r>
            <a:endParaRPr lang="ko-KR" altLang="en-US" sz="10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5445224"/>
            <a:ext cx="760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돋움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,11pt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1000" dirty="0">
                <a:latin typeface="돋움" pitchFamily="50" charset="-127"/>
                <a:ea typeface="돋움" pitchFamily="50" charset="-127"/>
              </a:rPr>
            </a:br>
            <a:r>
              <a:rPr lang="ko-KR" altLang="en-US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#636363</a:t>
            </a:r>
            <a:endParaRPr lang="ko-KR" altLang="en-US" sz="100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27584" y="5661248"/>
            <a:ext cx="216024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83568" y="4509120"/>
            <a:ext cx="3024336" cy="7920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Popup </a:t>
            </a:r>
            <a:r>
              <a:rPr lang="en-US" altLang="ko-KR" sz="1600" dirty="0" smtClean="0"/>
              <a:t>– Search </a:t>
            </a:r>
            <a:r>
              <a:rPr lang="en-US" altLang="ko-KR" sz="1600" dirty="0" err="1" smtClean="0"/>
              <a:t>fild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713" y="1643063"/>
            <a:ext cx="5362575" cy="3228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1981200" y="2043113"/>
            <a:ext cx="5184775" cy="1152525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5" name="직선 연결선 4"/>
          <p:cNvCxnSpPr/>
          <p:nvPr/>
        </p:nvCxnSpPr>
        <p:spPr>
          <a:xfrm rot="5400000" flipV="1">
            <a:off x="3540919" y="1924844"/>
            <a:ext cx="25241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19530" y="1623989"/>
            <a:ext cx="1317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popupSearch_fild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67113" y="1643063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8" name="직사각형 7"/>
          <p:cNvSpPr/>
          <p:nvPr/>
        </p:nvSpPr>
        <p:spPr>
          <a:xfrm>
            <a:off x="2162175" y="2233613"/>
            <a:ext cx="755650" cy="166687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90850" y="2233613"/>
            <a:ext cx="3095625" cy="166687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90850" y="2528888"/>
            <a:ext cx="3095625" cy="166687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5400000" flipV="1">
            <a:off x="2107407" y="2540794"/>
            <a:ext cx="25241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5984" y="2581257"/>
            <a:ext cx="123142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text_brown_12B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133600" y="260032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cxnSp>
        <p:nvCxnSpPr>
          <p:cNvPr id="14" name="직선 연결선 13"/>
          <p:cNvCxnSpPr/>
          <p:nvPr/>
        </p:nvCxnSpPr>
        <p:spPr>
          <a:xfrm rot="5400000" flipV="1">
            <a:off x="5622132" y="2540794"/>
            <a:ext cx="25241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00709" y="2581257"/>
            <a:ext cx="84830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input_btn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648325" y="260032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cxnSp>
        <p:nvCxnSpPr>
          <p:cNvPr id="17" name="직선 연결선 16"/>
          <p:cNvCxnSpPr/>
          <p:nvPr/>
        </p:nvCxnSpPr>
        <p:spPr>
          <a:xfrm rot="5400000" flipV="1">
            <a:off x="4421982" y="2826544"/>
            <a:ext cx="25241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00559" y="2867007"/>
            <a:ext cx="50687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448175" y="288607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20" name="직사각형 19"/>
          <p:cNvSpPr/>
          <p:nvPr/>
        </p:nvSpPr>
        <p:spPr>
          <a:xfrm>
            <a:off x="1176290" y="3214686"/>
            <a:ext cx="6929486" cy="1785949"/>
          </a:xfrm>
          <a:prstGeom prst="rect">
            <a:avLst/>
          </a:prstGeom>
          <a:gradFill flip="none" rotWithShape="1">
            <a:gsLst>
              <a:gs pos="0">
                <a:srgbClr val="F9F8F6">
                  <a:alpha val="0"/>
                </a:srgbClr>
              </a:gs>
              <a:gs pos="38000">
                <a:srgbClr val="F9F8F6">
                  <a:shade val="100000"/>
                  <a:satMod val="115000"/>
                </a:srgbClr>
              </a:gs>
              <a:gs pos="0">
                <a:srgbClr val="F9F8F6">
                  <a:shade val="100000"/>
                  <a:satMod val="115000"/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21067" y="4429132"/>
            <a:ext cx="1317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popupSearch_fild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1768" name="TextBox 21"/>
          <p:cNvSpPr txBox="1">
            <a:spLocks noChangeArrowheads="1"/>
          </p:cNvSpPr>
          <p:nvPr/>
        </p:nvSpPr>
        <p:spPr bwMode="auto">
          <a:xfrm>
            <a:off x="3357563" y="4429125"/>
            <a:ext cx="1736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너비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100% 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하단여백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10px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968500" y="443865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21067" y="4857760"/>
            <a:ext cx="123142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text_brown_12B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1771" name="TextBox 24"/>
          <p:cNvSpPr txBox="1">
            <a:spLocks noChangeArrowheads="1"/>
          </p:cNvSpPr>
          <p:nvPr/>
        </p:nvSpPr>
        <p:spPr bwMode="auto">
          <a:xfrm>
            <a:off x="3357563" y="4857750"/>
            <a:ext cx="13446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항목 제목 서체 지정</a:t>
            </a:r>
          </a:p>
        </p:txBody>
      </p:sp>
      <p:sp>
        <p:nvSpPr>
          <p:cNvPr id="26" name="타원 25"/>
          <p:cNvSpPr/>
          <p:nvPr/>
        </p:nvSpPr>
        <p:spPr>
          <a:xfrm>
            <a:off x="1968500" y="486727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121067" y="5105410"/>
            <a:ext cx="84830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input_btn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1774" name="TextBox 27"/>
          <p:cNvSpPr txBox="1">
            <a:spLocks noChangeArrowheads="1"/>
          </p:cNvSpPr>
          <p:nvPr/>
        </p:nvSpPr>
        <p:spPr bwMode="auto">
          <a:xfrm>
            <a:off x="3357563" y="5105400"/>
            <a:ext cx="24606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오른쪽에 버튼이나 아이콘이 있는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968500" y="511492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21067" y="5357826"/>
            <a:ext cx="50687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1777" name="TextBox 30"/>
          <p:cNvSpPr txBox="1">
            <a:spLocks noChangeArrowheads="1"/>
          </p:cNvSpPr>
          <p:nvPr/>
        </p:nvSpPr>
        <p:spPr bwMode="auto">
          <a:xfrm>
            <a:off x="3357563" y="5357813"/>
            <a:ext cx="1517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한줄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인 경우</a:t>
            </a:r>
          </a:p>
        </p:txBody>
      </p:sp>
      <p:sp>
        <p:nvSpPr>
          <p:cNvPr id="32" name="타원 31"/>
          <p:cNvSpPr/>
          <p:nvPr/>
        </p:nvSpPr>
        <p:spPr>
          <a:xfrm>
            <a:off x="1968500" y="536733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Popup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Search_area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9338" y="1571625"/>
            <a:ext cx="4505325" cy="3400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1176290" y="2714620"/>
            <a:ext cx="6929486" cy="2357453"/>
          </a:xfrm>
          <a:prstGeom prst="rect">
            <a:avLst/>
          </a:prstGeom>
          <a:gradFill flip="none" rotWithShape="1">
            <a:gsLst>
              <a:gs pos="0">
                <a:srgbClr val="F9F8F6">
                  <a:alpha val="0"/>
                </a:srgbClr>
              </a:gs>
              <a:gs pos="38000">
                <a:srgbClr val="F9F8F6">
                  <a:shade val="100000"/>
                  <a:satMod val="115000"/>
                </a:srgbClr>
              </a:gs>
              <a:gs pos="0">
                <a:srgbClr val="F9F8F6">
                  <a:shade val="100000"/>
                  <a:satMod val="115000"/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71750" y="2428875"/>
            <a:ext cx="3929063" cy="28575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5322093" y="2301082"/>
            <a:ext cx="25241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00694" y="2000240"/>
            <a:ext cx="137730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popupSearch_area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348288" y="201930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10" name="직사각형 9"/>
          <p:cNvSpPr/>
          <p:nvPr/>
        </p:nvSpPr>
        <p:spPr>
          <a:xfrm>
            <a:off x="2624138" y="2500313"/>
            <a:ext cx="936625" cy="166687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86050" y="3500438"/>
            <a:ext cx="53251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select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633663" y="3519488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3614738" y="2500313"/>
            <a:ext cx="1908175" cy="166687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86413" y="2471738"/>
            <a:ext cx="360362" cy="215900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519601" y="3500439"/>
            <a:ext cx="103906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popup_input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367213" y="3519488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cxnSp>
        <p:nvCxnSpPr>
          <p:cNvPr id="19" name="직선 연결선 18"/>
          <p:cNvCxnSpPr/>
          <p:nvPr/>
        </p:nvCxnSpPr>
        <p:spPr>
          <a:xfrm rot="5400000" flipV="1">
            <a:off x="5435600" y="3065463"/>
            <a:ext cx="863600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19777" y="3462340"/>
            <a:ext cx="107433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popup_Btn03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67388" y="3481388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cxnSp>
        <p:nvCxnSpPr>
          <p:cNvPr id="22" name="직선 연결선 21"/>
          <p:cNvCxnSpPr/>
          <p:nvPr/>
        </p:nvCxnSpPr>
        <p:spPr>
          <a:xfrm rot="5400000" flipV="1">
            <a:off x="4008437" y="3092451"/>
            <a:ext cx="936625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 flipV="1">
            <a:off x="2284412" y="3092451"/>
            <a:ext cx="936625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8257" y="4429132"/>
            <a:ext cx="137730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popupSearch_area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2792" name="TextBox 24"/>
          <p:cNvSpPr txBox="1">
            <a:spLocks noChangeArrowheads="1"/>
          </p:cNvSpPr>
          <p:nvPr/>
        </p:nvSpPr>
        <p:spPr bwMode="auto">
          <a:xfrm>
            <a:off x="3714750" y="4429125"/>
            <a:ext cx="13271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너비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500px/ left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정렬</a:t>
            </a:r>
          </a:p>
        </p:txBody>
      </p:sp>
      <p:sp>
        <p:nvSpPr>
          <p:cNvPr id="26" name="타원 25"/>
          <p:cNvSpPr/>
          <p:nvPr/>
        </p:nvSpPr>
        <p:spPr>
          <a:xfrm>
            <a:off x="2325688" y="443865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478257" y="4857760"/>
            <a:ext cx="53251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select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2795" name="TextBox 27"/>
          <p:cNvSpPr txBox="1">
            <a:spLocks noChangeArrowheads="1"/>
          </p:cNvSpPr>
          <p:nvPr/>
        </p:nvSpPr>
        <p:spPr bwMode="auto">
          <a:xfrm>
            <a:off x="3714750" y="4857750"/>
            <a:ext cx="18780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Option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글자수에 따라 늘어남</a:t>
            </a:r>
          </a:p>
        </p:txBody>
      </p:sp>
      <p:sp>
        <p:nvSpPr>
          <p:cNvPr id="29" name="타원 28"/>
          <p:cNvSpPr/>
          <p:nvPr/>
        </p:nvSpPr>
        <p:spPr>
          <a:xfrm>
            <a:off x="2325688" y="486727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478257" y="5105410"/>
            <a:ext cx="103906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popup_input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2798" name="TextBox 30"/>
          <p:cNvSpPr txBox="1">
            <a:spLocks noChangeArrowheads="1"/>
          </p:cNvSpPr>
          <p:nvPr/>
        </p:nvSpPr>
        <p:spPr bwMode="auto">
          <a:xfrm>
            <a:off x="3714750" y="5105400"/>
            <a:ext cx="8334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너비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200px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325688" y="511492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78257" y="5357826"/>
            <a:ext cx="107433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popup_Btn03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2801" name="TextBox 33"/>
          <p:cNvSpPr txBox="1">
            <a:spLocks noChangeArrowheads="1"/>
          </p:cNvSpPr>
          <p:nvPr/>
        </p:nvSpPr>
        <p:spPr bwMode="auto">
          <a:xfrm>
            <a:off x="3714750" y="5357813"/>
            <a:ext cx="16954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Left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정렬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margin-left 5px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325688" y="5367338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4050" y="1857375"/>
            <a:ext cx="5295900" cy="1619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직사각형 17"/>
          <p:cNvSpPr/>
          <p:nvPr/>
        </p:nvSpPr>
        <p:spPr>
          <a:xfrm>
            <a:off x="1176290" y="2357430"/>
            <a:ext cx="6929486" cy="1285884"/>
          </a:xfrm>
          <a:prstGeom prst="rect">
            <a:avLst/>
          </a:prstGeom>
          <a:gradFill flip="none" rotWithShape="1">
            <a:gsLst>
              <a:gs pos="0">
                <a:srgbClr val="F9F8F6">
                  <a:alpha val="0"/>
                </a:srgbClr>
              </a:gs>
              <a:gs pos="38000">
                <a:srgbClr val="F9F8F6">
                  <a:shade val="100000"/>
                  <a:satMod val="115000"/>
                </a:srgbClr>
              </a:gs>
              <a:gs pos="0">
                <a:srgbClr val="F9F8F6">
                  <a:shade val="100000"/>
                  <a:satMod val="115000"/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Popup </a:t>
            </a:r>
            <a:r>
              <a:rPr lang="en-US" altLang="ko-KR" sz="1600" dirty="0" smtClean="0"/>
              <a:t>– List title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28813" y="1919288"/>
            <a:ext cx="5184775" cy="32385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4679157" y="1791494"/>
            <a:ext cx="25241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57752" y="1490649"/>
            <a:ext cx="181972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GraypopupTitle_centerBG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705350" y="15097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10" name="직사각형 9"/>
          <p:cNvSpPr/>
          <p:nvPr/>
        </p:nvSpPr>
        <p:spPr>
          <a:xfrm>
            <a:off x="2000250" y="2000250"/>
            <a:ext cx="1800225" cy="166688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81725" y="2000250"/>
            <a:ext cx="576263" cy="166688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19448" y="2947985"/>
            <a:ext cx="194476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GraypopupTitle_centerBG p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167063" y="2967038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cxnSp>
        <p:nvCxnSpPr>
          <p:cNvPr id="14" name="직선 연결선 13"/>
          <p:cNvCxnSpPr/>
          <p:nvPr/>
        </p:nvCxnSpPr>
        <p:spPr>
          <a:xfrm rot="5400000" flipV="1">
            <a:off x="2817812" y="2540001"/>
            <a:ext cx="936625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96049" y="2947986"/>
            <a:ext cx="80663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Gray_btn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443663" y="2967038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cxnSp>
        <p:nvCxnSpPr>
          <p:cNvPr id="17" name="직선 연결선 16"/>
          <p:cNvCxnSpPr/>
          <p:nvPr/>
        </p:nvCxnSpPr>
        <p:spPr>
          <a:xfrm rot="5400000" flipV="1">
            <a:off x="6094412" y="2540001"/>
            <a:ext cx="936625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92505" y="4429132"/>
            <a:ext cx="120898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GraypopupTitle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3812" name="TextBox 19"/>
          <p:cNvSpPr txBox="1">
            <a:spLocks noChangeArrowheads="1"/>
          </p:cNvSpPr>
          <p:nvPr/>
        </p:nvSpPr>
        <p:spPr bwMode="auto">
          <a:xfrm>
            <a:off x="4071938" y="4429125"/>
            <a:ext cx="14351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너비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100% 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높이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35px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039938" y="443865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92505" y="4857760"/>
            <a:ext cx="194476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GraypopupTitle_centerBG p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3815" name="TextBox 22"/>
          <p:cNvSpPr txBox="1">
            <a:spLocks noChangeArrowheads="1"/>
          </p:cNvSpPr>
          <p:nvPr/>
        </p:nvSpPr>
        <p:spPr bwMode="auto">
          <a:xfrm>
            <a:off x="4071938" y="4857750"/>
            <a:ext cx="1792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너비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50% / bold 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왼쪽 정렬</a:t>
            </a:r>
          </a:p>
        </p:txBody>
      </p:sp>
      <p:sp>
        <p:nvSpPr>
          <p:cNvPr id="24" name="타원 23"/>
          <p:cNvSpPr/>
          <p:nvPr/>
        </p:nvSpPr>
        <p:spPr>
          <a:xfrm>
            <a:off x="2039938" y="486727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192505" y="5105410"/>
            <a:ext cx="80663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Gray_btn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3818" name="TextBox 25"/>
          <p:cNvSpPr txBox="1">
            <a:spLocks noChangeArrowheads="1"/>
          </p:cNvSpPr>
          <p:nvPr/>
        </p:nvSpPr>
        <p:spPr bwMode="auto">
          <a:xfrm>
            <a:off x="4071938" y="5105400"/>
            <a:ext cx="7191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높이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20px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039938" y="511492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Popup </a:t>
            </a:r>
            <a:r>
              <a:rPr lang="en-US" altLang="ko-KR" sz="1600" dirty="0" smtClean="0"/>
              <a:t>– List table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4050" y="1857375"/>
            <a:ext cx="5295900" cy="1619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1928813" y="2233613"/>
            <a:ext cx="5214937" cy="1152525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6" name="직선 연결선 5"/>
          <p:cNvCxnSpPr/>
          <p:nvPr/>
        </p:nvCxnSpPr>
        <p:spPr>
          <a:xfrm rot="5400000" flipV="1">
            <a:off x="4679157" y="2105819"/>
            <a:ext cx="25241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57752" y="1804976"/>
            <a:ext cx="97013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popup_list1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05350" y="182403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43023" y="4143380"/>
            <a:ext cx="97013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popup_list1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4825" name="TextBox 9"/>
          <p:cNvSpPr txBox="1">
            <a:spLocks noChangeArrowheads="1"/>
          </p:cNvSpPr>
          <p:nvPr/>
        </p:nvSpPr>
        <p:spPr bwMode="auto">
          <a:xfrm>
            <a:off x="2420938" y="4143375"/>
            <a:ext cx="222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popup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list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형태를 가진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table</a:t>
            </a:r>
          </a:p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특징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하단에 녹색 실선이 있음</a:t>
            </a:r>
          </a:p>
        </p:txBody>
      </p:sp>
      <p:sp>
        <p:nvSpPr>
          <p:cNvPr id="11" name="타원 10"/>
          <p:cNvSpPr/>
          <p:nvPr/>
        </p:nvSpPr>
        <p:spPr>
          <a:xfrm>
            <a:off x="1290638" y="415290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43023" y="4743455"/>
            <a:ext cx="31451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td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4828" name="TextBox 12"/>
          <p:cNvSpPr txBox="1">
            <a:spLocks noChangeArrowheads="1"/>
          </p:cNvSpPr>
          <p:nvPr/>
        </p:nvSpPr>
        <p:spPr bwMode="auto">
          <a:xfrm>
            <a:off x="2420938" y="4743450"/>
            <a:ext cx="47942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가로선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color 1px solid #EEEEEE /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영역 내 위아래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padding 5px / text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정렬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center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290638" y="475297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85875" y="5000625"/>
            <a:ext cx="6970713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각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td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는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class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명이 따로 없고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html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에 길이값을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width=“x” 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로 지정하여 조절함</a:t>
            </a:r>
            <a:endParaRPr kumimoji="0"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길이 값이 없는 경우 들어가는 </a:t>
            </a:r>
            <a:r>
              <a:rPr kumimoji="0"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컨텐츠에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따라 자동 조절됨</a:t>
            </a:r>
            <a:endParaRPr kumimoji="0"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모든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td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에 길이값을 주고 단 하나의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td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에만 </a:t>
            </a:r>
            <a:r>
              <a:rPr kumimoji="0"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길이값을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주지 않을 경우 남은 </a:t>
            </a:r>
            <a:r>
              <a:rPr kumimoji="0"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길이값이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값을 입력하지 않은 </a:t>
            </a:r>
            <a:r>
              <a:rPr kumimoji="0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td</a:t>
            </a:r>
            <a:r>
              <a:rPr kumimoji="0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의 값이 됨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000250" y="2286000"/>
            <a:ext cx="1000125" cy="1000125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57422" y="3429000"/>
            <a:ext cx="80663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Gray_btn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205038" y="344805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cxnSp>
        <p:nvCxnSpPr>
          <p:cNvPr id="19" name="직선 연결선 18"/>
          <p:cNvCxnSpPr/>
          <p:nvPr/>
        </p:nvCxnSpPr>
        <p:spPr>
          <a:xfrm rot="5400000" flipV="1">
            <a:off x="2215356" y="3356769"/>
            <a:ext cx="179388" cy="0"/>
          </a:xfrm>
          <a:prstGeom prst="line">
            <a:avLst/>
          </a:prstGeom>
          <a:ln w="19050">
            <a:solidFill>
              <a:srgbClr val="FF5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Popup </a:t>
            </a:r>
            <a:r>
              <a:rPr lang="en-US" altLang="ko-KR" sz="1600" dirty="0" smtClean="0"/>
              <a:t>– Tab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9338" y="1571625"/>
            <a:ext cx="4505325" cy="3400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1176290" y="2357430"/>
            <a:ext cx="6929486" cy="2714643"/>
          </a:xfrm>
          <a:prstGeom prst="rect">
            <a:avLst/>
          </a:prstGeom>
          <a:gradFill flip="none" rotWithShape="1">
            <a:gsLst>
              <a:gs pos="0">
                <a:srgbClr val="F9F8F6">
                  <a:alpha val="0"/>
                </a:srgbClr>
              </a:gs>
              <a:gs pos="38000">
                <a:srgbClr val="F9F8F6">
                  <a:shade val="100000"/>
                  <a:satMod val="115000"/>
                </a:srgbClr>
              </a:gs>
              <a:gs pos="0">
                <a:srgbClr val="F9F8F6">
                  <a:shade val="100000"/>
                  <a:satMod val="115000"/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86013" y="2009775"/>
            <a:ext cx="2519362" cy="32385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6" name="직선 연결선 5"/>
          <p:cNvCxnSpPr/>
          <p:nvPr/>
        </p:nvCxnSpPr>
        <p:spPr>
          <a:xfrm rot="5400000" flipV="1">
            <a:off x="4178300" y="1739900"/>
            <a:ext cx="539750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00562" y="1295385"/>
            <a:ext cx="97013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popup_list1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48163" y="131445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09812" y="4581510"/>
            <a:ext cx="97013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popup_list1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157413" y="460057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A</a:t>
            </a:r>
            <a:endParaRPr kumimoji="0" lang="ko-KR" alt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76612" y="4581510"/>
            <a:ext cx="46201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Position absolute </a:t>
            </a:r>
            <a:r>
              <a:rPr kumimoji="0" lang="ko-KR" altLang="en-US" sz="1000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처리 되어있음 </a:t>
            </a:r>
            <a:r>
              <a:rPr kumimoji="0" lang="en-US" altLang="ko-KR" sz="1000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: </a:t>
            </a:r>
            <a:r>
              <a:rPr kumimoji="0" lang="ko-KR" altLang="en-US" sz="1000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다른 팝업에서 탭을 사용할 경우 문의 요망</a:t>
            </a:r>
            <a:endParaRPr kumimoji="0" lang="en-US" altLang="ko-KR" sz="1000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Selected</a:t>
            </a:r>
            <a:r>
              <a:rPr kumimoji="0" lang="ko-KR" altLang="en-US" sz="1000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와 </a:t>
            </a:r>
            <a:r>
              <a:rPr kumimoji="0" lang="en-US" altLang="ko-KR" sz="1000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normal</a:t>
            </a:r>
            <a:r>
              <a:rPr kumimoji="0" lang="ko-KR" altLang="en-US" sz="1000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이미지 구분하여 사용</a:t>
            </a:r>
            <a:r>
              <a:rPr kumimoji="0" lang="en-US" altLang="ko-KR" sz="1000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</a:t>
            </a:r>
            <a:endParaRPr kumimoji="0" lang="ko-KR" altLang="en-US" sz="1000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V="1">
            <a:off x="0" y="0"/>
            <a:ext cx="9144000" cy="42148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123" name="Picture 4" descr="E:\WORK\002 스마트윅스\☆ 스마트웍스닷넷_V2\Design 1.2\마케팅지원\소스\manin_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7138" y="5929313"/>
            <a:ext cx="1619250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3829050" y="6443663"/>
            <a:ext cx="1485900" cy="21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>
                    <a:lumMod val="65000"/>
                  </a:schemeClr>
                </a:solidFill>
                <a:latin typeface="+mn-lt"/>
                <a:ea typeface="HY헤드라인M" pitchFamily="18" charset="-127"/>
              </a:rPr>
              <a:t>Right Software, Best Service</a:t>
            </a:r>
            <a:endParaRPr kumimoji="0" lang="ko-KR" altLang="en-US" sz="800" dirty="0">
              <a:solidFill>
                <a:schemeClr val="bg1">
                  <a:lumMod val="65000"/>
                </a:schemeClr>
              </a:solidFill>
              <a:latin typeface="+mn-lt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14312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dirty="0" err="1">
                <a:solidFill>
                  <a:srgbClr val="FFFFCC"/>
                </a:solidFill>
                <a:latin typeface="+mj-lt"/>
                <a:ea typeface="+mn-ea"/>
              </a:rPr>
              <a:t>하이닉스</a:t>
            </a:r>
            <a:r>
              <a:rPr kumimoji="0" lang="ko-KR" altLang="en-US" sz="2800" b="1" dirty="0">
                <a:solidFill>
                  <a:srgbClr val="FFFFCC"/>
                </a:solidFill>
                <a:latin typeface="+mj-lt"/>
                <a:ea typeface="+mn-ea"/>
              </a:rPr>
              <a:t> </a:t>
            </a:r>
            <a:r>
              <a:rPr kumimoji="0" lang="ko-KR" altLang="en-US" sz="2800" dirty="0">
                <a:solidFill>
                  <a:srgbClr val="FFFFCC"/>
                </a:solidFill>
                <a:latin typeface="+mj-lt"/>
                <a:ea typeface="+mn-ea"/>
              </a:rPr>
              <a:t>법무지원시스템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43225"/>
            <a:ext cx="9144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</a:rPr>
              <a:t>- GUI Guide -</a:t>
            </a:r>
            <a:endParaRPr kumimoji="0" lang="ko-KR" altLang="en-US" sz="2000" dirty="0">
              <a:solidFill>
                <a:schemeClr val="bg1">
                  <a:lumMod val="85000"/>
                </a:schemeClr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Guide </a:t>
            </a:r>
            <a:endParaRPr lang="ko-KR" altLang="en-US" dirty="0"/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785813" y="1357313"/>
            <a:ext cx="9445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8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.text</a:t>
            </a:r>
            <a:endParaRPr kumimoji="0" lang="ko-KR" altLang="en-US" sz="28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813" y="1462088"/>
            <a:ext cx="11668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Class</a:t>
            </a: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명</a:t>
            </a: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85813" y="1824038"/>
            <a:ext cx="10683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8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#text</a:t>
            </a:r>
            <a:endParaRPr kumimoji="0" lang="ko-KR" altLang="en-US" sz="28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8813" y="1928813"/>
            <a:ext cx="8032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id</a:t>
            </a: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명</a:t>
            </a:r>
          </a:p>
        </p:txBody>
      </p:sp>
      <p:sp>
        <p:nvSpPr>
          <p:cNvPr id="6151" name="TextBox 6"/>
          <p:cNvSpPr txBox="1">
            <a:spLocks noChangeArrowheads="1"/>
          </p:cNvSpPr>
          <p:nvPr/>
        </p:nvSpPr>
        <p:spPr bwMode="auto">
          <a:xfrm>
            <a:off x="785813" y="2324100"/>
            <a:ext cx="849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8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text</a:t>
            </a:r>
            <a:endParaRPr kumimoji="0" lang="ko-KR" altLang="en-US" sz="28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8813" y="2428875"/>
            <a:ext cx="3362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kumimoji="0"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개체명</a:t>
            </a: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kumimoji="0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(</a:t>
            </a:r>
            <a:r>
              <a:rPr kumimoji="0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예</a:t>
            </a:r>
            <a:r>
              <a:rPr kumimoji="0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:input, select, div </a:t>
            </a:r>
            <a:r>
              <a:rPr kumimoji="0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등</a:t>
            </a:r>
            <a:r>
              <a:rPr kumimoji="0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)</a:t>
            </a:r>
            <a:endParaRPr kumimoji="0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7250" y="3643313"/>
            <a:ext cx="4786313" cy="164306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8225" y="3786188"/>
            <a:ext cx="2890838" cy="928687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47775" y="3948113"/>
            <a:ext cx="1395413" cy="409575"/>
          </a:xfrm>
          <a:prstGeom prst="rect">
            <a:avLst/>
          </a:prstGeom>
          <a:noFill/>
          <a:ln w="63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57250" y="5429250"/>
            <a:ext cx="38290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상위 개체가 제일 굵은 실선으로 표시됨</a:t>
            </a:r>
            <a:endParaRPr kumimoji="0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하위로 갈수록 얇은 실선으로 표시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86438" y="3643313"/>
            <a:ext cx="2320925" cy="1643062"/>
          </a:xfrm>
          <a:prstGeom prst="rect">
            <a:avLst/>
          </a:prstGeom>
          <a:solidFill>
            <a:srgbClr val="FF505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10250" y="5429250"/>
            <a:ext cx="1077913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여백 표시</a:t>
            </a:r>
          </a:p>
        </p:txBody>
      </p:sp>
      <p:sp>
        <p:nvSpPr>
          <p:cNvPr id="6159" name="TextBox 14"/>
          <p:cNvSpPr txBox="1">
            <a:spLocks noChangeArrowheads="1"/>
          </p:cNvSpPr>
          <p:nvPr/>
        </p:nvSpPr>
        <p:spPr bwMode="auto">
          <a:xfrm>
            <a:off x="785813" y="2905125"/>
            <a:ext cx="2746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8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#text .text text</a:t>
            </a:r>
            <a:endParaRPr kumimoji="0" lang="ko-KR" altLang="en-US" sz="28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875" y="3009900"/>
            <a:ext cx="4518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 .text </a:t>
            </a: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안에 </a:t>
            </a:r>
            <a:r>
              <a:rPr kumimoji="0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class .text </a:t>
            </a: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안에 </a:t>
            </a:r>
            <a:r>
              <a:rPr kumimoji="0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text </a:t>
            </a: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개체</a:t>
            </a:r>
            <a:endParaRPr kumimoji="0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8688" y="1714500"/>
            <a:ext cx="7143750" cy="714375"/>
          </a:xfrm>
        </p:spPr>
        <p:txBody>
          <a:bodyPr rtlCol="0"/>
          <a:lstStyle/>
          <a:p>
            <a:pPr marL="571500" indent="-571500" fontAlgn="auto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1 depth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3125" y="2857500"/>
            <a:ext cx="6215063" cy="3478213"/>
          </a:xfrm>
        </p:spPr>
        <p:txBody>
          <a:bodyPr rtlCol="0"/>
          <a:lstStyle/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ko-KR" altLang="en-US" dirty="0" smtClean="0"/>
              <a:t>검색</a:t>
            </a:r>
            <a:r>
              <a:rPr lang="en-US" altLang="ko-KR" dirty="0" smtClean="0"/>
              <a:t>box title</a:t>
            </a: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ko-KR" altLang="en-US" dirty="0" smtClean="0"/>
              <a:t>검색 요소</a:t>
            </a:r>
            <a:endParaRPr lang="en-US" altLang="ko-KR" dirty="0" smtClean="0"/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altLang="ko-KR" dirty="0" smtClean="0"/>
              <a:t>List title</a:t>
            </a: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altLang="ko-KR" dirty="0" smtClean="0"/>
              <a:t>List table</a:t>
            </a:r>
            <a:endParaRPr lang="ko-KR" altLang="en-US" dirty="0"/>
          </a:p>
        </p:txBody>
      </p:sp>
      <p:sp>
        <p:nvSpPr>
          <p:cNvPr id="7172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FD5FF2-0249-4779-8E09-7C38324B05E4}" type="slidenum">
              <a:rPr lang="ko-KR" altLang="en-US">
                <a:solidFill>
                  <a:srgbClr val="7F7F7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marL="571500" indent="-571500" fontAlgn="auto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1 depth</a:t>
            </a:r>
            <a:endParaRPr lang="ko-KR" altLang="en-US" dirty="0"/>
          </a:p>
        </p:txBody>
      </p:sp>
      <p:sp>
        <p:nvSpPr>
          <p:cNvPr id="8195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E9129C-1A8A-430C-8F08-5A6059B93EB5}" type="slidenum">
              <a:rPr lang="ko-KR" altLang="en-US">
                <a:solidFill>
                  <a:srgbClr val="7F7F7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>
              <a:solidFill>
                <a:srgbClr val="7F7F7F"/>
              </a:solidFill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1500188"/>
            <a:ext cx="70866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42938" y="1600200"/>
            <a:ext cx="6821487" cy="29527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2938" y="1895475"/>
            <a:ext cx="6821487" cy="1890713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2938" y="3790950"/>
            <a:ext cx="6821487" cy="32385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2938" y="4114800"/>
            <a:ext cx="6821487" cy="1890713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201" name="TextBox 13"/>
          <p:cNvSpPr txBox="1">
            <a:spLocks noChangeArrowheads="1"/>
          </p:cNvSpPr>
          <p:nvPr/>
        </p:nvSpPr>
        <p:spPr bwMode="auto">
          <a:xfrm>
            <a:off x="7500938" y="1604963"/>
            <a:ext cx="10334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.ContentsTitle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2" name="TextBox 14"/>
          <p:cNvSpPr txBox="1">
            <a:spLocks noChangeArrowheads="1"/>
          </p:cNvSpPr>
          <p:nvPr/>
        </p:nvSpPr>
        <p:spPr bwMode="auto">
          <a:xfrm>
            <a:off x="7500938" y="2614613"/>
            <a:ext cx="9191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Search_fild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3" name="TextBox 15"/>
          <p:cNvSpPr txBox="1">
            <a:spLocks noChangeArrowheads="1"/>
          </p:cNvSpPr>
          <p:nvPr/>
        </p:nvSpPr>
        <p:spPr bwMode="auto">
          <a:xfrm>
            <a:off x="7500938" y="3795713"/>
            <a:ext cx="13573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GrayContentsTitle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4" name="TextBox 16"/>
          <p:cNvSpPr txBox="1">
            <a:spLocks noChangeArrowheads="1"/>
          </p:cNvSpPr>
          <p:nvPr/>
        </p:nvSpPr>
        <p:spPr bwMode="auto">
          <a:xfrm>
            <a:off x="7500938" y="4681538"/>
            <a:ext cx="8016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list_table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58063" y="1500188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20" name="타원 19"/>
          <p:cNvSpPr/>
          <p:nvPr/>
        </p:nvSpPr>
        <p:spPr>
          <a:xfrm>
            <a:off x="7377113" y="2509838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21" name="타원 20"/>
          <p:cNvSpPr/>
          <p:nvPr/>
        </p:nvSpPr>
        <p:spPr>
          <a:xfrm>
            <a:off x="7358063" y="3833813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22" name="타원 21"/>
          <p:cNvSpPr/>
          <p:nvPr/>
        </p:nvSpPr>
        <p:spPr>
          <a:xfrm>
            <a:off x="7358063" y="4710113"/>
            <a:ext cx="214312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4</a:t>
            </a:r>
            <a:endParaRPr kumimoji="0" lang="ko-KR" altLang="en-US" sz="1000" b="1" dirty="0"/>
          </a:p>
        </p:txBody>
      </p:sp>
      <p:cxnSp>
        <p:nvCxnSpPr>
          <p:cNvPr id="23" name="직선 연결선 22"/>
          <p:cNvCxnSpPr/>
          <p:nvPr/>
        </p:nvCxnSpPr>
        <p:spPr>
          <a:xfrm rot="16200000" flipV="1">
            <a:off x="240507" y="1607344"/>
            <a:ext cx="78581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16200000" flipV="1">
            <a:off x="7088982" y="1607344"/>
            <a:ext cx="785812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52463" y="1357313"/>
            <a:ext cx="6804025" cy="1587"/>
          </a:xfrm>
          <a:prstGeom prst="straightConnector1">
            <a:avLst/>
          </a:prstGeom>
          <a:ln w="19050">
            <a:solidFill>
              <a:srgbClr val="FF5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2" name="TextBox 26"/>
          <p:cNvSpPr txBox="1">
            <a:spLocks noChangeArrowheads="1"/>
          </p:cNvSpPr>
          <p:nvPr/>
        </p:nvSpPr>
        <p:spPr bwMode="auto">
          <a:xfrm>
            <a:off x="3538538" y="1109663"/>
            <a:ext cx="555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716px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1 depth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검색</a:t>
            </a:r>
            <a:r>
              <a:rPr lang="en-US" altLang="ko-KR" sz="1600" dirty="0" smtClean="0"/>
              <a:t>box title</a:t>
            </a:r>
            <a:endParaRPr lang="ko-KR" altLang="en-US" sz="1600" dirty="0"/>
          </a:p>
        </p:txBody>
      </p:sp>
      <p:sp>
        <p:nvSpPr>
          <p:cNvPr id="9219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98B52FD-D6A2-4B4C-A542-79E9790144E3}" type="slidenum">
              <a:rPr lang="ko-KR" altLang="en-US">
                <a:solidFill>
                  <a:srgbClr val="7F7F7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>
              <a:solidFill>
                <a:srgbClr val="7F7F7F"/>
              </a:solidFill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857375"/>
            <a:ext cx="68770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942975" y="1876425"/>
            <a:ext cx="6821488" cy="295275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7820025" y="1795463"/>
            <a:ext cx="10318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.ContentsTitle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677150" y="179546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1133475" y="1966913"/>
            <a:ext cx="714375" cy="142875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33550" y="1862138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85931" y="1847839"/>
            <a:ext cx="33695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h3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58000" y="1938338"/>
            <a:ext cx="447675" cy="195262"/>
          </a:xfrm>
          <a:prstGeom prst="rect">
            <a:avLst/>
          </a:prstGeom>
          <a:noFill/>
          <a:ln w="127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219950" y="202406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72331" y="2009764"/>
            <a:ext cx="76655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title_btn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14400" y="43672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66781" y="4352914"/>
            <a:ext cx="33695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h3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9232" name="TextBox 16"/>
          <p:cNvSpPr txBox="1">
            <a:spLocks noChangeArrowheads="1"/>
          </p:cNvSpPr>
          <p:nvPr/>
        </p:nvSpPr>
        <p:spPr bwMode="auto">
          <a:xfrm>
            <a:off x="1857375" y="4352925"/>
            <a:ext cx="22494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글자색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#fff / 14pt / bold / left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정렬</a:t>
            </a:r>
          </a:p>
        </p:txBody>
      </p:sp>
      <p:sp>
        <p:nvSpPr>
          <p:cNvPr id="18" name="타원 17"/>
          <p:cNvSpPr/>
          <p:nvPr/>
        </p:nvSpPr>
        <p:spPr>
          <a:xfrm>
            <a:off x="914400" y="47482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66781" y="4733914"/>
            <a:ext cx="76655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title_btn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9235" name="TextBox 19"/>
          <p:cNvSpPr txBox="1">
            <a:spLocks noChangeArrowheads="1"/>
          </p:cNvSpPr>
          <p:nvPr/>
        </p:nvSpPr>
        <p:spPr bwMode="auto">
          <a:xfrm>
            <a:off x="1857375" y="4733925"/>
            <a:ext cx="3460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.Btn01Start / .Btn01Center / .Btn01End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이루어져 있음</a:t>
            </a:r>
            <a:endParaRPr kumimoji="0"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.Btn01Center text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바꾸면 버튼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text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수정 가능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57250" y="2571750"/>
            <a:ext cx="6929438" cy="1357313"/>
          </a:xfrm>
          <a:prstGeom prst="rect">
            <a:avLst/>
          </a:prstGeom>
          <a:gradFill flip="none" rotWithShape="1">
            <a:gsLst>
              <a:gs pos="0">
                <a:srgbClr val="F9F8F6">
                  <a:alpha val="0"/>
                </a:srgbClr>
              </a:gs>
              <a:gs pos="100000">
                <a:srgbClr val="F9F8F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501063" cy="5000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1 depth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검색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</a:t>
            </a:r>
            <a:r>
              <a:rPr lang="en-US" altLang="ko-KR" sz="1600" dirty="0" smtClean="0"/>
              <a:t>(1)</a:t>
            </a:r>
            <a:endParaRPr lang="ko-KR" altLang="en-US" sz="1600" dirty="0"/>
          </a:p>
        </p:txBody>
      </p:sp>
      <p:sp>
        <p:nvSpPr>
          <p:cNvPr id="10243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61ECA7-B65F-4DEF-8038-8D2D223B875C}" type="slidenum">
              <a:rPr lang="ko-KR" altLang="en-US">
                <a:solidFill>
                  <a:srgbClr val="7F7F7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>
              <a:solidFill>
                <a:srgbClr val="7F7F7F"/>
              </a:solidFill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857375"/>
            <a:ext cx="68770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942975" y="2181225"/>
            <a:ext cx="6821488" cy="1746250"/>
          </a:xfrm>
          <a:prstGeom prst="rect">
            <a:avLst/>
          </a:prstGeom>
          <a:noFill/>
          <a:ln w="952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7783513" y="2509838"/>
            <a:ext cx="13604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Search_fild</a:t>
            </a:r>
            <a:endParaRPr kumimoji="0" lang="ko-KR" altLang="en-US" sz="16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643813" y="257175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15" name="타원 14"/>
          <p:cNvSpPr/>
          <p:nvPr/>
        </p:nvSpPr>
        <p:spPr>
          <a:xfrm>
            <a:off x="914400" y="4367213"/>
            <a:ext cx="214313" cy="2143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1</a:t>
            </a:r>
            <a:endParaRPr kumimoji="0" lang="ko-KR" altLang="en-US" sz="1000" b="1" dirty="0"/>
          </a:p>
        </p:txBody>
      </p:sp>
      <p:sp>
        <p:nvSpPr>
          <p:cNvPr id="10249" name="TextBox 15"/>
          <p:cNvSpPr txBox="1">
            <a:spLocks noChangeArrowheads="1"/>
          </p:cNvSpPr>
          <p:nvPr/>
        </p:nvSpPr>
        <p:spPr bwMode="auto">
          <a:xfrm>
            <a:off x="1066800" y="4352925"/>
            <a:ext cx="9191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Search_fild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0" name="TextBox 16"/>
          <p:cNvSpPr txBox="1">
            <a:spLocks noChangeArrowheads="1"/>
          </p:cNvSpPr>
          <p:nvPr/>
        </p:nvSpPr>
        <p:spPr bwMode="auto">
          <a:xfrm>
            <a:off x="1963738" y="4352925"/>
            <a:ext cx="2751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top / . middle / . bottom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이루어져 있음</a:t>
            </a:r>
            <a:endParaRPr kumimoji="0"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middle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안에 개체가 들어감</a:t>
            </a:r>
          </a:p>
        </p:txBody>
      </p:sp>
      <p:sp>
        <p:nvSpPr>
          <p:cNvPr id="18" name="타원 17"/>
          <p:cNvSpPr/>
          <p:nvPr/>
        </p:nvSpPr>
        <p:spPr>
          <a:xfrm>
            <a:off x="914400" y="508635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66781" y="5072074"/>
            <a:ext cx="75212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half_left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0253" name="TextBox 19"/>
          <p:cNvSpPr txBox="1">
            <a:spLocks noChangeArrowheads="1"/>
          </p:cNvSpPr>
          <p:nvPr/>
        </p:nvSpPr>
        <p:spPr bwMode="auto">
          <a:xfrm>
            <a:off x="1963738" y="5072063"/>
            <a:ext cx="22447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box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내에 왼쪽에 정렬되는 개체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42975" y="3924300"/>
            <a:ext cx="6821488" cy="219075"/>
          </a:xfrm>
          <a:prstGeom prst="rect">
            <a:avLst/>
          </a:prstGeom>
          <a:solidFill>
            <a:srgbClr val="FF505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90613" y="2295525"/>
            <a:ext cx="3062287" cy="29527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510088" y="2295525"/>
            <a:ext cx="3062287" cy="29527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00363" y="250507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2</a:t>
            </a:r>
            <a:endParaRPr kumimoji="0" lang="ko-KR" altLang="en-US" sz="1000" b="1" dirty="0"/>
          </a:p>
        </p:txBody>
      </p:sp>
      <p:sp>
        <p:nvSpPr>
          <p:cNvPr id="10258" name="TextBox 28"/>
          <p:cNvSpPr txBox="1">
            <a:spLocks noChangeArrowheads="1"/>
          </p:cNvSpPr>
          <p:nvPr/>
        </p:nvSpPr>
        <p:spPr bwMode="auto">
          <a:xfrm>
            <a:off x="3000375" y="2552700"/>
            <a:ext cx="752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half_left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53013" y="250507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10260" name="TextBox 30"/>
          <p:cNvSpPr txBox="1">
            <a:spLocks noChangeArrowheads="1"/>
          </p:cNvSpPr>
          <p:nvPr/>
        </p:nvSpPr>
        <p:spPr bwMode="auto">
          <a:xfrm>
            <a:off x="5153025" y="2552700"/>
            <a:ext cx="841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half_right</a:t>
            </a:r>
            <a:endParaRPr kumimoji="0" lang="ko-KR" altLang="en-US"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14400" y="534352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3</a:t>
            </a:r>
            <a:endParaRPr kumimoji="0" lang="ko-KR" alt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066781" y="5329249"/>
            <a:ext cx="84189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half_right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0263" name="TextBox 33"/>
          <p:cNvSpPr txBox="1">
            <a:spLocks noChangeArrowheads="1"/>
          </p:cNvSpPr>
          <p:nvPr/>
        </p:nvSpPr>
        <p:spPr bwMode="auto">
          <a:xfrm>
            <a:off x="1963738" y="5329238"/>
            <a:ext cx="23733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box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내에 오른쪽에 정렬되는 개체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90613" y="2876550"/>
            <a:ext cx="6481762" cy="29527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633538" y="3086100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4</a:t>
            </a:r>
            <a:endParaRPr kumimoji="0" lang="ko-KR" altLang="en-US" sz="1000" b="1" dirty="0"/>
          </a:p>
        </p:txBody>
      </p:sp>
      <p:sp>
        <p:nvSpPr>
          <p:cNvPr id="38" name="타원 37"/>
          <p:cNvSpPr/>
          <p:nvPr/>
        </p:nvSpPr>
        <p:spPr>
          <a:xfrm>
            <a:off x="914400" y="585787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/>
              <a:t>4</a:t>
            </a:r>
            <a:endParaRPr kumimoji="0" lang="ko-KR" alt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66781" y="5843599"/>
            <a:ext cx="99899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클래스명</a:t>
            </a:r>
            <a:r>
              <a:rPr kumimoji="0" lang="ko-KR" altLang="en-US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 없음</a:t>
            </a:r>
          </a:p>
        </p:txBody>
      </p:sp>
      <p:sp>
        <p:nvSpPr>
          <p:cNvPr id="10268" name="TextBox 39"/>
          <p:cNvSpPr txBox="1">
            <a:spLocks noChangeArrowheads="1"/>
          </p:cNvSpPr>
          <p:nvPr/>
        </p:nvSpPr>
        <p:spPr bwMode="auto">
          <a:xfrm>
            <a:off x="1963738" y="5843588"/>
            <a:ext cx="29337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한줄을 모두 차지하는 칸은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div </a:t>
            </a:r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클래스명이 없음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143000" y="2357438"/>
            <a:ext cx="714375" cy="179387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62150" y="2357438"/>
            <a:ext cx="2087563" cy="179387"/>
          </a:xfrm>
          <a:prstGeom prst="rect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44" name="직선 연결선 43"/>
          <p:cNvCxnSpPr>
            <a:stCxn id="41" idx="0"/>
          </p:cNvCxnSpPr>
          <p:nvPr/>
        </p:nvCxnSpPr>
        <p:spPr>
          <a:xfrm rot="16200000" flipV="1">
            <a:off x="1107281" y="1964532"/>
            <a:ext cx="78581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1385888" y="143827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 dirty="0"/>
              <a:t>2-1</a:t>
            </a:r>
            <a:endParaRPr kumimoji="0" lang="ko-KR" altLang="en-US" sz="700" b="1" dirty="0"/>
          </a:p>
        </p:txBody>
      </p:sp>
      <p:cxnSp>
        <p:nvCxnSpPr>
          <p:cNvPr id="46" name="직선 연결선 45"/>
          <p:cNvCxnSpPr/>
          <p:nvPr/>
        </p:nvCxnSpPr>
        <p:spPr>
          <a:xfrm rot="16200000" flipV="1">
            <a:off x="2964656" y="1964532"/>
            <a:ext cx="78581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3243263" y="1438275"/>
            <a:ext cx="214312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 dirty="0"/>
              <a:t>2-2</a:t>
            </a:r>
            <a:endParaRPr kumimoji="0" lang="ko-KR" altLang="en-US" sz="700" b="1" dirty="0"/>
          </a:p>
        </p:txBody>
      </p:sp>
      <p:sp>
        <p:nvSpPr>
          <p:cNvPr id="48" name="타원 47"/>
          <p:cNvSpPr/>
          <p:nvPr/>
        </p:nvSpPr>
        <p:spPr>
          <a:xfrm>
            <a:off x="4933950" y="5086350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 dirty="0">
                <a:solidFill>
                  <a:prstClr val="white"/>
                </a:solidFill>
              </a:rPr>
              <a:t>2-1</a:t>
            </a:r>
            <a:endParaRPr kumimoji="0" lang="ko-KR" altLang="en-US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086331" y="5072074"/>
            <a:ext cx="123142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text_brown_12B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0277" name="TextBox 49"/>
          <p:cNvSpPr txBox="1">
            <a:spLocks noChangeArrowheads="1"/>
          </p:cNvSpPr>
          <p:nvPr/>
        </p:nvSpPr>
        <p:spPr bwMode="auto">
          <a:xfrm>
            <a:off x="6215063" y="5072063"/>
            <a:ext cx="13446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항목 제목 서체 지정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52554" y="1433524"/>
            <a:ext cx="123142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text_brown_12B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48029" y="1433524"/>
            <a:ext cx="115448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input_calendar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933950" y="5362575"/>
            <a:ext cx="214313" cy="214313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 dirty="0">
                <a:solidFill>
                  <a:prstClr val="white"/>
                </a:solidFill>
              </a:rPr>
              <a:t>2-2</a:t>
            </a:r>
            <a:endParaRPr kumimoji="0" lang="ko-KR" alt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086331" y="5348299"/>
            <a:ext cx="115448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. </a:t>
            </a:r>
            <a:r>
              <a:rPr kumimoji="0" lang="en-US" altLang="ko-KR" sz="1000" b="1" dirty="0" err="1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lt"/>
                <a:ea typeface="+mn-ea"/>
              </a:rPr>
              <a:t>input_calendar</a:t>
            </a:r>
            <a:endParaRPr kumimoji="0" lang="ko-KR" altLang="en-US" sz="1000" b="1" dirty="0">
              <a:solidFill>
                <a:srgbClr val="FF0000"/>
              </a:solidFill>
              <a:effectLst>
                <a:glow rad="101600">
                  <a:schemeClr val="bg1">
                    <a:alpha val="40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0282" name="TextBox 54"/>
          <p:cNvSpPr txBox="1">
            <a:spLocks noChangeArrowheads="1"/>
          </p:cNvSpPr>
          <p:nvPr/>
        </p:nvSpPr>
        <p:spPr bwMode="auto">
          <a:xfrm>
            <a:off x="6215063" y="5348288"/>
            <a:ext cx="2633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달력과 같이 양끝 맞춤이 쉽지 않은 개체를</a:t>
            </a:r>
            <a:endParaRPr kumimoji="0"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영역 안에서 왼쪽 정렬 하게 하는 </a:t>
            </a:r>
            <a:r>
              <a:rPr kumimoji="0"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endParaRPr kumimoji="0"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1998</Words>
  <Application>Microsoft Office PowerPoint</Application>
  <PresentationFormat>화면 슬라이드 쇼(4:3)</PresentationFormat>
  <Paragraphs>615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슬라이드 1</vt:lpstr>
      <vt:lpstr>슬라이드 2</vt:lpstr>
      <vt:lpstr>슬라이드 3</vt:lpstr>
      <vt:lpstr>슬라이드 4</vt:lpstr>
      <vt:lpstr>Guide </vt:lpstr>
      <vt:lpstr>제 1 depth</vt:lpstr>
      <vt:lpstr>제 1 depth</vt:lpstr>
      <vt:lpstr>제 1 depth – 검색box title</vt:lpstr>
      <vt:lpstr>제 1 depth – 검색 요소(1)</vt:lpstr>
      <vt:lpstr>제 1 depth – 검색 요소(2)</vt:lpstr>
      <vt:lpstr>제 1 depth – List title</vt:lpstr>
      <vt:lpstr>제 1 depth – List table</vt:lpstr>
      <vt:lpstr>제 2 depth</vt:lpstr>
      <vt:lpstr>제 2 depth</vt:lpstr>
      <vt:lpstr>제 2 depth</vt:lpstr>
      <vt:lpstr>제 2 depth – title</vt:lpstr>
      <vt:lpstr>제 2 depth – title</vt:lpstr>
      <vt:lpstr>제 2 depth – 기안정보 table</vt:lpstr>
      <vt:lpstr>제 2 depth – 기안(3단) table</vt:lpstr>
      <vt:lpstr>제 2 depth – 기안(4단) table</vt:lpstr>
      <vt:lpstr>제 2 depth – 기안title</vt:lpstr>
      <vt:lpstr>제 2 depth – 상세정보 table (정보입력)</vt:lpstr>
      <vt:lpstr>제 2 depth – 상세정보 table (정보입력)</vt:lpstr>
      <vt:lpstr>제 2 depth – 상세정보 table (정보입력)</vt:lpstr>
      <vt:lpstr>제 2 depth – list</vt:lpstr>
      <vt:lpstr>제 2 depth – 첨부문서</vt:lpstr>
      <vt:lpstr>Popup</vt:lpstr>
      <vt:lpstr>Popup</vt:lpstr>
      <vt:lpstr>Popup – Popup title</vt:lpstr>
      <vt:lpstr>Popup – Search fild</vt:lpstr>
      <vt:lpstr>Popup – Search_area</vt:lpstr>
      <vt:lpstr>Popup – List title</vt:lpstr>
      <vt:lpstr>Popup – List table</vt:lpstr>
      <vt:lpstr>Popup – Tab</vt:lpstr>
    </vt:vector>
  </TitlesOfParts>
  <Company>maninsoft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최진영</dc:creator>
  <cp:lastModifiedBy>최진영</cp:lastModifiedBy>
  <cp:revision>26</cp:revision>
  <dcterms:created xsi:type="dcterms:W3CDTF">2011-07-04T02:31:16Z</dcterms:created>
  <dcterms:modified xsi:type="dcterms:W3CDTF">2011-07-04T05:25:22Z</dcterms:modified>
</cp:coreProperties>
</file>