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3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65" r:id="rId6"/>
    <p:sldId id="259" r:id="rId7"/>
    <p:sldId id="260" r:id="rId8"/>
    <p:sldId id="261" r:id="rId9"/>
    <p:sldId id="262" r:id="rId10"/>
    <p:sldId id="264" r:id="rId11"/>
    <p:sldId id="267" r:id="rId12"/>
    <p:sldId id="266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8A5FD-DB29-EB4E-8E11-AC82B9FC96C7}">
          <p14:sldIdLst>
            <p14:sldId id="256"/>
            <p14:sldId id="257"/>
            <p14:sldId id="263"/>
            <p14:sldId id="258"/>
            <p14:sldId id="265"/>
            <p14:sldId id="259"/>
            <p14:sldId id="260"/>
            <p14:sldId id="261"/>
            <p14:sldId id="262"/>
            <p14:sldId id="264"/>
            <p14:sldId id="267"/>
            <p14:sldId id="266"/>
            <p14:sldId id="269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23" autoAdjust="0"/>
  </p:normalViewPr>
  <p:slideViewPr>
    <p:cSldViewPr snapToGrid="0"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AE328-6C4C-3945-A69D-F9102B7502C6}" type="datetimeFigureOut">
              <a:rPr lang="en-US" smtClean="0"/>
              <a:t>13/06/11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448F2-473B-F749-8F42-B4160D49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448F2-473B-F749-8F42-B4160D492E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13/06/11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8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13/06/11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13/06/11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2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13/06/11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13/06/11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5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13/06/11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5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13/06/11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13/06/11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9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13/06/11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3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13/06/11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13/06/11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2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44E26-10A0-124C-B79F-DFF0463C80BF}" type="datetimeFigureOut">
              <a:rPr lang="en-US" smtClean="0"/>
              <a:t>13/06/11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 and Identification of Pool Balls using Computer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Simon Have &amp; Jesper Bækdahl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1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Ball </a:t>
            </a:r>
            <a:r>
              <a:rPr lang="en-US" dirty="0" smtClean="0"/>
              <a:t>Identification – Color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</a:p>
          <a:p>
            <a:r>
              <a:rPr lang="en-US" dirty="0" smtClean="0"/>
              <a:t>Vector angle</a:t>
            </a:r>
          </a:p>
          <a:p>
            <a:r>
              <a:rPr lang="en-US" dirty="0" smtClean="0"/>
              <a:t>Difficulties amongst similar colored balls</a:t>
            </a:r>
          </a:p>
          <a:p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4417378" y="1617847"/>
            <a:ext cx="4369784" cy="3490193"/>
            <a:chOff x="1031003" y="1178810"/>
            <a:chExt cx="4369784" cy="349019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787171" y="1438466"/>
              <a:ext cx="550691" cy="30904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337862" y="1438466"/>
              <a:ext cx="292819" cy="30904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686023" y="1348573"/>
              <a:ext cx="202295" cy="202295"/>
            </a:xfrm>
            <a:prstGeom prst="ellipse">
              <a:avLst/>
            </a:prstGeom>
            <a:solidFill>
              <a:srgbClr val="B2FEB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87170" y="2029160"/>
              <a:ext cx="202295" cy="202295"/>
            </a:xfrm>
            <a:prstGeom prst="ellipse">
              <a:avLst/>
            </a:prstGeom>
            <a:solidFill>
              <a:srgbClr val="94D49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26619" y="1348573"/>
              <a:ext cx="202295" cy="202295"/>
            </a:xfrm>
            <a:prstGeom prst="ellipse">
              <a:avLst/>
            </a:prstGeom>
            <a:solidFill>
              <a:srgbClr val="ECDC9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471399" y="2029160"/>
              <a:ext cx="202295" cy="202295"/>
            </a:xfrm>
            <a:prstGeom prst="ellipse">
              <a:avLst/>
            </a:prstGeom>
            <a:solidFill>
              <a:srgbClr val="C5B7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106095" y="3175320"/>
              <a:ext cx="332914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71399" y="2990655"/>
              <a:ext cx="4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12°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236714" y="4427773"/>
              <a:ext cx="202295" cy="202295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0" idx="5"/>
              <a:endCxn id="13" idx="1"/>
            </p:cNvCxnSpPr>
            <p:nvPr/>
          </p:nvCxnSpPr>
          <p:spPr>
            <a:xfrm>
              <a:off x="2858693" y="1521243"/>
              <a:ext cx="642331" cy="53754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7"/>
              <a:endCxn id="12" idx="3"/>
            </p:cNvCxnSpPr>
            <p:nvPr/>
          </p:nvCxnSpPr>
          <p:spPr>
            <a:xfrm flipV="1">
              <a:off x="2959840" y="1521243"/>
              <a:ext cx="596404" cy="53754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6"/>
              <a:endCxn id="13" idx="2"/>
            </p:cNvCxnSpPr>
            <p:nvPr/>
          </p:nvCxnSpPr>
          <p:spPr>
            <a:xfrm>
              <a:off x="2989465" y="2130308"/>
              <a:ext cx="481934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6"/>
              <a:endCxn id="12" idx="2"/>
            </p:cNvCxnSpPr>
            <p:nvPr/>
          </p:nvCxnSpPr>
          <p:spPr>
            <a:xfrm>
              <a:off x="2888318" y="1449721"/>
              <a:ext cx="638301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47395" y="1178810"/>
              <a:ext cx="1653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Light brown</a:t>
              </a:r>
            </a:p>
            <a:p>
              <a:r>
                <a:rPr lang="en-US" sz="1400" dirty="0" smtClean="0"/>
                <a:t>RGB = 236, 220, 154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3694" y="1869447"/>
              <a:ext cx="1653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Dark brown</a:t>
              </a:r>
            </a:p>
            <a:p>
              <a:r>
                <a:rPr lang="en-US" sz="1400" dirty="0" smtClean="0"/>
                <a:t>RGB = 197, 183, 128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3778" y="1887009"/>
              <a:ext cx="1653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Dark green</a:t>
              </a:r>
            </a:p>
            <a:p>
              <a:pPr algn="r"/>
              <a:r>
                <a:rPr lang="en-US" sz="1400" dirty="0" smtClean="0"/>
                <a:t>RGB = 148, 212, 148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31003" y="1192616"/>
              <a:ext cx="1655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Light green</a:t>
              </a:r>
            </a:p>
            <a:p>
              <a:pPr algn="r"/>
              <a:r>
                <a:rPr lang="en-US" sz="1400" dirty="0" smtClean="0"/>
                <a:t>RGB = 178, 254, 178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45804" y="4361226"/>
              <a:ext cx="11079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dirty="0">
                  <a:solidFill>
                    <a:prstClr val="black"/>
                  </a:solidFill>
                </a:rPr>
                <a:t>RGB = </a:t>
              </a:r>
              <a:r>
                <a:rPr lang="en-US" sz="1400" dirty="0" smtClean="0">
                  <a:solidFill>
                    <a:prstClr val="black"/>
                  </a:solidFill>
                </a:rPr>
                <a:t>0, 0, 0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45728" y="1265763"/>
              <a:ext cx="295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D</a:t>
              </a:r>
              <a:endParaRPr lang="en-US" sz="14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86899" y="1275170"/>
              <a:ext cx="288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42790" y="1967012"/>
              <a:ext cx="280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C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49838" y="1961306"/>
              <a:ext cx="282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B</a:t>
              </a:r>
              <a:endParaRPr lang="en-US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40747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Identification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detection</a:t>
            </a:r>
          </a:p>
          <a:p>
            <a:pPr lvl="1"/>
            <a:r>
              <a:rPr lang="en-US" dirty="0" smtClean="0"/>
              <a:t>Implicitly tested</a:t>
            </a:r>
          </a:p>
          <a:p>
            <a:pPr lvl="1"/>
            <a:r>
              <a:rPr lang="en-US" dirty="0" smtClean="0"/>
              <a:t>Good results</a:t>
            </a:r>
          </a:p>
          <a:p>
            <a:r>
              <a:rPr lang="en-US" dirty="0" smtClean="0"/>
              <a:t>Ball detection</a:t>
            </a:r>
          </a:p>
          <a:p>
            <a:pPr lvl="1"/>
            <a:r>
              <a:rPr lang="en-US" dirty="0" smtClean="0"/>
              <a:t>Good results in all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0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– Ball identification</a:t>
            </a:r>
            <a:endParaRPr lang="en-US" dirty="0"/>
          </a:p>
        </p:txBody>
      </p:sp>
      <p:pic>
        <p:nvPicPr>
          <p:cNvPr id="9" name="Content Placeholder 8" descr="max-white-outpu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396" b="-55396"/>
          <a:stretch>
            <a:fillRect/>
          </a:stretch>
        </p:blipFill>
        <p:spPr>
          <a:xfrm>
            <a:off x="472878" y="2619394"/>
            <a:ext cx="8229600" cy="4525963"/>
          </a:xfrm>
        </p:spPr>
      </p:pic>
      <p:pic>
        <p:nvPicPr>
          <p:cNvPr id="15" name="Picture 14" descr="max-white-inpu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46" y="1709109"/>
            <a:ext cx="8236568" cy="208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8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prototype</a:t>
            </a:r>
          </a:p>
          <a:p>
            <a:r>
              <a:rPr lang="en-US" dirty="0" smtClean="0"/>
              <a:t>Successful detection of table &amp; balls</a:t>
            </a:r>
          </a:p>
          <a:p>
            <a:r>
              <a:rPr lang="en-US" dirty="0" smtClean="0"/>
              <a:t>Problems with ball identification</a:t>
            </a:r>
          </a:p>
          <a:p>
            <a:pPr lvl="1"/>
            <a:r>
              <a:rPr lang="en-US" dirty="0" smtClean="0"/>
              <a:t>Sensitive to color light changes</a:t>
            </a:r>
          </a:p>
          <a:p>
            <a:pPr lvl="1"/>
            <a:r>
              <a:rPr lang="en-US" dirty="0" smtClean="0"/>
              <a:t>Camera problems</a:t>
            </a:r>
          </a:p>
          <a:p>
            <a:pPr lvl="1"/>
            <a:r>
              <a:rPr lang="en-US" dirty="0" smtClean="0"/>
              <a:t>Unsolved bugs </a:t>
            </a:r>
            <a:r>
              <a:rPr lang="en-US" smtClean="0"/>
              <a:t>in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Table Detection</a:t>
            </a:r>
          </a:p>
          <a:p>
            <a:r>
              <a:rPr lang="en-US" dirty="0" smtClean="0"/>
              <a:t>Human Interaction Detection</a:t>
            </a:r>
          </a:p>
          <a:p>
            <a:r>
              <a:rPr lang="en-US" dirty="0" smtClean="0"/>
              <a:t>Ball Detection</a:t>
            </a:r>
          </a:p>
          <a:p>
            <a:r>
              <a:rPr lang="en-US" dirty="0" smtClean="0"/>
              <a:t>Ball Identification</a:t>
            </a:r>
          </a:p>
          <a:p>
            <a:r>
              <a:rPr lang="en-US" dirty="0" smtClean="0"/>
              <a:t>Test and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or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" b="431"/>
          <a:stretch>
            <a:fillRect/>
          </a:stretch>
        </p:blipFill>
        <p:spPr>
          <a:xfrm>
            <a:off x="143725" y="11501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92929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rdThres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84375"/>
            <a:ext cx="8167357" cy="4530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Ball Detection – Preliminary segmentation</a:t>
            </a:r>
            <a:endParaRPr lang="en-US" dirty="0"/>
          </a:p>
        </p:txBody>
      </p:sp>
      <p:pic>
        <p:nvPicPr>
          <p:cNvPr id="4" name="Content Placeholder 3" descr="bord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" b="431"/>
          <a:stretch>
            <a:fillRect/>
          </a:stretch>
        </p:blipFill>
        <p:spPr>
          <a:xfrm>
            <a:off x="425844" y="168916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92207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Ball Detection – Probability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Discard background pixels</a:t>
            </a:r>
          </a:p>
          <a:p>
            <a:r>
              <a:rPr lang="en-US" dirty="0" smtClean="0"/>
              <a:t>Determine primary color</a:t>
            </a:r>
          </a:p>
          <a:p>
            <a:r>
              <a:rPr lang="en-US" dirty="0" smtClean="0"/>
              <a:t>Count primary colored pixels</a:t>
            </a:r>
          </a:p>
          <a:p>
            <a:r>
              <a:rPr lang="en-US" dirty="0" smtClean="0"/>
              <a:t>Count white pixels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5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ordThres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1005"/>
            <a:ext cx="8229600" cy="4565276"/>
          </a:xfrm>
          <a:prstGeom prst="rect">
            <a:avLst/>
          </a:prstGeom>
        </p:spPr>
      </p:pic>
      <p:pic>
        <p:nvPicPr>
          <p:cNvPr id="9" name="Content Placeholder 3" descr="bord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" b="431"/>
          <a:stretch>
            <a:fillRect/>
          </a:stretch>
        </p:blipFill>
        <p:spPr>
          <a:xfrm>
            <a:off x="457200" y="1630318"/>
            <a:ext cx="8229600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Ball Detection – Probability </a:t>
            </a:r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87239" y="2492529"/>
            <a:ext cx="256298" cy="2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5320" y="2250493"/>
            <a:ext cx="6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18099" y="2684205"/>
            <a:ext cx="6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5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4936E-6 -3.62352E-6 L 0.51771 -3.62352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0.01042 L 0.53072 0.0101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7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rdThres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5467"/>
            <a:ext cx="8231660" cy="4530748"/>
          </a:xfrm>
          <a:prstGeom prst="rect">
            <a:avLst/>
          </a:prstGeom>
        </p:spPr>
      </p:pic>
      <p:pic>
        <p:nvPicPr>
          <p:cNvPr id="4" name="Content Placeholder 3" descr="bord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" b="431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Ball Detection – Best Candidates Selection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63347" y="4614429"/>
            <a:ext cx="256298" cy="2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21019" y="4693896"/>
            <a:ext cx="6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98%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163029" y="4606079"/>
            <a:ext cx="256298" cy="2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65631" y="2693154"/>
            <a:ext cx="256298" cy="2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63492" y="2708320"/>
            <a:ext cx="6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/>
      <p:bldP spid="9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Detection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6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</a:t>
            </a:r>
            <a:r>
              <a:rPr lang="en-US" dirty="0" smtClean="0"/>
              <a:t>Identification </a:t>
            </a:r>
            <a:r>
              <a:rPr lang="en-US" dirty="0" smtClean="0"/>
              <a:t>- Calibration</a:t>
            </a:r>
            <a:endParaRPr lang="en-US" dirty="0"/>
          </a:p>
        </p:txBody>
      </p:sp>
      <p:pic>
        <p:nvPicPr>
          <p:cNvPr id="8" name="Content Placeholder 7" descr="highSat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0" r="26900"/>
          <a:stretch>
            <a:fillRect/>
          </a:stretch>
        </p:blipFill>
        <p:spPr/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smtClean="0"/>
              <a:t>balls</a:t>
            </a:r>
            <a:endParaRPr lang="en-US" dirty="0" smtClean="0"/>
          </a:p>
          <a:p>
            <a:r>
              <a:rPr lang="en-US" dirty="0" smtClean="0"/>
              <a:t>Compute mean </a:t>
            </a:r>
            <a:r>
              <a:rPr lang="en-US" dirty="0" smtClean="0"/>
              <a:t>RGB</a:t>
            </a:r>
          </a:p>
          <a:p>
            <a:r>
              <a:rPr lang="en-US" dirty="0" smtClean="0"/>
              <a:t>Determine white content in cue ball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96604" y="2789603"/>
            <a:ext cx="256298" cy="2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20212" y="4823592"/>
            <a:ext cx="256298" cy="2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41385" y="3914157"/>
            <a:ext cx="256298" cy="2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7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</TotalTime>
  <Words>195</Words>
  <Application>Microsoft Macintosh PowerPoint</Application>
  <PresentationFormat>On-screen Show (4:3)</PresentationFormat>
  <Paragraphs>61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Detection and Identification of Pool Balls using Computer Vision</vt:lpstr>
      <vt:lpstr>Agenda</vt:lpstr>
      <vt:lpstr>PowerPoint Presentation</vt:lpstr>
      <vt:lpstr>Ball Detection – Preliminary segmentation</vt:lpstr>
      <vt:lpstr>Ball Detection – Probability Estimation</vt:lpstr>
      <vt:lpstr>Ball Detection – Probability Estimation</vt:lpstr>
      <vt:lpstr>Ball Detection – Best Candidates Selection</vt:lpstr>
      <vt:lpstr>Ball Detection</vt:lpstr>
      <vt:lpstr>Ball Identification - Calibration</vt:lpstr>
      <vt:lpstr>Ball Identification – Color Comparison</vt:lpstr>
      <vt:lpstr>Ball Identification</vt:lpstr>
      <vt:lpstr>Test</vt:lpstr>
      <vt:lpstr>Test – Ball identification</vt:lpstr>
      <vt:lpstr>Conclusion</vt:lpstr>
    </vt:vector>
  </TitlesOfParts>
  <Company>Aalborg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and Identification of Pool Balls using Computer Vision</dc:title>
  <dc:creator>Jesper Baekdahl</dc:creator>
  <cp:lastModifiedBy>Jesper Baekdahl</cp:lastModifiedBy>
  <cp:revision>28</cp:revision>
  <dcterms:created xsi:type="dcterms:W3CDTF">2011-06-12T11:42:03Z</dcterms:created>
  <dcterms:modified xsi:type="dcterms:W3CDTF">2011-06-13T21:05:22Z</dcterms:modified>
</cp:coreProperties>
</file>