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62" r:id="rId7"/>
    <p:sldId id="259" r:id="rId8"/>
    <p:sldId id="261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55" autoAdjust="0"/>
  </p:normalViewPr>
  <p:slideViewPr>
    <p:cSldViewPr>
      <p:cViewPr>
        <p:scale>
          <a:sx n="100" d="100"/>
          <a:sy n="100" d="100"/>
        </p:scale>
        <p:origin x="-21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Group 822: </a:t>
            </a:r>
            <a:r>
              <a:rPr lang="da-DK" dirty="0" smtClean="0"/>
              <a:t>SemiSuperReversi</a:t>
            </a:r>
            <a:endParaRPr lang="da-DK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r="7963"/>
          <a:stretch/>
        </p:blipFill>
        <p:spPr bwMode="auto">
          <a:xfrm>
            <a:off x="2819400" y="3810000"/>
            <a:ext cx="31242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5257800" y="3362325"/>
            <a:ext cx="1828800" cy="1219200"/>
          </a:xfrm>
          <a:prstGeom prst="wedgeEllipseCallout">
            <a:avLst>
              <a:gd name="adj1" fmla="val -44271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Can you believe it?</a:t>
            </a:r>
            <a:endParaRPr lang="da-D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Reversi: the rules</a:t>
            </a:r>
            <a:endParaRPr lang="da-D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16383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7600" y="3493008"/>
            <a:ext cx="179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Starting position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008" y="4114800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a-DK" dirty="0"/>
              <a:t>A</a:t>
            </a:r>
            <a:r>
              <a:rPr lang="da-DK" dirty="0" smtClean="0"/>
              <a:t> maker must be placed in line </a:t>
            </a:r>
            <a:r>
              <a:rPr lang="da-DK" dirty="0"/>
              <a:t>(horizontal, </a:t>
            </a:r>
            <a:r>
              <a:rPr lang="da-DK" dirty="0" smtClean="0"/>
              <a:t>vertical &amp; diagonal) between players own colour and at least one of the opponents </a:t>
            </a:r>
            <a:r>
              <a:rPr lang="da-DK" dirty="0" smtClean="0"/>
              <a:t>colour</a:t>
            </a:r>
            <a:endParaRPr lang="da-DK" dirty="0"/>
          </a:p>
          <a:p>
            <a:pPr marL="342900" indent="-342900">
              <a:buAutoNum type="arabicParenR"/>
            </a:pPr>
            <a:r>
              <a:rPr lang="da-DK" dirty="0" smtClean="0"/>
              <a:t> Placed </a:t>
            </a:r>
            <a:r>
              <a:rPr lang="da-DK" dirty="0" smtClean="0"/>
              <a:t>as in 1) will make the opponents </a:t>
            </a:r>
            <a:r>
              <a:rPr lang="da-DK" dirty="0" smtClean="0"/>
              <a:t>marker(s) </a:t>
            </a:r>
            <a:r>
              <a:rPr lang="da-DK" dirty="0" smtClean="0"/>
              <a:t>turn to the players </a:t>
            </a:r>
            <a:r>
              <a:rPr lang="da-DK" dirty="0" smtClean="0"/>
              <a:t>colour</a:t>
            </a:r>
            <a:endParaRPr lang="da-DK" dirty="0" smtClean="0"/>
          </a:p>
          <a:p>
            <a:pPr marL="342900" indent="-342900">
              <a:buAutoNum type="arabicParenR"/>
            </a:pPr>
            <a:r>
              <a:rPr lang="da-DK" dirty="0" smtClean="0"/>
              <a:t>Dark player starts – thereafter players will take alternating </a:t>
            </a:r>
            <a:r>
              <a:rPr lang="da-DK" dirty="0" smtClean="0"/>
              <a:t>turns</a:t>
            </a:r>
            <a:endParaRPr lang="da-DK" dirty="0" smtClean="0"/>
          </a:p>
          <a:p>
            <a:pPr marL="342900" indent="-342900">
              <a:buAutoNum type="arabicParenR"/>
            </a:pPr>
            <a:r>
              <a:rPr lang="da-DK" dirty="0" smtClean="0"/>
              <a:t>If a player cannot place a marker the turn will pass to the other </a:t>
            </a:r>
            <a:r>
              <a:rPr lang="da-DK" dirty="0" smtClean="0"/>
              <a:t>player</a:t>
            </a:r>
            <a:endParaRPr lang="da-DK" dirty="0" smtClean="0"/>
          </a:p>
          <a:p>
            <a:pPr marL="342900" indent="-342900">
              <a:buAutoNum type="arabicParenR"/>
            </a:pPr>
            <a:r>
              <a:rPr lang="da-DK" dirty="0" smtClean="0"/>
              <a:t>When none of the players can move the game is </a:t>
            </a:r>
            <a:r>
              <a:rPr lang="da-DK" dirty="0" smtClean="0"/>
              <a:t>finished</a:t>
            </a:r>
            <a:endParaRPr lang="da-DK" dirty="0" smtClean="0"/>
          </a:p>
          <a:p>
            <a:pPr marL="342900" indent="-342900">
              <a:buAutoNum type="arabicParenR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794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Evaluation function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Version 0.1: </a:t>
            </a:r>
            <a:r>
              <a:rPr lang="da-DK" dirty="0" smtClean="0"/>
              <a:t>Finds </a:t>
            </a:r>
            <a:r>
              <a:rPr lang="da-DK" dirty="0" smtClean="0"/>
              <a:t>numbers of markers in n+? compared to </a:t>
            </a:r>
            <a:r>
              <a:rPr lang="da-DK" dirty="0" smtClean="0"/>
              <a:t>n</a:t>
            </a:r>
            <a:endParaRPr lang="da-DK" dirty="0"/>
          </a:p>
          <a:p>
            <a:r>
              <a:rPr lang="da-DK" dirty="0" smtClean="0"/>
              <a:t>Version 0.2</a:t>
            </a:r>
            <a:r>
              <a:rPr lang="da-DK" sz="2000" dirty="0" smtClean="0"/>
              <a:t>:  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971800"/>
            <a:ext cx="30289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Negamax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Minimax</a:t>
            </a:r>
            <a:endParaRPr lang="da-DK" dirty="0" smtClean="0"/>
          </a:p>
          <a:p>
            <a:r>
              <a:rPr lang="da-DK" dirty="0" smtClean="0"/>
              <a:t>Improvement </a:t>
            </a:r>
            <a:r>
              <a:rPr lang="da-DK" dirty="0" smtClean="0"/>
              <a:t>of minimaxing (two players and zero-sum game</a:t>
            </a:r>
            <a:r>
              <a:rPr lang="da-DK" dirty="0" smtClean="0"/>
              <a:t>)</a:t>
            </a:r>
            <a:endParaRPr lang="da-DK" dirty="0" smtClean="0"/>
          </a:p>
          <a:p>
            <a:r>
              <a:rPr lang="da-DK" dirty="0" smtClean="0"/>
              <a:t>Implementation is </a:t>
            </a:r>
            <a:r>
              <a:rPr lang="da-DK" dirty="0" smtClean="0"/>
              <a:t>simpler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1967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Negamax </a:t>
            </a:r>
            <a:r>
              <a:rPr lang="da-DK" dirty="0" smtClean="0"/>
              <a:t>flowchart</a:t>
            </a:r>
            <a:br>
              <a:rPr lang="da-DK" dirty="0" smtClean="0"/>
            </a:br>
            <a:r>
              <a:rPr lang="da-DK" sz="1500" dirty="0" smtClean="0"/>
              <a:t>(First ever recursive flowchart)</a:t>
            </a:r>
            <a:endParaRPr lang="da-DK" sz="1500" dirty="0"/>
          </a:p>
        </p:txBody>
      </p:sp>
      <p:sp>
        <p:nvSpPr>
          <p:cNvPr id="4" name="Rectangle 3"/>
          <p:cNvSpPr/>
          <p:nvPr/>
        </p:nvSpPr>
        <p:spPr>
          <a:xfrm>
            <a:off x="762000" y="1381125"/>
            <a:ext cx="1371600" cy="9351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</a:rPr>
              <a:t>Is gameOver() or maxDepth reached.</a:t>
            </a:r>
            <a:endParaRPr lang="da-DK" sz="14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3792139"/>
            <a:ext cx="1676400" cy="1143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Get possible moves and run for each move.</a:t>
            </a:r>
            <a:endParaRPr lang="da-DK" sz="12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0" y="2427575"/>
            <a:ext cx="1219200" cy="8312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Make newBoard from move</a:t>
            </a:r>
            <a:endParaRPr lang="da-DK" sz="12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9000" y="3444585"/>
            <a:ext cx="2743200" cy="8312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Find tree under newBoard with currentDepth+1</a:t>
            </a:r>
            <a:endParaRPr lang="da-DK" sz="12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9000" y="4451420"/>
            <a:ext cx="2743200" cy="8312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Set currentScore to negative of recursiveScore.</a:t>
            </a:r>
            <a:endParaRPr lang="da-DK" sz="12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9000" y="5448623"/>
            <a:ext cx="2743200" cy="8312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If currentScore &gt; bestScore:</a:t>
            </a:r>
          </a:p>
          <a:p>
            <a:pPr algn="ctr"/>
            <a:r>
              <a:rPr lang="da-DK" sz="1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store bestScore and bestMove</a:t>
            </a:r>
            <a:endParaRPr lang="da-DK" sz="12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1047750" y="2789741"/>
            <a:ext cx="800100" cy="56197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No</a:t>
            </a:r>
            <a:endParaRPr lang="da-DK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3" idx="0"/>
          </p:cNvCxnSpPr>
          <p:nvPr/>
        </p:nvCxnSpPr>
        <p:spPr>
          <a:xfrm>
            <a:off x="1447800" y="2316306"/>
            <a:ext cx="0" cy="473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4" idx="0"/>
          </p:cNvCxnSpPr>
          <p:nvPr/>
        </p:nvCxnSpPr>
        <p:spPr>
          <a:xfrm>
            <a:off x="4800600" y="3258848"/>
            <a:ext cx="0" cy="185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>
          <a:xfrm>
            <a:off x="4800600" y="4275858"/>
            <a:ext cx="0" cy="175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  <a:endCxn id="16" idx="0"/>
          </p:cNvCxnSpPr>
          <p:nvPr/>
        </p:nvCxnSpPr>
        <p:spPr>
          <a:xfrm>
            <a:off x="4800600" y="5282693"/>
            <a:ext cx="0" cy="16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3" idx="2"/>
            <a:endCxn id="12" idx="0"/>
          </p:cNvCxnSpPr>
          <p:nvPr/>
        </p:nvCxnSpPr>
        <p:spPr>
          <a:xfrm>
            <a:off x="1447800" y="3351716"/>
            <a:ext cx="0" cy="440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2" idx="3"/>
            <a:endCxn id="13" idx="1"/>
          </p:cNvCxnSpPr>
          <p:nvPr/>
        </p:nvCxnSpPr>
        <p:spPr>
          <a:xfrm flipV="1">
            <a:off x="2286000" y="2843212"/>
            <a:ext cx="1905000" cy="1520427"/>
          </a:xfrm>
          <a:prstGeom prst="bentConnector3">
            <a:avLst>
              <a:gd name="adj1" fmla="val 34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6" idx="3"/>
          </p:cNvCxnSpPr>
          <p:nvPr/>
        </p:nvCxnSpPr>
        <p:spPr>
          <a:xfrm flipH="1" flipV="1">
            <a:off x="2133600" y="2133600"/>
            <a:ext cx="4038600" cy="3730660"/>
          </a:xfrm>
          <a:prstGeom prst="bentConnector3">
            <a:avLst>
              <a:gd name="adj1" fmla="val -56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mond 91"/>
          <p:cNvSpPr/>
          <p:nvPr/>
        </p:nvSpPr>
        <p:spPr>
          <a:xfrm>
            <a:off x="7086600" y="1567726"/>
            <a:ext cx="800100" cy="56197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Yes</a:t>
            </a:r>
            <a:endParaRPr lang="da-DK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800850" y="2518063"/>
            <a:ext cx="1371600" cy="9351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</a:rPr>
              <a:t>Return evaluation for move</a:t>
            </a:r>
            <a:endParaRPr lang="da-DK" sz="14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4" name="Straight Arrow Connector 103"/>
          <p:cNvCxnSpPr>
            <a:stCxn id="4" idx="3"/>
            <a:endCxn id="92" idx="1"/>
          </p:cNvCxnSpPr>
          <p:nvPr/>
        </p:nvCxnSpPr>
        <p:spPr>
          <a:xfrm flipV="1">
            <a:off x="2133600" y="1848714"/>
            <a:ext cx="49530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2" idx="2"/>
            <a:endCxn id="101" idx="0"/>
          </p:cNvCxnSpPr>
          <p:nvPr/>
        </p:nvCxnSpPr>
        <p:spPr>
          <a:xfrm>
            <a:off x="7486650" y="2129701"/>
            <a:ext cx="0" cy="388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1" idx="2"/>
          </p:cNvCxnSpPr>
          <p:nvPr/>
        </p:nvCxnSpPr>
        <p:spPr>
          <a:xfrm>
            <a:off x="7486650" y="3453244"/>
            <a:ext cx="0" cy="280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800850" y="3733800"/>
            <a:ext cx="1371600" cy="9351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</a:rPr>
              <a:t>currentDepth-1</a:t>
            </a:r>
            <a:endParaRPr lang="da-DK" sz="14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7" name="Elbow Connector 116"/>
          <p:cNvCxnSpPr>
            <a:stCxn id="115" idx="2"/>
            <a:endCxn id="12" idx="2"/>
          </p:cNvCxnSpPr>
          <p:nvPr/>
        </p:nvCxnSpPr>
        <p:spPr>
          <a:xfrm rot="5400000">
            <a:off x="4334146" y="1782635"/>
            <a:ext cx="266158" cy="6038850"/>
          </a:xfrm>
          <a:prstGeom prst="bentConnector3">
            <a:avLst>
              <a:gd name="adj1" fmla="val 6940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38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Example</a:t>
            </a:r>
            <a:endParaRPr lang="da-D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19526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379720" y="1581912"/>
            <a:ext cx="6096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/>
          <p:cNvSpPr/>
          <p:nvPr/>
        </p:nvSpPr>
        <p:spPr>
          <a:xfrm>
            <a:off x="4038600" y="2839212"/>
            <a:ext cx="6096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dirty="0">
              <a:ln>
                <a:solidFill>
                  <a:schemeClr val="tx1"/>
                </a:solidFill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4922520" y="2839212"/>
            <a:ext cx="6096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Oval 8"/>
          <p:cNvSpPr/>
          <p:nvPr/>
        </p:nvSpPr>
        <p:spPr>
          <a:xfrm>
            <a:off x="6781800" y="2839212"/>
            <a:ext cx="6096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Oval 10"/>
          <p:cNvSpPr/>
          <p:nvPr/>
        </p:nvSpPr>
        <p:spPr>
          <a:xfrm>
            <a:off x="5873496" y="2839212"/>
            <a:ext cx="6096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Connector 11"/>
          <p:cNvCxnSpPr>
            <a:stCxn id="4" idx="3"/>
            <a:endCxn id="6" idx="7"/>
          </p:cNvCxnSpPr>
          <p:nvPr/>
        </p:nvCxnSpPr>
        <p:spPr>
          <a:xfrm flipH="1">
            <a:off x="4558926" y="2037197"/>
            <a:ext cx="910068" cy="8801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7" idx="0"/>
          </p:cNvCxnSpPr>
          <p:nvPr/>
        </p:nvCxnSpPr>
        <p:spPr>
          <a:xfrm flipH="1">
            <a:off x="5227320" y="2115312"/>
            <a:ext cx="457200" cy="7239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0"/>
            <a:endCxn id="4" idx="4"/>
          </p:cNvCxnSpPr>
          <p:nvPr/>
        </p:nvCxnSpPr>
        <p:spPr>
          <a:xfrm flipH="1" flipV="1">
            <a:off x="5684520" y="2115312"/>
            <a:ext cx="493776" cy="7239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9" idx="0"/>
          </p:cNvCxnSpPr>
          <p:nvPr/>
        </p:nvCxnSpPr>
        <p:spPr>
          <a:xfrm>
            <a:off x="5900046" y="2037197"/>
            <a:ext cx="1186554" cy="8020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107" y="1597152"/>
            <a:ext cx="5048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5027586" y="2924947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 smtClean="0">
                <a:ln>
                  <a:solidFill>
                    <a:schemeClr val="tx1"/>
                  </a:solidFill>
                </a:ln>
              </a:rPr>
              <a:t>c4</a:t>
            </a:r>
            <a:endParaRPr lang="da-DK" b="1" dirty="0">
              <a:ln>
                <a:solidFill>
                  <a:schemeClr val="tx1"/>
                </a:solidFill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69744" y="2924947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 smtClean="0">
                <a:ln>
                  <a:solidFill>
                    <a:schemeClr val="tx1"/>
                  </a:solidFill>
                </a:ln>
              </a:rPr>
              <a:t>e6</a:t>
            </a:r>
            <a:endParaRPr lang="da-DK" b="1" dirty="0">
              <a:ln>
                <a:solidFill>
                  <a:schemeClr val="tx1"/>
                </a:solidFill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00490" y="2924947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 smtClean="0">
                <a:ln>
                  <a:solidFill>
                    <a:schemeClr val="tx1"/>
                  </a:solidFill>
                </a:ln>
              </a:rPr>
              <a:t>f5</a:t>
            </a:r>
            <a:endParaRPr lang="da-DK" b="1" dirty="0">
              <a:ln>
                <a:solidFill>
                  <a:schemeClr val="tx1"/>
                </a:solidFill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31643" y="2917327"/>
            <a:ext cx="423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>
                <a:ln>
                  <a:solidFill>
                    <a:schemeClr val="tx1"/>
                  </a:solidFill>
                </a:ln>
              </a:rPr>
              <a:t>d3</a:t>
            </a:r>
            <a:endParaRPr lang="da-DK" b="1" dirty="0">
              <a:ln>
                <a:solidFill>
                  <a:schemeClr val="tx1"/>
                </a:solidFill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99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Alpha-Beta Pruning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Set upper limit Beta for how good a move we can hope to </a:t>
            </a:r>
            <a:r>
              <a:rPr lang="da-DK" dirty="0" smtClean="0"/>
              <a:t>make</a:t>
            </a:r>
            <a:endParaRPr lang="da-DK" dirty="0" smtClean="0"/>
          </a:p>
          <a:p>
            <a:r>
              <a:rPr lang="da-DK" dirty="0" smtClean="0"/>
              <a:t>Set lower limit Alpha for how bad a move we can </a:t>
            </a:r>
            <a:r>
              <a:rPr lang="da-DK" dirty="0" smtClean="0"/>
              <a:t>select</a:t>
            </a:r>
            <a:endParaRPr lang="da-DK" dirty="0" smtClean="0"/>
          </a:p>
          <a:p>
            <a:r>
              <a:rPr lang="da-DK" dirty="0" smtClean="0"/>
              <a:t>Makes the search tree significantly smaller and therefore optimizes </a:t>
            </a:r>
            <a:r>
              <a:rPr lang="da-DK" dirty="0" smtClean="0"/>
              <a:t>search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37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Strategy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Corners</a:t>
            </a:r>
          </a:p>
          <a:p>
            <a:r>
              <a:rPr lang="da-DK" dirty="0" smtClean="0"/>
              <a:t>Mobility</a:t>
            </a:r>
          </a:p>
          <a:p>
            <a:r>
              <a:rPr lang="da-DK" dirty="0" smtClean="0"/>
              <a:t>Edges</a:t>
            </a:r>
          </a:p>
          <a:p>
            <a:r>
              <a:rPr lang="da-DK" dirty="0" smtClean="0"/>
              <a:t>Parity</a:t>
            </a:r>
          </a:p>
          <a:p>
            <a:r>
              <a:rPr lang="da-DK" dirty="0" smtClean="0"/>
              <a:t>Endgame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480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Expansion of </a:t>
            </a:r>
            <a:r>
              <a:rPr lang="da-DK" dirty="0" smtClean="0"/>
              <a:t>program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Alpha – Beta Pruning</a:t>
            </a:r>
          </a:p>
          <a:p>
            <a:r>
              <a:rPr lang="da-DK" dirty="0" smtClean="0"/>
              <a:t>More complex evaluation function</a:t>
            </a:r>
          </a:p>
          <a:p>
            <a:r>
              <a:rPr lang="da-DK" dirty="0" smtClean="0"/>
              <a:t>Save trees (transposition table(s))</a:t>
            </a:r>
          </a:p>
          <a:p>
            <a:r>
              <a:rPr lang="da-DK" dirty="0" smtClean="0"/>
              <a:t>Opening books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331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246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Group 822: SemiSuperReversi</vt:lpstr>
      <vt:lpstr>Reversi: the rules</vt:lpstr>
      <vt:lpstr>Evaluation function</vt:lpstr>
      <vt:lpstr>Negamax</vt:lpstr>
      <vt:lpstr>Negamax flowchart (First ever recursive flowchart)</vt:lpstr>
      <vt:lpstr>Example</vt:lpstr>
      <vt:lpstr>Alpha-Beta Pruning</vt:lpstr>
      <vt:lpstr>Strategy</vt:lpstr>
      <vt:lpstr>Expansion of program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822: SuperReversi</dc:title>
  <dc:creator>Simon</dc:creator>
  <cp:lastModifiedBy>Simon</cp:lastModifiedBy>
  <cp:revision>23</cp:revision>
  <dcterms:created xsi:type="dcterms:W3CDTF">2006-08-16T00:00:00Z</dcterms:created>
  <dcterms:modified xsi:type="dcterms:W3CDTF">2011-03-16T08:35:23Z</dcterms:modified>
</cp:coreProperties>
</file>