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2" r:id="rId2"/>
    <p:sldId id="263" r:id="rId3"/>
    <p:sldId id="264" r:id="rId4"/>
    <p:sldId id="267" r:id="rId5"/>
    <p:sldId id="268" r:id="rId6"/>
    <p:sldId id="270" r:id="rId7"/>
    <p:sldId id="271" r:id="rId8"/>
    <p:sldId id="265" r:id="rId9"/>
    <p:sldId id="266" r:id="rId10"/>
    <p:sldId id="273" r:id="rId11"/>
    <p:sldId id="272"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6"/>
    <p:restoredTop sz="77796"/>
  </p:normalViewPr>
  <p:slideViewPr>
    <p:cSldViewPr snapToGrid="0">
      <p:cViewPr varScale="1">
        <p:scale>
          <a:sx n="126" d="100"/>
          <a:sy n="126" d="100"/>
        </p:scale>
        <p:origin x="1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ED742-9B9F-F144-B918-7E516B11E768}" type="datetimeFigureOut">
              <a:rPr kumimoji="1" lang="ko-KR" altLang="en-US" smtClean="0"/>
              <a:t>2025. 5. 4.</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C6C85-4CBF-FA42-AD66-D28773306160}" type="slidenum">
              <a:rPr kumimoji="1" lang="ko-KR" altLang="en-US" smtClean="0"/>
              <a:t>‹#›</a:t>
            </a:fld>
            <a:endParaRPr kumimoji="1" lang="ko-KR" altLang="en-US"/>
          </a:p>
        </p:txBody>
      </p:sp>
    </p:spTree>
    <p:extLst>
      <p:ext uri="{BB962C8B-B14F-4D97-AF65-F5344CB8AC3E}">
        <p14:creationId xmlns:p14="http://schemas.microsoft.com/office/powerpoint/2010/main" val="141774611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DC6C85-4CBF-FA42-AD66-D28773306160}" type="slidenum">
              <a:rPr kumimoji="1" lang="ko-KR" altLang="en-US" smtClean="0"/>
              <a:t>1</a:t>
            </a:fld>
            <a:endParaRPr kumimoji="1" lang="ko-KR" altLang="en-US"/>
          </a:p>
        </p:txBody>
      </p:sp>
    </p:spTree>
    <p:extLst>
      <p:ext uri="{BB962C8B-B14F-4D97-AF65-F5344CB8AC3E}">
        <p14:creationId xmlns:p14="http://schemas.microsoft.com/office/powerpoint/2010/main" val="298723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DC6C85-4CBF-FA42-AD66-D28773306160}" type="slidenum">
              <a:rPr kumimoji="1" lang="ko-KR" altLang="en-US" smtClean="0"/>
              <a:t>2</a:t>
            </a:fld>
            <a:endParaRPr kumimoji="1" lang="ko-KR" altLang="en-US"/>
          </a:p>
        </p:txBody>
      </p:sp>
    </p:spTree>
    <p:extLst>
      <p:ext uri="{BB962C8B-B14F-4D97-AF65-F5344CB8AC3E}">
        <p14:creationId xmlns:p14="http://schemas.microsoft.com/office/powerpoint/2010/main" val="3977377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DC6C85-4CBF-FA42-AD66-D28773306160}" type="slidenum">
              <a:rPr kumimoji="1" lang="ko-KR" altLang="en-US" smtClean="0"/>
              <a:t>5</a:t>
            </a:fld>
            <a:endParaRPr kumimoji="1" lang="ko-KR" altLang="en-US"/>
          </a:p>
        </p:txBody>
      </p:sp>
    </p:spTree>
    <p:extLst>
      <p:ext uri="{BB962C8B-B14F-4D97-AF65-F5344CB8AC3E}">
        <p14:creationId xmlns:p14="http://schemas.microsoft.com/office/powerpoint/2010/main" val="419197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DC6C85-4CBF-FA42-AD66-D28773306160}" type="slidenum">
              <a:rPr kumimoji="1" lang="ko-KR" altLang="en-US" smtClean="0"/>
              <a:t>6</a:t>
            </a:fld>
            <a:endParaRPr kumimoji="1" lang="ko-KR" altLang="en-US"/>
          </a:p>
        </p:txBody>
      </p:sp>
    </p:spTree>
    <p:extLst>
      <p:ext uri="{BB962C8B-B14F-4D97-AF65-F5344CB8AC3E}">
        <p14:creationId xmlns:p14="http://schemas.microsoft.com/office/powerpoint/2010/main" val="110866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생성된 답변으로 다시 검색</a:t>
            </a:r>
            <a:r>
              <a:rPr kumimoji="1" lang="en-US" altLang="ko-KR" dirty="0"/>
              <a:t>.</a:t>
            </a:r>
            <a:r>
              <a:rPr kumimoji="1" lang="ko-KR" altLang="en-US" dirty="0"/>
              <a:t> 해당 내용과 관련성을 판단하여 검증하는 방식</a:t>
            </a:r>
            <a:r>
              <a:rPr kumimoji="1" lang="en-US" altLang="ko-KR" dirty="0"/>
              <a:t>.</a:t>
            </a:r>
          </a:p>
          <a:p>
            <a:endParaRPr kumimoji="1" lang="en-US" altLang="ko-KR" dirty="0"/>
          </a:p>
          <a:p>
            <a:r>
              <a:rPr kumimoji="1" lang="ko-KR" altLang="en-US" dirty="0"/>
              <a:t>이 </a:t>
            </a:r>
            <a:r>
              <a:rPr kumimoji="1" lang="en-US" altLang="ko-KR" dirty="0"/>
              <a:t>RAG</a:t>
            </a:r>
            <a:r>
              <a:rPr kumimoji="1" lang="ko-KR" altLang="en-US" dirty="0"/>
              <a:t> 방식들을 고려하여</a:t>
            </a:r>
            <a:r>
              <a:rPr kumimoji="1" lang="en-US" altLang="ko-KR" dirty="0"/>
              <a:t>,</a:t>
            </a:r>
            <a:r>
              <a:rPr kumimoji="1" lang="ko-KR" altLang="en-US" dirty="0"/>
              <a:t> 전반적으로는 </a:t>
            </a:r>
            <a:r>
              <a:rPr kumimoji="1" lang="en-US" altLang="ko-KR" dirty="0"/>
              <a:t>Corrective</a:t>
            </a:r>
            <a:r>
              <a:rPr kumimoji="1" lang="ko-KR" altLang="en-US" dirty="0" err="1"/>
              <a:t>를</a:t>
            </a:r>
            <a:r>
              <a:rPr kumimoji="1" lang="ko-KR" altLang="en-US" dirty="0"/>
              <a:t> 따르지만 부분적으로 </a:t>
            </a:r>
            <a:r>
              <a:rPr kumimoji="1" lang="en-US" altLang="ko-KR" dirty="0"/>
              <a:t>Self-RAG, Adaptive RAG</a:t>
            </a:r>
            <a:r>
              <a:rPr kumimoji="1" lang="ko-KR" altLang="en-US" dirty="0" err="1"/>
              <a:t>를</a:t>
            </a:r>
            <a:r>
              <a:rPr kumimoji="1" lang="ko-KR" altLang="en-US" dirty="0"/>
              <a:t> 도입한다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08DC6C85-4CBF-FA42-AD66-D28773306160}" type="slidenum">
              <a:rPr kumimoji="1" lang="ko-KR" altLang="en-US" smtClean="0"/>
              <a:t>7</a:t>
            </a:fld>
            <a:endParaRPr kumimoji="1" lang="ko-KR" altLang="en-US"/>
          </a:p>
        </p:txBody>
      </p:sp>
    </p:spTree>
    <p:extLst>
      <p:ext uri="{BB962C8B-B14F-4D97-AF65-F5344CB8AC3E}">
        <p14:creationId xmlns:p14="http://schemas.microsoft.com/office/powerpoint/2010/main" val="3586797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병렬은 모르겠음</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08DC6C85-4CBF-FA42-AD66-D28773306160}" type="slidenum">
              <a:rPr kumimoji="1" lang="ko-KR" altLang="en-US" smtClean="0"/>
              <a:t>8</a:t>
            </a:fld>
            <a:endParaRPr kumimoji="1" lang="ko-KR" altLang="en-US"/>
          </a:p>
        </p:txBody>
      </p:sp>
    </p:spTree>
    <p:extLst>
      <p:ext uri="{BB962C8B-B14F-4D97-AF65-F5344CB8AC3E}">
        <p14:creationId xmlns:p14="http://schemas.microsoft.com/office/powerpoint/2010/main" val="397723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DC6C85-4CBF-FA42-AD66-D28773306160}" type="slidenum">
              <a:rPr kumimoji="1" lang="ko-KR" altLang="en-US" smtClean="0"/>
              <a:t>9</a:t>
            </a:fld>
            <a:endParaRPr kumimoji="1" lang="ko-KR" altLang="en-US"/>
          </a:p>
        </p:txBody>
      </p:sp>
    </p:spTree>
    <p:extLst>
      <p:ext uri="{BB962C8B-B14F-4D97-AF65-F5344CB8AC3E}">
        <p14:creationId xmlns:p14="http://schemas.microsoft.com/office/powerpoint/2010/main" val="2627978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AE259-F2AD-AC45-3A98-496F67D3BC6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198FA2-F893-9AC2-9278-3D3A209C962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E894783-F5FE-0058-5AD5-9051338DBBE9}"/>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1EC74434-4DE3-2C11-D146-B5F2DE75B550}"/>
              </a:ext>
            </a:extLst>
          </p:cNvPr>
          <p:cNvSpPr>
            <a:spLocks noGrp="1"/>
          </p:cNvSpPr>
          <p:nvPr>
            <p:ph type="sldNum" sz="quarter" idx="5"/>
          </p:nvPr>
        </p:nvSpPr>
        <p:spPr/>
        <p:txBody>
          <a:bodyPr/>
          <a:lstStyle/>
          <a:p>
            <a:fld id="{08DC6C85-4CBF-FA42-AD66-D28773306160}" type="slidenum">
              <a:rPr kumimoji="1" lang="ko-KR" altLang="en-US" smtClean="0"/>
              <a:t>10</a:t>
            </a:fld>
            <a:endParaRPr kumimoji="1" lang="ko-KR" altLang="en-US"/>
          </a:p>
        </p:txBody>
      </p:sp>
    </p:spTree>
    <p:extLst>
      <p:ext uri="{BB962C8B-B14F-4D97-AF65-F5344CB8AC3E}">
        <p14:creationId xmlns:p14="http://schemas.microsoft.com/office/powerpoint/2010/main" val="222976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AC9BFF-EC4F-177B-556F-0557677DDBF7}"/>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kumimoji="1" lang="ko-KR" altLang="en-US" dirty="0"/>
              <a:t>마스터 제목 스타일 편집</a:t>
            </a:r>
          </a:p>
        </p:txBody>
      </p:sp>
      <p:sp>
        <p:nvSpPr>
          <p:cNvPr id="3" name="부제목 2">
            <a:extLst>
              <a:ext uri="{FF2B5EF4-FFF2-40B4-BE49-F238E27FC236}">
                <a16:creationId xmlns:a16="http://schemas.microsoft.com/office/drawing/2014/main" id="{44BBBE04-B9B2-D7B1-7D87-315B1A71DA48}"/>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dirty="0"/>
              <a:t>클릭하여 마스터 부제목 스타일 편집</a:t>
            </a:r>
          </a:p>
        </p:txBody>
      </p:sp>
      <p:sp>
        <p:nvSpPr>
          <p:cNvPr id="4" name="날짜 개체 틀 3">
            <a:extLst>
              <a:ext uri="{FF2B5EF4-FFF2-40B4-BE49-F238E27FC236}">
                <a16:creationId xmlns:a16="http://schemas.microsoft.com/office/drawing/2014/main" id="{F61AE26C-D669-99D8-B255-8DF386014EB2}"/>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5" name="바닥글 개체 틀 4">
            <a:extLst>
              <a:ext uri="{FF2B5EF4-FFF2-40B4-BE49-F238E27FC236}">
                <a16:creationId xmlns:a16="http://schemas.microsoft.com/office/drawing/2014/main" id="{D625E0DD-545A-DDB4-E400-4FC912BEAE2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A16E2D4-8FD1-3A94-8F5A-5EC7A086F455}"/>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320057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EFC22C-EC76-C530-998B-D879B72CC4F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8864698E-3982-DFDB-0B89-965B972ECDA9}"/>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D5ACCCD9-86ED-BB37-7B4D-F3808E3CE182}"/>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5" name="바닥글 개체 틀 4">
            <a:extLst>
              <a:ext uri="{FF2B5EF4-FFF2-40B4-BE49-F238E27FC236}">
                <a16:creationId xmlns:a16="http://schemas.microsoft.com/office/drawing/2014/main" id="{5C142446-48A6-83DA-D9A7-A2E9BD886A5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BA865F5-2DA4-2824-01BC-DD8E670A9F92}"/>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397669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2B4BC07-7BE6-23A5-BCD2-1C21C3188888}"/>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87257002-1BEB-BD68-F807-C625070BF9FB}"/>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E05DDF82-F06E-B633-D228-9E3395512DDA}"/>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5" name="바닥글 개체 틀 4">
            <a:extLst>
              <a:ext uri="{FF2B5EF4-FFF2-40B4-BE49-F238E27FC236}">
                <a16:creationId xmlns:a16="http://schemas.microsoft.com/office/drawing/2014/main" id="{A7CAF6D7-6F5F-6577-728A-ECC357DC1AC0}"/>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0ADD73F1-D912-E109-CAA6-71EC35E52A78}"/>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334360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4C98B9-5EE1-66CF-0BD2-90947DFF044D}"/>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977FA446-5AE6-89BE-C182-CB5EC5791E7A}"/>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06032B2F-0A08-1CAA-03BC-CC938596B815}"/>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5" name="바닥글 개체 틀 4">
            <a:extLst>
              <a:ext uri="{FF2B5EF4-FFF2-40B4-BE49-F238E27FC236}">
                <a16:creationId xmlns:a16="http://schemas.microsoft.com/office/drawing/2014/main" id="{D2808805-8F2D-0D05-BD68-C1D347497AC6}"/>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82A9B2B-C9ED-7E62-C09E-9F94B45D5604}"/>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107857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B6BA3F-4291-E4E8-981B-7245A3AB93A7}"/>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1288A2A-CFF1-5BD1-3D9C-8053098C87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5200EE1D-0CD9-FF3C-0C6A-A8ECDF1794F0}"/>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5" name="바닥글 개체 틀 4">
            <a:extLst>
              <a:ext uri="{FF2B5EF4-FFF2-40B4-BE49-F238E27FC236}">
                <a16:creationId xmlns:a16="http://schemas.microsoft.com/office/drawing/2014/main" id="{04D9DE6A-02FB-DCDE-8EFA-0D4F622D7870}"/>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EA1A9FE3-CF0A-8F1C-F23A-7E9681753FE8}"/>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253914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A90D3B-F368-586A-C438-6A33979E497D}"/>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3B5E83CB-2E83-2817-3DBD-8FD2EF989587}"/>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A18C50C2-2C9C-ECE0-F0E9-753FD5AE6663}"/>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7CE66CAD-DE5E-A9F8-6D2D-D722B0DB9C27}"/>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6" name="바닥글 개체 틀 5">
            <a:extLst>
              <a:ext uri="{FF2B5EF4-FFF2-40B4-BE49-F238E27FC236}">
                <a16:creationId xmlns:a16="http://schemas.microsoft.com/office/drawing/2014/main" id="{3704EB11-81B3-FE23-6B59-951BD8C3C4BD}"/>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B219AC34-9CD3-0BC6-373F-3FB388039C34}"/>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223953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E79C16-87B9-541F-F18B-B4D9720BF62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28F63262-B391-8BD0-49C6-48D44F7348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4A1E0A42-AE22-ACB5-D264-40DD890AD4D0}"/>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27BDD930-15EA-C9B0-07D1-BB8031870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CCBC3ECD-5586-5ADD-B5E0-D129EC8D919B}"/>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42477E7A-E448-D827-E5B6-B3179DC523C9}"/>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8" name="바닥글 개체 틀 7">
            <a:extLst>
              <a:ext uri="{FF2B5EF4-FFF2-40B4-BE49-F238E27FC236}">
                <a16:creationId xmlns:a16="http://schemas.microsoft.com/office/drawing/2014/main" id="{06A290CC-BA1B-F902-20B5-CB7F5581B72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892ED32D-0542-3EE4-15C2-BB1D99744B1B}"/>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222020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14B27D-48CE-F5CB-62A2-7D84543657F5}"/>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6EA9BDE9-1D01-7FFD-C60C-3E56F4E3267D}"/>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4" name="바닥글 개체 틀 3">
            <a:extLst>
              <a:ext uri="{FF2B5EF4-FFF2-40B4-BE49-F238E27FC236}">
                <a16:creationId xmlns:a16="http://schemas.microsoft.com/office/drawing/2014/main" id="{C269E175-6DCE-E8CA-2D4A-43C582DF5B15}"/>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CF2FDA72-3E15-5063-085A-342F185CD706}"/>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3145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98DD3EE-C6F8-352E-6DB7-56E30E545FAE}"/>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3" name="바닥글 개체 틀 2">
            <a:extLst>
              <a:ext uri="{FF2B5EF4-FFF2-40B4-BE49-F238E27FC236}">
                <a16:creationId xmlns:a16="http://schemas.microsoft.com/office/drawing/2014/main" id="{0DDE8F06-6C28-73A7-8D23-FAC7AF52DBCB}"/>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5BD9C52C-9B0C-7312-62F5-829B34AFA670}"/>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396741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2CB302-4862-258C-F838-20A9BD3EBD5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1852461F-95A8-B792-A8D0-A551D5E3F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EE5D19DD-DF71-D9C5-7266-04882EBEC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F615A568-17F6-9538-541E-52E4191D5079}"/>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6" name="바닥글 개체 틀 5">
            <a:extLst>
              <a:ext uri="{FF2B5EF4-FFF2-40B4-BE49-F238E27FC236}">
                <a16:creationId xmlns:a16="http://schemas.microsoft.com/office/drawing/2014/main" id="{FF4F6808-CE2B-8C01-FB59-2161030085CC}"/>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0BCB2C64-5772-BB66-11F9-B6E67430BABD}"/>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319565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176F81-80EE-A2F0-125A-EC0103A3002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70D6736A-81E0-F6E2-C41F-FA0457D43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90A25C4C-84D7-60C5-80F6-DB5FA14D0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E31709AC-AEC7-5170-3776-54F9DBE72E69}"/>
              </a:ext>
            </a:extLst>
          </p:cNvPr>
          <p:cNvSpPr>
            <a:spLocks noGrp="1"/>
          </p:cNvSpPr>
          <p:nvPr>
            <p:ph type="dt" sz="half" idx="10"/>
          </p:nvPr>
        </p:nvSpPr>
        <p:spPr/>
        <p:txBody>
          <a:bodyPr/>
          <a:lstStyle/>
          <a:p>
            <a:fld id="{69C65D1E-4021-8047-9B87-1271C4A64249}" type="datetimeFigureOut">
              <a:rPr kumimoji="1" lang="ko-KR" altLang="en-US" smtClean="0"/>
              <a:t>2025. 5. 4.</a:t>
            </a:fld>
            <a:endParaRPr kumimoji="1" lang="ko-KR" altLang="en-US"/>
          </a:p>
        </p:txBody>
      </p:sp>
      <p:sp>
        <p:nvSpPr>
          <p:cNvPr id="6" name="바닥글 개체 틀 5">
            <a:extLst>
              <a:ext uri="{FF2B5EF4-FFF2-40B4-BE49-F238E27FC236}">
                <a16:creationId xmlns:a16="http://schemas.microsoft.com/office/drawing/2014/main" id="{489422AC-3B93-B3B9-B501-87B2DA9FD9C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869C664B-CC6D-5A7E-E949-C3EE8A789DAA}"/>
              </a:ext>
            </a:extLst>
          </p:cNvPr>
          <p:cNvSpPr>
            <a:spLocks noGrp="1"/>
          </p:cNvSpPr>
          <p:nvPr>
            <p:ph type="sldNum" sz="quarter" idx="12"/>
          </p:nvPr>
        </p:nvSpPr>
        <p:spPr/>
        <p:txBody>
          <a:body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17244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7C35689-D01D-88AF-ED83-7B425AB228A0}"/>
              </a:ext>
            </a:extLst>
          </p:cNvPr>
          <p:cNvSpPr>
            <a:spLocks noGrp="1"/>
          </p:cNvSpPr>
          <p:nvPr>
            <p:ph type="title"/>
          </p:nvPr>
        </p:nvSpPr>
        <p:spPr>
          <a:xfrm>
            <a:off x="838200" y="365126"/>
            <a:ext cx="10515600" cy="648666"/>
          </a:xfrm>
          <a:prstGeom prst="rect">
            <a:avLst/>
          </a:prstGeom>
        </p:spPr>
        <p:txBody>
          <a:bodyPr vert="horz" lIns="91440" tIns="45720" rIns="91440" bIns="45720" rtlCol="0" anchor="ctr">
            <a:normAutofit/>
          </a:bodyPr>
          <a:lstStyle/>
          <a:p>
            <a:r>
              <a:rPr kumimoji="1" lang="ko-KR" altLang="en-US" dirty="0"/>
              <a:t>마스터 제목 스타일 편집</a:t>
            </a:r>
          </a:p>
        </p:txBody>
      </p:sp>
      <p:sp>
        <p:nvSpPr>
          <p:cNvPr id="3" name="텍스트 개체 틀 2">
            <a:extLst>
              <a:ext uri="{FF2B5EF4-FFF2-40B4-BE49-F238E27FC236}">
                <a16:creationId xmlns:a16="http://schemas.microsoft.com/office/drawing/2014/main" id="{6C36F6EE-8E55-FB9D-4489-C8FE561011D9}"/>
              </a:ext>
            </a:extLst>
          </p:cNvPr>
          <p:cNvSpPr>
            <a:spLocks noGrp="1"/>
          </p:cNvSpPr>
          <p:nvPr>
            <p:ph type="body" idx="1"/>
          </p:nvPr>
        </p:nvSpPr>
        <p:spPr>
          <a:xfrm>
            <a:off x="838200" y="1172817"/>
            <a:ext cx="10515600" cy="5004146"/>
          </a:xfrm>
          <a:prstGeom prst="rect">
            <a:avLst/>
          </a:prstGeom>
        </p:spPr>
        <p:txBody>
          <a:bodyPr vert="horz" lIns="91440" tIns="45720" rIns="91440" bIns="45720" rtlCol="0">
            <a:normAutofit/>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4" name="날짜 개체 틀 3">
            <a:extLst>
              <a:ext uri="{FF2B5EF4-FFF2-40B4-BE49-F238E27FC236}">
                <a16:creationId xmlns:a16="http://schemas.microsoft.com/office/drawing/2014/main" id="{5EF20C86-204B-446C-1D99-8E34C0103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C65D1E-4021-8047-9B87-1271C4A64249}" type="datetimeFigureOut">
              <a:rPr kumimoji="1" lang="ko-KR" altLang="en-US" smtClean="0"/>
              <a:t>2025. 5. 4.</a:t>
            </a:fld>
            <a:endParaRPr kumimoji="1" lang="ko-KR" altLang="en-US"/>
          </a:p>
        </p:txBody>
      </p:sp>
      <p:sp>
        <p:nvSpPr>
          <p:cNvPr id="5" name="바닥글 개체 틀 4">
            <a:extLst>
              <a:ext uri="{FF2B5EF4-FFF2-40B4-BE49-F238E27FC236}">
                <a16:creationId xmlns:a16="http://schemas.microsoft.com/office/drawing/2014/main" id="{6B2AB804-AEB1-B7FB-7A57-73D4786B1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7E85B7FF-55A3-FF46-4381-B08634A5D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EC2A60-3B9E-0442-87FC-9E92B3449A93}" type="slidenum">
              <a:rPr kumimoji="1" lang="ko-KR" altLang="en-US" smtClean="0"/>
              <a:t>‹#›</a:t>
            </a:fld>
            <a:endParaRPr kumimoji="1" lang="ko-KR" altLang="en-US"/>
          </a:p>
        </p:txBody>
      </p:sp>
    </p:spTree>
    <p:extLst>
      <p:ext uri="{BB962C8B-B14F-4D97-AF65-F5344CB8AC3E}">
        <p14:creationId xmlns:p14="http://schemas.microsoft.com/office/powerpoint/2010/main" val="120018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2800" b="1" i="0" kern="1200">
          <a:solidFill>
            <a:schemeClr val="tx1"/>
          </a:solidFill>
          <a:latin typeface="Apple SD Gothic Neo SemiBold" panose="02000300000000000000" pitchFamily="2" charset="-127"/>
          <a:ea typeface="Apple SD Gothic Neo SemiBold" panose="02000300000000000000" pitchFamily="2" charset="-127"/>
          <a:cs typeface="+mj-cs"/>
        </a:defRPr>
      </a:lvl1pPr>
    </p:titleStyle>
    <p:bodyStyle>
      <a:lvl1pPr marL="228600" indent="-228600" algn="l" defTabSz="914400" rtl="0" eaLnBrk="1" latinLnBrk="1" hangingPunct="1">
        <a:lnSpc>
          <a:spcPct val="100000"/>
        </a:lnSpc>
        <a:spcBef>
          <a:spcPts val="10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1pPr>
      <a:lvl2pPr marL="685800" indent="-228600" algn="l" defTabSz="914400" rtl="0" eaLnBrk="1" latinLnBrk="1" hangingPunct="1">
        <a:lnSpc>
          <a:spcPct val="100000"/>
        </a:lnSpc>
        <a:spcBef>
          <a:spcPts val="5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2pPr>
      <a:lvl3pPr marL="1143000" indent="-228600" algn="l" defTabSz="914400" rtl="0" eaLnBrk="1" latinLnBrk="1" hangingPunct="1">
        <a:lnSpc>
          <a:spcPct val="100000"/>
        </a:lnSpc>
        <a:spcBef>
          <a:spcPts val="5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3pPr>
      <a:lvl4pPr marL="1600200" indent="-228600" algn="l" defTabSz="914400" rtl="0" eaLnBrk="1" latinLnBrk="1" hangingPunct="1">
        <a:lnSpc>
          <a:spcPct val="100000"/>
        </a:lnSpc>
        <a:spcBef>
          <a:spcPts val="5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4pPr>
      <a:lvl5pPr marL="2057400" indent="-228600" algn="l" defTabSz="914400" rtl="0" eaLnBrk="1" latinLnBrk="1" hangingPunct="1">
        <a:lnSpc>
          <a:spcPct val="100000"/>
        </a:lnSpc>
        <a:spcBef>
          <a:spcPts val="5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D495C-9DBD-7093-410B-7BDBD0E682B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E0FFEFA-4123-E428-31FC-FA9397E33FD9}"/>
              </a:ext>
            </a:extLst>
          </p:cNvPr>
          <p:cNvSpPr>
            <a:spLocks noGrp="1"/>
          </p:cNvSpPr>
          <p:nvPr>
            <p:ph type="ctrTitle"/>
          </p:nvPr>
        </p:nvSpPr>
        <p:spPr>
          <a:xfrm>
            <a:off x="1524000" y="2033900"/>
            <a:ext cx="9144000" cy="2002566"/>
          </a:xfrm>
        </p:spPr>
        <p:txBody>
          <a:bodyPr>
            <a:normAutofit fontScale="90000"/>
          </a:bodyPr>
          <a:lstStyle/>
          <a:p>
            <a:r>
              <a:rPr kumimoji="1" lang="en-US" altLang="ko-KR" dirty="0"/>
              <a:t>A Study on the Implementation Method of an Agent-Based Advanced RAG System Using Graph</a:t>
            </a:r>
            <a:endParaRPr kumimoji="1" lang="ko-KR" altLang="en-US" dirty="0"/>
          </a:p>
        </p:txBody>
      </p:sp>
      <p:sp>
        <p:nvSpPr>
          <p:cNvPr id="3" name="내용 개체 틀 2">
            <a:extLst>
              <a:ext uri="{FF2B5EF4-FFF2-40B4-BE49-F238E27FC236}">
                <a16:creationId xmlns:a16="http://schemas.microsoft.com/office/drawing/2014/main" id="{AF90F929-5BC6-87E9-B3EB-AF3F4C2C6938}"/>
              </a:ext>
            </a:extLst>
          </p:cNvPr>
          <p:cNvSpPr>
            <a:spLocks noGrp="1"/>
          </p:cNvSpPr>
          <p:nvPr>
            <p:ph type="subTitle" idx="1"/>
          </p:nvPr>
        </p:nvSpPr>
        <p:spPr>
          <a:xfrm>
            <a:off x="1592366" y="4148485"/>
            <a:ext cx="9144000" cy="311756"/>
          </a:xfrm>
        </p:spPr>
        <p:txBody>
          <a:bodyPr>
            <a:normAutofit fontScale="92500" lnSpcReduction="20000"/>
          </a:bodyPr>
          <a:lstStyle/>
          <a:p>
            <a:r>
              <a:rPr kumimoji="1" lang="en-US" altLang="ko-KR" sz="1800" dirty="0"/>
              <a:t>Written by </a:t>
            </a:r>
            <a:r>
              <a:rPr kumimoji="1" lang="en-US" altLang="ko-KR" sz="1800" dirty="0" err="1"/>
              <a:t>Cheonsu</a:t>
            </a:r>
            <a:r>
              <a:rPr kumimoji="1" lang="en-US" altLang="ko-KR" sz="1800" dirty="0"/>
              <a:t> Jeong</a:t>
            </a:r>
            <a:endParaRPr kumimoji="1" lang="ko-KR" altLang="en-US" sz="1800" dirty="0"/>
          </a:p>
        </p:txBody>
      </p:sp>
      <p:sp>
        <p:nvSpPr>
          <p:cNvPr id="4" name="내용 개체 틀 2">
            <a:extLst>
              <a:ext uri="{FF2B5EF4-FFF2-40B4-BE49-F238E27FC236}">
                <a16:creationId xmlns:a16="http://schemas.microsoft.com/office/drawing/2014/main" id="{18A28D04-73E2-4CD1-5348-60306E18DA24}"/>
              </a:ext>
            </a:extLst>
          </p:cNvPr>
          <p:cNvSpPr txBox="1">
            <a:spLocks/>
          </p:cNvSpPr>
          <p:nvPr/>
        </p:nvSpPr>
        <p:spPr>
          <a:xfrm>
            <a:off x="9123680" y="4936118"/>
            <a:ext cx="1544320" cy="414485"/>
          </a:xfrm>
          <a:prstGeom prst="rect">
            <a:avLst/>
          </a:prstGeom>
        </p:spPr>
        <p:txBody>
          <a:bodyPr vert="horz" lIns="91440" tIns="45720" rIns="91440" bIns="45720" rtlCol="0">
            <a:normAutofit/>
          </a:bodyPr>
          <a:lstStyle>
            <a:lvl1pPr marL="0" indent="0" algn="ctr" defTabSz="914400" rtl="0" eaLnBrk="1" latinLnBrk="1" hangingPunct="1">
              <a:lnSpc>
                <a:spcPct val="100000"/>
              </a:lnSpc>
              <a:spcBef>
                <a:spcPts val="1000"/>
              </a:spcBef>
              <a:buFont typeface="Arial" panose="020B0604020202020204" pitchFamily="34" charset="0"/>
              <a:buNone/>
              <a:defRPr sz="2000" b="0" i="0" kern="1200">
                <a:solidFill>
                  <a:schemeClr val="tx1"/>
                </a:solidFill>
                <a:latin typeface="Apple SD Gothic Neo" panose="02000300000000000000" pitchFamily="2" charset="-127"/>
                <a:ea typeface="Apple SD Gothic Neo" panose="02000300000000000000" pitchFamily="2" charset="-127"/>
                <a:cs typeface="+mn-cs"/>
              </a:defRPr>
            </a:lvl1pPr>
            <a:lvl2pPr marL="457200" indent="0" algn="ctr" defTabSz="914400" rtl="0" eaLnBrk="1" latinLnBrk="1" hangingPunct="1">
              <a:lnSpc>
                <a:spcPct val="100000"/>
              </a:lnSpc>
              <a:spcBef>
                <a:spcPts val="500"/>
              </a:spcBef>
              <a:buFont typeface="Arial" panose="020B0604020202020204" pitchFamily="34" charset="0"/>
              <a:buNone/>
              <a:defRPr sz="2000" b="0" i="0" kern="1200">
                <a:solidFill>
                  <a:schemeClr val="tx1"/>
                </a:solidFill>
                <a:latin typeface="Apple SD Gothic Neo" panose="02000300000000000000" pitchFamily="2" charset="-127"/>
                <a:ea typeface="Apple SD Gothic Neo" panose="02000300000000000000" pitchFamily="2" charset="-127"/>
                <a:cs typeface="+mn-cs"/>
              </a:defRPr>
            </a:lvl2pPr>
            <a:lvl3pPr marL="914400" indent="0" algn="ctr" defTabSz="914400" rtl="0" eaLnBrk="1" latinLnBrk="1" hangingPunct="1">
              <a:lnSpc>
                <a:spcPct val="100000"/>
              </a:lnSpc>
              <a:spcBef>
                <a:spcPts val="500"/>
              </a:spcBef>
              <a:buFont typeface="Arial" panose="020B0604020202020204" pitchFamily="34" charset="0"/>
              <a:buNone/>
              <a:defRPr sz="1800" b="0" i="0" kern="1200">
                <a:solidFill>
                  <a:schemeClr val="tx1"/>
                </a:solidFill>
                <a:latin typeface="Apple SD Gothic Neo" panose="02000300000000000000" pitchFamily="2" charset="-127"/>
                <a:ea typeface="Apple SD Gothic Neo" panose="02000300000000000000" pitchFamily="2" charset="-127"/>
                <a:cs typeface="+mn-cs"/>
              </a:defRPr>
            </a:lvl3pPr>
            <a:lvl4pPr marL="1371600" indent="0" algn="ctr" defTabSz="914400" rtl="0" eaLnBrk="1" latinLnBrk="1" hangingPunct="1">
              <a:lnSpc>
                <a:spcPct val="100000"/>
              </a:lnSpc>
              <a:spcBef>
                <a:spcPts val="500"/>
              </a:spcBef>
              <a:buFont typeface="Arial" panose="020B0604020202020204" pitchFamily="34" charset="0"/>
              <a:buNone/>
              <a:defRPr sz="1600" b="0" i="0" kern="1200">
                <a:solidFill>
                  <a:schemeClr val="tx1"/>
                </a:solidFill>
                <a:latin typeface="Apple SD Gothic Neo" panose="02000300000000000000" pitchFamily="2" charset="-127"/>
                <a:ea typeface="Apple SD Gothic Neo" panose="02000300000000000000" pitchFamily="2" charset="-127"/>
                <a:cs typeface="+mn-cs"/>
              </a:defRPr>
            </a:lvl4pPr>
            <a:lvl5pPr marL="1828800" indent="0" algn="ctr" defTabSz="914400" rtl="0" eaLnBrk="1" latinLnBrk="1" hangingPunct="1">
              <a:lnSpc>
                <a:spcPct val="100000"/>
              </a:lnSpc>
              <a:spcBef>
                <a:spcPts val="500"/>
              </a:spcBef>
              <a:buFont typeface="Arial" panose="020B0604020202020204" pitchFamily="34" charset="0"/>
              <a:buNone/>
              <a:defRPr sz="1600" b="0" i="0" kern="1200">
                <a:solidFill>
                  <a:schemeClr val="tx1"/>
                </a:solidFill>
                <a:latin typeface="Apple SD Gothic Neo" panose="02000300000000000000" pitchFamily="2" charset="-127"/>
                <a:ea typeface="Apple SD Gothic Neo" panose="02000300000000000000" pitchFamily="2" charset="-127"/>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kumimoji="1" lang="en-US" altLang="ko-KR" b="1" dirty="0"/>
              <a:t>Dusan Baek</a:t>
            </a:r>
            <a:endParaRPr kumimoji="1" lang="ko-KR" altLang="en-US" b="1" dirty="0"/>
          </a:p>
        </p:txBody>
      </p:sp>
      <p:sp>
        <p:nvSpPr>
          <p:cNvPr id="5" name="내용 개체 틀 2">
            <a:extLst>
              <a:ext uri="{FF2B5EF4-FFF2-40B4-BE49-F238E27FC236}">
                <a16:creationId xmlns:a16="http://schemas.microsoft.com/office/drawing/2014/main" id="{560D67E7-258D-E4E6-52D5-C4FDAB0E60CE}"/>
              </a:ext>
            </a:extLst>
          </p:cNvPr>
          <p:cNvSpPr txBox="1">
            <a:spLocks/>
          </p:cNvSpPr>
          <p:nvPr/>
        </p:nvSpPr>
        <p:spPr>
          <a:xfrm>
            <a:off x="1524000" y="1507397"/>
            <a:ext cx="9144000" cy="414485"/>
          </a:xfrm>
          <a:prstGeom prst="rect">
            <a:avLst/>
          </a:prstGeom>
        </p:spPr>
        <p:txBody>
          <a:bodyPr vert="horz" lIns="91440" tIns="45720" rIns="91440" bIns="45720" rtlCol="0">
            <a:normAutofit/>
          </a:bodyPr>
          <a:lstStyle>
            <a:lvl1pPr marL="0" indent="0" algn="ctr" defTabSz="914400" rtl="0" eaLnBrk="1" latinLnBrk="1" hangingPunct="1">
              <a:lnSpc>
                <a:spcPct val="100000"/>
              </a:lnSpc>
              <a:spcBef>
                <a:spcPts val="1000"/>
              </a:spcBef>
              <a:buFont typeface="Arial" panose="020B0604020202020204" pitchFamily="34" charset="0"/>
              <a:buNone/>
              <a:defRPr sz="2000" b="0" i="0" kern="1200">
                <a:solidFill>
                  <a:schemeClr val="tx1"/>
                </a:solidFill>
                <a:latin typeface="Apple SD Gothic Neo" panose="02000300000000000000" pitchFamily="2" charset="-127"/>
                <a:ea typeface="Apple SD Gothic Neo" panose="02000300000000000000" pitchFamily="2" charset="-127"/>
                <a:cs typeface="+mn-cs"/>
              </a:defRPr>
            </a:lvl1pPr>
            <a:lvl2pPr marL="457200" indent="0" algn="ctr" defTabSz="914400" rtl="0" eaLnBrk="1" latinLnBrk="1" hangingPunct="1">
              <a:lnSpc>
                <a:spcPct val="100000"/>
              </a:lnSpc>
              <a:spcBef>
                <a:spcPts val="500"/>
              </a:spcBef>
              <a:buFont typeface="Arial" panose="020B0604020202020204" pitchFamily="34" charset="0"/>
              <a:buNone/>
              <a:defRPr sz="2000" b="0" i="0" kern="1200">
                <a:solidFill>
                  <a:schemeClr val="tx1"/>
                </a:solidFill>
                <a:latin typeface="Apple SD Gothic Neo" panose="02000300000000000000" pitchFamily="2" charset="-127"/>
                <a:ea typeface="Apple SD Gothic Neo" panose="02000300000000000000" pitchFamily="2" charset="-127"/>
                <a:cs typeface="+mn-cs"/>
              </a:defRPr>
            </a:lvl2pPr>
            <a:lvl3pPr marL="914400" indent="0" algn="ctr" defTabSz="914400" rtl="0" eaLnBrk="1" latinLnBrk="1" hangingPunct="1">
              <a:lnSpc>
                <a:spcPct val="100000"/>
              </a:lnSpc>
              <a:spcBef>
                <a:spcPts val="500"/>
              </a:spcBef>
              <a:buFont typeface="Arial" panose="020B0604020202020204" pitchFamily="34" charset="0"/>
              <a:buNone/>
              <a:defRPr sz="1800" b="0" i="0" kern="1200">
                <a:solidFill>
                  <a:schemeClr val="tx1"/>
                </a:solidFill>
                <a:latin typeface="Apple SD Gothic Neo" panose="02000300000000000000" pitchFamily="2" charset="-127"/>
                <a:ea typeface="Apple SD Gothic Neo" panose="02000300000000000000" pitchFamily="2" charset="-127"/>
                <a:cs typeface="+mn-cs"/>
              </a:defRPr>
            </a:lvl3pPr>
            <a:lvl4pPr marL="1371600" indent="0" algn="ctr" defTabSz="914400" rtl="0" eaLnBrk="1" latinLnBrk="1" hangingPunct="1">
              <a:lnSpc>
                <a:spcPct val="100000"/>
              </a:lnSpc>
              <a:spcBef>
                <a:spcPts val="500"/>
              </a:spcBef>
              <a:buFont typeface="Arial" panose="020B0604020202020204" pitchFamily="34" charset="0"/>
              <a:buNone/>
              <a:defRPr sz="1600" b="0" i="0" kern="1200">
                <a:solidFill>
                  <a:schemeClr val="tx1"/>
                </a:solidFill>
                <a:latin typeface="Apple SD Gothic Neo" panose="02000300000000000000" pitchFamily="2" charset="-127"/>
                <a:ea typeface="Apple SD Gothic Neo" panose="02000300000000000000" pitchFamily="2" charset="-127"/>
                <a:cs typeface="+mn-cs"/>
              </a:defRPr>
            </a:lvl4pPr>
            <a:lvl5pPr marL="1828800" indent="0" algn="ctr" defTabSz="914400" rtl="0" eaLnBrk="1" latinLnBrk="1" hangingPunct="1">
              <a:lnSpc>
                <a:spcPct val="100000"/>
              </a:lnSpc>
              <a:spcBef>
                <a:spcPts val="500"/>
              </a:spcBef>
              <a:buFont typeface="Arial" panose="020B0604020202020204" pitchFamily="34" charset="0"/>
              <a:buNone/>
              <a:defRPr sz="1600" b="0" i="0" kern="1200">
                <a:solidFill>
                  <a:schemeClr val="tx1"/>
                </a:solidFill>
                <a:latin typeface="Apple SD Gothic Neo" panose="02000300000000000000" pitchFamily="2" charset="-127"/>
                <a:ea typeface="Apple SD Gothic Neo" panose="02000300000000000000" pitchFamily="2" charset="-127"/>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en-US" altLang="ko-KR" sz="1400" b="1" dirty="0">
                <a:solidFill>
                  <a:schemeClr val="tx2">
                    <a:lumMod val="75000"/>
                    <a:lumOff val="25000"/>
                  </a:schemeClr>
                </a:solidFill>
              </a:rPr>
              <a:t>Keywords:</a:t>
            </a:r>
            <a:r>
              <a:rPr kumimoji="1" lang="en-US" altLang="ko-KR" sz="1400" b="1" dirty="0"/>
              <a:t> Advance RAG, LLM, Generative AI, </a:t>
            </a:r>
            <a:r>
              <a:rPr kumimoji="1" lang="en-US" altLang="ko-KR" sz="1400" b="1" dirty="0" err="1"/>
              <a:t>LangGraph</a:t>
            </a:r>
            <a:endParaRPr kumimoji="1" lang="ko-KR" altLang="en-US" sz="1400" b="1" dirty="0"/>
          </a:p>
        </p:txBody>
      </p:sp>
    </p:spTree>
    <p:extLst>
      <p:ext uri="{BB962C8B-B14F-4D97-AF65-F5344CB8AC3E}">
        <p14:creationId xmlns:p14="http://schemas.microsoft.com/office/powerpoint/2010/main" val="245287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B546E-6800-9A22-F3B0-ACF759DFCA5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DA21728-615E-9E60-5EA1-1DB5CACB1913}"/>
              </a:ext>
            </a:extLst>
          </p:cNvPr>
          <p:cNvSpPr>
            <a:spLocks noGrp="1"/>
          </p:cNvSpPr>
          <p:nvPr>
            <p:ph type="title"/>
          </p:nvPr>
        </p:nvSpPr>
        <p:spPr/>
        <p:txBody>
          <a:bodyPr/>
          <a:lstStyle/>
          <a:p>
            <a:r>
              <a:rPr kumimoji="1" lang="en-US" altLang="ko-KR" dirty="0"/>
              <a:t>Implementation Results of the Advanced RAG System</a:t>
            </a:r>
            <a:endParaRPr kumimoji="1" lang="ko-KR" altLang="en-US" dirty="0"/>
          </a:p>
        </p:txBody>
      </p:sp>
      <p:sp>
        <p:nvSpPr>
          <p:cNvPr id="3" name="내용 개체 틀 2">
            <a:extLst>
              <a:ext uri="{FF2B5EF4-FFF2-40B4-BE49-F238E27FC236}">
                <a16:creationId xmlns:a16="http://schemas.microsoft.com/office/drawing/2014/main" id="{BFAD68D0-530E-6EAB-AD8F-76ABD33B1C9C}"/>
              </a:ext>
            </a:extLst>
          </p:cNvPr>
          <p:cNvSpPr>
            <a:spLocks noGrp="1"/>
          </p:cNvSpPr>
          <p:nvPr>
            <p:ph idx="1"/>
          </p:nvPr>
        </p:nvSpPr>
        <p:spPr>
          <a:xfrm>
            <a:off x="838199" y="1172817"/>
            <a:ext cx="8426813" cy="5004146"/>
          </a:xfrm>
        </p:spPr>
        <p:txBody>
          <a:bodyPr/>
          <a:lstStyle/>
          <a:p>
            <a:pPr marL="0" indent="0">
              <a:buNone/>
            </a:pPr>
            <a:r>
              <a:rPr kumimoji="1" lang="ko-KR" altLang="en-US" sz="2000" b="1" dirty="0"/>
              <a:t>임의로 설정한 내용</a:t>
            </a:r>
            <a:endParaRPr kumimoji="1" lang="en-US" altLang="ko-KR" sz="2000" b="1" dirty="0"/>
          </a:p>
          <a:p>
            <a:endParaRPr kumimoji="1" lang="en-US" altLang="ko-KR" dirty="0"/>
          </a:p>
          <a:p>
            <a:r>
              <a:rPr kumimoji="1" lang="en-US" altLang="ko-KR" dirty="0"/>
              <a:t>Chunk 10</a:t>
            </a:r>
            <a:r>
              <a:rPr kumimoji="1" lang="ko-KR" altLang="en-US" dirty="0"/>
              <a:t>개 탐색</a:t>
            </a:r>
            <a:r>
              <a:rPr kumimoji="1" lang="en-US" altLang="ko-KR" dirty="0"/>
              <a:t>,</a:t>
            </a:r>
            <a:r>
              <a:rPr kumimoji="1" lang="ko-KR" altLang="en-US" dirty="0"/>
              <a:t> </a:t>
            </a:r>
            <a:r>
              <a:rPr kumimoji="1" lang="en-US" altLang="ko-KR" dirty="0"/>
              <a:t>threshold: 0.7</a:t>
            </a:r>
          </a:p>
          <a:p>
            <a:r>
              <a:rPr kumimoji="1" lang="en-US" altLang="ko-KR" dirty="0"/>
              <a:t>binary score</a:t>
            </a:r>
            <a:r>
              <a:rPr kumimoji="1" lang="ko-KR" altLang="en-US" dirty="0"/>
              <a:t>로 관련 있는 </a:t>
            </a:r>
            <a:r>
              <a:rPr kumimoji="1" lang="en-US" altLang="ko-KR" dirty="0"/>
              <a:t>document </a:t>
            </a:r>
            <a:r>
              <a:rPr kumimoji="1" lang="ko-KR" altLang="en-US" dirty="0"/>
              <a:t>추출</a:t>
            </a:r>
            <a:endParaRPr kumimoji="1" lang="en-US" altLang="ko-KR" dirty="0"/>
          </a:p>
          <a:p>
            <a:r>
              <a:rPr kumimoji="1" lang="en-US" altLang="ko-KR" dirty="0"/>
              <a:t>Conditional edge</a:t>
            </a:r>
            <a:r>
              <a:rPr kumimoji="1" lang="ko-KR" altLang="en-US" dirty="0"/>
              <a:t>로 분기</a:t>
            </a:r>
            <a:endParaRPr kumimoji="1" lang="en-US" altLang="ko-KR" dirty="0"/>
          </a:p>
          <a:p>
            <a:pPr lvl="1"/>
            <a:r>
              <a:rPr kumimoji="1" lang="ko-KR" altLang="en-US" dirty="0"/>
              <a:t>만약 </a:t>
            </a:r>
            <a:r>
              <a:rPr kumimoji="1" lang="en-US" altLang="ko-KR" dirty="0"/>
              <a:t>2</a:t>
            </a:r>
            <a:r>
              <a:rPr kumimoji="1" lang="ko-KR" altLang="en-US" dirty="0"/>
              <a:t>개 이상 있다면 </a:t>
            </a:r>
            <a:r>
              <a:rPr kumimoji="1" lang="en-US" altLang="ko-KR" dirty="0" err="1"/>
              <a:t>generate_answer</a:t>
            </a:r>
            <a:r>
              <a:rPr kumimoji="1" lang="ko-KR" altLang="en-US" dirty="0"/>
              <a:t> 노드로 이동</a:t>
            </a:r>
            <a:endParaRPr kumimoji="1" lang="en-US" altLang="ko-KR" dirty="0"/>
          </a:p>
          <a:p>
            <a:pPr lvl="1"/>
            <a:r>
              <a:rPr kumimoji="1" lang="en-US" altLang="ko-KR" dirty="0"/>
              <a:t>1</a:t>
            </a:r>
            <a:r>
              <a:rPr kumimoji="1" lang="ko-KR" altLang="en-US" dirty="0"/>
              <a:t>개 이하면 </a:t>
            </a:r>
            <a:r>
              <a:rPr kumimoji="1" lang="en-US" altLang="ko-KR" dirty="0" err="1"/>
              <a:t>rewrite_query</a:t>
            </a:r>
            <a:r>
              <a:rPr kumimoji="1" lang="ko-KR" altLang="en-US" dirty="0" err="1"/>
              <a:t>를</a:t>
            </a:r>
            <a:r>
              <a:rPr kumimoji="1" lang="ko-KR" altLang="en-US" dirty="0"/>
              <a:t> 이동</a:t>
            </a:r>
            <a:endParaRPr kumimoji="1" lang="en-US" altLang="ko-KR" dirty="0"/>
          </a:p>
          <a:p>
            <a:r>
              <a:rPr kumimoji="1" lang="ko-KR" altLang="en-US" dirty="0"/>
              <a:t>답변 생성 후</a:t>
            </a:r>
            <a:endParaRPr kumimoji="1" lang="en-US" altLang="ko-KR" dirty="0"/>
          </a:p>
          <a:p>
            <a:pPr lvl="1"/>
            <a:r>
              <a:rPr kumimoji="1" lang="en-US" altLang="ko-KR" dirty="0"/>
              <a:t>Useful: </a:t>
            </a:r>
            <a:r>
              <a:rPr kumimoji="1" lang="ko-KR" altLang="en-US" dirty="0"/>
              <a:t>관련성이 있고</a:t>
            </a:r>
            <a:r>
              <a:rPr kumimoji="1" lang="en-US" altLang="ko-KR" dirty="0"/>
              <a:t>,</a:t>
            </a:r>
            <a:r>
              <a:rPr kumimoji="1" lang="ko-KR" altLang="en-US" dirty="0"/>
              <a:t> </a:t>
            </a:r>
            <a:r>
              <a:rPr kumimoji="1" lang="ko-KR" altLang="en-US" dirty="0" err="1"/>
              <a:t>할루시네이션이</a:t>
            </a:r>
            <a:r>
              <a:rPr kumimoji="1" lang="ko-KR" altLang="en-US" dirty="0"/>
              <a:t> 없을 때</a:t>
            </a:r>
            <a:endParaRPr kumimoji="1" lang="en-US" altLang="ko-KR" dirty="0"/>
          </a:p>
          <a:p>
            <a:pPr lvl="1"/>
            <a:r>
              <a:rPr kumimoji="1" lang="en-US" altLang="ko-KR" dirty="0"/>
              <a:t>Not useful: </a:t>
            </a:r>
            <a:r>
              <a:rPr kumimoji="1" lang="ko-KR" altLang="en-US" dirty="0"/>
              <a:t>관련성이 없거나</a:t>
            </a:r>
            <a:r>
              <a:rPr kumimoji="1" lang="en-US" altLang="ko-KR" dirty="0"/>
              <a:t>,</a:t>
            </a:r>
            <a:r>
              <a:rPr kumimoji="1" lang="ko-KR" altLang="en-US" dirty="0"/>
              <a:t> </a:t>
            </a:r>
            <a:r>
              <a:rPr kumimoji="1" lang="ko-KR" altLang="en-US" dirty="0" err="1"/>
              <a:t>할루시네이션이</a:t>
            </a:r>
            <a:r>
              <a:rPr kumimoji="1" lang="ko-KR" altLang="en-US" dirty="0"/>
              <a:t> 있을 때</a:t>
            </a:r>
            <a:endParaRPr kumimoji="1" lang="en-US" altLang="ko-KR" dirty="0"/>
          </a:p>
          <a:p>
            <a:pPr lvl="1"/>
            <a:r>
              <a:rPr kumimoji="1" lang="en-US" altLang="ko-KR" dirty="0"/>
              <a:t>Not supported: </a:t>
            </a:r>
            <a:r>
              <a:rPr kumimoji="1" lang="ko-KR" altLang="en-US" dirty="0"/>
              <a:t>그 외</a:t>
            </a:r>
            <a:endParaRPr kumimoji="1" lang="en-US" altLang="ko-KR" dirty="0"/>
          </a:p>
          <a:p>
            <a:pPr lvl="1"/>
            <a:endParaRPr kumimoji="1" lang="en-US" altLang="ko-KR" dirty="0"/>
          </a:p>
          <a:p>
            <a:pPr lvl="1"/>
            <a:endParaRPr kumimoji="1" lang="en-US" altLang="ko-KR" dirty="0"/>
          </a:p>
          <a:p>
            <a:endParaRPr kumimoji="1" lang="en-US" altLang="ko-KR" dirty="0"/>
          </a:p>
          <a:p>
            <a:endParaRPr kumimoji="1" lang="en-US" altLang="ko-KR" dirty="0"/>
          </a:p>
        </p:txBody>
      </p:sp>
      <p:pic>
        <p:nvPicPr>
          <p:cNvPr id="4" name="그림 3">
            <a:extLst>
              <a:ext uri="{FF2B5EF4-FFF2-40B4-BE49-F238E27FC236}">
                <a16:creationId xmlns:a16="http://schemas.microsoft.com/office/drawing/2014/main" id="{C8A6BA1E-4949-48B0-8AAF-09387E21D5CE}"/>
              </a:ext>
            </a:extLst>
          </p:cNvPr>
          <p:cNvPicPr>
            <a:picLocks noChangeAspect="1"/>
          </p:cNvPicPr>
          <p:nvPr/>
        </p:nvPicPr>
        <p:blipFill>
          <a:blip r:embed="rId3"/>
          <a:stretch>
            <a:fillRect/>
          </a:stretch>
        </p:blipFill>
        <p:spPr>
          <a:xfrm>
            <a:off x="9265013" y="1172817"/>
            <a:ext cx="2299524" cy="5004146"/>
          </a:xfrm>
          <a:prstGeom prst="rect">
            <a:avLst/>
          </a:prstGeom>
        </p:spPr>
      </p:pic>
    </p:spTree>
    <p:extLst>
      <p:ext uri="{BB962C8B-B14F-4D97-AF65-F5344CB8AC3E}">
        <p14:creationId xmlns:p14="http://schemas.microsoft.com/office/powerpoint/2010/main" val="209210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710C2AB5-45CD-7CD0-2BFE-DF30FF2830A0}"/>
              </a:ext>
            </a:extLst>
          </p:cNvPr>
          <p:cNvSpPr>
            <a:spLocks noGrp="1"/>
          </p:cNvSpPr>
          <p:nvPr>
            <p:ph type="title"/>
          </p:nvPr>
        </p:nvSpPr>
        <p:spPr>
          <a:xfrm>
            <a:off x="838200" y="3104667"/>
            <a:ext cx="10515600" cy="648666"/>
          </a:xfrm>
        </p:spPr>
        <p:txBody>
          <a:bodyPr/>
          <a:lstStyle/>
          <a:p>
            <a:pPr algn="ctr"/>
            <a:r>
              <a:rPr lang="en-US" altLang="ko-KR" dirty="0"/>
              <a:t>EOD</a:t>
            </a:r>
            <a:endParaRPr lang="ko-KR" altLang="en-US" dirty="0"/>
          </a:p>
        </p:txBody>
      </p:sp>
    </p:spTree>
    <p:extLst>
      <p:ext uri="{BB962C8B-B14F-4D97-AF65-F5344CB8AC3E}">
        <p14:creationId xmlns:p14="http://schemas.microsoft.com/office/powerpoint/2010/main" val="422976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CDD125-DCAE-48F8-3DCA-D05E591FA64F}"/>
              </a:ext>
            </a:extLst>
          </p:cNvPr>
          <p:cNvSpPr>
            <a:spLocks noGrp="1"/>
          </p:cNvSpPr>
          <p:nvPr>
            <p:ph type="title"/>
          </p:nvPr>
        </p:nvSpPr>
        <p:spPr/>
        <p:txBody>
          <a:bodyPr/>
          <a:lstStyle/>
          <a:p>
            <a:r>
              <a:rPr kumimoji="1" lang="en-US" altLang="ko-KR" dirty="0"/>
              <a:t>Abstract</a:t>
            </a:r>
            <a:endParaRPr kumimoji="1" lang="ko-KR" altLang="en-US" dirty="0"/>
          </a:p>
        </p:txBody>
      </p:sp>
      <p:sp>
        <p:nvSpPr>
          <p:cNvPr id="3" name="내용 개체 틀 2">
            <a:extLst>
              <a:ext uri="{FF2B5EF4-FFF2-40B4-BE49-F238E27FC236}">
                <a16:creationId xmlns:a16="http://schemas.microsoft.com/office/drawing/2014/main" id="{A12DFBB4-6BF9-291D-4D6D-B9D9CC38E8E0}"/>
              </a:ext>
            </a:extLst>
          </p:cNvPr>
          <p:cNvSpPr>
            <a:spLocks noGrp="1"/>
          </p:cNvSpPr>
          <p:nvPr>
            <p:ph idx="1"/>
          </p:nvPr>
        </p:nvSpPr>
        <p:spPr/>
        <p:txBody>
          <a:bodyPr/>
          <a:lstStyle/>
          <a:p>
            <a:r>
              <a:rPr kumimoji="1" lang="ko-KR" altLang="en-US" dirty="0"/>
              <a:t>이 논문은 기존 </a:t>
            </a:r>
            <a:r>
              <a:rPr kumimoji="1" lang="en-US" altLang="ko-KR" dirty="0"/>
              <a:t>RAG</a:t>
            </a:r>
            <a:r>
              <a:rPr kumimoji="1" lang="ko-KR" altLang="en-US" dirty="0"/>
              <a:t> </a:t>
            </a:r>
            <a:r>
              <a:rPr kumimoji="1" lang="en-US" altLang="ko-KR" dirty="0"/>
              <a:t>(Retrieval-Augmented Generation) </a:t>
            </a:r>
            <a:r>
              <a:rPr kumimoji="1" lang="ko-KR" altLang="en-US" dirty="0"/>
              <a:t>시스템의 한계를 극복하기 위해</a:t>
            </a:r>
            <a:r>
              <a:rPr kumimoji="1" lang="en-US" altLang="ko-KR" dirty="0"/>
              <a:t>,</a:t>
            </a:r>
            <a:r>
              <a:rPr kumimoji="1" lang="ko-KR" altLang="en-US" dirty="0"/>
              <a:t> </a:t>
            </a:r>
            <a:r>
              <a:rPr kumimoji="1" lang="en-US" altLang="ko-KR" dirty="0" err="1"/>
              <a:t>LangGraph</a:t>
            </a:r>
            <a:r>
              <a:rPr kumimoji="1" lang="ko-KR" altLang="en-US" dirty="0" err="1"/>
              <a:t>를</a:t>
            </a:r>
            <a:r>
              <a:rPr kumimoji="1" lang="ko-KR" altLang="en-US" dirty="0"/>
              <a:t> 활용한 에이전트 기반 고급 </a:t>
            </a:r>
            <a:r>
              <a:rPr kumimoji="1" lang="en-US" altLang="ko-KR" dirty="0"/>
              <a:t>RAG</a:t>
            </a:r>
            <a:r>
              <a:rPr kumimoji="1" lang="ko-KR" altLang="en-US" dirty="0"/>
              <a:t> 시스템의 구현 방법을 제시함</a:t>
            </a:r>
            <a:endParaRPr kumimoji="1" lang="en-US" altLang="ko-KR" dirty="0"/>
          </a:p>
          <a:p>
            <a:r>
              <a:rPr kumimoji="1" lang="ko-KR" altLang="en-US" dirty="0"/>
              <a:t>다양한 </a:t>
            </a:r>
            <a:r>
              <a:rPr kumimoji="1" lang="ko-KR" altLang="en-US" b="1" dirty="0"/>
              <a:t>데이터 소스 간의 신뢰도 평가와 통합</a:t>
            </a:r>
            <a:r>
              <a:rPr kumimoji="1" lang="ko-KR" altLang="en-US" dirty="0"/>
              <a:t>을 통해 더 정확하고 신뢰성 있는 답변을 생성하는 것이 주요 목표</a:t>
            </a:r>
            <a:endParaRPr kumimoji="1" lang="en-US" altLang="ko-KR" dirty="0"/>
          </a:p>
        </p:txBody>
      </p:sp>
    </p:spTree>
    <p:extLst>
      <p:ext uri="{BB962C8B-B14F-4D97-AF65-F5344CB8AC3E}">
        <p14:creationId xmlns:p14="http://schemas.microsoft.com/office/powerpoint/2010/main" val="6922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12B380-FAE2-BD5D-E2E4-A12442B3870B}"/>
              </a:ext>
            </a:extLst>
          </p:cNvPr>
          <p:cNvSpPr>
            <a:spLocks noGrp="1"/>
          </p:cNvSpPr>
          <p:nvPr>
            <p:ph type="title"/>
          </p:nvPr>
        </p:nvSpPr>
        <p:spPr/>
        <p:txBody>
          <a:bodyPr/>
          <a:lstStyle/>
          <a:p>
            <a:r>
              <a:rPr kumimoji="1" lang="en-US" altLang="ko-KR" dirty="0"/>
              <a:t>Introduction</a:t>
            </a:r>
            <a:endParaRPr kumimoji="1" lang="ko-KR" altLang="en-US" dirty="0"/>
          </a:p>
        </p:txBody>
      </p:sp>
      <p:sp>
        <p:nvSpPr>
          <p:cNvPr id="3" name="내용 개체 틀 2">
            <a:extLst>
              <a:ext uri="{FF2B5EF4-FFF2-40B4-BE49-F238E27FC236}">
                <a16:creationId xmlns:a16="http://schemas.microsoft.com/office/drawing/2014/main" id="{53991CF8-8F29-8ECB-5C74-34A4E9CF1197}"/>
              </a:ext>
            </a:extLst>
          </p:cNvPr>
          <p:cNvSpPr>
            <a:spLocks noGrp="1"/>
          </p:cNvSpPr>
          <p:nvPr>
            <p:ph idx="1"/>
          </p:nvPr>
        </p:nvSpPr>
        <p:spPr>
          <a:xfrm>
            <a:off x="838200" y="1172817"/>
            <a:ext cx="10515600" cy="2256183"/>
          </a:xfrm>
        </p:spPr>
        <p:txBody>
          <a:bodyPr/>
          <a:lstStyle/>
          <a:p>
            <a:r>
              <a:rPr kumimoji="1" lang="ko-KR" altLang="en-US" dirty="0"/>
              <a:t>기존 </a:t>
            </a:r>
            <a:r>
              <a:rPr kumimoji="1" lang="en-US" altLang="ko-KR" dirty="0"/>
              <a:t>RAG</a:t>
            </a:r>
            <a:r>
              <a:rPr kumimoji="1" lang="ko-KR" altLang="en-US" dirty="0"/>
              <a:t> 시스템은 </a:t>
            </a:r>
            <a:r>
              <a:rPr kumimoji="1" lang="ko-KR" altLang="en-US" b="1" dirty="0"/>
              <a:t>단일 문서 기반 검색에 한정</a:t>
            </a:r>
            <a:r>
              <a:rPr kumimoji="1" lang="ko-KR" altLang="en-US" dirty="0"/>
              <a:t>되어 있어 </a:t>
            </a:r>
            <a:r>
              <a:rPr kumimoji="1" lang="ko-KR" altLang="en-US" b="1" dirty="0"/>
              <a:t>신뢰성과 확장성에 한계</a:t>
            </a:r>
            <a:r>
              <a:rPr kumimoji="1" lang="ko-KR" altLang="en-US" dirty="0"/>
              <a:t>가 존재</a:t>
            </a:r>
            <a:r>
              <a:rPr kumimoji="1" lang="en-US" altLang="ko-KR" dirty="0"/>
              <a:t>.</a:t>
            </a:r>
          </a:p>
          <a:p>
            <a:r>
              <a:rPr kumimoji="1" lang="ko-KR" altLang="en-US" dirty="0"/>
              <a:t>이 논문의 목표</a:t>
            </a:r>
            <a:r>
              <a:rPr kumimoji="1" lang="en-US" altLang="ko-KR" dirty="0"/>
              <a:t>:</a:t>
            </a:r>
            <a:r>
              <a:rPr kumimoji="1" lang="ko-KR" altLang="en-US" dirty="0"/>
              <a:t> 에이전트 기반 그래프 시스템을 통해</a:t>
            </a:r>
            <a:endParaRPr kumimoji="1" lang="en-US" altLang="ko-KR" dirty="0"/>
          </a:p>
          <a:p>
            <a:pPr lvl="1"/>
            <a:r>
              <a:rPr kumimoji="1" lang="ko-KR" altLang="en-US" dirty="0"/>
              <a:t>복수 데이터 소스의 신뢰성 판단</a:t>
            </a:r>
            <a:r>
              <a:rPr kumimoji="1" lang="en-US" altLang="ko-KR" dirty="0"/>
              <a:t>,</a:t>
            </a:r>
          </a:p>
          <a:p>
            <a:pPr lvl="1"/>
            <a:r>
              <a:rPr kumimoji="1" lang="ko-KR" altLang="en-US" dirty="0"/>
              <a:t>최적의 정보를 종합하여</a:t>
            </a:r>
            <a:endParaRPr kumimoji="1" lang="en-US" altLang="ko-KR" dirty="0"/>
          </a:p>
          <a:p>
            <a:r>
              <a:rPr kumimoji="1" lang="ko-KR" altLang="en-US" dirty="0"/>
              <a:t>기존의 </a:t>
            </a:r>
            <a:r>
              <a:rPr kumimoji="1" lang="en-US" altLang="ko-KR" dirty="0"/>
              <a:t>RAG model-based knowledge-based QA System</a:t>
            </a:r>
            <a:r>
              <a:rPr kumimoji="1" lang="ko-KR" altLang="en-US" dirty="0"/>
              <a:t>을 개선하는 것</a:t>
            </a:r>
            <a:r>
              <a:rPr kumimoji="1" lang="en-US" altLang="ko-KR" dirty="0"/>
              <a:t>.</a:t>
            </a:r>
            <a:endParaRPr kumimoji="1" lang="ko-KR" altLang="en-US" dirty="0"/>
          </a:p>
        </p:txBody>
      </p:sp>
      <p:sp>
        <p:nvSpPr>
          <p:cNvPr id="5" name="제목 1">
            <a:extLst>
              <a:ext uri="{FF2B5EF4-FFF2-40B4-BE49-F238E27FC236}">
                <a16:creationId xmlns:a16="http://schemas.microsoft.com/office/drawing/2014/main" id="{CEA13E27-8C8A-BF65-DEA5-103D20CC759C}"/>
              </a:ext>
            </a:extLst>
          </p:cNvPr>
          <p:cNvSpPr txBox="1">
            <a:spLocks/>
          </p:cNvSpPr>
          <p:nvPr/>
        </p:nvSpPr>
        <p:spPr>
          <a:xfrm>
            <a:off x="838200" y="3429000"/>
            <a:ext cx="10515600" cy="64866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2800" b="1" i="0" kern="1200">
                <a:solidFill>
                  <a:schemeClr val="tx1"/>
                </a:solidFill>
                <a:latin typeface="Apple SD Gothic Neo SemiBold" panose="02000300000000000000" pitchFamily="2" charset="-127"/>
                <a:ea typeface="Apple SD Gothic Neo SemiBold" panose="02000300000000000000" pitchFamily="2" charset="-127"/>
                <a:cs typeface="+mj-cs"/>
              </a:defRPr>
            </a:lvl1pPr>
          </a:lstStyle>
          <a:p>
            <a:r>
              <a:rPr kumimoji="1" lang="en-US" altLang="ko-KR" dirty="0"/>
              <a:t>Related Work</a:t>
            </a:r>
            <a:endParaRPr kumimoji="1" lang="ko-KR" altLang="en-US" dirty="0"/>
          </a:p>
        </p:txBody>
      </p:sp>
      <p:sp>
        <p:nvSpPr>
          <p:cNvPr id="6" name="내용 개체 틀 2">
            <a:extLst>
              <a:ext uri="{FF2B5EF4-FFF2-40B4-BE49-F238E27FC236}">
                <a16:creationId xmlns:a16="http://schemas.microsoft.com/office/drawing/2014/main" id="{D13FE984-D674-205E-3FBE-C782DE744037}"/>
              </a:ext>
            </a:extLst>
          </p:cNvPr>
          <p:cNvSpPr txBox="1">
            <a:spLocks/>
          </p:cNvSpPr>
          <p:nvPr/>
        </p:nvSpPr>
        <p:spPr>
          <a:xfrm>
            <a:off x="838200" y="4236691"/>
            <a:ext cx="10515600" cy="2256183"/>
          </a:xfrm>
          <a:prstGeom prst="rect">
            <a:avLst/>
          </a:prstGeom>
        </p:spPr>
        <p:txBody>
          <a:bodyPr vert="horz" lIns="91440" tIns="45720" rIns="91440" bIns="45720" rtlCol="0">
            <a:normAutofit/>
          </a:bodyPr>
          <a:lstStyle>
            <a:lvl1pPr marL="228600" indent="-228600" algn="l" defTabSz="914400" rtl="0" eaLnBrk="1" latinLnBrk="1" hangingPunct="1">
              <a:lnSpc>
                <a:spcPct val="100000"/>
              </a:lnSpc>
              <a:spcBef>
                <a:spcPts val="10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1pPr>
            <a:lvl2pPr marL="685800" indent="-228600" algn="l" defTabSz="914400" rtl="0" eaLnBrk="1" latinLnBrk="1" hangingPunct="1">
              <a:lnSpc>
                <a:spcPct val="100000"/>
              </a:lnSpc>
              <a:spcBef>
                <a:spcPts val="5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2pPr>
            <a:lvl3pPr marL="1143000" indent="-228600" algn="l" defTabSz="914400" rtl="0" eaLnBrk="1" latinLnBrk="1" hangingPunct="1">
              <a:lnSpc>
                <a:spcPct val="100000"/>
              </a:lnSpc>
              <a:spcBef>
                <a:spcPts val="5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3pPr>
            <a:lvl4pPr marL="1600200" indent="-228600" algn="l" defTabSz="914400" rtl="0" eaLnBrk="1" latinLnBrk="1" hangingPunct="1">
              <a:lnSpc>
                <a:spcPct val="100000"/>
              </a:lnSpc>
              <a:spcBef>
                <a:spcPts val="5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4pPr>
            <a:lvl5pPr marL="2057400" indent="-228600" algn="l" defTabSz="914400" rtl="0" eaLnBrk="1" latinLnBrk="1" hangingPunct="1">
              <a:lnSpc>
                <a:spcPct val="100000"/>
              </a:lnSpc>
              <a:spcBef>
                <a:spcPts val="500"/>
              </a:spcBef>
              <a:buFont typeface="Arial" panose="020B0604020202020204" pitchFamily="34" charset="0"/>
              <a:buChar char="•"/>
              <a:defRPr sz="1800" b="0" i="0" kern="1200">
                <a:solidFill>
                  <a:schemeClr val="tx1"/>
                </a:solidFill>
                <a:latin typeface="Apple SD Gothic Neo" panose="02000300000000000000" pitchFamily="2" charset="-127"/>
                <a:ea typeface="Apple SD Gothic Neo" panose="02000300000000000000" pitchFamily="2"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dirty="0"/>
              <a:t>RAG: </a:t>
            </a:r>
            <a:r>
              <a:rPr kumimoji="1" lang="ko-KR" altLang="en-US" dirty="0"/>
              <a:t>기존 </a:t>
            </a:r>
            <a:r>
              <a:rPr kumimoji="1" lang="en-US" altLang="ko-KR" dirty="0"/>
              <a:t>RAG</a:t>
            </a:r>
            <a:r>
              <a:rPr kumimoji="1" lang="ko-KR" altLang="en-US" dirty="0"/>
              <a:t>는 검색 단계의 품질에 따라 전체 시스템 성능이 좌우되는 한계 존재</a:t>
            </a:r>
            <a:r>
              <a:rPr kumimoji="1" lang="en-US" altLang="ko-KR" dirty="0"/>
              <a:t>.</a:t>
            </a:r>
          </a:p>
          <a:p>
            <a:r>
              <a:rPr kumimoji="1" lang="en-US" altLang="ko-KR" dirty="0" err="1"/>
              <a:t>LangChain</a:t>
            </a:r>
            <a:r>
              <a:rPr kumimoji="1" lang="ko-KR" altLang="en-US" dirty="0"/>
              <a:t>은 에이전트 설계에 적합하지만 복잡한 흐름 제어가 어려움</a:t>
            </a:r>
            <a:r>
              <a:rPr kumimoji="1" lang="en-US" altLang="ko-KR" dirty="0"/>
              <a:t>.</a:t>
            </a:r>
            <a:r>
              <a:rPr kumimoji="1" lang="ko-KR" altLang="en-US" dirty="0"/>
              <a:t> </a:t>
            </a:r>
            <a:r>
              <a:rPr kumimoji="1" lang="en-US" altLang="ko-KR" dirty="0" err="1"/>
              <a:t>LangGraph</a:t>
            </a:r>
            <a:r>
              <a:rPr kumimoji="1" lang="ko-KR" altLang="en-US" dirty="0"/>
              <a:t>는 이를 그래프 구조로 보완</a:t>
            </a:r>
            <a:r>
              <a:rPr kumimoji="1" lang="en-US" altLang="ko-KR" dirty="0"/>
              <a:t>.</a:t>
            </a:r>
          </a:p>
          <a:p>
            <a:r>
              <a:rPr kumimoji="1" lang="en-US" altLang="ko-KR" dirty="0"/>
              <a:t>Agent System: </a:t>
            </a:r>
            <a:r>
              <a:rPr kumimoji="1" lang="ko-KR" altLang="en-US" dirty="0"/>
              <a:t>멀티 에이전트 협력 기반 접근 소개</a:t>
            </a:r>
          </a:p>
        </p:txBody>
      </p:sp>
    </p:spTree>
    <p:extLst>
      <p:ext uri="{BB962C8B-B14F-4D97-AF65-F5344CB8AC3E}">
        <p14:creationId xmlns:p14="http://schemas.microsoft.com/office/powerpoint/2010/main" val="321197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564235-9485-66AF-3FBA-9E66E8FEBE31}"/>
              </a:ext>
            </a:extLst>
          </p:cNvPr>
          <p:cNvSpPr>
            <a:spLocks noGrp="1"/>
          </p:cNvSpPr>
          <p:nvPr>
            <p:ph type="title"/>
          </p:nvPr>
        </p:nvSpPr>
        <p:spPr/>
        <p:txBody>
          <a:bodyPr/>
          <a:lstStyle/>
          <a:p>
            <a:r>
              <a:rPr kumimoji="1" lang="en-US" altLang="ko-KR" dirty="0"/>
              <a:t>RAG: Retrieval Augmented Generation</a:t>
            </a:r>
            <a:endParaRPr kumimoji="1" lang="ko-KR" altLang="en-US" dirty="0"/>
          </a:p>
        </p:txBody>
      </p:sp>
      <p:sp>
        <p:nvSpPr>
          <p:cNvPr id="3" name="내용 개체 틀 2">
            <a:extLst>
              <a:ext uri="{FF2B5EF4-FFF2-40B4-BE49-F238E27FC236}">
                <a16:creationId xmlns:a16="http://schemas.microsoft.com/office/drawing/2014/main" id="{DE9C8784-4DDD-5677-22B6-0D0005A16702}"/>
              </a:ext>
            </a:extLst>
          </p:cNvPr>
          <p:cNvSpPr>
            <a:spLocks noGrp="1"/>
          </p:cNvSpPr>
          <p:nvPr>
            <p:ph idx="1"/>
          </p:nvPr>
        </p:nvSpPr>
        <p:spPr/>
        <p:txBody>
          <a:bodyPr/>
          <a:lstStyle/>
          <a:p>
            <a:r>
              <a:rPr kumimoji="1" lang="en-US" altLang="ko-KR" b="1" dirty="0"/>
              <a:t>RAG Model Implementation Flow</a:t>
            </a:r>
            <a:endParaRPr kumimoji="1" lang="ko-KR" altLang="en-US" b="1" dirty="0"/>
          </a:p>
        </p:txBody>
      </p:sp>
      <p:pic>
        <p:nvPicPr>
          <p:cNvPr id="4" name="그림 3">
            <a:extLst>
              <a:ext uri="{FF2B5EF4-FFF2-40B4-BE49-F238E27FC236}">
                <a16:creationId xmlns:a16="http://schemas.microsoft.com/office/drawing/2014/main" id="{D8F5D7C3-0DA4-4AA1-B96B-F7D3AAAD79F9}"/>
              </a:ext>
            </a:extLst>
          </p:cNvPr>
          <p:cNvPicPr>
            <a:picLocks noChangeAspect="1"/>
          </p:cNvPicPr>
          <p:nvPr/>
        </p:nvPicPr>
        <p:blipFill>
          <a:blip r:embed="rId2"/>
          <a:stretch>
            <a:fillRect/>
          </a:stretch>
        </p:blipFill>
        <p:spPr>
          <a:xfrm>
            <a:off x="2209800" y="1928879"/>
            <a:ext cx="7772400" cy="3492021"/>
          </a:xfrm>
          <a:prstGeom prst="rect">
            <a:avLst/>
          </a:prstGeom>
        </p:spPr>
      </p:pic>
    </p:spTree>
    <p:extLst>
      <p:ext uri="{BB962C8B-B14F-4D97-AF65-F5344CB8AC3E}">
        <p14:creationId xmlns:p14="http://schemas.microsoft.com/office/powerpoint/2010/main" val="302638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015AC-312B-91CE-5823-E764C742434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C30828E-8131-605A-D092-0741C0F9BD70}"/>
              </a:ext>
            </a:extLst>
          </p:cNvPr>
          <p:cNvSpPr>
            <a:spLocks noGrp="1"/>
          </p:cNvSpPr>
          <p:nvPr>
            <p:ph type="title"/>
          </p:nvPr>
        </p:nvSpPr>
        <p:spPr/>
        <p:txBody>
          <a:bodyPr/>
          <a:lstStyle/>
          <a:p>
            <a:r>
              <a:rPr kumimoji="1" lang="en-US" altLang="ko-KR" dirty="0"/>
              <a:t>RAG: Retrieval Augmented Generation</a:t>
            </a:r>
            <a:endParaRPr kumimoji="1" lang="ko-KR" altLang="en-US" dirty="0"/>
          </a:p>
        </p:txBody>
      </p:sp>
      <p:sp>
        <p:nvSpPr>
          <p:cNvPr id="3" name="내용 개체 틀 2">
            <a:extLst>
              <a:ext uri="{FF2B5EF4-FFF2-40B4-BE49-F238E27FC236}">
                <a16:creationId xmlns:a16="http://schemas.microsoft.com/office/drawing/2014/main" id="{99C2BE7E-4F62-3D8A-8FA7-5E9E584BBF33}"/>
              </a:ext>
            </a:extLst>
          </p:cNvPr>
          <p:cNvSpPr>
            <a:spLocks noGrp="1"/>
          </p:cNvSpPr>
          <p:nvPr>
            <p:ph idx="1"/>
          </p:nvPr>
        </p:nvSpPr>
        <p:spPr/>
        <p:txBody>
          <a:bodyPr/>
          <a:lstStyle/>
          <a:p>
            <a:r>
              <a:rPr kumimoji="1" lang="en-US" altLang="ko-KR" b="1" dirty="0"/>
              <a:t>RAG-Based Vector Store Types</a:t>
            </a:r>
          </a:p>
          <a:p>
            <a:pPr lvl="1"/>
            <a:r>
              <a:rPr kumimoji="1" lang="en-US" altLang="ko-KR" dirty="0"/>
              <a:t>Live and temporary data</a:t>
            </a:r>
          </a:p>
          <a:p>
            <a:pPr lvl="1"/>
            <a:r>
              <a:rPr kumimoji="1" lang="en-US" altLang="ko-KR" dirty="0"/>
              <a:t>Pre-loaded data</a:t>
            </a:r>
          </a:p>
        </p:txBody>
      </p:sp>
      <p:pic>
        <p:nvPicPr>
          <p:cNvPr id="5" name="그림 4">
            <a:extLst>
              <a:ext uri="{FF2B5EF4-FFF2-40B4-BE49-F238E27FC236}">
                <a16:creationId xmlns:a16="http://schemas.microsoft.com/office/drawing/2014/main" id="{8A8E19EF-2785-FBCE-99FD-F94D653FAC9E}"/>
              </a:ext>
            </a:extLst>
          </p:cNvPr>
          <p:cNvPicPr>
            <a:picLocks noChangeAspect="1"/>
          </p:cNvPicPr>
          <p:nvPr/>
        </p:nvPicPr>
        <p:blipFill>
          <a:blip r:embed="rId3"/>
          <a:stretch>
            <a:fillRect/>
          </a:stretch>
        </p:blipFill>
        <p:spPr>
          <a:xfrm>
            <a:off x="4632526" y="1436144"/>
            <a:ext cx="7186431" cy="3985712"/>
          </a:xfrm>
          <a:prstGeom prst="rect">
            <a:avLst/>
          </a:prstGeom>
        </p:spPr>
      </p:pic>
    </p:spTree>
    <p:extLst>
      <p:ext uri="{BB962C8B-B14F-4D97-AF65-F5344CB8AC3E}">
        <p14:creationId xmlns:p14="http://schemas.microsoft.com/office/powerpoint/2010/main" val="121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1225A-7769-9326-29D8-ACC72738D5D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A09D7BA-8B40-14A3-62C5-A707C4AD5099}"/>
              </a:ext>
            </a:extLst>
          </p:cNvPr>
          <p:cNvSpPr>
            <a:spLocks noGrp="1"/>
          </p:cNvSpPr>
          <p:nvPr>
            <p:ph type="title"/>
          </p:nvPr>
        </p:nvSpPr>
        <p:spPr/>
        <p:txBody>
          <a:bodyPr/>
          <a:lstStyle/>
          <a:p>
            <a:r>
              <a:rPr kumimoji="1" lang="en-US" altLang="ko-KR" dirty="0"/>
              <a:t>RAG: Retrieval Augmented Generation</a:t>
            </a:r>
            <a:endParaRPr kumimoji="1" lang="ko-KR" altLang="en-US" dirty="0"/>
          </a:p>
        </p:txBody>
      </p:sp>
      <p:sp>
        <p:nvSpPr>
          <p:cNvPr id="3" name="내용 개체 틀 2">
            <a:extLst>
              <a:ext uri="{FF2B5EF4-FFF2-40B4-BE49-F238E27FC236}">
                <a16:creationId xmlns:a16="http://schemas.microsoft.com/office/drawing/2014/main" id="{9DEB5C8D-04E5-77AE-8BEB-C50CF3D20722}"/>
              </a:ext>
            </a:extLst>
          </p:cNvPr>
          <p:cNvSpPr>
            <a:spLocks noGrp="1"/>
          </p:cNvSpPr>
          <p:nvPr>
            <p:ph idx="1"/>
          </p:nvPr>
        </p:nvSpPr>
        <p:spPr/>
        <p:txBody>
          <a:bodyPr>
            <a:normAutofit/>
          </a:bodyPr>
          <a:lstStyle/>
          <a:p>
            <a:r>
              <a:rPr kumimoji="1" lang="en-US" altLang="ko-KR" b="1" dirty="0"/>
              <a:t>Methods to enhance RAG Performance</a:t>
            </a:r>
          </a:p>
          <a:p>
            <a:pPr marL="342900" indent="-342900">
              <a:buAutoNum type="arabicPeriod"/>
            </a:pPr>
            <a:r>
              <a:rPr kumimoji="1" lang="ko-KR" altLang="en-US" b="1" dirty="0">
                <a:solidFill>
                  <a:srgbClr val="FF0000"/>
                </a:solidFill>
              </a:rPr>
              <a:t>데이터 정제하기</a:t>
            </a:r>
            <a:r>
              <a:rPr kumimoji="1" lang="en-US" altLang="ko-KR" b="1" dirty="0">
                <a:solidFill>
                  <a:srgbClr val="FF0000"/>
                </a:solidFill>
              </a:rPr>
              <a:t>:</a:t>
            </a:r>
            <a:r>
              <a:rPr kumimoji="1" lang="ko-KR" altLang="en-US" dirty="0"/>
              <a:t> 상충되거나 중복된 것 삭제</a:t>
            </a:r>
            <a:r>
              <a:rPr kumimoji="1" lang="en-US" altLang="ko-KR" dirty="0"/>
              <a:t>.</a:t>
            </a:r>
            <a:r>
              <a:rPr kumimoji="1" lang="ko-KR" altLang="en-US" dirty="0"/>
              <a:t> 문서를 요약한 것을 만들어서 맥락에 반영하면 도움이 됨</a:t>
            </a:r>
            <a:r>
              <a:rPr kumimoji="1" lang="en-US" altLang="ko-KR" dirty="0"/>
              <a:t>.</a:t>
            </a:r>
          </a:p>
          <a:p>
            <a:pPr marL="342900" indent="-342900">
              <a:buAutoNum type="arabicPeriod"/>
            </a:pPr>
            <a:r>
              <a:rPr kumimoji="1" lang="en-US" altLang="ko-KR" b="1" dirty="0"/>
              <a:t>Hybrid approach:</a:t>
            </a:r>
            <a:r>
              <a:rPr kumimoji="1" lang="en-US" altLang="ko-KR" dirty="0"/>
              <a:t> </a:t>
            </a:r>
            <a:r>
              <a:rPr kumimoji="1" lang="ko-KR" altLang="en-US" dirty="0"/>
              <a:t>항상 </a:t>
            </a:r>
            <a:r>
              <a:rPr kumimoji="1" lang="en-US" altLang="ko-KR" dirty="0"/>
              <a:t>embedding-based search</a:t>
            </a:r>
            <a:r>
              <a:rPr kumimoji="1" lang="ko-KR" altLang="en-US" dirty="0"/>
              <a:t>가 좋은 것은 아님</a:t>
            </a:r>
            <a:r>
              <a:rPr kumimoji="1" lang="en-US" altLang="ko-KR" dirty="0"/>
              <a:t>.</a:t>
            </a:r>
            <a:r>
              <a:rPr kumimoji="1" lang="ko-KR" altLang="en-US" dirty="0"/>
              <a:t> </a:t>
            </a:r>
            <a:r>
              <a:rPr kumimoji="1" lang="en-US" altLang="ko-KR" dirty="0"/>
              <a:t>Keyword-based search</a:t>
            </a:r>
            <a:r>
              <a:rPr kumimoji="1" lang="ko-KR" altLang="en-US" dirty="0" err="1"/>
              <a:t>를</a:t>
            </a:r>
            <a:r>
              <a:rPr kumimoji="1" lang="ko-KR" altLang="en-US" dirty="0"/>
              <a:t> 혼합하여 사용하는 것이 도움이 됨</a:t>
            </a:r>
            <a:r>
              <a:rPr kumimoji="1" lang="en-US" altLang="ko-KR" dirty="0"/>
              <a:t>.</a:t>
            </a:r>
          </a:p>
          <a:p>
            <a:pPr marL="342900" indent="-342900">
              <a:buAutoNum type="arabicPeriod"/>
            </a:pPr>
            <a:r>
              <a:rPr kumimoji="1" lang="en-US" altLang="ko-KR" b="1" dirty="0">
                <a:solidFill>
                  <a:srgbClr val="FF0000"/>
                </a:solidFill>
              </a:rPr>
              <a:t>Chunk size trade-off</a:t>
            </a:r>
          </a:p>
          <a:p>
            <a:pPr marL="342900" indent="-342900">
              <a:buAutoNum type="arabicPeriod"/>
            </a:pPr>
            <a:r>
              <a:rPr kumimoji="1" lang="ko-KR" altLang="en-US" b="1" dirty="0">
                <a:solidFill>
                  <a:srgbClr val="FF0000"/>
                </a:solidFill>
              </a:rPr>
              <a:t>주어진 정보만을 활용하는 </a:t>
            </a:r>
            <a:r>
              <a:rPr kumimoji="1" lang="en-US" altLang="ko-KR" b="1" dirty="0">
                <a:solidFill>
                  <a:srgbClr val="FF0000"/>
                </a:solidFill>
              </a:rPr>
              <a:t>base prompt </a:t>
            </a:r>
            <a:r>
              <a:rPr kumimoji="1" lang="ko-KR" altLang="en-US" b="1" dirty="0">
                <a:solidFill>
                  <a:srgbClr val="FF0000"/>
                </a:solidFill>
              </a:rPr>
              <a:t>생성</a:t>
            </a:r>
            <a:endParaRPr kumimoji="1" lang="en-US" altLang="ko-KR" b="1" dirty="0">
              <a:solidFill>
                <a:srgbClr val="FF0000"/>
              </a:solidFill>
            </a:endParaRPr>
          </a:p>
          <a:p>
            <a:pPr marL="342900" indent="-342900">
              <a:buAutoNum type="arabicPeriod"/>
            </a:pPr>
            <a:r>
              <a:rPr kumimoji="1" lang="en-US" altLang="ko-KR" b="1" dirty="0"/>
              <a:t>Chunk</a:t>
            </a:r>
            <a:r>
              <a:rPr kumimoji="1" lang="ko-KR" altLang="en-US" b="1" dirty="0"/>
              <a:t> </a:t>
            </a:r>
            <a:r>
              <a:rPr kumimoji="1" lang="en-US" altLang="ko-KR" b="1" dirty="0"/>
              <a:t>Tagging:</a:t>
            </a:r>
            <a:r>
              <a:rPr kumimoji="1" lang="en-US" altLang="ko-KR" dirty="0"/>
              <a:t> chunk</a:t>
            </a:r>
            <a:r>
              <a:rPr kumimoji="1" lang="ko-KR" altLang="en-US" dirty="0" err="1"/>
              <a:t>에</a:t>
            </a:r>
            <a:r>
              <a:rPr kumimoji="1" lang="ko-KR" altLang="en-US" dirty="0"/>
              <a:t> </a:t>
            </a:r>
            <a:r>
              <a:rPr kumimoji="1" lang="en-US" altLang="ko-KR" dirty="0"/>
              <a:t>metadata</a:t>
            </a:r>
            <a:r>
              <a:rPr kumimoji="1" lang="ko-KR" altLang="en-US" dirty="0" err="1"/>
              <a:t>를</a:t>
            </a:r>
            <a:r>
              <a:rPr kumimoji="1" lang="ko-KR" altLang="en-US" dirty="0"/>
              <a:t> </a:t>
            </a:r>
            <a:r>
              <a:rPr kumimoji="1" lang="en-US" altLang="ko-KR" dirty="0"/>
              <a:t>tag</a:t>
            </a:r>
            <a:r>
              <a:rPr kumimoji="1" lang="ko-KR" altLang="en-US" dirty="0"/>
              <a:t>로 달아주는 것이 도움이 됨</a:t>
            </a:r>
            <a:r>
              <a:rPr kumimoji="1" lang="en-US" altLang="ko-KR" dirty="0"/>
              <a:t>.</a:t>
            </a:r>
          </a:p>
          <a:p>
            <a:pPr marL="342900" indent="-342900">
              <a:buAutoNum type="arabicPeriod"/>
            </a:pPr>
            <a:r>
              <a:rPr kumimoji="1" lang="en-US" altLang="ko-KR" b="1" dirty="0">
                <a:solidFill>
                  <a:srgbClr val="FF0000"/>
                </a:solidFill>
              </a:rPr>
              <a:t>Query Routing:</a:t>
            </a:r>
            <a:r>
              <a:rPr kumimoji="1" lang="ko-KR" altLang="en-US" dirty="0"/>
              <a:t> 쿼리를 적절한 </a:t>
            </a:r>
            <a:r>
              <a:rPr kumimoji="1" lang="en-US" altLang="ko-KR" dirty="0"/>
              <a:t>index</a:t>
            </a:r>
            <a:r>
              <a:rPr kumimoji="1" lang="ko-KR" altLang="en-US" dirty="0"/>
              <a:t>로 분배하는 것</a:t>
            </a:r>
            <a:r>
              <a:rPr kumimoji="1" lang="en-US" altLang="ko-KR" dirty="0"/>
              <a:t>.</a:t>
            </a:r>
            <a:r>
              <a:rPr kumimoji="1" lang="ko-KR" altLang="en-US" dirty="0"/>
              <a:t> 이 때에는 </a:t>
            </a:r>
            <a:r>
              <a:rPr kumimoji="1" lang="en-US" altLang="ko-KR" dirty="0"/>
              <a:t>multiple</a:t>
            </a:r>
            <a:r>
              <a:rPr kumimoji="1" lang="ko-KR" altLang="en-US" dirty="0"/>
              <a:t> </a:t>
            </a:r>
            <a:r>
              <a:rPr kumimoji="1" lang="en-US" altLang="ko-KR" dirty="0"/>
              <a:t>indexes</a:t>
            </a:r>
            <a:r>
              <a:rPr kumimoji="1" lang="ko-KR" altLang="en-US" dirty="0"/>
              <a:t>가 도움이 됨</a:t>
            </a:r>
            <a:r>
              <a:rPr kumimoji="1" lang="en-US" altLang="ko-KR" dirty="0"/>
              <a:t>.</a:t>
            </a:r>
          </a:p>
          <a:p>
            <a:pPr marL="342900" indent="-342900">
              <a:buAutoNum type="arabicPeriod"/>
            </a:pPr>
            <a:r>
              <a:rPr kumimoji="1" lang="en-US" altLang="ko-KR" b="1" dirty="0"/>
              <a:t>Reranking</a:t>
            </a:r>
          </a:p>
          <a:p>
            <a:pPr marL="342900" indent="-342900">
              <a:buAutoNum type="arabicPeriod"/>
            </a:pPr>
            <a:r>
              <a:rPr kumimoji="1" lang="en-US" altLang="ko-KR" b="1" dirty="0">
                <a:solidFill>
                  <a:srgbClr val="FF0000"/>
                </a:solidFill>
              </a:rPr>
              <a:t>Query transformation:</a:t>
            </a:r>
            <a:r>
              <a:rPr kumimoji="1" lang="en-US" altLang="ko-KR" dirty="0"/>
              <a:t> </a:t>
            </a:r>
            <a:r>
              <a:rPr kumimoji="1" lang="ko-KR" altLang="en-US" dirty="0"/>
              <a:t>주어진 쿼리로 원하는 정보를 못 찾을 때에는 쿼리를 변형하는 것이 방법</a:t>
            </a:r>
            <a:r>
              <a:rPr kumimoji="1" lang="en-US" altLang="ko-KR" dirty="0"/>
              <a:t>.</a:t>
            </a:r>
          </a:p>
          <a:p>
            <a:pPr marL="342900" indent="-342900">
              <a:buAutoNum type="arabicPeriod"/>
            </a:pPr>
            <a:r>
              <a:rPr kumimoji="1" lang="en-US" altLang="ko-KR" b="1" dirty="0"/>
              <a:t>Fine-tuning embedding model:</a:t>
            </a:r>
            <a:r>
              <a:rPr kumimoji="1" lang="en-US" altLang="ko-KR" dirty="0"/>
              <a:t> domain terminology</a:t>
            </a:r>
            <a:r>
              <a:rPr kumimoji="1" lang="ko-KR" altLang="en-US" dirty="0"/>
              <a:t>가 </a:t>
            </a:r>
            <a:r>
              <a:rPr kumimoji="1" lang="en-US" altLang="ko-KR" dirty="0"/>
              <a:t>fit</a:t>
            </a:r>
            <a:r>
              <a:rPr kumimoji="1" lang="ko-KR" altLang="en-US" dirty="0"/>
              <a:t>하지 않을 때</a:t>
            </a:r>
            <a:endParaRPr kumimoji="1" lang="en-US" altLang="ko-KR" dirty="0"/>
          </a:p>
          <a:p>
            <a:pPr marL="342900" indent="-342900">
              <a:buAutoNum type="arabicPeriod"/>
            </a:pPr>
            <a:r>
              <a:rPr kumimoji="1" lang="en-US" altLang="ko-KR" b="1" dirty="0">
                <a:solidFill>
                  <a:srgbClr val="FF0000"/>
                </a:solidFill>
              </a:rPr>
              <a:t>LLM dev tools</a:t>
            </a:r>
            <a:r>
              <a:rPr kumimoji="1" lang="ko-KR" altLang="en-US" b="1" dirty="0" err="1">
                <a:solidFill>
                  <a:srgbClr val="FF0000"/>
                </a:solidFill>
              </a:rPr>
              <a:t>를</a:t>
            </a:r>
            <a:r>
              <a:rPr kumimoji="1" lang="ko-KR" altLang="en-US" b="1" dirty="0">
                <a:solidFill>
                  <a:srgbClr val="FF0000"/>
                </a:solidFill>
              </a:rPr>
              <a:t> 활용</a:t>
            </a:r>
            <a:r>
              <a:rPr kumimoji="1" lang="en-US" altLang="ko-KR" b="1" dirty="0">
                <a:solidFill>
                  <a:srgbClr val="FF0000"/>
                </a:solidFill>
              </a:rPr>
              <a:t>:</a:t>
            </a:r>
            <a:r>
              <a:rPr kumimoji="1" lang="ko-KR" altLang="en-US" dirty="0"/>
              <a:t> 문서와 맥락의 원천을 알아차리는 데에 유용함</a:t>
            </a:r>
            <a:r>
              <a:rPr kumimoji="1" lang="en-US" altLang="ko-KR" dirty="0"/>
              <a:t>.</a:t>
            </a:r>
          </a:p>
          <a:p>
            <a:pPr marL="342900" indent="-342900">
              <a:buAutoNum type="arabicPeriod"/>
            </a:pPr>
            <a:endParaRPr kumimoji="1" lang="en-US" altLang="ko-KR" dirty="0"/>
          </a:p>
        </p:txBody>
      </p:sp>
    </p:spTree>
    <p:extLst>
      <p:ext uri="{BB962C8B-B14F-4D97-AF65-F5344CB8AC3E}">
        <p14:creationId xmlns:p14="http://schemas.microsoft.com/office/powerpoint/2010/main" val="333413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61563-6DBB-00AE-9999-B59DA2E516E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407636EA-CBCC-AE95-E404-9CBC1B13CA3D}"/>
              </a:ext>
            </a:extLst>
          </p:cNvPr>
          <p:cNvSpPr>
            <a:spLocks noGrp="1"/>
          </p:cNvSpPr>
          <p:nvPr>
            <p:ph type="title"/>
          </p:nvPr>
        </p:nvSpPr>
        <p:spPr/>
        <p:txBody>
          <a:bodyPr/>
          <a:lstStyle/>
          <a:p>
            <a:r>
              <a:rPr kumimoji="1" lang="en-US" altLang="ko-KR" dirty="0"/>
              <a:t>RAG: Retrieval Augmented Generation</a:t>
            </a:r>
            <a:endParaRPr kumimoji="1" lang="ko-KR" altLang="en-US" dirty="0"/>
          </a:p>
        </p:txBody>
      </p:sp>
      <p:sp>
        <p:nvSpPr>
          <p:cNvPr id="3" name="내용 개체 틀 2">
            <a:extLst>
              <a:ext uri="{FF2B5EF4-FFF2-40B4-BE49-F238E27FC236}">
                <a16:creationId xmlns:a16="http://schemas.microsoft.com/office/drawing/2014/main" id="{EE0B3996-53FE-76C7-8E9C-3829B972E50D}"/>
              </a:ext>
            </a:extLst>
          </p:cNvPr>
          <p:cNvSpPr>
            <a:spLocks noGrp="1"/>
          </p:cNvSpPr>
          <p:nvPr>
            <p:ph idx="1"/>
          </p:nvPr>
        </p:nvSpPr>
        <p:spPr/>
        <p:txBody>
          <a:bodyPr>
            <a:normAutofit fontScale="92500" lnSpcReduction="10000"/>
          </a:bodyPr>
          <a:lstStyle/>
          <a:p>
            <a:r>
              <a:rPr kumimoji="1" lang="en-US" altLang="ko-KR" b="1" dirty="0"/>
              <a:t>Research on Advanced RAG Types</a:t>
            </a:r>
          </a:p>
          <a:p>
            <a:endParaRPr kumimoji="1" lang="en-US" altLang="ko-KR" dirty="0"/>
          </a:p>
          <a:p>
            <a:r>
              <a:rPr kumimoji="1" lang="en-US" altLang="ko-KR" b="1" dirty="0"/>
              <a:t>Self-RAG:</a:t>
            </a:r>
            <a:r>
              <a:rPr kumimoji="1" lang="en-US" altLang="ko-KR" dirty="0"/>
              <a:t> </a:t>
            </a:r>
            <a:r>
              <a:rPr kumimoji="1" lang="ko-KR" altLang="en-US" dirty="0"/>
              <a:t>생성된 답변으로 다시 유사도 검색을 하여 답변을 정제하는 것</a:t>
            </a:r>
            <a:r>
              <a:rPr kumimoji="1" lang="en-US" altLang="ko-KR" dirty="0"/>
              <a:t>.</a:t>
            </a:r>
          </a:p>
          <a:p>
            <a:r>
              <a:rPr kumimoji="1" lang="en-US" altLang="ko-KR" b="1" dirty="0"/>
              <a:t>Corrective RAG:</a:t>
            </a:r>
            <a:r>
              <a:rPr kumimoji="1" lang="en-US" altLang="ko-KR" dirty="0"/>
              <a:t> Collective Agent</a:t>
            </a:r>
            <a:r>
              <a:rPr kumimoji="1" lang="ko-KR" altLang="en-US" dirty="0" err="1"/>
              <a:t>를</a:t>
            </a:r>
            <a:r>
              <a:rPr kumimoji="1" lang="ko-KR" altLang="en-US" dirty="0"/>
              <a:t> 도입하여 생성된 답변에서 에러를 찾고</a:t>
            </a:r>
            <a:r>
              <a:rPr kumimoji="1" lang="en-US" altLang="ko-KR" dirty="0"/>
              <a:t>,</a:t>
            </a:r>
            <a:r>
              <a:rPr kumimoji="1" lang="ko-KR" altLang="en-US" dirty="0"/>
              <a:t> 이를 수정하기 위해 정보를 찾아 답변에 대한 관련성을 높이는 것</a:t>
            </a:r>
            <a:r>
              <a:rPr kumimoji="1" lang="en-US" altLang="ko-KR" dirty="0"/>
              <a:t>.</a:t>
            </a:r>
          </a:p>
          <a:p>
            <a:r>
              <a:rPr kumimoji="1" lang="en-US" altLang="ko-KR" b="1" dirty="0"/>
              <a:t>Adaptive RAG:</a:t>
            </a:r>
            <a:r>
              <a:rPr kumimoji="1" lang="en-US" altLang="ko-KR" dirty="0"/>
              <a:t> </a:t>
            </a:r>
            <a:r>
              <a:rPr kumimoji="1" lang="ko-KR" altLang="en-US" dirty="0"/>
              <a:t>위 두 가지 방식을 선택하여 사용하는 것</a:t>
            </a:r>
            <a:r>
              <a:rPr kumimoji="1" lang="en-US" altLang="ko-KR" dirty="0"/>
              <a:t>.</a:t>
            </a:r>
            <a:r>
              <a:rPr kumimoji="1" lang="ko-KR" altLang="en-US" dirty="0"/>
              <a:t> </a:t>
            </a:r>
            <a:r>
              <a:rPr kumimoji="1" lang="en-US" altLang="ko-KR" dirty="0"/>
              <a:t>(</a:t>
            </a:r>
            <a:r>
              <a:rPr kumimoji="1" lang="ko-KR" altLang="en-US" dirty="0"/>
              <a:t>의견</a:t>
            </a:r>
            <a:r>
              <a:rPr kumimoji="1" lang="en-US" altLang="ko-KR" dirty="0"/>
              <a:t>)</a:t>
            </a:r>
            <a:r>
              <a:rPr kumimoji="1" lang="ko-KR" altLang="en-US" dirty="0"/>
              <a:t> 사실 기반의 질문에는 </a:t>
            </a:r>
            <a:r>
              <a:rPr kumimoji="1" lang="en-US" altLang="ko-KR" dirty="0"/>
              <a:t>Self-RAG</a:t>
            </a:r>
            <a:r>
              <a:rPr kumimoji="1" lang="ko-KR" altLang="en-US" dirty="0"/>
              <a:t>가 유용하고</a:t>
            </a:r>
            <a:r>
              <a:rPr kumimoji="1" lang="en-US" altLang="ko-KR" dirty="0"/>
              <a:t>,</a:t>
            </a:r>
            <a:r>
              <a:rPr kumimoji="1" lang="ko-KR" altLang="en-US" dirty="0"/>
              <a:t> 의견 기반의 질문에는 </a:t>
            </a:r>
            <a:r>
              <a:rPr kumimoji="1" lang="en-US" altLang="ko-KR" dirty="0"/>
              <a:t>Corrective RAG</a:t>
            </a:r>
            <a:r>
              <a:rPr kumimoji="1" lang="ko-KR" altLang="en-US" dirty="0"/>
              <a:t>가 유리하다</a:t>
            </a:r>
            <a:r>
              <a:rPr kumimoji="1" lang="en-US" altLang="ko-KR" dirty="0"/>
              <a:t>.</a:t>
            </a:r>
          </a:p>
          <a:p>
            <a:endParaRPr kumimoji="1" lang="en-US" altLang="ko-KR" dirty="0"/>
          </a:p>
          <a:p>
            <a:endParaRPr kumimoji="1" lang="en-US" altLang="ko-KR" dirty="0"/>
          </a:p>
          <a:p>
            <a:pPr marL="0" indent="0">
              <a:buNone/>
            </a:pPr>
            <a:r>
              <a:rPr kumimoji="1" lang="en-US" altLang="ko-KR" sz="1500" dirty="0"/>
              <a:t>Self-RAG focuses on researching and refining generated responses by finding relevant information to enhance the accuracy and fluency of those responses. It is particularly useful for factual questions, as it allows the system to improve its answers based on the information retrieved.</a:t>
            </a:r>
          </a:p>
          <a:p>
            <a:pPr marL="0" indent="0">
              <a:buNone/>
            </a:pPr>
            <a:r>
              <a:rPr kumimoji="1" lang="en-US" altLang="ko-KR" sz="1500" dirty="0"/>
              <a:t>On the other hand, Corrective RAG employs a Corrective Agent that identifies errors in the responses generated by the system. This agent retrieves additional information to correct these errors, thereby improving the reliability of the answers. Corrective RAG is more suited for opinion-based questions, where the accuracy of the response can be significantly enhanced by addressing potential inaccuracies.</a:t>
            </a:r>
          </a:p>
          <a:p>
            <a:pPr marL="0" indent="0">
              <a:buNone/>
            </a:pPr>
            <a:r>
              <a:rPr kumimoji="1" lang="en-US" altLang="ko-KR" sz="1500" dirty="0"/>
              <a:t>In summary, Self-RAG is about refining responses for factual accuracy, while Corrective RAG focuses on correcting errors to ensure reliability, particularly in subjective contexts.</a:t>
            </a:r>
          </a:p>
        </p:txBody>
      </p:sp>
    </p:spTree>
    <p:extLst>
      <p:ext uri="{BB962C8B-B14F-4D97-AF65-F5344CB8AC3E}">
        <p14:creationId xmlns:p14="http://schemas.microsoft.com/office/powerpoint/2010/main" val="237696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6342B-6219-8EFE-1535-81333CFB98F0}"/>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460E0AC-B56C-2EC8-BF02-6BC8A9D3D8D5}"/>
              </a:ext>
            </a:extLst>
          </p:cNvPr>
          <p:cNvSpPr>
            <a:spLocks noGrp="1"/>
          </p:cNvSpPr>
          <p:nvPr>
            <p:ph type="title"/>
          </p:nvPr>
        </p:nvSpPr>
        <p:spPr/>
        <p:txBody>
          <a:bodyPr/>
          <a:lstStyle/>
          <a:p>
            <a:r>
              <a:rPr kumimoji="1" lang="en-US" altLang="ko-KR" dirty="0"/>
              <a:t>System Design</a:t>
            </a:r>
            <a:endParaRPr kumimoji="1" lang="ko-KR" altLang="en-US" dirty="0"/>
          </a:p>
        </p:txBody>
      </p:sp>
      <p:sp>
        <p:nvSpPr>
          <p:cNvPr id="3" name="내용 개체 틀 2">
            <a:extLst>
              <a:ext uri="{FF2B5EF4-FFF2-40B4-BE49-F238E27FC236}">
                <a16:creationId xmlns:a16="http://schemas.microsoft.com/office/drawing/2014/main" id="{2E37D36A-45E7-B537-76A8-DFD053EA87F5}"/>
              </a:ext>
            </a:extLst>
          </p:cNvPr>
          <p:cNvSpPr>
            <a:spLocks noGrp="1"/>
          </p:cNvSpPr>
          <p:nvPr>
            <p:ph idx="1"/>
          </p:nvPr>
        </p:nvSpPr>
        <p:spPr>
          <a:xfrm>
            <a:off x="838200" y="1172817"/>
            <a:ext cx="10515600" cy="5096098"/>
          </a:xfrm>
        </p:spPr>
        <p:txBody>
          <a:bodyPr>
            <a:normAutofit/>
          </a:bodyPr>
          <a:lstStyle/>
          <a:p>
            <a:r>
              <a:rPr kumimoji="1" lang="en-US" altLang="ko-KR" dirty="0"/>
              <a:t>Architecture</a:t>
            </a:r>
          </a:p>
          <a:p>
            <a:pPr lvl="1"/>
            <a:r>
              <a:rPr kumimoji="1" lang="ko-KR" altLang="en-US" dirty="0"/>
              <a:t>입력 쿼리 수신 후</a:t>
            </a:r>
            <a:r>
              <a:rPr kumimoji="1" lang="en-US" altLang="ko-KR" dirty="0"/>
              <a:t>,</a:t>
            </a:r>
            <a:r>
              <a:rPr kumimoji="1" lang="ko-KR" altLang="en-US" dirty="0"/>
              <a:t> 그래프 에이전트들이 병렬 및 순차적으로 작업을 수행</a:t>
            </a:r>
            <a:endParaRPr kumimoji="1" lang="en-US" altLang="ko-KR" dirty="0"/>
          </a:p>
          <a:p>
            <a:pPr lvl="1"/>
            <a:r>
              <a:rPr kumimoji="1" lang="ko-KR" altLang="en-US" dirty="0"/>
              <a:t>신뢰성 평가 모듈과 통합 모듈을 별도로 두어</a:t>
            </a:r>
            <a:r>
              <a:rPr kumimoji="1" lang="en-US" altLang="ko-KR" dirty="0"/>
              <a:t>,</a:t>
            </a:r>
            <a:r>
              <a:rPr kumimoji="1" lang="ko-KR" altLang="en-US" dirty="0"/>
              <a:t> 정보의 품질을 지속적으로 관리</a:t>
            </a:r>
            <a:endParaRPr kumimoji="1" lang="en-US" altLang="ko-KR" dirty="0"/>
          </a:p>
          <a:p>
            <a:r>
              <a:rPr kumimoji="1" lang="en-US" altLang="ko-KR" dirty="0"/>
              <a:t>Key Components</a:t>
            </a:r>
          </a:p>
          <a:p>
            <a:pPr lvl="1"/>
            <a:r>
              <a:rPr kumimoji="1" lang="en-US" altLang="ko-KR" dirty="0"/>
              <a:t>Retriever Agents: </a:t>
            </a:r>
            <a:r>
              <a:rPr kumimoji="1" lang="ko-KR" altLang="en-US" dirty="0"/>
              <a:t>복수 데이터베이스로부터 정보를 수집</a:t>
            </a:r>
            <a:endParaRPr kumimoji="1" lang="en-US" altLang="ko-KR" dirty="0"/>
          </a:p>
          <a:p>
            <a:pPr lvl="1"/>
            <a:r>
              <a:rPr kumimoji="1" lang="en-US" altLang="ko-KR" dirty="0"/>
              <a:t>Evaluator Agent: </a:t>
            </a:r>
            <a:r>
              <a:rPr kumimoji="1" lang="ko-KR" altLang="en-US" dirty="0"/>
              <a:t>수집된 정보를 신뢰성</a:t>
            </a:r>
            <a:r>
              <a:rPr kumimoji="1" lang="en-US" altLang="ko-KR" dirty="0"/>
              <a:t>,</a:t>
            </a:r>
            <a:r>
              <a:rPr kumimoji="1" lang="ko-KR" altLang="en-US" dirty="0"/>
              <a:t> 일관성</a:t>
            </a:r>
            <a:r>
              <a:rPr kumimoji="1" lang="en-US" altLang="ko-KR" dirty="0"/>
              <a:t>,</a:t>
            </a:r>
            <a:r>
              <a:rPr kumimoji="1" lang="ko-KR" altLang="en-US" dirty="0"/>
              <a:t> 관련성 기준으로 평가</a:t>
            </a:r>
            <a:endParaRPr kumimoji="1" lang="en-US" altLang="ko-KR" dirty="0"/>
          </a:p>
          <a:p>
            <a:pPr lvl="1"/>
            <a:r>
              <a:rPr kumimoji="1" lang="en-US" altLang="ko-KR" dirty="0"/>
              <a:t>Merger Agent:</a:t>
            </a:r>
            <a:r>
              <a:rPr kumimoji="1" lang="ko-KR" altLang="en-US" dirty="0"/>
              <a:t> 평가 결과를 바탕으로 최적 답변을  생성</a:t>
            </a:r>
          </a:p>
        </p:txBody>
      </p:sp>
      <p:pic>
        <p:nvPicPr>
          <p:cNvPr id="4" name="그림 3">
            <a:extLst>
              <a:ext uri="{FF2B5EF4-FFF2-40B4-BE49-F238E27FC236}">
                <a16:creationId xmlns:a16="http://schemas.microsoft.com/office/drawing/2014/main" id="{9638E86E-1AEF-828A-6335-0E587CF283FC}"/>
              </a:ext>
            </a:extLst>
          </p:cNvPr>
          <p:cNvPicPr>
            <a:picLocks noChangeAspect="1"/>
          </p:cNvPicPr>
          <p:nvPr/>
        </p:nvPicPr>
        <p:blipFill>
          <a:blip r:embed="rId3"/>
          <a:stretch>
            <a:fillRect/>
          </a:stretch>
        </p:blipFill>
        <p:spPr>
          <a:xfrm>
            <a:off x="2209800" y="3720866"/>
            <a:ext cx="7772400" cy="2879449"/>
          </a:xfrm>
          <a:prstGeom prst="rect">
            <a:avLst/>
          </a:prstGeom>
        </p:spPr>
      </p:pic>
    </p:spTree>
    <p:extLst>
      <p:ext uri="{BB962C8B-B14F-4D97-AF65-F5344CB8AC3E}">
        <p14:creationId xmlns:p14="http://schemas.microsoft.com/office/powerpoint/2010/main" val="91409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1B76A-A4D5-C6AF-AA8F-0827E96FA7F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F66B55E-D631-E512-EC79-5E5A078BA5D2}"/>
              </a:ext>
            </a:extLst>
          </p:cNvPr>
          <p:cNvSpPr>
            <a:spLocks noGrp="1"/>
          </p:cNvSpPr>
          <p:nvPr>
            <p:ph type="title"/>
          </p:nvPr>
        </p:nvSpPr>
        <p:spPr/>
        <p:txBody>
          <a:bodyPr/>
          <a:lstStyle/>
          <a:p>
            <a:r>
              <a:rPr kumimoji="1" lang="en-US" altLang="ko-KR" dirty="0"/>
              <a:t>Implementation Results of the Advanced RAG System</a:t>
            </a:r>
            <a:endParaRPr kumimoji="1" lang="ko-KR" altLang="en-US" dirty="0"/>
          </a:p>
        </p:txBody>
      </p:sp>
      <p:sp>
        <p:nvSpPr>
          <p:cNvPr id="3" name="내용 개체 틀 2">
            <a:extLst>
              <a:ext uri="{FF2B5EF4-FFF2-40B4-BE49-F238E27FC236}">
                <a16:creationId xmlns:a16="http://schemas.microsoft.com/office/drawing/2014/main" id="{F5F07D34-247D-07B6-C0A1-ABA43D64BF2C}"/>
              </a:ext>
            </a:extLst>
          </p:cNvPr>
          <p:cNvSpPr>
            <a:spLocks noGrp="1"/>
          </p:cNvSpPr>
          <p:nvPr>
            <p:ph idx="1"/>
          </p:nvPr>
        </p:nvSpPr>
        <p:spPr>
          <a:xfrm>
            <a:off x="838199" y="1172817"/>
            <a:ext cx="8426813" cy="5004146"/>
          </a:xfrm>
        </p:spPr>
        <p:txBody>
          <a:bodyPr/>
          <a:lstStyle/>
          <a:p>
            <a:pPr marL="0" indent="0">
              <a:buNone/>
            </a:pPr>
            <a:r>
              <a:rPr kumimoji="1" lang="ko-KR" altLang="en-US" sz="2000" b="1" dirty="0"/>
              <a:t>기존 방식 </a:t>
            </a:r>
            <a:r>
              <a:rPr kumimoji="1" lang="en-US" altLang="ko-KR" sz="2000" b="1" dirty="0"/>
              <a:t>-&gt;</a:t>
            </a:r>
            <a:r>
              <a:rPr kumimoji="1" lang="ko-KR" altLang="en-US" sz="2000" b="1" dirty="0"/>
              <a:t> 구현 시 변경한 부분</a:t>
            </a:r>
            <a:endParaRPr kumimoji="1" lang="en-US" altLang="ko-KR" sz="2000" b="1" dirty="0"/>
          </a:p>
          <a:p>
            <a:endParaRPr kumimoji="1" lang="en-US" altLang="ko-KR" dirty="0"/>
          </a:p>
          <a:p>
            <a:r>
              <a:rPr kumimoji="1" lang="en-US" altLang="ko-KR" dirty="0"/>
              <a:t>Orchestration Framework: </a:t>
            </a:r>
            <a:r>
              <a:rPr kumimoji="1" lang="en-US" altLang="ko-KR" dirty="0" err="1"/>
              <a:t>Langchain</a:t>
            </a:r>
            <a:endParaRPr kumimoji="1" lang="en-US" altLang="ko-KR" dirty="0"/>
          </a:p>
          <a:p>
            <a:r>
              <a:rPr kumimoji="1" lang="en-US" altLang="ko-KR" dirty="0"/>
              <a:t>Agent Graph Workflow: </a:t>
            </a:r>
            <a:r>
              <a:rPr kumimoji="1" lang="en-US" altLang="ko-KR" dirty="0" err="1"/>
              <a:t>LangGraph</a:t>
            </a:r>
            <a:endParaRPr kumimoji="1" lang="en-US" altLang="ko-KR" dirty="0"/>
          </a:p>
          <a:p>
            <a:r>
              <a:rPr kumimoji="1" lang="en-US" altLang="ko-KR" strike="sngStrike" dirty="0"/>
              <a:t>Workflow Trace: </a:t>
            </a:r>
            <a:r>
              <a:rPr kumimoji="1" lang="en-US" altLang="ko-KR" strike="sngStrike" dirty="0" err="1"/>
              <a:t>LangSmith</a:t>
            </a:r>
            <a:endParaRPr kumimoji="1" lang="en-US" altLang="ko-KR" strike="sngStrike" dirty="0"/>
          </a:p>
          <a:p>
            <a:r>
              <a:rPr kumimoji="1" lang="en-US" altLang="ko-KR" dirty="0"/>
              <a:t>Data Extraction and Chunking: </a:t>
            </a:r>
            <a:r>
              <a:rPr kumimoji="1" lang="en-US" altLang="ko-KR" dirty="0" err="1"/>
              <a:t>LangChain</a:t>
            </a:r>
            <a:r>
              <a:rPr kumimoji="1" lang="en-US" altLang="ko-KR" dirty="0"/>
              <a:t> Modules</a:t>
            </a:r>
            <a:r>
              <a:rPr kumimoji="1" lang="ko-KR" altLang="en-US" dirty="0"/>
              <a:t> </a:t>
            </a:r>
            <a:r>
              <a:rPr kumimoji="1" lang="en-US" altLang="ko-KR" dirty="0"/>
              <a:t>(</a:t>
            </a:r>
            <a:r>
              <a:rPr kumimoji="1" lang="en-US" altLang="ko-KR" dirty="0" err="1"/>
              <a:t>PyPDFLoader</a:t>
            </a:r>
            <a:r>
              <a:rPr kumimoji="1" lang="en-US" altLang="ko-KR" dirty="0"/>
              <a:t>)</a:t>
            </a:r>
          </a:p>
          <a:p>
            <a:r>
              <a:rPr kumimoji="1" lang="en-US" altLang="ko-KR" dirty="0"/>
              <a:t>Embedding: OpenAI (text-embedding-3-small)</a:t>
            </a:r>
          </a:p>
          <a:p>
            <a:r>
              <a:rPr kumimoji="1" lang="en-US" altLang="ko-KR" dirty="0"/>
              <a:t>Vector Database: Chroma</a:t>
            </a:r>
          </a:p>
          <a:p>
            <a:r>
              <a:rPr kumimoji="1" lang="en-US" altLang="ko-KR" dirty="0"/>
              <a:t>LLM: OpenAI GPT-4-Turbo Model -&gt; </a:t>
            </a:r>
            <a:r>
              <a:rPr kumimoji="1" lang="en-US" altLang="ko-KR" b="1" dirty="0"/>
              <a:t>GPT-4o-mini</a:t>
            </a:r>
          </a:p>
          <a:p>
            <a:r>
              <a:rPr kumimoji="1" lang="en-US" altLang="ko-KR" dirty="0"/>
              <a:t>Python Development Environment: Google </a:t>
            </a:r>
            <a:r>
              <a:rPr kumimoji="1" lang="en-US" altLang="ko-KR" dirty="0" err="1"/>
              <a:t>Colab</a:t>
            </a:r>
            <a:r>
              <a:rPr kumimoji="1" lang="en-US" altLang="ko-KR" dirty="0"/>
              <a:t> -&gt; </a:t>
            </a:r>
            <a:r>
              <a:rPr kumimoji="1" lang="en-US" altLang="ko-KR" b="1" dirty="0" err="1"/>
              <a:t>VSCode</a:t>
            </a:r>
            <a:r>
              <a:rPr kumimoji="1" lang="en-US" altLang="ko-KR" b="1" dirty="0"/>
              <a:t> (Cursor AI)</a:t>
            </a:r>
          </a:p>
        </p:txBody>
      </p:sp>
      <p:pic>
        <p:nvPicPr>
          <p:cNvPr id="4" name="그림 3">
            <a:extLst>
              <a:ext uri="{FF2B5EF4-FFF2-40B4-BE49-F238E27FC236}">
                <a16:creationId xmlns:a16="http://schemas.microsoft.com/office/drawing/2014/main" id="{1A4B6684-5FCC-89FF-1A48-18E3BBF4DA32}"/>
              </a:ext>
            </a:extLst>
          </p:cNvPr>
          <p:cNvPicPr>
            <a:picLocks noChangeAspect="1"/>
          </p:cNvPicPr>
          <p:nvPr/>
        </p:nvPicPr>
        <p:blipFill>
          <a:blip r:embed="rId3"/>
          <a:stretch>
            <a:fillRect/>
          </a:stretch>
        </p:blipFill>
        <p:spPr>
          <a:xfrm>
            <a:off x="9265013" y="1172817"/>
            <a:ext cx="2299524" cy="5004146"/>
          </a:xfrm>
          <a:prstGeom prst="rect">
            <a:avLst/>
          </a:prstGeom>
        </p:spPr>
      </p:pic>
    </p:spTree>
    <p:extLst>
      <p:ext uri="{BB962C8B-B14F-4D97-AF65-F5344CB8AC3E}">
        <p14:creationId xmlns:p14="http://schemas.microsoft.com/office/powerpoint/2010/main" val="3091386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프레젠테이션1" id="{B7F52913-BF87-DA41-86BE-AD69D75CCEEF}" vid="{53CE9015-3511-9843-8AE6-76C04EB0E43F}"/>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1444</TotalTime>
  <Words>759</Words>
  <Application>Microsoft Macintosh PowerPoint</Application>
  <PresentationFormat>와이드스크린</PresentationFormat>
  <Paragraphs>92</Paragraphs>
  <Slides>11</Slides>
  <Notes>8</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맑은 고딕</vt:lpstr>
      <vt:lpstr>Apple SD Gothic Neo</vt:lpstr>
      <vt:lpstr>Apple SD Gothic Neo SemiBold</vt:lpstr>
      <vt:lpstr>Arial</vt:lpstr>
      <vt:lpstr>Office 테마</vt:lpstr>
      <vt:lpstr>A Study on the Implementation Method of an Agent-Based Advanced RAG System Using Graph</vt:lpstr>
      <vt:lpstr>Abstract</vt:lpstr>
      <vt:lpstr>Introduction</vt:lpstr>
      <vt:lpstr>RAG: Retrieval Augmented Generation</vt:lpstr>
      <vt:lpstr>RAG: Retrieval Augmented Generation</vt:lpstr>
      <vt:lpstr>RAG: Retrieval Augmented Generation</vt:lpstr>
      <vt:lpstr>RAG: Retrieval Augmented Generation</vt:lpstr>
      <vt:lpstr>System Design</vt:lpstr>
      <vt:lpstr>Implementation Results of the Advanced RAG System</vt:lpstr>
      <vt:lpstr>Implementation Results of the Advanced RAG System</vt:lpstr>
      <vt:lpstr>EOD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백두산</dc:creator>
  <cp:lastModifiedBy>백두산</cp:lastModifiedBy>
  <cp:revision>17</cp:revision>
  <dcterms:created xsi:type="dcterms:W3CDTF">2025-04-20T13:47:40Z</dcterms:created>
  <dcterms:modified xsi:type="dcterms:W3CDTF">2025-05-04T08:56:29Z</dcterms:modified>
</cp:coreProperties>
</file>