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70" r:id="rId4"/>
    <p:sldId id="272" r:id="rId5"/>
    <p:sldId id="260" r:id="rId6"/>
    <p:sldId id="261" r:id="rId7"/>
    <p:sldId id="262" r:id="rId8"/>
    <p:sldId id="263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Nitroi" initials="GN" lastIdx="1" clrIdx="0">
    <p:extLst>
      <p:ext uri="{19B8F6BF-5375-455C-9EA6-DF929625EA0E}">
        <p15:presenceInfo xmlns:p15="http://schemas.microsoft.com/office/powerpoint/2012/main" userId="S::george.nitroi@keysight.com::9a7dc83c-16d6-47d1-8810-3a44696381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4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6158-112B-4FF8-B6A9-DE1B71C15D04}" type="datetimeFigureOut">
              <a:rPr lang="ro-RO" smtClean="0"/>
              <a:t>23.06.2020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5700-3580-4367-966A-D57AC81E3E8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390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/api/predict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0" name="Picture 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9" name="Picture 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2" name="TextBox 11"/>
          <p:cNvSpPr txBox="1"/>
          <p:nvPr/>
        </p:nvSpPr>
        <p:spPr>
          <a:xfrm>
            <a:off x="3571868" y="428604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Introducere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030" y="1744833"/>
            <a:ext cx="473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 Scopul proiectului</a:t>
            </a:r>
          </a:p>
          <a:p>
            <a:r>
              <a:rPr lang="ro-RO" sz="2000" dirty="0"/>
              <a:t> Descrierea  conținutului vizual de pe terminalele mobile cu ajutorul unui model de rețea neuronală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030" y="3369793"/>
            <a:ext cx="4738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Obiectivele propuse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Implementarea și antrenarea unei rețele neuronale care va genera o descrierea textuală pe baza unei poze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Implementarea unui server care să permită utilizarea modelului print REST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Dezvoltarea unei aplicații mobile care să comunice cu serverul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ro-RO" sz="2800" dirty="0"/>
          </a:p>
        </p:txBody>
      </p:sp>
      <p:pic>
        <p:nvPicPr>
          <p:cNvPr id="19" name="Imagine 18" descr="O imagine care conține monitor, computer, așezat, telefon&#10;&#10;Descriere generată automat">
            <a:extLst>
              <a:ext uri="{FF2B5EF4-FFF2-40B4-BE49-F238E27FC236}">
                <a16:creationId xmlns:a16="http://schemas.microsoft.com/office/drawing/2014/main" id="{286153C7-7D11-47B1-961B-16424A3F9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6" y="2019066"/>
            <a:ext cx="1914525" cy="3724275"/>
          </a:xfrm>
          <a:prstGeom prst="rect">
            <a:avLst/>
          </a:prstGeom>
        </p:spPr>
      </p:pic>
      <p:pic>
        <p:nvPicPr>
          <p:cNvPr id="11" name="Imagine 10" descr="O imagine care conține girafă, iarbă, semn, în față&#10;&#10;Descriere generată automat">
            <a:extLst>
              <a:ext uri="{FF2B5EF4-FFF2-40B4-BE49-F238E27FC236}">
                <a16:creationId xmlns:a16="http://schemas.microsoft.com/office/drawing/2014/main" id="{52E1152A-DC0E-4465-8865-71640D093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92" y="1428736"/>
            <a:ext cx="2624975" cy="5307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29A989-F1C5-461C-A452-F82323A000AB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A2A81CCB-A516-488A-A47A-F40B414C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072C2C54-933F-42B6-8775-6E5DDDC7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78559602-EB28-4C2E-9832-A0EC5CA08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06ED854-31F0-46D8-88DB-6045656E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CBF958-8849-47CD-84C5-3E6F0D0EB8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234E265-C872-42F6-885C-37098269E4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A7974-E30F-4EFE-91BC-26E7E08DDC93}"/>
              </a:ext>
            </a:extLst>
          </p:cNvPr>
          <p:cNvSpPr txBox="1"/>
          <p:nvPr/>
        </p:nvSpPr>
        <p:spPr>
          <a:xfrm>
            <a:off x="4139953" y="406690"/>
            <a:ext cx="162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Concluzii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F205-7992-45A0-AFE6-B8472CF83AA6}"/>
              </a:ext>
            </a:extLst>
          </p:cNvPr>
          <p:cNvSpPr txBox="1"/>
          <p:nvPr/>
        </p:nvSpPr>
        <p:spPr>
          <a:xfrm>
            <a:off x="270662" y="1539875"/>
            <a:ext cx="85876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500" dirty="0"/>
              <a:t>Proiectul de față a reușit să atingă următoarele puncte</a:t>
            </a:r>
            <a:r>
              <a:rPr lang="en-US" sz="25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unui model capabil să genereze o descriere textuală pe baza unei imagini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Antrenarea și testarea modelului de rețea neuronală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modelului într-un back-</a:t>
            </a:r>
            <a:r>
              <a:rPr lang="ro-RO" sz="2500" dirty="0" err="1"/>
              <a:t>end</a:t>
            </a:r>
            <a:r>
              <a:rPr lang="ro-RO" sz="2500" dirty="0"/>
              <a:t> scalabil</a:t>
            </a:r>
            <a:r>
              <a:rPr lang="en-US" sz="2500" dirty="0"/>
              <a:t>,</a:t>
            </a:r>
            <a:r>
              <a:rPr lang="ro-RO" sz="2500" dirty="0"/>
              <a:t> capabil să facă fața cererii utilizatorilor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unei aplicații web care să permită utilizarea aplicației prin intermediul unui browser web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unei aplicații android cu un serviciu de autentificare și gestiune al utilizatorilor ce comunică cu serverul web pentru a genera descrierile imaginilor</a:t>
            </a:r>
            <a:endParaRPr lang="en-US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Testarea aplicației in diferite scenarii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04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FF2B5EF4-FFF2-40B4-BE49-F238E27FC236}">
                <a16:creationId xmlns:a16="http://schemas.microsoft.com/office/drawing/2014/main" id="{06039B6C-20E5-497E-AE82-4327CEFEC3A9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3" name="Straight Connector 21">
              <a:extLst>
                <a:ext uri="{FF2B5EF4-FFF2-40B4-BE49-F238E27FC236}">
                  <a16:creationId xmlns:a16="http://schemas.microsoft.com/office/drawing/2014/main" id="{826EB3B6-0BBF-4742-8804-6AA4454D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Straight Connector 22">
              <a:extLst>
                <a:ext uri="{FF2B5EF4-FFF2-40B4-BE49-F238E27FC236}">
                  <a16:creationId xmlns:a16="http://schemas.microsoft.com/office/drawing/2014/main" id="{C0EACBD7-7C14-4719-ADD1-100479152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Straight Connector 23">
              <a:extLst>
                <a:ext uri="{FF2B5EF4-FFF2-40B4-BE49-F238E27FC236}">
                  <a16:creationId xmlns:a16="http://schemas.microsoft.com/office/drawing/2014/main" id="{B5C6C627-FCE8-4CBE-9EC1-409E85FE8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Straight Connector 24">
              <a:extLst>
                <a:ext uri="{FF2B5EF4-FFF2-40B4-BE49-F238E27FC236}">
                  <a16:creationId xmlns:a16="http://schemas.microsoft.com/office/drawing/2014/main" id="{7A445218-3C34-4696-BC58-F171BEE91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78E5AF-01AC-477D-9AFF-31CF30F045F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77BAB4A-7369-4B07-AE14-26D75E5111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AFD39-E8FD-46AC-A8F8-29231F5365C2}"/>
              </a:ext>
            </a:extLst>
          </p:cNvPr>
          <p:cNvSpPr txBox="1"/>
          <p:nvPr/>
        </p:nvSpPr>
        <p:spPr>
          <a:xfrm>
            <a:off x="1915981" y="405575"/>
            <a:ext cx="57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Diagrama bloc a </a:t>
            </a:r>
            <a:r>
              <a:rPr lang="ro-RO" sz="2400" b="1" dirty="0" err="1"/>
              <a:t>aplicatiei</a:t>
            </a:r>
            <a:endParaRPr lang="ro-RO" sz="2400" dirty="0"/>
          </a:p>
        </p:txBody>
      </p:sp>
      <p:pic>
        <p:nvPicPr>
          <p:cNvPr id="5" name="Imagine 4" descr="O imagine care conține desen&#10;&#10;Descriere generată automat">
            <a:extLst>
              <a:ext uri="{FF2B5EF4-FFF2-40B4-BE49-F238E27FC236}">
                <a16:creationId xmlns:a16="http://schemas.microsoft.com/office/drawing/2014/main" id="{AB0A8C74-9E34-479F-90BE-02FEF1949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0" y="1811322"/>
            <a:ext cx="7639000" cy="44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C6DDE604-D9A4-488A-B4C4-1155FA2A105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9EB25D7F-DE90-4F16-B806-73BE01E54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ADCFAFF9-9190-48A7-AE3F-186E7B5E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3D078C0E-DA13-4D96-89E9-6A03A498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D04B502-5543-4BDF-8F39-FD56BC41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DE033F-0A61-4F58-B43E-B53979EC1C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6AB2D7B5-6D10-4ED0-9906-B04AE814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1" y="1454149"/>
            <a:ext cx="8447619" cy="535238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9356D6-B29F-41CC-9BB9-8B44B99A95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E4950-13C7-49EA-BE44-B2246AFE21E7}"/>
              </a:ext>
            </a:extLst>
          </p:cNvPr>
          <p:cNvSpPr txBox="1"/>
          <p:nvPr/>
        </p:nvSpPr>
        <p:spPr>
          <a:xfrm>
            <a:off x="3039660" y="442673"/>
            <a:ext cx="356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Modelul de generare a </a:t>
            </a:r>
          </a:p>
          <a:p>
            <a:pPr algn="ctr"/>
            <a:r>
              <a:rPr lang="ro-RO" sz="2800" dirty="0"/>
              <a:t>descrierii textuale</a:t>
            </a:r>
          </a:p>
        </p:txBody>
      </p:sp>
    </p:spTree>
    <p:extLst>
      <p:ext uri="{BB962C8B-B14F-4D97-AF65-F5344CB8AC3E}">
        <p14:creationId xmlns:p14="http://schemas.microsoft.com/office/powerpoint/2010/main" val="259298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13BCF2BF-6F63-438B-A915-3BD2955C4745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C43B48F5-22C5-40AD-943D-1FCE3F5A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B09E0114-420D-4A59-9E32-798C337C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9CA464FA-9E55-43EB-A820-FA89586E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89AE06B-716B-400E-A751-F17C47355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458EAE-E418-4FC1-BAD6-CB34C95AD8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4574ABA-CE92-419C-8A72-A3E342236E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E35412-93D4-4B23-9D54-D698B368E333}"/>
              </a:ext>
            </a:extLst>
          </p:cNvPr>
          <p:cNvSpPr txBox="1"/>
          <p:nvPr/>
        </p:nvSpPr>
        <p:spPr>
          <a:xfrm>
            <a:off x="2797742" y="442673"/>
            <a:ext cx="404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Structura rețelei recurente</a:t>
            </a:r>
          </a:p>
        </p:txBody>
      </p:sp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4A9CDDC4-1C83-428E-A93C-CBC3E4C2A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0375"/>
            <a:ext cx="3879899" cy="4182873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819498DB-3003-4694-A794-BC3DFBC83214}"/>
              </a:ext>
            </a:extLst>
          </p:cNvPr>
          <p:cNvSpPr txBox="1"/>
          <p:nvPr/>
        </p:nvSpPr>
        <p:spPr>
          <a:xfrm>
            <a:off x="304800" y="1643287"/>
            <a:ext cx="4411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Rețeaua de decodare este conectată la penultimul strat al VGG-ului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Primul strat reduce vectorul de intrare de la 4096 la 512</a:t>
            </a:r>
            <a:r>
              <a:rPr lang="en-US" dirty="0"/>
              <a:t>, </a:t>
            </a:r>
            <a:r>
              <a:rPr lang="en-US" dirty="0" err="1"/>
              <a:t>egal</a:t>
            </a:r>
            <a:r>
              <a:rPr lang="en-US" dirty="0"/>
              <a:t> cu </a:t>
            </a:r>
            <a:r>
              <a:rPr lang="ro-RO" dirty="0"/>
              <a:t>numărul de stări interne ale straturilor 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Ultimul strat va conține 10000 de elemente</a:t>
            </a:r>
            <a:r>
              <a:rPr lang="en-US" dirty="0"/>
              <a:t> 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/>
              <a:t>dimensiunea vocabularului rețelei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Vectorul de ieșire reprezintă o codare de tip </a:t>
            </a:r>
            <a:r>
              <a:rPr lang="ro-RO" dirty="0" err="1"/>
              <a:t>one</a:t>
            </a:r>
            <a:r>
              <a:rPr lang="ro-RO" dirty="0"/>
              <a:t>-hot și</a:t>
            </a:r>
            <a:r>
              <a:rPr lang="en-US" dirty="0"/>
              <a:t>,</a:t>
            </a:r>
            <a:r>
              <a:rPr lang="ro-RO" dirty="0"/>
              <a:t> folosind harta de </a:t>
            </a:r>
            <a:r>
              <a:rPr lang="ro-RO" dirty="0" err="1"/>
              <a:t>tokenizare</a:t>
            </a:r>
            <a:r>
              <a:rPr lang="ro-RO" dirty="0"/>
              <a:t>, determinăm </a:t>
            </a:r>
            <a:r>
              <a:rPr lang="ro-RO" dirty="0" err="1"/>
              <a:t>cuv</a:t>
            </a:r>
            <a:r>
              <a:rPr lang="en-US" dirty="0"/>
              <a:t>â</a:t>
            </a:r>
            <a:r>
              <a:rPr lang="ro-RO" dirty="0" err="1"/>
              <a:t>ntul</a:t>
            </a:r>
            <a:r>
              <a:rPr lang="ro-RO" dirty="0"/>
              <a:t> pe baza indexului valorii maxime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8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28CCD97D-65CB-49D3-9992-F5E74E9E8F8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28C8DEAD-999B-4798-9F97-F00EDE698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0597F0A5-7A11-4B69-A78A-6885F49A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0457928C-13A5-4ABE-AE9F-5725A12D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A6A775D8-A9BA-421B-815E-40C8C3984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EAE93B7-49DC-4093-B3B1-DA1BF8BFCD3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BE65755-E2ED-4259-85F4-EA82ABDAE30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9979-8459-436E-962F-102275475F65}"/>
              </a:ext>
            </a:extLst>
          </p:cNvPr>
          <p:cNvSpPr txBox="1"/>
          <p:nvPr/>
        </p:nvSpPr>
        <p:spPr>
          <a:xfrm>
            <a:off x="2015782" y="442858"/>
            <a:ext cx="5508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Antrenarea rețelei</a:t>
            </a:r>
          </a:p>
          <a:p>
            <a:pPr algn="ctr"/>
            <a:r>
              <a:rPr lang="ro-RO" sz="2800" dirty="0"/>
              <a:t>recurente</a:t>
            </a:r>
            <a:endParaRPr lang="en-US" sz="2800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F76955E-C915-4661-8315-7180BFEF6A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71"/>
            <a:ext cx="5394970" cy="258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E6C8BCE7-BD18-4565-91DD-D7B41A954688}"/>
              </a:ext>
            </a:extLst>
          </p:cNvPr>
          <p:cNvSpPr txBox="1"/>
          <p:nvPr/>
        </p:nvSpPr>
        <p:spPr>
          <a:xfrm>
            <a:off x="3707904" y="375129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Evoluția funcției cost</a:t>
            </a:r>
            <a:r>
              <a:rPr lang="en-US" b="1" dirty="0"/>
              <a:t> pe </a:t>
            </a:r>
            <a:r>
              <a:rPr lang="en-US" b="1" dirty="0" err="1"/>
              <a:t>setul</a:t>
            </a:r>
            <a:r>
              <a:rPr lang="en-US" b="1" dirty="0"/>
              <a:t> de </a:t>
            </a:r>
            <a:r>
              <a:rPr lang="en-US" b="1" dirty="0" err="1"/>
              <a:t>validare</a:t>
            </a:r>
            <a:endParaRPr lang="en-US" b="1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4973411E-89CA-404C-BC0A-CD4DA264BC1C}"/>
              </a:ext>
            </a:extLst>
          </p:cNvPr>
          <p:cNvSpPr txBox="1"/>
          <p:nvPr/>
        </p:nvSpPr>
        <p:spPr>
          <a:xfrm>
            <a:off x="304800" y="1700808"/>
            <a:ext cx="8443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antrenarea modelului recurent s-au utilizat</a:t>
            </a:r>
            <a:r>
              <a:rPr lang="en-US" dirty="0"/>
              <a:t>: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Imaginile sub forma codată de penultimul strat al VGG16 (un vector 4096 valori)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Optimizator</a:t>
            </a:r>
            <a:r>
              <a:rPr lang="en-US" dirty="0"/>
              <a:t> </a:t>
            </a:r>
            <a:r>
              <a:rPr lang="ro-RO" dirty="0" err="1"/>
              <a:t>RMSprop</a:t>
            </a:r>
            <a:r>
              <a:rPr lang="ro-RO" dirty="0"/>
              <a:t> cu o rată de învățare variabilă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20 de epoci, cu un o dimensiune a lotului de învățare de 3000 de imagini. 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epoc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durat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6 ore pe un </a:t>
            </a:r>
            <a:r>
              <a:rPr lang="en-US" dirty="0" err="1"/>
              <a:t>procesor</a:t>
            </a:r>
            <a:r>
              <a:rPr lang="en-US" dirty="0"/>
              <a:t> g</a:t>
            </a:r>
            <a:r>
              <a:rPr lang="ro-RO" dirty="0" err="1"/>
              <a:t>rafic</a:t>
            </a:r>
            <a:r>
              <a:rPr lang="ro-RO" dirty="0"/>
              <a:t> </a:t>
            </a:r>
            <a:r>
              <a:rPr lang="ro-RO" dirty="0" err="1"/>
              <a:t>Nvidia</a:t>
            </a:r>
            <a:r>
              <a:rPr lang="ro-RO" dirty="0"/>
              <a:t> GTX 1060</a:t>
            </a:r>
            <a:endParaRPr lang="en-US" dirty="0"/>
          </a:p>
        </p:txBody>
      </p:sp>
      <p:graphicFrame>
        <p:nvGraphicFramePr>
          <p:cNvPr id="15" name="Tabel 17">
            <a:extLst>
              <a:ext uri="{FF2B5EF4-FFF2-40B4-BE49-F238E27FC236}">
                <a16:creationId xmlns:a16="http://schemas.microsoft.com/office/drawing/2014/main" id="{3467C52B-CA64-44AA-B643-0EFD2FFBD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9871"/>
              </p:ext>
            </p:extLst>
          </p:nvPr>
        </p:nvGraphicFramePr>
        <p:xfrm>
          <a:off x="120060" y="3922868"/>
          <a:ext cx="2939772" cy="230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28">
                  <a:extLst>
                    <a:ext uri="{9D8B030D-6E8A-4147-A177-3AD203B41FA5}">
                      <a16:colId xmlns:a16="http://schemas.microsoft.com/office/drawing/2014/main" val="36055995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17504622"/>
                    </a:ext>
                  </a:extLst>
                </a:gridCol>
              </a:tblGrid>
              <a:tr h="769471">
                <a:tc>
                  <a:txBody>
                    <a:bodyPr/>
                    <a:lstStyle/>
                    <a:p>
                      <a:r>
                        <a:rPr lang="ro-RO" dirty="0"/>
                        <a:t>Metrică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Acuratețe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40369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BLEU(2002)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58824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Meteor(2005)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9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237694-C6F8-442B-8F2E-A1F5F8BF5D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240C2-79E7-4CEB-A186-2A157AA96F9A}"/>
              </a:ext>
            </a:extLst>
          </p:cNvPr>
          <p:cNvSpPr txBox="1"/>
          <p:nvPr/>
        </p:nvSpPr>
        <p:spPr>
          <a:xfrm>
            <a:off x="1763689" y="454262"/>
            <a:ext cx="594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                  Rezultatele modelului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3932BD4-5FAD-4216-B852-EC82BC891FE7}"/>
              </a:ext>
            </a:extLst>
          </p:cNvPr>
          <p:cNvGrpSpPr>
            <a:grpSpLocks/>
          </p:cNvGrpSpPr>
          <p:nvPr/>
        </p:nvGrpSpPr>
        <p:grpSpPr bwMode="auto">
          <a:xfrm>
            <a:off x="0" y="578643"/>
            <a:ext cx="9132994" cy="382587"/>
            <a:chOff x="0" y="685800"/>
            <a:chExt cx="9144000" cy="383147"/>
          </a:xfrm>
        </p:grpSpPr>
        <p:sp>
          <p:nvSpPr>
            <p:cNvPr id="6" name="Straight Connector 21">
              <a:extLst>
                <a:ext uri="{FF2B5EF4-FFF2-40B4-BE49-F238E27FC236}">
                  <a16:creationId xmlns:a16="http://schemas.microsoft.com/office/drawing/2014/main" id="{F14124A5-B435-4E83-B374-7D522D9A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7" name="Straight Connector 22">
              <a:extLst>
                <a:ext uri="{FF2B5EF4-FFF2-40B4-BE49-F238E27FC236}">
                  <a16:creationId xmlns:a16="http://schemas.microsoft.com/office/drawing/2014/main" id="{B18A8214-37CE-41FF-97CA-417C6566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8" name="Straight Connector 23">
              <a:extLst>
                <a:ext uri="{FF2B5EF4-FFF2-40B4-BE49-F238E27FC236}">
                  <a16:creationId xmlns:a16="http://schemas.microsoft.com/office/drawing/2014/main" id="{18937AA7-DD7E-47EB-8555-D0E9AC353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9" name="Straight Connector 24">
              <a:extLst>
                <a:ext uri="{FF2B5EF4-FFF2-40B4-BE49-F238E27FC236}">
                  <a16:creationId xmlns:a16="http://schemas.microsoft.com/office/drawing/2014/main" id="{EC03CEA4-6526-4BB3-94DF-06BA8F53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AAA88-8113-452C-8FF0-482E958B9CBC}"/>
              </a:ext>
            </a:extLst>
          </p:cNvPr>
          <p:cNvSpPr/>
          <p:nvPr/>
        </p:nvSpPr>
        <p:spPr>
          <a:xfrm>
            <a:off x="181207" y="1780703"/>
            <a:ext cx="304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en-US" sz="2400" dirty="0" err="1"/>
              <a:t>Setul</a:t>
            </a:r>
            <a:r>
              <a:rPr lang="en-US" sz="2400" dirty="0"/>
              <a:t> </a:t>
            </a:r>
            <a:r>
              <a:rPr lang="ro-RO" sz="2400" dirty="0"/>
              <a:t>de validare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A4AA1-FF01-480F-82D5-DB5892B07D4C}"/>
              </a:ext>
            </a:extLst>
          </p:cNvPr>
          <p:cNvSpPr/>
          <p:nvPr/>
        </p:nvSpPr>
        <p:spPr>
          <a:xfrm>
            <a:off x="304800" y="4725144"/>
            <a:ext cx="3831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Imagini</a:t>
            </a:r>
            <a:r>
              <a:rPr lang="en-US" sz="2400" dirty="0"/>
              <a:t> </a:t>
            </a:r>
            <a:r>
              <a:rPr lang="ro-RO" sz="2400" dirty="0"/>
              <a:t>noi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B648A-3145-47F2-8ACE-892DDCFC79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F4B34849-9DDD-45E1-BD10-C44C181D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612679"/>
            <a:ext cx="3200970" cy="3473808"/>
          </a:xfrm>
          <a:prstGeom prst="rect">
            <a:avLst/>
          </a:prstGeom>
        </p:spPr>
      </p:pic>
      <p:pic>
        <p:nvPicPr>
          <p:cNvPr id="14" name="Imagine 13" descr="O imagine care conține urs, animal&#10;&#10;Descriere generată automat">
            <a:extLst>
              <a:ext uri="{FF2B5EF4-FFF2-40B4-BE49-F238E27FC236}">
                <a16:creationId xmlns:a16="http://schemas.microsoft.com/office/drawing/2014/main" id="{EB482EC9-FBEC-4E46-A951-D0E084DD8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572737"/>
            <a:ext cx="3647498" cy="3473808"/>
          </a:xfrm>
          <a:prstGeom prst="rect">
            <a:avLst/>
          </a:prstGeom>
        </p:spPr>
      </p:pic>
      <p:pic>
        <p:nvPicPr>
          <p:cNvPr id="18" name="Imagine 17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36C5D97-57D1-4E67-B0D5-72465490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5" y="1457912"/>
            <a:ext cx="5815026" cy="4131326"/>
          </a:xfrm>
          <a:prstGeom prst="rect">
            <a:avLst/>
          </a:prstGeom>
        </p:spPr>
      </p:pic>
      <p:pic>
        <p:nvPicPr>
          <p:cNvPr id="20" name="Imagine 19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14F75AD9-B171-49C8-A88B-69BA49439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04" y="1474163"/>
            <a:ext cx="5940571" cy="42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B3DE1E-277F-43E0-9654-C3D9ACE7FD6E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0" name="Straight Connector 21">
              <a:extLst>
                <a:ext uri="{FF2B5EF4-FFF2-40B4-BE49-F238E27FC236}">
                  <a16:creationId xmlns:a16="http://schemas.microsoft.com/office/drawing/2014/main" id="{2EBC7688-1BCA-4965-A3CF-EA5750742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1" name="Straight Connector 22">
              <a:extLst>
                <a:ext uri="{FF2B5EF4-FFF2-40B4-BE49-F238E27FC236}">
                  <a16:creationId xmlns:a16="http://schemas.microsoft.com/office/drawing/2014/main" id="{72196013-9CD3-41FA-BE46-98CE1B4DF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Straight Connector 23">
              <a:extLst>
                <a:ext uri="{FF2B5EF4-FFF2-40B4-BE49-F238E27FC236}">
                  <a16:creationId xmlns:a16="http://schemas.microsoft.com/office/drawing/2014/main" id="{88674A37-91B7-4A9A-A898-A9D27AA5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Straight Connector 24">
              <a:extLst>
                <a:ext uri="{FF2B5EF4-FFF2-40B4-BE49-F238E27FC236}">
                  <a16:creationId xmlns:a16="http://schemas.microsoft.com/office/drawing/2014/main" id="{FF8FA8B4-D58A-47F4-9DB8-455212684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F9101-564D-49FD-97A1-B396329BBD5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F9A57972-8122-4D8A-B8A0-C4FA2885F2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AC110-262D-42E2-B441-624E861F1A28}"/>
              </a:ext>
            </a:extLst>
          </p:cNvPr>
          <p:cNvSpPr txBox="1"/>
          <p:nvPr/>
        </p:nvSpPr>
        <p:spPr>
          <a:xfrm>
            <a:off x="2915816" y="359409"/>
            <a:ext cx="431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Implementare serverului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F6A5C-8F42-46DB-831D-1A2170A43B28}"/>
              </a:ext>
            </a:extLst>
          </p:cNvPr>
          <p:cNvSpPr/>
          <p:nvPr/>
        </p:nvSpPr>
        <p:spPr>
          <a:xfrm>
            <a:off x="181207" y="1780703"/>
            <a:ext cx="38867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Pentru implementarea serverului ce rulează modelul de descriere a </a:t>
            </a:r>
            <a:r>
              <a:rPr lang="ro-RO" sz="2400" dirty="0" err="1"/>
              <a:t>imagnilor</a:t>
            </a:r>
            <a:r>
              <a:rPr lang="ro-RO" sz="2400" dirty="0"/>
              <a:t> s-au utilizat următoarele tehnologii</a:t>
            </a:r>
            <a:r>
              <a:rPr lang="en-US" sz="2400" dirty="0"/>
              <a:t>:</a:t>
            </a:r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Flask</a:t>
            </a:r>
            <a:r>
              <a:rPr lang="ro-RO" sz="2400"/>
              <a:t>(</a:t>
            </a:r>
            <a:r>
              <a:rPr lang="ro-RO" sz="2400" dirty="0"/>
              <a:t>REST 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HTML/CSS(Interfață</a:t>
            </a:r>
          </a:p>
          <a:p>
            <a:r>
              <a:rPr lang="ro-RO" sz="2400" dirty="0"/>
              <a:t>WEB)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Docker</a:t>
            </a:r>
            <a:r>
              <a:rPr lang="ro-RO" sz="2400" dirty="0"/>
              <a:t>(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Firebase</a:t>
            </a:r>
            <a:r>
              <a:rPr lang="ro-RO" sz="2400" dirty="0"/>
              <a:t>(Autentificare, 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Google Cloud(</a:t>
            </a:r>
            <a:r>
              <a:rPr lang="ro-RO" sz="2400" dirty="0" err="1"/>
              <a:t>Hosting</a:t>
            </a:r>
            <a:r>
              <a:rPr lang="ro-RO" sz="2400" dirty="0"/>
              <a:t>)</a:t>
            </a:r>
          </a:p>
          <a:p>
            <a:pPr marL="342900" indent="-342900">
              <a:buFontTx/>
              <a:buChar char="-"/>
            </a:pPr>
            <a:endParaRPr lang="ro-RO" sz="2400" dirty="0"/>
          </a:p>
        </p:txBody>
      </p:sp>
      <p:pic>
        <p:nvPicPr>
          <p:cNvPr id="3" name="Imagine 2" descr="O imagine care conține ceas, desen&#10;&#10;Descriere generată automat">
            <a:extLst>
              <a:ext uri="{FF2B5EF4-FFF2-40B4-BE49-F238E27FC236}">
                <a16:creationId xmlns:a16="http://schemas.microsoft.com/office/drawing/2014/main" id="{4D3F1588-6278-4BF0-AD44-F331DD413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373670"/>
            <a:ext cx="4891476" cy="1984288"/>
          </a:xfrm>
          <a:prstGeom prst="rect">
            <a:avLst/>
          </a:prstGeom>
        </p:spPr>
      </p:pic>
      <p:pic>
        <p:nvPicPr>
          <p:cNvPr id="5" name="Imagine 4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BB2E5908-BBB3-4C0C-BF7C-3D410F126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9565"/>
            <a:ext cx="4536504" cy="246327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2D29BC3-89E3-4698-A60B-A28794FDA0DC}"/>
              </a:ext>
            </a:extLst>
          </p:cNvPr>
          <p:cNvSpPr txBox="1"/>
          <p:nvPr/>
        </p:nvSpPr>
        <p:spPr>
          <a:xfrm>
            <a:off x="3975578" y="1265215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Autentificare </a:t>
            </a:r>
            <a:r>
              <a:rPr lang="ro-RO" dirty="0" err="1"/>
              <a:t>firebase</a:t>
            </a:r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4A06CA2-1BAE-4E1F-8D86-8070011EA1B2}"/>
              </a:ext>
            </a:extLst>
          </p:cNvPr>
          <p:cNvSpPr txBox="1"/>
          <p:nvPr/>
        </p:nvSpPr>
        <p:spPr>
          <a:xfrm>
            <a:off x="3918606" y="4005140"/>
            <a:ext cx="312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Scalabilitate</a:t>
            </a:r>
            <a:r>
              <a:rPr lang="ro-RO" dirty="0"/>
              <a:t> și </a:t>
            </a:r>
            <a:r>
              <a:rPr lang="ro-RO" dirty="0" err="1"/>
              <a:t>load</a:t>
            </a:r>
            <a:r>
              <a:rPr lang="ro-RO" dirty="0"/>
              <a:t> </a:t>
            </a:r>
            <a:r>
              <a:rPr lang="ro-RO" dirty="0" err="1"/>
              <a:t>balancing</a:t>
            </a:r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88EAF355-F4EB-4BFF-B812-D760D4DC3DD4}"/>
              </a:ext>
            </a:extLst>
          </p:cNvPr>
          <p:cNvSpPr txBox="1"/>
          <p:nvPr/>
        </p:nvSpPr>
        <p:spPr>
          <a:xfrm>
            <a:off x="6732240" y="4836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Public IP</a:t>
            </a:r>
            <a:endParaRPr lang="en-US" sz="10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4A1C3EB4-0102-4CEA-AF72-40911D577A31}"/>
              </a:ext>
            </a:extLst>
          </p:cNvPr>
          <p:cNvSpPr txBox="1"/>
          <p:nvPr/>
        </p:nvSpPr>
        <p:spPr>
          <a:xfrm>
            <a:off x="7943187" y="4836780"/>
            <a:ext cx="117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err="1"/>
              <a:t>Docker</a:t>
            </a:r>
            <a:r>
              <a:rPr lang="ro-RO" sz="1000" dirty="0"/>
              <a:t> </a:t>
            </a:r>
            <a:r>
              <a:rPr lang="ro-RO" sz="1000" dirty="0" err="1"/>
              <a:t>instances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756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EFB30B-030E-4FA1-94DD-25F3C3298B0C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8C763DF6-6369-4F60-882E-86AB9703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A5C928EF-1ECB-452D-B610-97B3090F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BAA42844-99CC-4ABE-B207-1FF52905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31C8CE5-2D53-42BA-AFFE-626CB8B4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5818AA-F6F2-4637-9A5A-30F5B3E50FF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E0DDF0E-95C9-4C0E-8FCE-1FDC7587643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33219-EEF5-4D73-8E67-ECB282DEBF6A}"/>
              </a:ext>
            </a:extLst>
          </p:cNvPr>
          <p:cNvSpPr txBox="1"/>
          <p:nvPr/>
        </p:nvSpPr>
        <p:spPr>
          <a:xfrm>
            <a:off x="2915816" y="359409"/>
            <a:ext cx="367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Aplicația web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B20C1-D0F6-4E7D-B157-0F8E58FFF04E}"/>
              </a:ext>
            </a:extLst>
          </p:cNvPr>
          <p:cNvSpPr/>
          <p:nvPr/>
        </p:nvSpPr>
        <p:spPr>
          <a:xfrm>
            <a:off x="1187624" y="5445224"/>
            <a:ext cx="612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EDFB4E7A-FA3C-4CEE-8213-893DA8BB00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1" y="2350373"/>
            <a:ext cx="6533074" cy="306654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E2B65390-A852-4167-8627-61D23D443434}"/>
              </a:ext>
            </a:extLst>
          </p:cNvPr>
          <p:cNvSpPr txBox="1"/>
          <p:nvPr/>
        </p:nvSpPr>
        <p:spPr>
          <a:xfrm>
            <a:off x="683568" y="17008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are și o aplicație web ce permite utilizatorului accesul la serviciul de generare a descrierilor.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60B369B-FCCA-4805-88C7-E0FC19EBE064}"/>
              </a:ext>
            </a:extLst>
          </p:cNvPr>
          <p:cNvSpPr txBox="1"/>
          <p:nvPr/>
        </p:nvSpPr>
        <p:spPr>
          <a:xfrm>
            <a:off x="533400" y="5301208"/>
            <a:ext cx="771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dispune si de un serviciu de REST API către acest serviciu</a:t>
            </a:r>
          </a:p>
          <a:p>
            <a:endParaRPr lang="ro-RO" dirty="0"/>
          </a:p>
          <a:p>
            <a:r>
              <a:rPr lang="nn-NO" dirty="0"/>
              <a:t>POST </a:t>
            </a:r>
            <a:r>
              <a:rPr lang="nn-NO" dirty="0">
                <a:hlinkClick r:id="rId5"/>
              </a:rPr>
              <a:t>http://127.0.0.1:5000/api/predict</a:t>
            </a:r>
            <a:r>
              <a:rPr lang="ro-RO" dirty="0"/>
              <a:t> și poza a cărei descriere ne interesează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A29A81-76C7-4EFC-B452-829D71642157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4E20FEF2-E1E2-4F84-B618-86B6C600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54F2A97C-FA2C-4F03-9BA3-9504C252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9643C6BE-6834-4F86-83E6-C923DD224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E88BF9BE-50A2-49D3-B452-F000FAD7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80564E11-102F-4E27-942F-7274E940D6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BA290-49FC-4DCA-A640-E3BB94E954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4" y="24284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24A79-351A-44A0-8919-5D5A7EE1B960}"/>
              </a:ext>
            </a:extLst>
          </p:cNvPr>
          <p:cNvSpPr txBox="1"/>
          <p:nvPr/>
        </p:nvSpPr>
        <p:spPr>
          <a:xfrm>
            <a:off x="2195736" y="391690"/>
            <a:ext cx="530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Aplicația Android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34EFD81E-ABAF-421D-ABBC-E4958153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04" y="1644688"/>
            <a:ext cx="2952327" cy="4171950"/>
          </a:xfrm>
          <a:prstGeom prst="rect">
            <a:avLst/>
          </a:prstGeom>
        </p:spPr>
      </p:pic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D7FB923F-217C-4249-8B8F-EE1B798C0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56705"/>
            <a:ext cx="3077372" cy="521091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05A8E79E-6407-4F2E-80CB-0061019D8DF8}"/>
              </a:ext>
            </a:extLst>
          </p:cNvPr>
          <p:cNvSpPr txBox="1"/>
          <p:nvPr/>
        </p:nvSpPr>
        <p:spPr>
          <a:xfrm>
            <a:off x="266700" y="1556705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Aplicația android are următoarea structură</a:t>
            </a:r>
            <a:r>
              <a:rPr lang="en-US" dirty="0"/>
              <a:t>: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BA92F8A-EC35-44A2-862E-65A573355757}"/>
              </a:ext>
            </a:extLst>
          </p:cNvPr>
          <p:cNvSpPr txBox="1"/>
          <p:nvPr/>
        </p:nvSpPr>
        <p:spPr>
          <a:xfrm>
            <a:off x="266700" y="2733399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Pagina de introducere</a:t>
            </a:r>
            <a:endParaRPr lang="en-US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8EB3720C-3AE7-4451-8E08-631129237396}"/>
              </a:ext>
            </a:extLst>
          </p:cNvPr>
          <p:cNvSpPr txBox="1"/>
          <p:nvPr/>
        </p:nvSpPr>
        <p:spPr>
          <a:xfrm>
            <a:off x="266700" y="363309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 Paginile de autentificare/înregistrare</a:t>
            </a:r>
            <a:endParaRPr lang="en-US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573ABD5F-2FED-4A7F-A819-A9CFD27951D4}"/>
              </a:ext>
            </a:extLst>
          </p:cNvPr>
          <p:cNvSpPr txBox="1"/>
          <p:nvPr/>
        </p:nvSpPr>
        <p:spPr>
          <a:xfrm>
            <a:off x="266700" y="4809788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  Pagina de selectare a pozei</a:t>
            </a:r>
            <a:endParaRPr lang="en-US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FB346864-7B45-4E0B-8BAF-772959072682}"/>
              </a:ext>
            </a:extLst>
          </p:cNvPr>
          <p:cNvSpPr txBox="1"/>
          <p:nvPr/>
        </p:nvSpPr>
        <p:spPr>
          <a:xfrm>
            <a:off x="266700" y="570948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 Generarea descrierii</a:t>
            </a:r>
            <a:endParaRPr lang="en-US" dirty="0"/>
          </a:p>
        </p:txBody>
      </p:sp>
      <p:pic>
        <p:nvPicPr>
          <p:cNvPr id="25" name="Imagine 24" descr="O imagine care conține captură de ecran, monitor, ecran, computer&#10;&#10;Descriere generată automat">
            <a:extLst>
              <a:ext uri="{FF2B5EF4-FFF2-40B4-BE49-F238E27FC236}">
                <a16:creationId xmlns:a16="http://schemas.microsoft.com/office/drawing/2014/main" id="{4982E11D-6D0D-4575-8B25-8DE81D53A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09" y="1560673"/>
            <a:ext cx="3083060" cy="5210911"/>
          </a:xfrm>
          <a:prstGeom prst="rect">
            <a:avLst/>
          </a:prstGeom>
        </p:spPr>
      </p:pic>
      <p:pic>
        <p:nvPicPr>
          <p:cNvPr id="27" name="Imagine 26" descr="O imagine care conține computer&#10;&#10;Descriere generată automat">
            <a:extLst>
              <a:ext uri="{FF2B5EF4-FFF2-40B4-BE49-F238E27FC236}">
                <a16:creationId xmlns:a16="http://schemas.microsoft.com/office/drawing/2014/main" id="{003E69A4-8AE6-4581-88F7-FBA376C85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69311"/>
            <a:ext cx="3171618" cy="5198305"/>
          </a:xfrm>
          <a:prstGeom prst="rect">
            <a:avLst/>
          </a:prstGeom>
        </p:spPr>
      </p:pic>
      <p:pic>
        <p:nvPicPr>
          <p:cNvPr id="29" name="Imagine 28" descr="O imagine care conține semn, oraș, stradă, telefon&#10;&#10;Descriere generată automat">
            <a:extLst>
              <a:ext uri="{FF2B5EF4-FFF2-40B4-BE49-F238E27FC236}">
                <a16:creationId xmlns:a16="http://schemas.microsoft.com/office/drawing/2014/main" id="{8AA8BFE7-3B91-45BE-A3D9-CFDB85826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6" y="1546815"/>
            <a:ext cx="3162405" cy="5248972"/>
          </a:xfrm>
          <a:prstGeom prst="rect">
            <a:avLst/>
          </a:prstGeom>
        </p:spPr>
      </p:pic>
      <p:pic>
        <p:nvPicPr>
          <p:cNvPr id="31" name="Imagine 30" descr="O imagine care conține monitor, interior, ecran, televizor&#10;&#10;Descriere generată automat">
            <a:extLst>
              <a:ext uri="{FF2B5EF4-FFF2-40B4-BE49-F238E27FC236}">
                <a16:creationId xmlns:a16="http://schemas.microsoft.com/office/drawing/2014/main" id="{5811CEBF-D924-4681-AE2D-4C42588CD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30" y="1529836"/>
            <a:ext cx="3162404" cy="52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449</Words>
  <Application>Microsoft Office PowerPoint</Application>
  <PresentationFormat>Expunere pe ecran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autonom de parcurgere și mapare a unui labirint</dc:title>
  <dc:creator>boby</dc:creator>
  <cp:lastModifiedBy>George Nitroi</cp:lastModifiedBy>
  <cp:revision>161</cp:revision>
  <dcterms:created xsi:type="dcterms:W3CDTF">2016-07-03T17:19:55Z</dcterms:created>
  <dcterms:modified xsi:type="dcterms:W3CDTF">2020-06-23T14:44:17Z</dcterms:modified>
</cp:coreProperties>
</file>