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FFDF3-42E3-49A2-95C0-1068996E9E38}" type="datetimeFigureOut">
              <a:rPr lang="ro-RO" smtClean="0"/>
              <a:t>08.01.2020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CB029-49F6-40BB-92F9-1437D009BA8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3949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A8B3-EAD6-4D88-AC27-D9ECCBCB513A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304A-6BB9-46BD-B8E4-F41DB225BD2A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6225-2CBC-4A2E-951E-536A01CF8B2E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5D9A-0B3F-4C7C-B93C-A8010EACBFF7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D3F-2CFB-4673-80A7-7D731B4169D4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1E9E-5306-434C-A5A0-05203BF292C6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0331-5439-48EF-AB57-A7D726FFCE80}" type="datetime1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2A48-0471-4FFA-B426-0470E8EB97B6}" type="datetime1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337F-81ED-44CE-9EA8-23520691C743}" type="datetime1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D3D8-586C-4F4D-8AC3-7249AD6F57C2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62D2-A4F8-4EC7-A783-DBC95E487F3E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5B4C-3536-4295-8F2B-3C5DACACADE0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800FCBCB-75A4-4DF7-9728-BF8B0C06488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36525"/>
            <a:ext cx="685800" cy="805129"/>
          </a:xfrm>
          <a:prstGeom prst="rect">
            <a:avLst/>
          </a:prstGeom>
        </p:spPr>
      </p:pic>
      <p:pic>
        <p:nvPicPr>
          <p:cNvPr id="10" name="Imagine 9" descr="O imagine care conține obiect, ceas&#10;&#10;Descriere generată automat">
            <a:extLst>
              <a:ext uri="{FF2B5EF4-FFF2-40B4-BE49-F238E27FC236}">
                <a16:creationId xmlns:a16="http://schemas.microsoft.com/office/drawing/2014/main" id="{6E7606EC-3A37-4148-9A21-CE2C7D92CF5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493" y="110727"/>
            <a:ext cx="874207" cy="856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5.pn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2F5D849-00ED-45EE-BC98-71356A558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971" y="1783959"/>
            <a:ext cx="3483937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Landmark	</a:t>
            </a:r>
            <a:br>
              <a:rPr lang="en-US" dirty="0"/>
            </a:br>
            <a:endParaRPr lang="ro-RO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FF887797-F8AB-4B47-9B33-3A95A0F7FC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r="14633" b="8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84CFC379-69F3-451B-80A7-C791796D6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16" y="1981200"/>
            <a:ext cx="2105484" cy="2105484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07F220ED-BC48-451C-990C-DA66AC3BE8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58" y="119961"/>
            <a:ext cx="873792" cy="85631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43B2CC0-9BE6-4BC4-8269-CB017E197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6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0C9A18D-8CBC-4349-A0EB-B9C27185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12325"/>
            <a:ext cx="2023110" cy="521088"/>
          </a:xfrm>
        </p:spPr>
        <p:txBody>
          <a:bodyPr anchor="b">
            <a:normAutofit fontScale="90000"/>
          </a:bodyPr>
          <a:lstStyle/>
          <a:p>
            <a:r>
              <a:rPr lang="en-US" sz="3500" dirty="0"/>
              <a:t>Cuprins</a:t>
            </a:r>
            <a:endParaRPr lang="ro-RO" sz="35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485D2EF-1D12-49C9-8A34-B6DBEBD23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2200"/>
            <a:ext cx="6759789" cy="3327251"/>
          </a:xfrm>
        </p:spPr>
        <p:txBody>
          <a:bodyPr>
            <a:normAutofit/>
          </a:bodyPr>
          <a:lstStyle/>
          <a:p>
            <a:r>
              <a:rPr lang="ro-RO" sz="1700" dirty="0"/>
              <a:t>Introducere</a:t>
            </a:r>
          </a:p>
          <a:p>
            <a:r>
              <a:rPr lang="en-US" sz="1700" dirty="0"/>
              <a:t>Implementare</a:t>
            </a:r>
          </a:p>
          <a:p>
            <a:r>
              <a:rPr lang="ro-RO" sz="1700" dirty="0"/>
              <a:t>Funcționare</a:t>
            </a:r>
          </a:p>
          <a:p>
            <a:r>
              <a:rPr lang="en-US" sz="1700" dirty="0"/>
              <a:t>Concluzii </a:t>
            </a:r>
            <a:r>
              <a:rPr lang="ro-RO" sz="1700" dirty="0"/>
              <a:t>și perspective</a:t>
            </a:r>
            <a:endParaRPr lang="en-US" sz="1700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11EDB42-7959-41E8-B2E6-85D5D718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3575" y="6350238"/>
            <a:ext cx="27432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B6F15528-21DE-4FAA-801E-634DDDAF4B2B}" type="slidenum">
              <a:rPr lang="en-US" sz="9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 sz="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63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21261EA-73EA-43ED-91B2-AE0D9238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ellipse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6F15528-21DE-4FAA-801E-634DDDAF4B2B}" type="slidenum">
              <a:rPr lang="en-US" smtClean="0">
                <a:solidFill>
                  <a:srgbClr val="FFFFFF">
                    <a:alpha val="8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95D5A07E-B56D-47C3-BAB0-A1B8CF20096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1111250"/>
            <a:ext cx="1663700" cy="3024188"/>
          </a:xfr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C2F427AE-3643-4A3F-9AA4-A2C2C13784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47800" y="182785"/>
            <a:ext cx="2955925" cy="625475"/>
          </a:xfrm>
        </p:spPr>
        <p:txBody>
          <a:bodyPr>
            <a:normAutofit fontScale="90000"/>
          </a:bodyPr>
          <a:lstStyle/>
          <a:p>
            <a:r>
              <a:rPr lang="ro-RO" dirty="0">
                <a:solidFill>
                  <a:srgbClr val="FFFFFF"/>
                </a:solidFill>
              </a:rPr>
              <a:t>Introducere</a:t>
            </a:r>
          </a:p>
        </p:txBody>
      </p:sp>
      <p:pic>
        <p:nvPicPr>
          <p:cNvPr id="26" name="Imagine 25">
            <a:extLst>
              <a:ext uri="{FF2B5EF4-FFF2-40B4-BE49-F238E27FC236}">
                <a16:creationId xmlns:a16="http://schemas.microsoft.com/office/drawing/2014/main" id="{89459FBE-9E72-4542-9DDC-3DBEFF1FB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3769" y="1789229"/>
            <a:ext cx="1282391" cy="1785730"/>
          </a:xfrm>
          <a:prstGeom prst="rect">
            <a:avLst/>
          </a:prstGeom>
        </p:spPr>
      </p:pic>
      <p:pic>
        <p:nvPicPr>
          <p:cNvPr id="28" name="Imagine 27">
            <a:extLst>
              <a:ext uri="{FF2B5EF4-FFF2-40B4-BE49-F238E27FC236}">
                <a16:creationId xmlns:a16="http://schemas.microsoft.com/office/drawing/2014/main" id="{0772A36D-C98C-4624-8591-74F1A634DD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17" y="1046085"/>
            <a:ext cx="1752604" cy="1752604"/>
          </a:xfrm>
          <a:prstGeom prst="rect">
            <a:avLst/>
          </a:prstGeom>
        </p:spPr>
      </p:pic>
      <p:cxnSp>
        <p:nvCxnSpPr>
          <p:cNvPr id="31" name="Conector: curbat 30">
            <a:extLst>
              <a:ext uri="{FF2B5EF4-FFF2-40B4-BE49-F238E27FC236}">
                <a16:creationId xmlns:a16="http://schemas.microsoft.com/office/drawing/2014/main" id="{B5BEFC9E-44DA-4E6E-AB9A-BC78B446777B}"/>
              </a:ext>
            </a:extLst>
          </p:cNvPr>
          <p:cNvCxnSpPr>
            <a:cxnSpLocks/>
          </p:cNvCxnSpPr>
          <p:nvPr/>
        </p:nvCxnSpPr>
        <p:spPr>
          <a:xfrm flipV="1">
            <a:off x="1784477" y="1922387"/>
            <a:ext cx="1481354" cy="34787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ector: curbat 37">
            <a:extLst>
              <a:ext uri="{FF2B5EF4-FFF2-40B4-BE49-F238E27FC236}">
                <a16:creationId xmlns:a16="http://schemas.microsoft.com/office/drawing/2014/main" id="{41BD2D0E-0AA6-43C2-ACBD-5019AF0EC99B}"/>
              </a:ext>
            </a:extLst>
          </p:cNvPr>
          <p:cNvCxnSpPr>
            <a:cxnSpLocks/>
          </p:cNvCxnSpPr>
          <p:nvPr/>
        </p:nvCxnSpPr>
        <p:spPr>
          <a:xfrm>
            <a:off x="4876800" y="1828800"/>
            <a:ext cx="2895600" cy="125066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CasetăText 40">
            <a:extLst>
              <a:ext uri="{FF2B5EF4-FFF2-40B4-BE49-F238E27FC236}">
                <a16:creationId xmlns:a16="http://schemas.microsoft.com/office/drawing/2014/main" id="{0E5C983C-414C-4478-B2A4-5A762BC1EFBD}"/>
              </a:ext>
            </a:extLst>
          </p:cNvPr>
          <p:cNvSpPr txBox="1"/>
          <p:nvPr/>
        </p:nvSpPr>
        <p:spPr>
          <a:xfrm>
            <a:off x="3366868" y="5475962"/>
            <a:ext cx="379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De ce </a:t>
            </a:r>
            <a:r>
              <a:rPr lang="ro-RO" dirty="0" err="1">
                <a:solidFill>
                  <a:schemeClr val="bg1"/>
                </a:solidFill>
              </a:rPr>
              <a:t>Landmark</a:t>
            </a:r>
            <a:r>
              <a:rPr lang="ro-RO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bg1"/>
                </a:solidFill>
              </a:rPr>
              <a:t>turiști</a:t>
            </a:r>
          </a:p>
        </p:txBody>
      </p:sp>
      <p:cxnSp>
        <p:nvCxnSpPr>
          <p:cNvPr id="42" name="Conector: curbat 41">
            <a:extLst>
              <a:ext uri="{FF2B5EF4-FFF2-40B4-BE49-F238E27FC236}">
                <a16:creationId xmlns:a16="http://schemas.microsoft.com/office/drawing/2014/main" id="{90FA5DF0-1C31-4C43-8233-11CA9D465908}"/>
              </a:ext>
            </a:extLst>
          </p:cNvPr>
          <p:cNvCxnSpPr>
            <a:cxnSpLocks/>
          </p:cNvCxnSpPr>
          <p:nvPr/>
        </p:nvCxnSpPr>
        <p:spPr>
          <a:xfrm>
            <a:off x="1222078" y="3672363"/>
            <a:ext cx="1902124" cy="1052039"/>
          </a:xfrm>
          <a:prstGeom prst="curvedConnector3">
            <a:avLst>
              <a:gd name="adj1" fmla="val 147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Conector: curbat 64">
            <a:extLst>
              <a:ext uri="{FF2B5EF4-FFF2-40B4-BE49-F238E27FC236}">
                <a16:creationId xmlns:a16="http://schemas.microsoft.com/office/drawing/2014/main" id="{81BFD9FA-44FE-42AC-B48C-E22F33B3A937}"/>
              </a:ext>
            </a:extLst>
          </p:cNvPr>
          <p:cNvCxnSpPr>
            <a:cxnSpLocks/>
          </p:cNvCxnSpPr>
          <p:nvPr/>
        </p:nvCxnSpPr>
        <p:spPr>
          <a:xfrm flipV="1">
            <a:off x="5638800" y="4154196"/>
            <a:ext cx="2633774" cy="570204"/>
          </a:xfrm>
          <a:prstGeom prst="curvedConnector3">
            <a:avLst>
              <a:gd name="adj1" fmla="val 100149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itlu 1">
            <a:extLst>
              <a:ext uri="{FF2B5EF4-FFF2-40B4-BE49-F238E27FC236}">
                <a16:creationId xmlns:a16="http://schemas.microsoft.com/office/drawing/2014/main" id="{B8A00237-EFCB-436B-9C78-6784A30DA351}"/>
              </a:ext>
            </a:extLst>
          </p:cNvPr>
          <p:cNvSpPr txBox="1">
            <a:spLocks/>
          </p:cNvSpPr>
          <p:nvPr/>
        </p:nvSpPr>
        <p:spPr>
          <a:xfrm>
            <a:off x="3257364" y="4393887"/>
            <a:ext cx="3431454" cy="11496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92D050"/>
                </a:solidFill>
              </a:rPr>
              <a:t>Landmark</a:t>
            </a:r>
            <a:r>
              <a:rPr lang="en-US" dirty="0"/>
              <a:t>	</a:t>
            </a:r>
            <a:br>
              <a:rPr lang="en-US" dirty="0"/>
            </a:br>
            <a:endParaRPr lang="ro-RO" dirty="0"/>
          </a:p>
        </p:txBody>
      </p:sp>
      <p:pic>
        <p:nvPicPr>
          <p:cNvPr id="83" name="Grafic 82" descr="Ceas">
            <a:extLst>
              <a:ext uri="{FF2B5EF4-FFF2-40B4-BE49-F238E27FC236}">
                <a16:creationId xmlns:a16="http://schemas.microsoft.com/office/drawing/2014/main" id="{64E82469-6B8E-4896-814A-E4CA5F10A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9514" y="1209888"/>
            <a:ext cx="625475" cy="625475"/>
          </a:xfrm>
          <a:prstGeom prst="rect">
            <a:avLst/>
          </a:prstGeom>
        </p:spPr>
      </p:pic>
      <p:sp>
        <p:nvSpPr>
          <p:cNvPr id="84" name="Bulă de gânduri: nor 83">
            <a:extLst>
              <a:ext uri="{FF2B5EF4-FFF2-40B4-BE49-F238E27FC236}">
                <a16:creationId xmlns:a16="http://schemas.microsoft.com/office/drawing/2014/main" id="{1B81070F-F15A-4C19-AEEF-E6706B4E8192}"/>
              </a:ext>
            </a:extLst>
          </p:cNvPr>
          <p:cNvSpPr/>
          <p:nvPr/>
        </p:nvSpPr>
        <p:spPr>
          <a:xfrm>
            <a:off x="1261382" y="837791"/>
            <a:ext cx="1902124" cy="10707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Cum ajung acolo?</a:t>
            </a:r>
          </a:p>
        </p:txBody>
      </p:sp>
      <p:pic>
        <p:nvPicPr>
          <p:cNvPr id="104" name="Grafic 103" descr="Ceas">
            <a:extLst>
              <a:ext uri="{FF2B5EF4-FFF2-40B4-BE49-F238E27FC236}">
                <a16:creationId xmlns:a16="http://schemas.microsoft.com/office/drawing/2014/main" id="{25029B4C-AC15-4216-A0AB-C0FE42CE34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4081149"/>
            <a:ext cx="625475" cy="62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7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21261EA-73EA-43ED-91B2-AE0D9238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ellipse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6F15528-21DE-4FAA-801E-634DDDAF4B2B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2F427AE-3643-4A3F-9AA4-A2C2C13784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1275" y="308740"/>
            <a:ext cx="3260725" cy="625475"/>
          </a:xfrm>
        </p:spPr>
        <p:txBody>
          <a:bodyPr>
            <a:normAutofit fontScale="90000"/>
          </a:bodyPr>
          <a:lstStyle/>
          <a:p>
            <a:r>
              <a:rPr lang="ro-RO" dirty="0">
                <a:solidFill>
                  <a:srgbClr val="FFFFFF"/>
                </a:solidFill>
              </a:rPr>
              <a:t>Implementare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6C8BC703-619F-4C25-85AF-5B55553C67D3}"/>
              </a:ext>
            </a:extLst>
          </p:cNvPr>
          <p:cNvSpPr txBox="1"/>
          <p:nvPr/>
        </p:nvSpPr>
        <p:spPr>
          <a:xfrm>
            <a:off x="3624915" y="32443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MobileNet</a:t>
            </a:r>
            <a:endParaRPr lang="ro-RO" dirty="0"/>
          </a:p>
        </p:txBody>
      </p:sp>
      <p:pic>
        <p:nvPicPr>
          <p:cNvPr id="19" name="Substituent conținut 6">
            <a:extLst>
              <a:ext uri="{FF2B5EF4-FFF2-40B4-BE49-F238E27FC236}">
                <a16:creationId xmlns:a16="http://schemas.microsoft.com/office/drawing/2014/main" id="{C9CDEF9E-F209-438A-89E7-3B5AB156FD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82" y="2516201"/>
            <a:ext cx="1085003" cy="1972733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03F74495-0CD5-4382-B677-7EACAA902A8F}"/>
              </a:ext>
            </a:extLst>
          </p:cNvPr>
          <p:cNvCxnSpPr>
            <a:cxnSpLocks/>
          </p:cNvCxnSpPr>
          <p:nvPr/>
        </p:nvCxnSpPr>
        <p:spPr>
          <a:xfrm flipV="1">
            <a:off x="1963534" y="3429000"/>
            <a:ext cx="158199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drept cu săgeată 21">
            <a:extLst>
              <a:ext uri="{FF2B5EF4-FFF2-40B4-BE49-F238E27FC236}">
                <a16:creationId xmlns:a16="http://schemas.microsoft.com/office/drawing/2014/main" id="{62527219-9917-4F9D-B9E6-8A4BA45B56C1}"/>
              </a:ext>
            </a:extLst>
          </p:cNvPr>
          <p:cNvCxnSpPr>
            <a:cxnSpLocks/>
          </p:cNvCxnSpPr>
          <p:nvPr/>
        </p:nvCxnSpPr>
        <p:spPr>
          <a:xfrm flipV="1">
            <a:off x="4880108" y="3442731"/>
            <a:ext cx="158199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CasetăText 22">
            <a:extLst>
              <a:ext uri="{FF2B5EF4-FFF2-40B4-BE49-F238E27FC236}">
                <a16:creationId xmlns:a16="http://schemas.microsoft.com/office/drawing/2014/main" id="{8F4917AA-F5A9-42C3-ADFF-E7FFF1434A76}"/>
              </a:ext>
            </a:extLst>
          </p:cNvPr>
          <p:cNvSpPr txBox="1"/>
          <p:nvPr/>
        </p:nvSpPr>
        <p:spPr>
          <a:xfrm>
            <a:off x="6462104" y="3244334"/>
            <a:ext cx="20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Eiffel. 48.85, 2.29</a:t>
            </a:r>
          </a:p>
        </p:txBody>
      </p:sp>
      <p:sp>
        <p:nvSpPr>
          <p:cNvPr id="24" name="CasetăText 23">
            <a:extLst>
              <a:ext uri="{FF2B5EF4-FFF2-40B4-BE49-F238E27FC236}">
                <a16:creationId xmlns:a16="http://schemas.microsoft.com/office/drawing/2014/main" id="{189278C6-DD30-4716-B4B2-715F8B02A3BD}"/>
              </a:ext>
            </a:extLst>
          </p:cNvPr>
          <p:cNvSpPr txBox="1"/>
          <p:nvPr/>
        </p:nvSpPr>
        <p:spPr>
          <a:xfrm>
            <a:off x="427055" y="3179401"/>
            <a:ext cx="158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Poză </a:t>
            </a:r>
            <a:r>
              <a:rPr lang="ro-RO" dirty="0" err="1"/>
              <a:t>facută</a:t>
            </a:r>
            <a:r>
              <a:rPr lang="ro-RO" dirty="0"/>
              <a:t> cu telefonul</a:t>
            </a:r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A2AAB607-9953-49C4-8640-7BC83C1D5E7B}"/>
              </a:ext>
            </a:extLst>
          </p:cNvPr>
          <p:cNvSpPr txBox="1"/>
          <p:nvPr/>
        </p:nvSpPr>
        <p:spPr>
          <a:xfrm>
            <a:off x="6409182" y="3179401"/>
            <a:ext cx="216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Numele obiectivului și coordonatele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1230F44F-95CD-4C27-AB0E-67397FD21143}"/>
              </a:ext>
            </a:extLst>
          </p:cNvPr>
          <p:cNvSpPr txBox="1"/>
          <p:nvPr/>
        </p:nvSpPr>
        <p:spPr>
          <a:xfrm>
            <a:off x="881715" y="1201002"/>
            <a:ext cx="1581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/>
              <a:t>Python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/>
              <a:t>Tensorflow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8634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  <p:bldP spid="24" grpId="1"/>
      <p:bldP spid="25" grpId="0"/>
      <p:bldP spid="2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0C8B319-FC19-48EC-AC1A-B2BF6D1E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solidFill>
                  <a:srgbClr val="FFFFFF"/>
                </a:solidFill>
              </a:rPr>
              <a:t>Funcționare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4404FFE-B050-4067-B092-ACB657C7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pic>
        <p:nvPicPr>
          <p:cNvPr id="8" name="Substituent conținut 6">
            <a:extLst>
              <a:ext uri="{FF2B5EF4-FFF2-40B4-BE49-F238E27FC236}">
                <a16:creationId xmlns:a16="http://schemas.microsoft.com/office/drawing/2014/main" id="{A25B3AC0-C1DE-4128-AFD6-CE02D47EB6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15" y="1295400"/>
            <a:ext cx="1293384" cy="2351608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865A4032-E2BC-47C2-8E16-AAEE8AC320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173" y="763059"/>
            <a:ext cx="1282391" cy="1785730"/>
          </a:xfrm>
          <a:prstGeom prst="rect">
            <a:avLst/>
          </a:prstGeom>
        </p:spPr>
      </p:pic>
      <p:cxnSp>
        <p:nvCxnSpPr>
          <p:cNvPr id="12" name="Conector: curbat 11">
            <a:extLst>
              <a:ext uri="{FF2B5EF4-FFF2-40B4-BE49-F238E27FC236}">
                <a16:creationId xmlns:a16="http://schemas.microsoft.com/office/drawing/2014/main" id="{5DFD8689-7FB0-4ABD-9C2C-7A76F2278A84}"/>
              </a:ext>
            </a:extLst>
          </p:cNvPr>
          <p:cNvCxnSpPr>
            <a:cxnSpLocks/>
          </p:cNvCxnSpPr>
          <p:nvPr/>
        </p:nvCxnSpPr>
        <p:spPr>
          <a:xfrm>
            <a:off x="1304368" y="4390257"/>
            <a:ext cx="2418273" cy="977911"/>
          </a:xfrm>
          <a:prstGeom prst="curvedConnector3">
            <a:avLst>
              <a:gd name="adj1" fmla="val -66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Imagine 15" descr="O imagine care conține text, hartă&#10;&#10;Descriere generată automat">
            <a:extLst>
              <a:ext uri="{FF2B5EF4-FFF2-40B4-BE49-F238E27FC236}">
                <a16:creationId xmlns:a16="http://schemas.microsoft.com/office/drawing/2014/main" id="{AD9A757D-E7B7-44B2-AA9F-055AD5237F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42" y="4171171"/>
            <a:ext cx="1385320" cy="2462791"/>
          </a:xfrm>
          <a:prstGeom prst="rect">
            <a:avLst/>
          </a:prstGeom>
        </p:spPr>
      </p:pic>
      <p:cxnSp>
        <p:nvCxnSpPr>
          <p:cNvPr id="19" name="Conector: curbat 18">
            <a:extLst>
              <a:ext uri="{FF2B5EF4-FFF2-40B4-BE49-F238E27FC236}">
                <a16:creationId xmlns:a16="http://schemas.microsoft.com/office/drawing/2014/main" id="{9D787F5F-B9A7-4BAE-97F4-121CB2D3BEEB}"/>
              </a:ext>
            </a:extLst>
          </p:cNvPr>
          <p:cNvCxnSpPr>
            <a:cxnSpLocks/>
          </p:cNvCxnSpPr>
          <p:nvPr/>
        </p:nvCxnSpPr>
        <p:spPr>
          <a:xfrm flipV="1">
            <a:off x="5234289" y="3825272"/>
            <a:ext cx="3131879" cy="1577295"/>
          </a:xfrm>
          <a:prstGeom prst="curvedConnector3">
            <a:avLst>
              <a:gd name="adj1" fmla="val 10001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Imagine 5">
            <a:extLst>
              <a:ext uri="{FF2B5EF4-FFF2-40B4-BE49-F238E27FC236}">
                <a16:creationId xmlns:a16="http://schemas.microsoft.com/office/drawing/2014/main" id="{4AEDDDE8-855E-4EAA-88D7-43BA87A6F6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3" y="2935955"/>
            <a:ext cx="1422105" cy="1422105"/>
          </a:xfrm>
          <a:prstGeom prst="rect">
            <a:avLst/>
          </a:prstGeom>
        </p:spPr>
      </p:pic>
      <p:cxnSp>
        <p:nvCxnSpPr>
          <p:cNvPr id="21" name="Conector drept cu săgeată 20">
            <a:extLst>
              <a:ext uri="{FF2B5EF4-FFF2-40B4-BE49-F238E27FC236}">
                <a16:creationId xmlns:a16="http://schemas.microsoft.com/office/drawing/2014/main" id="{A04504BA-D209-4CD4-BA2F-B92C0C9BE1D6}"/>
              </a:ext>
            </a:extLst>
          </p:cNvPr>
          <p:cNvCxnSpPr>
            <a:cxnSpLocks/>
          </p:cNvCxnSpPr>
          <p:nvPr/>
        </p:nvCxnSpPr>
        <p:spPr>
          <a:xfrm>
            <a:off x="1304368" y="2683934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1" name="Grupare 50">
            <a:extLst>
              <a:ext uri="{FF2B5EF4-FFF2-40B4-BE49-F238E27FC236}">
                <a16:creationId xmlns:a16="http://schemas.microsoft.com/office/drawing/2014/main" id="{97EC6E91-148B-4E4D-ADB7-D94C91990973}"/>
              </a:ext>
            </a:extLst>
          </p:cNvPr>
          <p:cNvGrpSpPr/>
          <p:nvPr/>
        </p:nvGrpSpPr>
        <p:grpSpPr>
          <a:xfrm>
            <a:off x="3787120" y="4163537"/>
            <a:ext cx="1422105" cy="2514599"/>
            <a:chOff x="3759207" y="4174054"/>
            <a:chExt cx="1422105" cy="2514599"/>
          </a:xfrm>
        </p:grpSpPr>
        <p:pic>
          <p:nvPicPr>
            <p:cNvPr id="20" name="Picture 1">
              <a:extLst>
                <a:ext uri="{FF2B5EF4-FFF2-40B4-BE49-F238E27FC236}">
                  <a16:creationId xmlns:a16="http://schemas.microsoft.com/office/drawing/2014/main" id="{26206074-CC8F-43A6-99A3-B29769DA0341}"/>
                </a:ext>
              </a:extLst>
            </p:cNvPr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48"/>
            <a:stretch/>
          </p:blipFill>
          <p:spPr bwMode="auto">
            <a:xfrm>
              <a:off x="3759207" y="4174054"/>
              <a:ext cx="1422105" cy="2514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1C4178C-2940-4A40-A565-81B3D2A89472}"/>
                </a:ext>
              </a:extLst>
            </p:cNvPr>
            <p:cNvSpPr/>
            <p:nvPr/>
          </p:nvSpPr>
          <p:spPr>
            <a:xfrm>
              <a:off x="4800600" y="4267200"/>
              <a:ext cx="365069" cy="3048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ro-RO" dirty="0"/>
            </a:p>
          </p:txBody>
        </p:sp>
      </p:grpSp>
      <p:grpSp>
        <p:nvGrpSpPr>
          <p:cNvPr id="53" name="Grupare 52">
            <a:extLst>
              <a:ext uri="{FF2B5EF4-FFF2-40B4-BE49-F238E27FC236}">
                <a16:creationId xmlns:a16="http://schemas.microsoft.com/office/drawing/2014/main" id="{27516EE8-F6A3-45CF-896C-32B2DFA76DE4}"/>
              </a:ext>
            </a:extLst>
          </p:cNvPr>
          <p:cNvGrpSpPr/>
          <p:nvPr/>
        </p:nvGrpSpPr>
        <p:grpSpPr>
          <a:xfrm>
            <a:off x="3790940" y="4171171"/>
            <a:ext cx="1414463" cy="2514601"/>
            <a:chOff x="3743362" y="4199241"/>
            <a:chExt cx="1414463" cy="2514601"/>
          </a:xfrm>
        </p:grpSpPr>
        <p:pic>
          <p:nvPicPr>
            <p:cNvPr id="14" name="Imagine 13" descr="O imagine care conține exterior, cer, turn, ceas&#10;&#10;Descriere generată automat">
              <a:extLst>
                <a:ext uri="{FF2B5EF4-FFF2-40B4-BE49-F238E27FC236}">
                  <a16:creationId xmlns:a16="http://schemas.microsoft.com/office/drawing/2014/main" id="{1743128D-9972-425D-9D06-7C6964839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362" y="4199241"/>
              <a:ext cx="1414463" cy="2514601"/>
            </a:xfrm>
            <a:prstGeom prst="rect">
              <a:avLst/>
            </a:prstGeom>
          </p:spPr>
        </p:pic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57B819B-A80A-45C3-BC48-C0DDC1863D1C}"/>
                </a:ext>
              </a:extLst>
            </p:cNvPr>
            <p:cNvSpPr/>
            <p:nvPr/>
          </p:nvSpPr>
          <p:spPr>
            <a:xfrm>
              <a:off x="4422018" y="6096000"/>
              <a:ext cx="302382" cy="228600"/>
            </a:xfrm>
            <a:prstGeom prst="ellipse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grpSp>
        <p:nvGrpSpPr>
          <p:cNvPr id="56" name="Grupare 55">
            <a:extLst>
              <a:ext uri="{FF2B5EF4-FFF2-40B4-BE49-F238E27FC236}">
                <a16:creationId xmlns:a16="http://schemas.microsoft.com/office/drawing/2014/main" id="{27004BD0-4455-4097-A10F-5A097F6ACDB1}"/>
              </a:ext>
            </a:extLst>
          </p:cNvPr>
          <p:cNvGrpSpPr/>
          <p:nvPr/>
        </p:nvGrpSpPr>
        <p:grpSpPr>
          <a:xfrm>
            <a:off x="3799472" y="4171170"/>
            <a:ext cx="1414463" cy="2514600"/>
            <a:chOff x="3735006" y="4764195"/>
            <a:chExt cx="1414463" cy="2514600"/>
          </a:xfrm>
        </p:grpSpPr>
        <p:pic>
          <p:nvPicPr>
            <p:cNvPr id="15" name="Imagine 14">
              <a:extLst>
                <a:ext uri="{FF2B5EF4-FFF2-40B4-BE49-F238E27FC236}">
                  <a16:creationId xmlns:a16="http://schemas.microsoft.com/office/drawing/2014/main" id="{21E963A3-CB13-4722-934C-9BA66BE2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006" y="4764195"/>
              <a:ext cx="1414463" cy="2514600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513C5A6-991C-448A-9A3A-0E4676F2A148}"/>
                </a:ext>
              </a:extLst>
            </p:cNvPr>
            <p:cNvSpPr/>
            <p:nvPr/>
          </p:nvSpPr>
          <p:spPr>
            <a:xfrm>
              <a:off x="4572000" y="5097767"/>
              <a:ext cx="230411" cy="3048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2F19964-B1FE-4C91-BA9D-3F750E5BAA01}"/>
                </a:ext>
              </a:extLst>
            </p:cNvPr>
            <p:cNvSpPr/>
            <p:nvPr/>
          </p:nvSpPr>
          <p:spPr>
            <a:xfrm>
              <a:off x="4834239" y="5097767"/>
              <a:ext cx="230411" cy="3048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58" name="Imagine 57">
            <a:extLst>
              <a:ext uri="{FF2B5EF4-FFF2-40B4-BE49-F238E27FC236}">
                <a16:creationId xmlns:a16="http://schemas.microsoft.com/office/drawing/2014/main" id="{83B1EF56-B6F0-4B0B-8159-3448955E25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26" y="4171167"/>
            <a:ext cx="1418757" cy="25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3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4FB369-96CE-44F3-A712-25823735A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0" y="0"/>
            <a:ext cx="4572000" cy="6858000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35F16C1-657E-455D-86D7-0589B4C1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532" y="964692"/>
            <a:ext cx="5820936" cy="1188720"/>
          </a:xfrm>
          <a:noFill/>
        </p:spPr>
        <p:txBody>
          <a:bodyPr>
            <a:normAutofit/>
          </a:bodyPr>
          <a:lstStyle/>
          <a:p>
            <a:r>
              <a:rPr lang="ro-RO" sz="3500"/>
              <a:t>Concluzii și perspective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4997D8-71B0-40EB-85FA-C7515921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2638044"/>
            <a:ext cx="4572000" cy="3101983"/>
          </a:xfrm>
        </p:spPr>
        <p:txBody>
          <a:bodyPr>
            <a:normAutofit/>
          </a:bodyPr>
          <a:lstStyle/>
          <a:p>
            <a:r>
              <a:rPr lang="ro-RO" sz="1700" dirty="0"/>
              <a:t>Extinderea numărului de obiective turistice</a:t>
            </a:r>
          </a:p>
          <a:p>
            <a:r>
              <a:rPr lang="ro-RO" sz="1700" dirty="0"/>
              <a:t>Utilizatorul să poată </a:t>
            </a:r>
            <a:r>
              <a:rPr lang="ro-RO" sz="1700" dirty="0" err="1"/>
              <a:t>adauga</a:t>
            </a:r>
            <a:r>
              <a:rPr lang="ro-RO" sz="1700" dirty="0"/>
              <a:t> elemente noi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F1FE19D-2992-4A1B-BCD2-42B24FFF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3667" y="6296279"/>
            <a:ext cx="9616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900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900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25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54</TotalTime>
  <Words>61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Landmark  </vt:lpstr>
      <vt:lpstr>Cuprins</vt:lpstr>
      <vt:lpstr>Introducere</vt:lpstr>
      <vt:lpstr>Implementare</vt:lpstr>
      <vt:lpstr>Funcționare</vt:lpstr>
      <vt:lpstr>Concluzii și 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  </dc:title>
  <dc:creator>Cosmin PAPADOPOL (71709)</dc:creator>
  <cp:lastModifiedBy>George-Iulian NITROI (71842)</cp:lastModifiedBy>
  <cp:revision>10</cp:revision>
  <dcterms:created xsi:type="dcterms:W3CDTF">2019-01-28T23:33:27Z</dcterms:created>
  <dcterms:modified xsi:type="dcterms:W3CDTF">2020-01-07T22:23:05Z</dcterms:modified>
</cp:coreProperties>
</file>