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6" r:id="rId4"/>
    <p:sldId id="264" r:id="rId5"/>
    <p:sldId id="267" r:id="rId6"/>
    <p:sldId id="268" r:id="rId7"/>
    <p:sldId id="265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5" r:id="rId23"/>
    <p:sldId id="286" r:id="rId24"/>
    <p:sldId id="287" r:id="rId25"/>
    <p:sldId id="283" r:id="rId26"/>
    <p:sldId id="284" r:id="rId27"/>
    <p:sldId id="288" r:id="rId28"/>
    <p:sldId id="290" r:id="rId29"/>
    <p:sldId id="294" r:id="rId30"/>
    <p:sldId id="291" r:id="rId31"/>
    <p:sldId id="289" r:id="rId32"/>
    <p:sldId id="292" r:id="rId33"/>
    <p:sldId id="293" r:id="rId34"/>
    <p:sldId id="295" r:id="rId35"/>
    <p:sldId id="296" r:id="rId36"/>
    <p:sldId id="297" r:id="rId37"/>
    <p:sldId id="298" r:id="rId38"/>
    <p:sldId id="299" r:id="rId39"/>
    <p:sldId id="300" r:id="rId4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2" autoAdjust="0"/>
    <p:restoredTop sz="94660"/>
  </p:normalViewPr>
  <p:slideViewPr>
    <p:cSldViewPr snapToGrid="0">
      <p:cViewPr varScale="1">
        <p:scale>
          <a:sx n="74" d="100"/>
          <a:sy n="74" d="100"/>
        </p:scale>
        <p:origin x="64" y="8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D38183-7393-492E-90C7-01F942BFE6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7248FBE-6AEB-4550-B74C-DB685CC6AF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81A8D1-2E9D-4209-A0B9-38388DFF5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51930-1E8A-4B9A-A3A5-8649D7618BF8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AB015C-3ACD-4CF2-B644-D926CA967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B7D8DC-ED21-4218-9FDD-D058522CE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630D0-0D1E-4FEB-A88A-C2EDA88CF1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9071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A18F51-66A7-4EC3-9E49-1E11959C8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CD4C3AA-C2FB-43B2-955F-574026EC8E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58B723-9722-47E3-AA2B-AA124E847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51930-1E8A-4B9A-A3A5-8649D7618BF8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B4D717-231B-4042-BD48-77032A76F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6FBE28-F7D7-4537-9C66-BAC95ECBC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630D0-0D1E-4FEB-A88A-C2EDA88CF1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9289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17EB511-9EE6-4930-AC8E-3DA04F4105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65121D-1021-4F8D-BCAE-DEBDFA4183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11A029-9BEC-407A-A5E1-D84315B79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51930-1E8A-4B9A-A3A5-8649D7618BF8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F6D86B-F50C-40DE-9243-616942841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09EC71-6486-4077-A192-0B05520CA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630D0-0D1E-4FEB-A88A-C2EDA88CF1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5376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EA8FD4-F331-4E27-AB15-69CB74B64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F39BAA-6734-45F5-BF4F-C71DDB327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1A5FD4-6452-419A-9885-D6B8A167F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51930-1E8A-4B9A-A3A5-8649D7618BF8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1A400C-3625-4684-B34F-2E8FACE3C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F71865-294C-41CC-AFA9-FEB96E830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630D0-0D1E-4FEB-A88A-C2EDA88CF1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2745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585B0B-A7B0-4580-B45E-A2B3069E1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E5EBB8-3B95-4F6E-93AD-B625D98CE1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F99BAB-53E4-4E93-880B-B0E66BE30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51930-1E8A-4B9A-A3A5-8649D7618BF8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FEDB50-64AA-4297-A044-0B2A7B261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259751-603F-40D8-9305-77D048234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630D0-0D1E-4FEB-A88A-C2EDA88CF1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3061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D6D8F3-4DDF-44A8-8450-55646B9BA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0602E4-74AD-4E5D-853D-E6C0850D9C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32B50E-DA86-4062-AAB2-9510BFAD3F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4AC0DE-D88F-4E65-BE75-FBA961C29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51930-1E8A-4B9A-A3A5-8649D7618BF8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381964-9C07-45AF-9150-A320909A7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FFA2E7-ADAB-482B-A1E4-C9EB8F5FC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630D0-0D1E-4FEB-A88A-C2EDA88CF1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434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74917C-3E90-406D-9ABA-1B19C8FC4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57390F-491D-49E0-BE3E-578B5479CE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63AB07B-4BD3-4D56-A1ED-6D799F5B38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EFC9328-1371-4E96-B746-C2CB895410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0823B48-C4B9-4F8D-AD8A-5FCB8BE84F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A176156-A614-4BC3-BA90-C48BD9C9C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51930-1E8A-4B9A-A3A5-8649D7618BF8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A23C9F0-79FA-42B4-B4F3-9C53A21B7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968832F-7177-4E8F-BCC6-87281C60D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630D0-0D1E-4FEB-A88A-C2EDA88CF1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724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587C1-0A3D-43E2-81E1-A71149ACE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DF32294-E3E5-4D52-B49C-85613F0CC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51930-1E8A-4B9A-A3A5-8649D7618BF8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E839B13-26E7-4F6B-8FAC-D860801E9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F32C6D0-EED0-4A62-B885-2972E2F31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630D0-0D1E-4FEB-A88A-C2EDA88CF1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3296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EAAC71D-B6A7-4830-9EDB-4B4BA3EE4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51930-1E8A-4B9A-A3A5-8649D7618BF8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CE236EA-C7F2-4A90-BF62-05E6F5F0F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0E1D40F-9487-4AC4-A0B1-95C2C8BCB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630D0-0D1E-4FEB-A88A-C2EDA88CF1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6783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2D33C4-F8FE-4EFB-BF22-DD3E01D8F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819802-3A0D-4ADD-BFBF-367F80B445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017CE04-306C-4CCD-8F6E-A687100C68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622686-7EB9-4C20-A2E6-8A4270C64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51930-1E8A-4B9A-A3A5-8649D7618BF8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62EE42-D987-454E-B4B1-DDE01F098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C097960-4923-4604-AB4B-AA43BEE05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630D0-0D1E-4FEB-A88A-C2EDA88CF1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3948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60978D-52CA-4D57-ABEC-D55CEBA9E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5844334-E8CD-4D1A-ACA3-E1D5F2B217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16DA555-3CFE-42B0-95DB-635946FA5F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164322-7108-417F-B61B-250703318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51930-1E8A-4B9A-A3A5-8649D7618BF8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8D4B5C-1626-4801-8DBA-3982C79D0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959574-A479-4B98-99E3-4E5BE3519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630D0-0D1E-4FEB-A88A-C2EDA88CF1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220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60BF443-895F-4AC0-B1AB-D86224114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974002-4379-4E22-B0B8-66AF0E2A5E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888F9F-CC37-45AB-B608-449D5F912A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651930-1E8A-4B9A-A3A5-8649D7618BF8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5DA76A-BD8E-4960-A1F7-05BD31E147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087A89-E854-4787-B721-63417FF865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630D0-0D1E-4FEB-A88A-C2EDA88CF1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2550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1B0441-FF05-4018-A2B9-9231D26F66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49504"/>
            <a:ext cx="9144000" cy="2387600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연산자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81101B7-D23E-4BAE-A78E-5B9D70922A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99" y="3793420"/>
            <a:ext cx="5817075" cy="2702267"/>
          </a:xfrm>
        </p:spPr>
        <p:txBody>
          <a:bodyPr>
            <a:normAutofit fontScale="92500"/>
          </a:bodyPr>
          <a:lstStyle/>
          <a:p>
            <a:pPr algn="l"/>
            <a:r>
              <a:rPr lang="en-US" altLang="ko-KR" dirty="0">
                <a:solidFill>
                  <a:srgbClr val="FF0000"/>
                </a:solidFill>
              </a:rPr>
              <a:t>01 </a:t>
            </a:r>
            <a:r>
              <a:rPr lang="ko-KR" altLang="en-US" dirty="0">
                <a:solidFill>
                  <a:srgbClr val="FF0000"/>
                </a:solidFill>
              </a:rPr>
              <a:t>산술 연산자</a:t>
            </a:r>
            <a:endParaRPr lang="en-US" altLang="ko-KR" dirty="0">
              <a:solidFill>
                <a:srgbClr val="FF0000"/>
              </a:solidFill>
            </a:endParaRPr>
          </a:p>
          <a:p>
            <a:pPr algn="l"/>
            <a:r>
              <a:rPr lang="en-US" altLang="ko-KR" dirty="0"/>
              <a:t>02 </a:t>
            </a:r>
            <a:r>
              <a:rPr lang="ko-KR" altLang="en-US" dirty="0"/>
              <a:t>대입 연산자</a:t>
            </a:r>
            <a:endParaRPr lang="en-US" altLang="ko-KR" dirty="0"/>
          </a:p>
          <a:p>
            <a:pPr algn="l"/>
            <a:r>
              <a:rPr lang="en-US" altLang="ko-KR" dirty="0"/>
              <a:t>03. </a:t>
            </a:r>
            <a:r>
              <a:rPr lang="ko-KR" altLang="en-US" dirty="0"/>
              <a:t>비교 연산자와 논리 연산자</a:t>
            </a:r>
            <a:endParaRPr lang="en-US" altLang="ko-KR" dirty="0"/>
          </a:p>
          <a:p>
            <a:pPr algn="l"/>
            <a:r>
              <a:rPr lang="en-US" altLang="ko-KR" dirty="0"/>
              <a:t>04. </a:t>
            </a:r>
            <a:r>
              <a:rPr lang="ko-KR" altLang="en-US" dirty="0"/>
              <a:t>연산자의 우선순위</a:t>
            </a:r>
            <a:endParaRPr lang="en-US" altLang="ko-KR" dirty="0"/>
          </a:p>
          <a:p>
            <a:pPr algn="l"/>
            <a:r>
              <a:rPr lang="en-US" altLang="ko-KR" dirty="0"/>
              <a:t>[</a:t>
            </a:r>
            <a:r>
              <a:rPr lang="ko-KR" altLang="en-US" dirty="0" err="1"/>
              <a:t>실전예제</a:t>
            </a:r>
            <a:r>
              <a:rPr lang="en-US" altLang="ko-KR" dirty="0"/>
              <a:t>] </a:t>
            </a:r>
            <a:r>
              <a:rPr lang="ko-KR" altLang="en-US" dirty="0"/>
              <a:t>거북이를 그리는 펜의 변화</a:t>
            </a:r>
            <a:endParaRPr lang="en-US" altLang="ko-KR" dirty="0"/>
          </a:p>
          <a:p>
            <a:pPr algn="l"/>
            <a:r>
              <a:rPr lang="en-US" altLang="ko-KR" dirty="0"/>
              <a:t>[</a:t>
            </a:r>
            <a:r>
              <a:rPr lang="ko-KR" altLang="en-US" dirty="0" err="1"/>
              <a:t>실전예제</a:t>
            </a:r>
            <a:r>
              <a:rPr lang="en-US" altLang="ko-KR" dirty="0"/>
              <a:t>] </a:t>
            </a:r>
            <a:r>
              <a:rPr lang="ko-KR" altLang="en-US" dirty="0"/>
              <a:t>입력한 값만큼 거북이 움직이기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398A01B-5B42-49BD-894C-8E0A5231891C}"/>
              </a:ext>
            </a:extLst>
          </p:cNvPr>
          <p:cNvCxnSpPr>
            <a:cxnSpLocks/>
          </p:cNvCxnSpPr>
          <p:nvPr/>
        </p:nvCxnSpPr>
        <p:spPr>
          <a:xfrm>
            <a:off x="2679405" y="2098158"/>
            <a:ext cx="0" cy="178627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107B98A-BEEE-491D-84E7-AC0C4864DF9B}"/>
              </a:ext>
            </a:extLst>
          </p:cNvPr>
          <p:cNvCxnSpPr/>
          <p:nvPr/>
        </p:nvCxnSpPr>
        <p:spPr>
          <a:xfrm>
            <a:off x="1864242" y="3537104"/>
            <a:ext cx="949841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14199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F7E770-A446-4981-802D-CA15A1E3D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형성평가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A7D305-E650-4793-8B05-4182E355C9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396" y="1716478"/>
            <a:ext cx="4795744" cy="4486275"/>
          </a:xfrm>
        </p:spPr>
        <p:txBody>
          <a:bodyPr>
            <a:normAutofit/>
          </a:bodyPr>
          <a:lstStyle/>
          <a:p>
            <a:pPr algn="just"/>
            <a:r>
              <a:rPr lang="ko-KR" altLang="en-US" sz="2400" dirty="0" err="1"/>
              <a:t>안공</a:t>
            </a:r>
            <a:r>
              <a:rPr lang="ko-KR" altLang="en-US" sz="2400" dirty="0"/>
              <a:t> 헬스장은 미국에서 수입한 </a:t>
            </a:r>
            <a:r>
              <a:rPr lang="ko-KR" altLang="en-US" sz="2400" dirty="0" err="1"/>
              <a:t>덤벨만</a:t>
            </a:r>
            <a:r>
              <a:rPr lang="ko-KR" altLang="en-US" sz="2400" dirty="0"/>
              <a:t> 사용해 </a:t>
            </a:r>
            <a:r>
              <a:rPr lang="ko-KR" altLang="en-US" sz="2400" dirty="0" err="1"/>
              <a:t>덤벨</a:t>
            </a:r>
            <a:r>
              <a:rPr lang="ko-KR" altLang="en-US" sz="2400" dirty="0"/>
              <a:t> 무게가 킬로그램</a:t>
            </a:r>
            <a:r>
              <a:rPr lang="en-US" altLang="ko-KR" sz="2400" dirty="0"/>
              <a:t>(kg)</a:t>
            </a:r>
            <a:r>
              <a:rPr lang="ko-KR" altLang="en-US" sz="2400" dirty="0"/>
              <a:t>이 아닌 파운드</a:t>
            </a:r>
            <a:r>
              <a:rPr lang="en-US" altLang="ko-KR" sz="2400" dirty="0"/>
              <a:t>(</a:t>
            </a:r>
            <a:r>
              <a:rPr lang="en-US" altLang="ko-KR" sz="2400" dirty="0" err="1"/>
              <a:t>lb</a:t>
            </a:r>
            <a:r>
              <a:rPr lang="en-US" altLang="ko-KR" sz="2400" dirty="0"/>
              <a:t>)</a:t>
            </a:r>
            <a:r>
              <a:rPr lang="ko-KR" altLang="en-US" sz="2400" dirty="0"/>
              <a:t>로만 표시되어 있습니다</a:t>
            </a:r>
            <a:r>
              <a:rPr lang="en-US" altLang="ko-KR" sz="2400" dirty="0"/>
              <a:t>. </a:t>
            </a:r>
            <a:r>
              <a:rPr lang="ko-KR" altLang="en-US" sz="2400" dirty="0"/>
              <a:t>내가 드는 </a:t>
            </a:r>
            <a:r>
              <a:rPr lang="ko-KR" altLang="en-US" sz="2400" dirty="0" err="1"/>
              <a:t>덤벨이</a:t>
            </a:r>
            <a:r>
              <a:rPr lang="ko-KR" altLang="en-US" sz="2400" dirty="0"/>
              <a:t> 몇 </a:t>
            </a:r>
            <a:r>
              <a:rPr lang="ko-KR" altLang="en-US" sz="2400" dirty="0" err="1"/>
              <a:t>길로그램인지</a:t>
            </a:r>
            <a:r>
              <a:rPr lang="ko-KR" altLang="en-US" sz="2400" dirty="0"/>
              <a:t> 알기 위해서 어떻게 해야 할까요</a:t>
            </a:r>
            <a:r>
              <a:rPr lang="en-US" altLang="ko-KR" sz="2400" dirty="0"/>
              <a:t>?</a:t>
            </a:r>
          </a:p>
          <a:p>
            <a:pPr algn="just"/>
            <a:endParaRPr lang="en-US" altLang="ko-KR" sz="2400" dirty="0"/>
          </a:p>
          <a:p>
            <a:pPr algn="just"/>
            <a:r>
              <a:rPr lang="ko-KR" altLang="en-US" sz="2400" dirty="0"/>
              <a:t>파운드</a:t>
            </a:r>
            <a:r>
              <a:rPr lang="en-US" altLang="ko-KR" sz="2400" dirty="0"/>
              <a:t>(</a:t>
            </a:r>
            <a:r>
              <a:rPr lang="en-US" altLang="ko-KR" sz="2400" dirty="0" err="1"/>
              <a:t>lb</a:t>
            </a:r>
            <a:r>
              <a:rPr lang="en-US" altLang="ko-KR" sz="2400" dirty="0"/>
              <a:t>)</a:t>
            </a:r>
            <a:r>
              <a:rPr lang="ko-KR" altLang="en-US" sz="2400" dirty="0"/>
              <a:t>와 킬로그램</a:t>
            </a:r>
            <a:r>
              <a:rPr lang="en-US" altLang="ko-KR" sz="2400" dirty="0"/>
              <a:t>(kg)</a:t>
            </a:r>
            <a:r>
              <a:rPr lang="ko-KR" altLang="en-US" sz="2400" dirty="0"/>
              <a:t>을 상호 변환하는 프로그램을 만들어 봅시다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9EE936E-A950-4B4D-9E08-D6718F30FE53}"/>
              </a:ext>
            </a:extLst>
          </p:cNvPr>
          <p:cNvCxnSpPr>
            <a:cxnSpLocks/>
          </p:cNvCxnSpPr>
          <p:nvPr/>
        </p:nvCxnSpPr>
        <p:spPr>
          <a:xfrm>
            <a:off x="673396" y="928577"/>
            <a:ext cx="0" cy="762111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A0D6F0B-E09E-4240-9832-B386F2A7DE80}"/>
              </a:ext>
            </a:extLst>
          </p:cNvPr>
          <p:cNvCxnSpPr>
            <a:cxnSpLocks/>
          </p:cNvCxnSpPr>
          <p:nvPr/>
        </p:nvCxnSpPr>
        <p:spPr>
          <a:xfrm>
            <a:off x="524540" y="1559448"/>
            <a:ext cx="1137683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3B561F55-02D5-4DB7-A925-73A54AB8CA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1577" y="217606"/>
            <a:ext cx="6019800" cy="39624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4258E68-58CD-401F-B3BB-FE05715FCE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2681" y="4810877"/>
            <a:ext cx="2245923" cy="1497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593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F7E770-A446-4981-802D-CA15A1E3D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형성평가 </a:t>
            </a:r>
            <a:r>
              <a:rPr lang="en-US" altLang="ko-KR" dirty="0"/>
              <a:t>: </a:t>
            </a:r>
            <a:r>
              <a:rPr lang="ko-KR" altLang="en-US" dirty="0"/>
              <a:t>소스코드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2BAE67DE-5FFF-4AE8-A6CD-FC36CD54F6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423" y="1906438"/>
            <a:ext cx="11438618" cy="4356339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9EE936E-A950-4B4D-9E08-D6718F30FE53}"/>
              </a:ext>
            </a:extLst>
          </p:cNvPr>
          <p:cNvCxnSpPr>
            <a:cxnSpLocks/>
          </p:cNvCxnSpPr>
          <p:nvPr/>
        </p:nvCxnSpPr>
        <p:spPr>
          <a:xfrm>
            <a:off x="673396" y="928577"/>
            <a:ext cx="0" cy="762111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A0D6F0B-E09E-4240-9832-B386F2A7DE80}"/>
              </a:ext>
            </a:extLst>
          </p:cNvPr>
          <p:cNvCxnSpPr>
            <a:cxnSpLocks/>
          </p:cNvCxnSpPr>
          <p:nvPr/>
        </p:nvCxnSpPr>
        <p:spPr>
          <a:xfrm>
            <a:off x="524540" y="1559448"/>
            <a:ext cx="1137683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34862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F7E770-A446-4981-802D-CA15A1E3D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대입 연산자란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A7D305-E650-4793-8B05-4182E355C9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오른쪽의 값이나 계산 결과를 왼쪽으로 대입하라는 의미로</a:t>
            </a:r>
            <a:r>
              <a:rPr lang="en-US" altLang="ko-KR" dirty="0"/>
              <a:t>, ‘=‘ </a:t>
            </a:r>
            <a:r>
              <a:rPr lang="ko-KR" altLang="en-US" dirty="0"/>
              <a:t>연산자가 가장 기본적인 대입 연산자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9EE936E-A950-4B4D-9E08-D6718F30FE53}"/>
              </a:ext>
            </a:extLst>
          </p:cNvPr>
          <p:cNvCxnSpPr>
            <a:cxnSpLocks/>
          </p:cNvCxnSpPr>
          <p:nvPr/>
        </p:nvCxnSpPr>
        <p:spPr>
          <a:xfrm>
            <a:off x="673396" y="928577"/>
            <a:ext cx="0" cy="762111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A0D6F0B-E09E-4240-9832-B386F2A7DE80}"/>
              </a:ext>
            </a:extLst>
          </p:cNvPr>
          <p:cNvCxnSpPr>
            <a:cxnSpLocks/>
          </p:cNvCxnSpPr>
          <p:nvPr/>
        </p:nvCxnSpPr>
        <p:spPr>
          <a:xfrm>
            <a:off x="524540" y="1559448"/>
            <a:ext cx="1137683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99C60D1F-2982-46B7-B29C-917F73CB35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037" y="2753772"/>
            <a:ext cx="7363813" cy="3920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5869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F7E770-A446-4981-802D-CA15A1E3D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대입 연산자란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A7D305-E650-4793-8B05-4182E355C9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여러 개의 대입 연산자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9EE936E-A950-4B4D-9E08-D6718F30FE53}"/>
              </a:ext>
            </a:extLst>
          </p:cNvPr>
          <p:cNvCxnSpPr>
            <a:cxnSpLocks/>
          </p:cNvCxnSpPr>
          <p:nvPr/>
        </p:nvCxnSpPr>
        <p:spPr>
          <a:xfrm>
            <a:off x="673396" y="928577"/>
            <a:ext cx="0" cy="762111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A0D6F0B-E09E-4240-9832-B386F2A7DE80}"/>
              </a:ext>
            </a:extLst>
          </p:cNvPr>
          <p:cNvCxnSpPr>
            <a:cxnSpLocks/>
          </p:cNvCxnSpPr>
          <p:nvPr/>
        </p:nvCxnSpPr>
        <p:spPr>
          <a:xfrm>
            <a:off x="524540" y="1559448"/>
            <a:ext cx="1137683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96622BB4-AE35-4BDD-AE8C-F3DC40ED20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917" y="2507114"/>
            <a:ext cx="9203842" cy="4208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6163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F7E770-A446-4981-802D-CA15A1E3D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대입 연산자란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A7D305-E650-4793-8B05-4182E355C9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개 이상도 한꺼번에 나올 수 있지만</a:t>
            </a:r>
            <a:r>
              <a:rPr lang="en-US" altLang="ko-KR" dirty="0"/>
              <a:t>, ‘=‘</a:t>
            </a:r>
            <a:r>
              <a:rPr lang="ko-KR" altLang="en-US" dirty="0"/>
              <a:t>을 기준으로 왼쪽과 오른쪽의 개수가 같아야 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비정상적인 대입 방식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9EE936E-A950-4B4D-9E08-D6718F30FE53}"/>
              </a:ext>
            </a:extLst>
          </p:cNvPr>
          <p:cNvCxnSpPr>
            <a:cxnSpLocks/>
          </p:cNvCxnSpPr>
          <p:nvPr/>
        </p:nvCxnSpPr>
        <p:spPr>
          <a:xfrm>
            <a:off x="673396" y="928577"/>
            <a:ext cx="0" cy="762111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A0D6F0B-E09E-4240-9832-B386F2A7DE80}"/>
              </a:ext>
            </a:extLst>
          </p:cNvPr>
          <p:cNvCxnSpPr>
            <a:cxnSpLocks/>
          </p:cNvCxnSpPr>
          <p:nvPr/>
        </p:nvCxnSpPr>
        <p:spPr>
          <a:xfrm>
            <a:off x="524540" y="1559448"/>
            <a:ext cx="1137683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12874745-206F-4374-AC40-EE3486816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890" y="3996981"/>
            <a:ext cx="9286875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2231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F7E770-A446-4981-802D-CA15A1E3D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확인문제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EBEA312E-CF87-45F3-B499-8F923979DF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1550" y="1986756"/>
            <a:ext cx="10248900" cy="4029075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9EE936E-A950-4B4D-9E08-D6718F30FE53}"/>
              </a:ext>
            </a:extLst>
          </p:cNvPr>
          <p:cNvCxnSpPr>
            <a:cxnSpLocks/>
          </p:cNvCxnSpPr>
          <p:nvPr/>
        </p:nvCxnSpPr>
        <p:spPr>
          <a:xfrm>
            <a:off x="673396" y="928577"/>
            <a:ext cx="0" cy="762111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A0D6F0B-E09E-4240-9832-B386F2A7DE80}"/>
              </a:ext>
            </a:extLst>
          </p:cNvPr>
          <p:cNvCxnSpPr>
            <a:cxnSpLocks/>
          </p:cNvCxnSpPr>
          <p:nvPr/>
        </p:nvCxnSpPr>
        <p:spPr>
          <a:xfrm>
            <a:off x="524540" y="1559448"/>
            <a:ext cx="1137683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12135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F7E770-A446-4981-802D-CA15A1E3D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대입 연산자의 활용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A7D305-E650-4793-8B05-4182E355C9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변수에 값을 변경한 후에 다시 자신에게 대입함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9EE936E-A950-4B4D-9E08-D6718F30FE53}"/>
              </a:ext>
            </a:extLst>
          </p:cNvPr>
          <p:cNvCxnSpPr>
            <a:cxnSpLocks/>
          </p:cNvCxnSpPr>
          <p:nvPr/>
        </p:nvCxnSpPr>
        <p:spPr>
          <a:xfrm>
            <a:off x="673396" y="928577"/>
            <a:ext cx="0" cy="762111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A0D6F0B-E09E-4240-9832-B386F2A7DE80}"/>
              </a:ext>
            </a:extLst>
          </p:cNvPr>
          <p:cNvCxnSpPr>
            <a:cxnSpLocks/>
          </p:cNvCxnSpPr>
          <p:nvPr/>
        </p:nvCxnSpPr>
        <p:spPr>
          <a:xfrm>
            <a:off x="524540" y="1559448"/>
            <a:ext cx="1137683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2B484C1B-6B7B-46F7-9636-259CEBFD3E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424" y="2407819"/>
            <a:ext cx="7159924" cy="4286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9838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F7E770-A446-4981-802D-CA15A1E3D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복합 대입 연산자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28104C62-CAA0-42D9-A2C4-6D3D042536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1993" y="1704860"/>
            <a:ext cx="8393730" cy="5032375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9EE936E-A950-4B4D-9E08-D6718F30FE53}"/>
              </a:ext>
            </a:extLst>
          </p:cNvPr>
          <p:cNvCxnSpPr>
            <a:cxnSpLocks/>
          </p:cNvCxnSpPr>
          <p:nvPr/>
        </p:nvCxnSpPr>
        <p:spPr>
          <a:xfrm>
            <a:off x="673396" y="928577"/>
            <a:ext cx="0" cy="762111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A0D6F0B-E09E-4240-9832-B386F2A7DE80}"/>
              </a:ext>
            </a:extLst>
          </p:cNvPr>
          <p:cNvCxnSpPr>
            <a:cxnSpLocks/>
          </p:cNvCxnSpPr>
          <p:nvPr/>
        </p:nvCxnSpPr>
        <p:spPr>
          <a:xfrm>
            <a:off x="524540" y="1559448"/>
            <a:ext cx="1137683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68836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F7E770-A446-4981-802D-CA15A1E3D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대입 연산자의 활용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A7D305-E650-4793-8B05-4182E355C9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복합 대입 연산자 연습하기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9EE936E-A950-4B4D-9E08-D6718F30FE53}"/>
              </a:ext>
            </a:extLst>
          </p:cNvPr>
          <p:cNvCxnSpPr>
            <a:cxnSpLocks/>
          </p:cNvCxnSpPr>
          <p:nvPr/>
        </p:nvCxnSpPr>
        <p:spPr>
          <a:xfrm>
            <a:off x="673396" y="928577"/>
            <a:ext cx="0" cy="762111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A0D6F0B-E09E-4240-9832-B386F2A7DE80}"/>
              </a:ext>
            </a:extLst>
          </p:cNvPr>
          <p:cNvCxnSpPr>
            <a:cxnSpLocks/>
          </p:cNvCxnSpPr>
          <p:nvPr/>
        </p:nvCxnSpPr>
        <p:spPr>
          <a:xfrm>
            <a:off x="524540" y="1559448"/>
            <a:ext cx="1137683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BE6DB1F1-03DD-4F27-9A09-8346180FE8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5588" y="415925"/>
            <a:ext cx="5353050" cy="607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4869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F7E770-A446-4981-802D-CA15A1E3D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형성평가</a:t>
            </a:r>
            <a:r>
              <a:rPr lang="en-US" altLang="ko-KR" dirty="0"/>
              <a:t>: </a:t>
            </a:r>
            <a:r>
              <a:rPr lang="ko-KR" altLang="en-US" dirty="0"/>
              <a:t>편의점 하루 매출 계산하기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A7D305-E650-4793-8B05-4182E355C9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오늘 구입 또는 판매한 물건의 총 매출을 계산하는 프로그램을 만들어 봅시다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9EE936E-A950-4B4D-9E08-D6718F30FE53}"/>
              </a:ext>
            </a:extLst>
          </p:cNvPr>
          <p:cNvCxnSpPr>
            <a:cxnSpLocks/>
          </p:cNvCxnSpPr>
          <p:nvPr/>
        </p:nvCxnSpPr>
        <p:spPr>
          <a:xfrm>
            <a:off x="673396" y="928577"/>
            <a:ext cx="0" cy="762111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A0D6F0B-E09E-4240-9832-B386F2A7DE80}"/>
              </a:ext>
            </a:extLst>
          </p:cNvPr>
          <p:cNvCxnSpPr>
            <a:cxnSpLocks/>
          </p:cNvCxnSpPr>
          <p:nvPr/>
        </p:nvCxnSpPr>
        <p:spPr>
          <a:xfrm>
            <a:off x="524540" y="1559448"/>
            <a:ext cx="1137683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3C99CF55-0D25-4D39-80F2-94E55B6180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55" y="2857285"/>
            <a:ext cx="7225696" cy="13239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918551D-118F-4395-A9F4-16DF4C62A6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7214" y="2425700"/>
            <a:ext cx="3981450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281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989AF8-DE8B-4EB6-9D01-0B17843FD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학습목표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90DDD5-B3C4-4C72-880D-7D5DDDE16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FF0000"/>
                </a:solidFill>
              </a:rPr>
              <a:t>연산자의 개념과 종류를 익힙니다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주요 연산자인 산술</a:t>
            </a:r>
            <a:r>
              <a:rPr lang="en-US" altLang="ko-KR" dirty="0"/>
              <a:t>, </a:t>
            </a:r>
            <a:r>
              <a:rPr lang="ko-KR" altLang="en-US" dirty="0"/>
              <a:t>대입</a:t>
            </a:r>
            <a:r>
              <a:rPr lang="en-US" altLang="ko-KR" dirty="0"/>
              <a:t>, </a:t>
            </a:r>
            <a:r>
              <a:rPr lang="ko-KR" altLang="en-US" dirty="0"/>
              <a:t>비교</a:t>
            </a:r>
            <a:r>
              <a:rPr lang="en-US" altLang="ko-KR" dirty="0"/>
              <a:t>, </a:t>
            </a:r>
            <a:r>
              <a:rPr lang="ko-KR" altLang="en-US" dirty="0"/>
              <a:t>논리 연산자를 이해합니다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연산자의 우선순위를 이해하고 실습합니다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5B4C1A4-BB04-4631-8726-09A3E45C73B1}"/>
              </a:ext>
            </a:extLst>
          </p:cNvPr>
          <p:cNvCxnSpPr>
            <a:cxnSpLocks/>
          </p:cNvCxnSpPr>
          <p:nvPr/>
        </p:nvCxnSpPr>
        <p:spPr>
          <a:xfrm>
            <a:off x="673396" y="928577"/>
            <a:ext cx="0" cy="762111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E563569-FF3F-42C5-82EB-88BA7945485B}"/>
              </a:ext>
            </a:extLst>
          </p:cNvPr>
          <p:cNvCxnSpPr>
            <a:cxnSpLocks/>
          </p:cNvCxnSpPr>
          <p:nvPr/>
        </p:nvCxnSpPr>
        <p:spPr>
          <a:xfrm>
            <a:off x="524540" y="1559448"/>
            <a:ext cx="1137683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02816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F7E770-A446-4981-802D-CA15A1E3D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형성평가 </a:t>
            </a:r>
            <a:r>
              <a:rPr lang="en-US" altLang="ko-KR" dirty="0"/>
              <a:t>: </a:t>
            </a:r>
            <a:r>
              <a:rPr lang="ko-KR" altLang="en-US" dirty="0"/>
              <a:t>소스코드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7C551320-D7E3-4D2F-9AA6-CCE1720998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28456"/>
            <a:ext cx="8116015" cy="5160527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9EE936E-A950-4B4D-9E08-D6718F30FE53}"/>
              </a:ext>
            </a:extLst>
          </p:cNvPr>
          <p:cNvCxnSpPr>
            <a:cxnSpLocks/>
          </p:cNvCxnSpPr>
          <p:nvPr/>
        </p:nvCxnSpPr>
        <p:spPr>
          <a:xfrm>
            <a:off x="673396" y="928577"/>
            <a:ext cx="0" cy="762111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A0D6F0B-E09E-4240-9832-B386F2A7DE80}"/>
              </a:ext>
            </a:extLst>
          </p:cNvPr>
          <p:cNvCxnSpPr>
            <a:cxnSpLocks/>
          </p:cNvCxnSpPr>
          <p:nvPr/>
        </p:nvCxnSpPr>
        <p:spPr>
          <a:xfrm>
            <a:off x="524540" y="1559448"/>
            <a:ext cx="1137683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38939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F7E770-A446-4981-802D-CA15A1E3D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비교 연산자란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A7D305-E650-4793-8B05-4182E355C9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어떤 것이 큰지</a:t>
            </a:r>
            <a:r>
              <a:rPr lang="en-US" altLang="ko-KR" dirty="0"/>
              <a:t>, </a:t>
            </a:r>
            <a:r>
              <a:rPr lang="ko-KR" altLang="en-US" dirty="0" err="1"/>
              <a:t>작은지</a:t>
            </a:r>
            <a:r>
              <a:rPr lang="en-US" altLang="ko-KR" dirty="0"/>
              <a:t>, </a:t>
            </a:r>
            <a:r>
              <a:rPr lang="ko-KR" altLang="en-US" dirty="0"/>
              <a:t>같은지를 비교하는 연산자</a:t>
            </a:r>
            <a:endParaRPr lang="en-US" altLang="ko-KR" dirty="0"/>
          </a:p>
          <a:p>
            <a:r>
              <a:rPr lang="ko-KR" altLang="en-US" dirty="0"/>
              <a:t>결과는 참을 의미하는 </a:t>
            </a:r>
            <a:r>
              <a:rPr lang="en-US" altLang="ko-KR" dirty="0"/>
              <a:t>True</a:t>
            </a:r>
            <a:r>
              <a:rPr lang="ko-KR" altLang="en-US" dirty="0"/>
              <a:t>와 거짓을 의미하는 </a:t>
            </a:r>
            <a:r>
              <a:rPr lang="en-US" altLang="ko-KR" dirty="0"/>
              <a:t>False</a:t>
            </a:r>
            <a:r>
              <a:rPr lang="ko-KR" altLang="en-US" dirty="0"/>
              <a:t>로 표시함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비교 연산자를 단독으로 사용하는 경우는 거의 없음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조건문이나 반복문과 함께 사용함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9EE936E-A950-4B4D-9E08-D6718F30FE53}"/>
              </a:ext>
            </a:extLst>
          </p:cNvPr>
          <p:cNvCxnSpPr>
            <a:cxnSpLocks/>
          </p:cNvCxnSpPr>
          <p:nvPr/>
        </p:nvCxnSpPr>
        <p:spPr>
          <a:xfrm>
            <a:off x="673396" y="928577"/>
            <a:ext cx="0" cy="762111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A0D6F0B-E09E-4240-9832-B386F2A7DE80}"/>
              </a:ext>
            </a:extLst>
          </p:cNvPr>
          <p:cNvCxnSpPr>
            <a:cxnSpLocks/>
          </p:cNvCxnSpPr>
          <p:nvPr/>
        </p:nvCxnSpPr>
        <p:spPr>
          <a:xfrm>
            <a:off x="524540" y="1559448"/>
            <a:ext cx="1137683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B35BADB7-A566-4A51-BAFA-B954963E2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5665" y="4063057"/>
            <a:ext cx="9867301" cy="242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8560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F7E770-A446-4981-802D-CA15A1E3D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비교 연산자의 활용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AB170F62-2DF0-4B35-910E-E2FFA97FB5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946"/>
          <a:stretch/>
        </p:blipFill>
        <p:spPr>
          <a:xfrm>
            <a:off x="673396" y="1690688"/>
            <a:ext cx="10325283" cy="5089674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9EE936E-A950-4B4D-9E08-D6718F30FE53}"/>
              </a:ext>
            </a:extLst>
          </p:cNvPr>
          <p:cNvCxnSpPr>
            <a:cxnSpLocks/>
          </p:cNvCxnSpPr>
          <p:nvPr/>
        </p:nvCxnSpPr>
        <p:spPr>
          <a:xfrm>
            <a:off x="673396" y="928577"/>
            <a:ext cx="0" cy="762111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A0D6F0B-E09E-4240-9832-B386F2A7DE80}"/>
              </a:ext>
            </a:extLst>
          </p:cNvPr>
          <p:cNvCxnSpPr>
            <a:cxnSpLocks/>
          </p:cNvCxnSpPr>
          <p:nvPr/>
        </p:nvCxnSpPr>
        <p:spPr>
          <a:xfrm>
            <a:off x="524540" y="1559448"/>
            <a:ext cx="1137683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22748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F7E770-A446-4981-802D-CA15A1E3D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비교 연산자의 활용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7CB02DCF-1AEC-4AB3-A848-E5DF16454A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6255" y="1690688"/>
            <a:ext cx="9381644" cy="4829100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9EE936E-A950-4B4D-9E08-D6718F30FE53}"/>
              </a:ext>
            </a:extLst>
          </p:cNvPr>
          <p:cNvCxnSpPr>
            <a:cxnSpLocks/>
          </p:cNvCxnSpPr>
          <p:nvPr/>
        </p:nvCxnSpPr>
        <p:spPr>
          <a:xfrm>
            <a:off x="673396" y="928577"/>
            <a:ext cx="0" cy="762111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A0D6F0B-E09E-4240-9832-B386F2A7DE80}"/>
              </a:ext>
            </a:extLst>
          </p:cNvPr>
          <p:cNvCxnSpPr>
            <a:cxnSpLocks/>
          </p:cNvCxnSpPr>
          <p:nvPr/>
        </p:nvCxnSpPr>
        <p:spPr>
          <a:xfrm>
            <a:off x="524540" y="1559448"/>
            <a:ext cx="1137683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81481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F7E770-A446-4981-802D-CA15A1E3D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비교 연산자의 활용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193A5D76-E2D5-444E-848E-CD12E0892D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3395" y="1690688"/>
            <a:ext cx="8686263" cy="5063982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9EE936E-A950-4B4D-9E08-D6718F30FE53}"/>
              </a:ext>
            </a:extLst>
          </p:cNvPr>
          <p:cNvCxnSpPr>
            <a:cxnSpLocks/>
          </p:cNvCxnSpPr>
          <p:nvPr/>
        </p:nvCxnSpPr>
        <p:spPr>
          <a:xfrm>
            <a:off x="673396" y="928577"/>
            <a:ext cx="0" cy="762111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A0D6F0B-E09E-4240-9832-B386F2A7DE80}"/>
              </a:ext>
            </a:extLst>
          </p:cNvPr>
          <p:cNvCxnSpPr>
            <a:cxnSpLocks/>
          </p:cNvCxnSpPr>
          <p:nvPr/>
        </p:nvCxnSpPr>
        <p:spPr>
          <a:xfrm>
            <a:off x="524540" y="1559448"/>
            <a:ext cx="1137683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74276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F7E770-A446-4981-802D-CA15A1E3D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논리 연산자란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A7D305-E650-4793-8B05-4182E355C9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비교 연산자가 여러 번 필요할 때 사용함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9EE936E-A950-4B4D-9E08-D6718F30FE53}"/>
              </a:ext>
            </a:extLst>
          </p:cNvPr>
          <p:cNvCxnSpPr>
            <a:cxnSpLocks/>
          </p:cNvCxnSpPr>
          <p:nvPr/>
        </p:nvCxnSpPr>
        <p:spPr>
          <a:xfrm>
            <a:off x="673396" y="928577"/>
            <a:ext cx="0" cy="762111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A0D6F0B-E09E-4240-9832-B386F2A7DE80}"/>
              </a:ext>
            </a:extLst>
          </p:cNvPr>
          <p:cNvCxnSpPr>
            <a:cxnSpLocks/>
          </p:cNvCxnSpPr>
          <p:nvPr/>
        </p:nvCxnSpPr>
        <p:spPr>
          <a:xfrm>
            <a:off x="524540" y="1559448"/>
            <a:ext cx="1137683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67BB1A05-8C9C-4931-80E0-0B2C375AF3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098" y="2417680"/>
            <a:ext cx="10233804" cy="4198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0172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F7E770-A446-4981-802D-CA15A1E3D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논리 연산자란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9EE936E-A950-4B4D-9E08-D6718F30FE53}"/>
              </a:ext>
            </a:extLst>
          </p:cNvPr>
          <p:cNvCxnSpPr>
            <a:cxnSpLocks/>
          </p:cNvCxnSpPr>
          <p:nvPr/>
        </p:nvCxnSpPr>
        <p:spPr>
          <a:xfrm>
            <a:off x="673396" y="928577"/>
            <a:ext cx="0" cy="762111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A0D6F0B-E09E-4240-9832-B386F2A7DE80}"/>
              </a:ext>
            </a:extLst>
          </p:cNvPr>
          <p:cNvCxnSpPr>
            <a:cxnSpLocks/>
          </p:cNvCxnSpPr>
          <p:nvPr/>
        </p:nvCxnSpPr>
        <p:spPr>
          <a:xfrm>
            <a:off x="524540" y="1559448"/>
            <a:ext cx="1137683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177DD9C1-35DF-4A48-BE72-075C335850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396" y="1690688"/>
            <a:ext cx="11041742" cy="223432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4DF5A15-AE90-4F67-8F56-EFBB94EC95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396" y="3976344"/>
            <a:ext cx="5257256" cy="26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6093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F7E770-A446-4981-802D-CA15A1E3D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확인 문제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50F9D21B-24CC-4AE9-BDD9-9956B58E69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409" y="2113007"/>
            <a:ext cx="11702966" cy="4310843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9EE936E-A950-4B4D-9E08-D6718F30FE53}"/>
              </a:ext>
            </a:extLst>
          </p:cNvPr>
          <p:cNvCxnSpPr>
            <a:cxnSpLocks/>
          </p:cNvCxnSpPr>
          <p:nvPr/>
        </p:nvCxnSpPr>
        <p:spPr>
          <a:xfrm>
            <a:off x="673396" y="928577"/>
            <a:ext cx="0" cy="762111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A0D6F0B-E09E-4240-9832-B386F2A7DE80}"/>
              </a:ext>
            </a:extLst>
          </p:cNvPr>
          <p:cNvCxnSpPr>
            <a:cxnSpLocks/>
          </p:cNvCxnSpPr>
          <p:nvPr/>
        </p:nvCxnSpPr>
        <p:spPr>
          <a:xfrm>
            <a:off x="524540" y="1559448"/>
            <a:ext cx="1137683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10578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F7E770-A446-4981-802D-CA15A1E3D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연산자의 우선순위란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9EE936E-A950-4B4D-9E08-D6718F30FE53}"/>
              </a:ext>
            </a:extLst>
          </p:cNvPr>
          <p:cNvCxnSpPr>
            <a:cxnSpLocks/>
          </p:cNvCxnSpPr>
          <p:nvPr/>
        </p:nvCxnSpPr>
        <p:spPr>
          <a:xfrm>
            <a:off x="673396" y="928577"/>
            <a:ext cx="0" cy="762111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A0D6F0B-E09E-4240-9832-B386F2A7DE80}"/>
              </a:ext>
            </a:extLst>
          </p:cNvPr>
          <p:cNvCxnSpPr>
            <a:cxnSpLocks/>
          </p:cNvCxnSpPr>
          <p:nvPr/>
        </p:nvCxnSpPr>
        <p:spPr>
          <a:xfrm>
            <a:off x="524540" y="1559448"/>
            <a:ext cx="1137683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95A09947-48EF-4902-9D6C-C70A98E11A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57990"/>
            <a:ext cx="10610850" cy="4734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536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F7E770-A446-4981-802D-CA15A1E3D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연산자의 우선순위란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CD1056A1-A17D-4DF6-B822-0370C967D6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3396" y="1831300"/>
            <a:ext cx="10328151" cy="4724771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9EE936E-A950-4B4D-9E08-D6718F30FE53}"/>
              </a:ext>
            </a:extLst>
          </p:cNvPr>
          <p:cNvCxnSpPr>
            <a:cxnSpLocks/>
          </p:cNvCxnSpPr>
          <p:nvPr/>
        </p:nvCxnSpPr>
        <p:spPr>
          <a:xfrm>
            <a:off x="673396" y="928577"/>
            <a:ext cx="0" cy="762111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A0D6F0B-E09E-4240-9832-B386F2A7DE80}"/>
              </a:ext>
            </a:extLst>
          </p:cNvPr>
          <p:cNvCxnSpPr>
            <a:cxnSpLocks/>
          </p:cNvCxnSpPr>
          <p:nvPr/>
        </p:nvCxnSpPr>
        <p:spPr>
          <a:xfrm>
            <a:off x="524540" y="1559448"/>
            <a:ext cx="1137683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2201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F7E770-A446-4981-802D-CA15A1E3D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산술 연산자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9EE936E-A950-4B4D-9E08-D6718F30FE53}"/>
              </a:ext>
            </a:extLst>
          </p:cNvPr>
          <p:cNvCxnSpPr>
            <a:cxnSpLocks/>
          </p:cNvCxnSpPr>
          <p:nvPr/>
        </p:nvCxnSpPr>
        <p:spPr>
          <a:xfrm>
            <a:off x="673396" y="928577"/>
            <a:ext cx="0" cy="762111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A0D6F0B-E09E-4240-9832-B386F2A7DE80}"/>
              </a:ext>
            </a:extLst>
          </p:cNvPr>
          <p:cNvCxnSpPr>
            <a:cxnSpLocks/>
          </p:cNvCxnSpPr>
          <p:nvPr/>
        </p:nvCxnSpPr>
        <p:spPr>
          <a:xfrm>
            <a:off x="524540" y="1559448"/>
            <a:ext cx="1137683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>
            <a:extLst>
              <a:ext uri="{FF2B5EF4-FFF2-40B4-BE49-F238E27FC236}">
                <a16:creationId xmlns:a16="http://schemas.microsoft.com/office/drawing/2014/main" id="{4E50E9A8-336A-4D86-998B-CF3B5DD29FB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89"/>
          <a:stretch/>
        </p:blipFill>
        <p:spPr bwMode="auto">
          <a:xfrm>
            <a:off x="838200" y="2035834"/>
            <a:ext cx="10515600" cy="41579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72896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F7E770-A446-4981-802D-CA15A1E3D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확인문제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6CEF7161-9278-48F7-A168-D5CC3021D7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4540" y="2122102"/>
            <a:ext cx="11067763" cy="3369854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9EE936E-A950-4B4D-9E08-D6718F30FE53}"/>
              </a:ext>
            </a:extLst>
          </p:cNvPr>
          <p:cNvCxnSpPr>
            <a:cxnSpLocks/>
          </p:cNvCxnSpPr>
          <p:nvPr/>
        </p:nvCxnSpPr>
        <p:spPr>
          <a:xfrm>
            <a:off x="673396" y="928577"/>
            <a:ext cx="0" cy="762111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A0D6F0B-E09E-4240-9832-B386F2A7DE80}"/>
              </a:ext>
            </a:extLst>
          </p:cNvPr>
          <p:cNvCxnSpPr>
            <a:cxnSpLocks/>
          </p:cNvCxnSpPr>
          <p:nvPr/>
        </p:nvCxnSpPr>
        <p:spPr>
          <a:xfrm>
            <a:off x="524540" y="1559448"/>
            <a:ext cx="1137683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4">
            <a:extLst>
              <a:ext uri="{FF2B5EF4-FFF2-40B4-BE49-F238E27FC236}">
                <a16:creationId xmlns:a16="http://schemas.microsoft.com/office/drawing/2014/main" id="{A678541A-A685-4F24-B827-8A7A7D588FA4}"/>
              </a:ext>
            </a:extLst>
          </p:cNvPr>
          <p:cNvSpPr/>
          <p:nvPr/>
        </p:nvSpPr>
        <p:spPr>
          <a:xfrm>
            <a:off x="599696" y="4904007"/>
            <a:ext cx="8294137" cy="444371"/>
          </a:xfrm>
          <a:prstGeom prst="roundRect">
            <a:avLst/>
          </a:prstGeom>
          <a:solidFill>
            <a:srgbClr val="FABE00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Click!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120493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F7E770-A446-4981-802D-CA15A1E3D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주석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098E22DF-2E49-4DAE-8836-BA0444B560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95537"/>
            <a:ext cx="5715000" cy="2047875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9EE936E-A950-4B4D-9E08-D6718F30FE53}"/>
              </a:ext>
            </a:extLst>
          </p:cNvPr>
          <p:cNvCxnSpPr>
            <a:cxnSpLocks/>
          </p:cNvCxnSpPr>
          <p:nvPr/>
        </p:nvCxnSpPr>
        <p:spPr>
          <a:xfrm>
            <a:off x="673396" y="928577"/>
            <a:ext cx="0" cy="762111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A0D6F0B-E09E-4240-9832-B386F2A7DE80}"/>
              </a:ext>
            </a:extLst>
          </p:cNvPr>
          <p:cNvCxnSpPr>
            <a:cxnSpLocks/>
          </p:cNvCxnSpPr>
          <p:nvPr/>
        </p:nvCxnSpPr>
        <p:spPr>
          <a:xfrm>
            <a:off x="524540" y="1559448"/>
            <a:ext cx="1137683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FE199C3E-E149-4C5A-80E0-37CE6548E4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6785" y="4132054"/>
            <a:ext cx="5876745" cy="2417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9141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F7E770-A446-4981-802D-CA15A1E3D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형성평가 </a:t>
            </a:r>
            <a:r>
              <a:rPr lang="en-US" altLang="ko-KR" dirty="0"/>
              <a:t>: </a:t>
            </a:r>
            <a:r>
              <a:rPr lang="ko-KR" altLang="en-US" dirty="0"/>
              <a:t>기말  평균 학점 구하기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A7D305-E650-4793-8B05-4182E355C9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안산공고 컴퓨터과 </a:t>
            </a:r>
            <a:r>
              <a:rPr lang="en-US" altLang="ko-KR" dirty="0"/>
              <a:t>3</a:t>
            </a:r>
            <a:r>
              <a:rPr lang="ko-KR" altLang="en-US" dirty="0"/>
              <a:t>학년 </a:t>
            </a:r>
            <a:r>
              <a:rPr lang="ko-KR" altLang="en-US" dirty="0" err="1"/>
              <a:t>안공씨는</a:t>
            </a:r>
            <a:r>
              <a:rPr lang="ko-KR" altLang="en-US" dirty="0"/>
              <a:t> 기말 고사 성적표를 받았다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다음 성적표를 참고하여 </a:t>
            </a:r>
            <a:r>
              <a:rPr lang="ko-KR" altLang="en-US" dirty="0" err="1"/>
              <a:t>안공씨의</a:t>
            </a:r>
            <a:r>
              <a:rPr lang="ko-KR" altLang="en-US" dirty="0"/>
              <a:t> 평균 학점을 구해봅시다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9EE936E-A950-4B4D-9E08-D6718F30FE53}"/>
              </a:ext>
            </a:extLst>
          </p:cNvPr>
          <p:cNvCxnSpPr>
            <a:cxnSpLocks/>
          </p:cNvCxnSpPr>
          <p:nvPr/>
        </p:nvCxnSpPr>
        <p:spPr>
          <a:xfrm>
            <a:off x="673396" y="928577"/>
            <a:ext cx="0" cy="762111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A0D6F0B-E09E-4240-9832-B386F2A7DE80}"/>
              </a:ext>
            </a:extLst>
          </p:cNvPr>
          <p:cNvCxnSpPr>
            <a:cxnSpLocks/>
          </p:cNvCxnSpPr>
          <p:nvPr/>
        </p:nvCxnSpPr>
        <p:spPr>
          <a:xfrm>
            <a:off x="524540" y="1559448"/>
            <a:ext cx="1137683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008C850D-E752-4763-A361-86DD1DCC52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0643" y="3069926"/>
            <a:ext cx="4495800" cy="28575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4670255-5262-4CF5-BBD0-D3760CB79F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1330" y="4390216"/>
            <a:ext cx="2990850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097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F7E770-A446-4981-802D-CA15A1E3D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형성평가 </a:t>
            </a:r>
            <a:r>
              <a:rPr lang="en-US" altLang="ko-KR" dirty="0"/>
              <a:t>: </a:t>
            </a:r>
            <a:r>
              <a:rPr lang="ko-KR" altLang="en-US" dirty="0"/>
              <a:t>소스코드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7FD4DC1B-D142-4FF5-8422-9F0066DAA7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00" b="9036"/>
          <a:stretch/>
        </p:blipFill>
        <p:spPr>
          <a:xfrm>
            <a:off x="569349" y="1785668"/>
            <a:ext cx="11145311" cy="4707203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9EE936E-A950-4B4D-9E08-D6718F30FE53}"/>
              </a:ext>
            </a:extLst>
          </p:cNvPr>
          <p:cNvCxnSpPr>
            <a:cxnSpLocks/>
          </p:cNvCxnSpPr>
          <p:nvPr/>
        </p:nvCxnSpPr>
        <p:spPr>
          <a:xfrm>
            <a:off x="673396" y="928577"/>
            <a:ext cx="0" cy="762111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A0D6F0B-E09E-4240-9832-B386F2A7DE80}"/>
              </a:ext>
            </a:extLst>
          </p:cNvPr>
          <p:cNvCxnSpPr>
            <a:cxnSpLocks/>
          </p:cNvCxnSpPr>
          <p:nvPr/>
        </p:nvCxnSpPr>
        <p:spPr>
          <a:xfrm>
            <a:off x="524540" y="1559448"/>
            <a:ext cx="1137683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29940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F7E770-A446-4981-802D-CA15A1E3D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 err="1"/>
              <a:t>실전예제</a:t>
            </a:r>
            <a:r>
              <a:rPr lang="en-US" altLang="ko-KR" dirty="0"/>
              <a:t>] </a:t>
            </a:r>
            <a:r>
              <a:rPr lang="ko-KR" altLang="en-US" dirty="0"/>
              <a:t>거북이를 그리는 펜의 변화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C48E91FF-6CA4-4BF8-B052-85B471AB03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2253" y="1690688"/>
            <a:ext cx="8425260" cy="5067721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9EE936E-A950-4B4D-9E08-D6718F30FE53}"/>
              </a:ext>
            </a:extLst>
          </p:cNvPr>
          <p:cNvCxnSpPr>
            <a:cxnSpLocks/>
          </p:cNvCxnSpPr>
          <p:nvPr/>
        </p:nvCxnSpPr>
        <p:spPr>
          <a:xfrm>
            <a:off x="673396" y="928577"/>
            <a:ext cx="0" cy="762111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A0D6F0B-E09E-4240-9832-B386F2A7DE80}"/>
              </a:ext>
            </a:extLst>
          </p:cNvPr>
          <p:cNvCxnSpPr>
            <a:cxnSpLocks/>
          </p:cNvCxnSpPr>
          <p:nvPr/>
        </p:nvCxnSpPr>
        <p:spPr>
          <a:xfrm>
            <a:off x="524540" y="1559448"/>
            <a:ext cx="1137683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83997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F7E770-A446-4981-802D-CA15A1E3D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 err="1"/>
              <a:t>실전예제</a:t>
            </a:r>
            <a:r>
              <a:rPr lang="en-US" altLang="ko-KR" dirty="0"/>
              <a:t>] </a:t>
            </a:r>
            <a:r>
              <a:rPr lang="ko-KR" altLang="en-US" dirty="0"/>
              <a:t>거북이를 그리는 펜의 변화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567F4159-FF27-4456-978C-8B9894BF17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5774" y="1690688"/>
            <a:ext cx="8798943" cy="5048315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9EE936E-A950-4B4D-9E08-D6718F30FE53}"/>
              </a:ext>
            </a:extLst>
          </p:cNvPr>
          <p:cNvCxnSpPr>
            <a:cxnSpLocks/>
          </p:cNvCxnSpPr>
          <p:nvPr/>
        </p:nvCxnSpPr>
        <p:spPr>
          <a:xfrm>
            <a:off x="673396" y="928577"/>
            <a:ext cx="0" cy="762111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A0D6F0B-E09E-4240-9832-B386F2A7DE80}"/>
              </a:ext>
            </a:extLst>
          </p:cNvPr>
          <p:cNvCxnSpPr>
            <a:cxnSpLocks/>
          </p:cNvCxnSpPr>
          <p:nvPr/>
        </p:nvCxnSpPr>
        <p:spPr>
          <a:xfrm>
            <a:off x="524540" y="1559448"/>
            <a:ext cx="1137683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50588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F7E770-A446-4981-802D-CA15A1E3D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[</a:t>
            </a:r>
            <a:r>
              <a:rPr lang="ko-KR" altLang="en-US" sz="4000" dirty="0" err="1"/>
              <a:t>실전예제</a:t>
            </a:r>
            <a:r>
              <a:rPr lang="en-US" altLang="ko-KR" sz="4000" dirty="0"/>
              <a:t>] </a:t>
            </a:r>
            <a:r>
              <a:rPr lang="ko-KR" altLang="en-US" sz="4000" dirty="0"/>
              <a:t>입력한 값만큼 거북이 움직이기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D3183A5C-6AF6-4C1E-A665-291D07493E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2252" y="1690688"/>
            <a:ext cx="10417963" cy="5046542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9EE936E-A950-4B4D-9E08-D6718F30FE53}"/>
              </a:ext>
            </a:extLst>
          </p:cNvPr>
          <p:cNvCxnSpPr>
            <a:cxnSpLocks/>
          </p:cNvCxnSpPr>
          <p:nvPr/>
        </p:nvCxnSpPr>
        <p:spPr>
          <a:xfrm>
            <a:off x="673396" y="928577"/>
            <a:ext cx="0" cy="762111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A0D6F0B-E09E-4240-9832-B386F2A7DE80}"/>
              </a:ext>
            </a:extLst>
          </p:cNvPr>
          <p:cNvCxnSpPr>
            <a:cxnSpLocks/>
          </p:cNvCxnSpPr>
          <p:nvPr/>
        </p:nvCxnSpPr>
        <p:spPr>
          <a:xfrm>
            <a:off x="524540" y="1559448"/>
            <a:ext cx="1137683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78567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F7E770-A446-4981-802D-CA15A1E3D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[</a:t>
            </a:r>
            <a:r>
              <a:rPr lang="ko-KR" altLang="en-US" sz="4000" dirty="0" err="1"/>
              <a:t>실전예제</a:t>
            </a:r>
            <a:r>
              <a:rPr lang="en-US" altLang="ko-KR" sz="4000" dirty="0"/>
              <a:t>] </a:t>
            </a:r>
            <a:r>
              <a:rPr lang="ko-KR" altLang="en-US" sz="4000" dirty="0"/>
              <a:t>입력한 값만큼 거북이 움직이기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95900FBE-B255-406A-BDD0-97490A9CD5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52357"/>
            <a:ext cx="10515600" cy="3897874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9EE936E-A950-4B4D-9E08-D6718F30FE53}"/>
              </a:ext>
            </a:extLst>
          </p:cNvPr>
          <p:cNvCxnSpPr>
            <a:cxnSpLocks/>
          </p:cNvCxnSpPr>
          <p:nvPr/>
        </p:nvCxnSpPr>
        <p:spPr>
          <a:xfrm>
            <a:off x="673396" y="928577"/>
            <a:ext cx="0" cy="762111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A0D6F0B-E09E-4240-9832-B386F2A7DE80}"/>
              </a:ext>
            </a:extLst>
          </p:cNvPr>
          <p:cNvCxnSpPr>
            <a:cxnSpLocks/>
          </p:cNvCxnSpPr>
          <p:nvPr/>
        </p:nvCxnSpPr>
        <p:spPr>
          <a:xfrm>
            <a:off x="524540" y="1559448"/>
            <a:ext cx="1137683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9507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F7E770-A446-4981-802D-CA15A1E3D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소스 코드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477CC581-A841-4C4C-847E-D4B8EBDA81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2252" y="1690687"/>
            <a:ext cx="8925591" cy="5073421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9EE936E-A950-4B4D-9E08-D6718F30FE53}"/>
              </a:ext>
            </a:extLst>
          </p:cNvPr>
          <p:cNvCxnSpPr>
            <a:cxnSpLocks/>
          </p:cNvCxnSpPr>
          <p:nvPr/>
        </p:nvCxnSpPr>
        <p:spPr>
          <a:xfrm>
            <a:off x="673396" y="928577"/>
            <a:ext cx="0" cy="762111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A0D6F0B-E09E-4240-9832-B386F2A7DE80}"/>
              </a:ext>
            </a:extLst>
          </p:cNvPr>
          <p:cNvCxnSpPr>
            <a:cxnSpLocks/>
          </p:cNvCxnSpPr>
          <p:nvPr/>
        </p:nvCxnSpPr>
        <p:spPr>
          <a:xfrm>
            <a:off x="524540" y="1559448"/>
            <a:ext cx="1137683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378971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F7E770-A446-4981-802D-CA15A1E3D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A7D305-E650-4793-8B05-4182E355C9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9EE936E-A950-4B4D-9E08-D6718F30FE53}"/>
              </a:ext>
            </a:extLst>
          </p:cNvPr>
          <p:cNvCxnSpPr>
            <a:cxnSpLocks/>
          </p:cNvCxnSpPr>
          <p:nvPr/>
        </p:nvCxnSpPr>
        <p:spPr>
          <a:xfrm>
            <a:off x="673396" y="928577"/>
            <a:ext cx="0" cy="762111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A0D6F0B-E09E-4240-9832-B386F2A7DE80}"/>
              </a:ext>
            </a:extLst>
          </p:cNvPr>
          <p:cNvCxnSpPr>
            <a:cxnSpLocks/>
          </p:cNvCxnSpPr>
          <p:nvPr/>
        </p:nvCxnSpPr>
        <p:spPr>
          <a:xfrm>
            <a:off x="524540" y="1559448"/>
            <a:ext cx="1137683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7711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F7E770-A446-4981-802D-CA15A1E3D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산술 연산자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A7D305-E650-4793-8B05-4182E355C9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여러 개의 연산자가 동시에 계산에 나올 때</a:t>
            </a:r>
            <a:r>
              <a:rPr lang="en-US" altLang="ko-KR" dirty="0"/>
              <a:t>, </a:t>
            </a:r>
            <a:r>
              <a:rPr lang="ko-KR" altLang="en-US" dirty="0"/>
              <a:t>어떤 연산자가 먼저 계산되는지 정확히 파악해야 계산의 실수가 발생하지 않음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9EE936E-A950-4B4D-9E08-D6718F30FE53}"/>
              </a:ext>
            </a:extLst>
          </p:cNvPr>
          <p:cNvCxnSpPr>
            <a:cxnSpLocks/>
          </p:cNvCxnSpPr>
          <p:nvPr/>
        </p:nvCxnSpPr>
        <p:spPr>
          <a:xfrm>
            <a:off x="673396" y="928577"/>
            <a:ext cx="0" cy="762111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A0D6F0B-E09E-4240-9832-B386F2A7DE80}"/>
              </a:ext>
            </a:extLst>
          </p:cNvPr>
          <p:cNvCxnSpPr>
            <a:cxnSpLocks/>
          </p:cNvCxnSpPr>
          <p:nvPr/>
        </p:nvCxnSpPr>
        <p:spPr>
          <a:xfrm>
            <a:off x="524540" y="1559448"/>
            <a:ext cx="1137683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A5033EFB-4B1F-4E7A-A70A-1176545CA0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98" y="2885010"/>
            <a:ext cx="12123919" cy="3947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410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F7E770-A446-4981-802D-CA15A1E3D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산술 연산자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8A90C720-FF89-4A9C-922C-97CD774D97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8762995" cy="5087907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9EE936E-A950-4B4D-9E08-D6718F30FE53}"/>
              </a:ext>
            </a:extLst>
          </p:cNvPr>
          <p:cNvCxnSpPr>
            <a:cxnSpLocks/>
          </p:cNvCxnSpPr>
          <p:nvPr/>
        </p:nvCxnSpPr>
        <p:spPr>
          <a:xfrm>
            <a:off x="673396" y="928577"/>
            <a:ext cx="0" cy="762111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A0D6F0B-E09E-4240-9832-B386F2A7DE80}"/>
              </a:ext>
            </a:extLst>
          </p:cNvPr>
          <p:cNvCxnSpPr>
            <a:cxnSpLocks/>
          </p:cNvCxnSpPr>
          <p:nvPr/>
        </p:nvCxnSpPr>
        <p:spPr>
          <a:xfrm>
            <a:off x="524540" y="1559448"/>
            <a:ext cx="1137683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7948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F7E770-A446-4981-802D-CA15A1E3D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산술 연산자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8E4D61A4-8C3A-4D99-88D2-E290A6D62B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2038" y="1690688"/>
            <a:ext cx="8229600" cy="4960061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9EE936E-A950-4B4D-9E08-D6718F30FE53}"/>
              </a:ext>
            </a:extLst>
          </p:cNvPr>
          <p:cNvCxnSpPr>
            <a:cxnSpLocks/>
          </p:cNvCxnSpPr>
          <p:nvPr/>
        </p:nvCxnSpPr>
        <p:spPr>
          <a:xfrm>
            <a:off x="673396" y="928577"/>
            <a:ext cx="0" cy="762111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A0D6F0B-E09E-4240-9832-B386F2A7DE80}"/>
              </a:ext>
            </a:extLst>
          </p:cNvPr>
          <p:cNvCxnSpPr>
            <a:cxnSpLocks/>
          </p:cNvCxnSpPr>
          <p:nvPr/>
        </p:nvCxnSpPr>
        <p:spPr>
          <a:xfrm>
            <a:off x="524540" y="1559448"/>
            <a:ext cx="1137683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0837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F7E770-A446-4981-802D-CA15A1E3D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몫과 나머지 연산자</a:t>
            </a:r>
            <a:r>
              <a:rPr lang="en-US" altLang="ko-KR" dirty="0"/>
              <a:t>, </a:t>
            </a:r>
            <a:r>
              <a:rPr lang="ko-KR" altLang="en-US" dirty="0"/>
              <a:t>제곱 연산자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0227DFCC-10E9-422C-8E3D-CB7D3EF8BC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58010"/>
            <a:ext cx="10515600" cy="3321169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9EE936E-A950-4B4D-9E08-D6718F30FE53}"/>
              </a:ext>
            </a:extLst>
          </p:cNvPr>
          <p:cNvCxnSpPr>
            <a:cxnSpLocks/>
          </p:cNvCxnSpPr>
          <p:nvPr/>
        </p:nvCxnSpPr>
        <p:spPr>
          <a:xfrm>
            <a:off x="673396" y="928577"/>
            <a:ext cx="0" cy="762111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A0D6F0B-E09E-4240-9832-B386F2A7DE80}"/>
              </a:ext>
            </a:extLst>
          </p:cNvPr>
          <p:cNvCxnSpPr>
            <a:cxnSpLocks/>
          </p:cNvCxnSpPr>
          <p:nvPr/>
        </p:nvCxnSpPr>
        <p:spPr>
          <a:xfrm>
            <a:off x="524540" y="1559448"/>
            <a:ext cx="1137683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9500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F7E770-A446-4981-802D-CA15A1E3D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몫과 나머지 연산자</a:t>
            </a:r>
            <a:r>
              <a:rPr lang="en-US" altLang="ko-KR" dirty="0"/>
              <a:t>, </a:t>
            </a:r>
            <a:r>
              <a:rPr lang="ko-KR" altLang="en-US" dirty="0"/>
              <a:t>제곱 연산자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9EE936E-A950-4B4D-9E08-D6718F30FE53}"/>
              </a:ext>
            </a:extLst>
          </p:cNvPr>
          <p:cNvCxnSpPr>
            <a:cxnSpLocks/>
          </p:cNvCxnSpPr>
          <p:nvPr/>
        </p:nvCxnSpPr>
        <p:spPr>
          <a:xfrm>
            <a:off x="673396" y="928577"/>
            <a:ext cx="0" cy="762111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A0D6F0B-E09E-4240-9832-B386F2A7DE80}"/>
              </a:ext>
            </a:extLst>
          </p:cNvPr>
          <p:cNvCxnSpPr>
            <a:cxnSpLocks/>
          </p:cNvCxnSpPr>
          <p:nvPr/>
        </p:nvCxnSpPr>
        <p:spPr>
          <a:xfrm>
            <a:off x="524540" y="1559448"/>
            <a:ext cx="1137683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80B77BBE-4C55-41FD-BE69-2F97E45DB2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396" y="1690688"/>
            <a:ext cx="11308690" cy="289270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82446C5-57D2-43A7-B50D-A0E9863264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525" y="4718652"/>
            <a:ext cx="6019800" cy="200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080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F7E770-A446-4981-802D-CA15A1E3D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확인 문제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D986BCB0-C706-4933-8AC5-D67E9FC5FF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90319"/>
            <a:ext cx="10515600" cy="2105635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9EE936E-A950-4B4D-9E08-D6718F30FE53}"/>
              </a:ext>
            </a:extLst>
          </p:cNvPr>
          <p:cNvCxnSpPr>
            <a:cxnSpLocks/>
          </p:cNvCxnSpPr>
          <p:nvPr/>
        </p:nvCxnSpPr>
        <p:spPr>
          <a:xfrm>
            <a:off x="673396" y="928577"/>
            <a:ext cx="0" cy="762111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A0D6F0B-E09E-4240-9832-B386F2A7DE80}"/>
              </a:ext>
            </a:extLst>
          </p:cNvPr>
          <p:cNvCxnSpPr>
            <a:cxnSpLocks/>
          </p:cNvCxnSpPr>
          <p:nvPr/>
        </p:nvCxnSpPr>
        <p:spPr>
          <a:xfrm>
            <a:off x="524540" y="1559448"/>
            <a:ext cx="1137683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9667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2075</TotalTime>
  <Words>372</Words>
  <Application>Microsoft Office PowerPoint</Application>
  <PresentationFormat>와이드스크린</PresentationFormat>
  <Paragraphs>69</Paragraphs>
  <Slides>39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2" baseType="lpstr">
      <vt:lpstr>맑은 고딕</vt:lpstr>
      <vt:lpstr>Arial</vt:lpstr>
      <vt:lpstr>Office 테마</vt:lpstr>
      <vt:lpstr>3. 연산자</vt:lpstr>
      <vt:lpstr>학습목표</vt:lpstr>
      <vt:lpstr>기본 산술 연산자</vt:lpstr>
      <vt:lpstr>기본 산술 연산자</vt:lpstr>
      <vt:lpstr>기본 산술 연산자</vt:lpstr>
      <vt:lpstr>기본 산술 연산자</vt:lpstr>
      <vt:lpstr>몫과 나머지 연산자, 제곱 연산자</vt:lpstr>
      <vt:lpstr>몫과 나머지 연산자, 제곱 연산자</vt:lpstr>
      <vt:lpstr>확인 문제</vt:lpstr>
      <vt:lpstr>형성평가</vt:lpstr>
      <vt:lpstr>형성평가 : 소스코드</vt:lpstr>
      <vt:lpstr>대입 연산자란?</vt:lpstr>
      <vt:lpstr>대입 연산자란?</vt:lpstr>
      <vt:lpstr>대입 연산자란?</vt:lpstr>
      <vt:lpstr>확인문제</vt:lpstr>
      <vt:lpstr>대입 연산자의 활용</vt:lpstr>
      <vt:lpstr>복합 대입 연산자</vt:lpstr>
      <vt:lpstr>대입 연산자의 활용</vt:lpstr>
      <vt:lpstr>형성평가: 편의점 하루 매출 계산하기</vt:lpstr>
      <vt:lpstr>형성평가 : 소스코드</vt:lpstr>
      <vt:lpstr>비교 연산자란?</vt:lpstr>
      <vt:lpstr>비교 연산자의 활용</vt:lpstr>
      <vt:lpstr>비교 연산자의 활용</vt:lpstr>
      <vt:lpstr>비교 연산자의 활용</vt:lpstr>
      <vt:lpstr>논리 연산자란?</vt:lpstr>
      <vt:lpstr>논리 연산자란?</vt:lpstr>
      <vt:lpstr>확인 문제</vt:lpstr>
      <vt:lpstr>연산자의 우선순위란?</vt:lpstr>
      <vt:lpstr>연산자의 우선순위란?</vt:lpstr>
      <vt:lpstr>확인문제</vt:lpstr>
      <vt:lpstr>주석</vt:lpstr>
      <vt:lpstr>형성평가 : 기말  평균 학점 구하기</vt:lpstr>
      <vt:lpstr>형성평가 : 소스코드</vt:lpstr>
      <vt:lpstr>[실전예제] 거북이를 그리는 펜의 변화</vt:lpstr>
      <vt:lpstr>[실전예제] 거북이를 그리는 펜의 변화</vt:lpstr>
      <vt:lpstr>[실전예제] 입력한 값만큼 거북이 움직이기</vt:lpstr>
      <vt:lpstr>[실전예제] 입력한 값만큼 거북이 움직이기</vt:lpstr>
      <vt:lpstr>소스 코드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 변수란?</dc:title>
  <dc:creator>ITNSA</dc:creator>
  <cp:lastModifiedBy>ITNSA</cp:lastModifiedBy>
  <cp:revision>62</cp:revision>
  <dcterms:created xsi:type="dcterms:W3CDTF">2022-07-18T06:17:17Z</dcterms:created>
  <dcterms:modified xsi:type="dcterms:W3CDTF">2022-07-20T02:09:43Z</dcterms:modified>
</cp:coreProperties>
</file>