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8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5" r:id="rId26"/>
    <p:sldId id="286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38183-7393-492E-90C7-01F942BF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48FBE-6AEB-4550-B74C-DB685CC6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1A8D1-2E9D-4209-A0B9-38388DFF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B015C-3ACD-4CF2-B644-D926CA96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7D8DC-ED21-4218-9FDD-D058522C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7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8F51-66A7-4EC3-9E49-1E11959C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4C3AA-C2FB-43B2-955F-574026EC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8B723-9722-47E3-AA2B-AA124E84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4D717-231B-4042-BD48-77032A76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FBE28-F7D7-4537-9C66-BAC95ECB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7EB511-9EE6-4930-AC8E-3DA04F410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5121D-1021-4F8D-BCAE-DEBDFA418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A029-9BEC-407A-A5E1-D84315B7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6D86B-F50C-40DE-9243-61694284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9EC71-6486-4077-A192-0B05520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8FD4-F331-4E27-AB15-69CB74B6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39BAA-6734-45F5-BF4F-C71DDB32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A5FD4-6452-419A-9885-D6B8A167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A400C-3625-4684-B34F-2E8FACE3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1865-294C-41CC-AFA9-FEB96E83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4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85B0B-A7B0-4580-B45E-A2B3069E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5EBB8-3B95-4F6E-93AD-B625D98C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9BAB-53E4-4E93-880B-B0E66BE3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EDB50-64AA-4297-A044-0B2A7B26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59751-603F-40D8-9305-77D04823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D8F3-4DDF-44A8-8450-55646B9B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602E4-74AD-4E5D-853D-E6C0850D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2B50E-DA86-4062-AAB2-9510BFAD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AC0DE-D88F-4E65-BE75-FBA961C2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81964-9C07-45AF-9150-A320909A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FA2E7-ADAB-482B-A1E4-C9EB8F5F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3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917C-3E90-406D-9ABA-1B19C8FC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7390F-491D-49E0-BE3E-578B5479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AB07B-4BD3-4D56-A1ED-6D799F5B3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C9328-1371-4E96-B746-C2CB89541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823B48-C4B9-4F8D-AD8A-5FCB8BE84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76156-A614-4BC3-BA90-C48BD9C9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23C9F0-79FA-42B4-B4F3-9C53A21B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8832F-7177-4E8F-BCC6-87281C60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87C1-0A3D-43E2-81E1-A71149AC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F32294-E3E5-4D52-B49C-85613F0C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839B13-26E7-4F6B-8FAC-D860801E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32C6D0-EED0-4A62-B885-2972E2F3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9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AC71D-B6A7-4830-9EDB-4B4BA3EE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E236EA-C7F2-4A90-BF62-05E6F5F0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1D40F-9487-4AC4-A0B1-95C2C8B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8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33C4-F8FE-4EFB-BF22-DD3E01D8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19802-3A0D-4ADD-BFBF-367F80B4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7CE04-306C-4CCD-8F6E-A687100C6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22686-7EB9-4C20-A2E6-8A4270C6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2EE42-D987-454E-B4B1-DDE01F09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97960-4923-4604-AB4B-AA43BEE0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978D-52CA-4D57-ABEC-D55CEBA9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844334-E8CD-4D1A-ACA3-E1D5F2B21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DA555-3CFE-42B0-95DB-635946FA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64322-7108-417F-B61B-25070331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D4B5C-1626-4801-8DBA-3982C79D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59574-A479-4B98-99E3-4E5BE351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2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BF443-895F-4AC0-B1AB-D8622411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74002-4379-4E22-B0B8-66AF0E2A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88F9F-CC37-45AB-B608-449D5F912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1930-1E8A-4B9A-A3A5-8649D7618B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DA76A-BD8E-4960-A1F7-05BD31E14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87A89-E854-4787-B721-63417FF86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30D0-0D1E-4FEB-A88A-C2EDA88CF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441-FF05-4018-A2B9-9231D26F6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504"/>
            <a:ext cx="9144000" cy="2387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1101B7-D23E-4BAE-A78E-5B9D70922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93421"/>
            <a:ext cx="4572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</a:rPr>
              <a:t>01 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algn="l"/>
            <a:r>
              <a:rPr lang="en-US" altLang="ko-KR" dirty="0"/>
              <a:t>02 input</a:t>
            </a:r>
            <a:r>
              <a:rPr lang="ko-KR" altLang="en-US" dirty="0"/>
              <a:t> 함수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98A01B-5B42-49BD-894C-8E0A5231891C}"/>
              </a:ext>
            </a:extLst>
          </p:cNvPr>
          <p:cNvCxnSpPr>
            <a:cxnSpLocks/>
          </p:cNvCxnSpPr>
          <p:nvPr/>
        </p:nvCxnSpPr>
        <p:spPr>
          <a:xfrm>
            <a:off x="2679405" y="2098158"/>
            <a:ext cx="0" cy="1786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07B98A-BEEE-491D-84E7-AC0C4864DF9B}"/>
              </a:ext>
            </a:extLst>
          </p:cNvPr>
          <p:cNvCxnSpPr/>
          <p:nvPr/>
        </p:nvCxnSpPr>
        <p:spPr>
          <a:xfrm>
            <a:off x="1864242" y="3537104"/>
            <a:ext cx="94984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1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사용한 코드 출력</a:t>
            </a:r>
            <a:r>
              <a:rPr lang="en-US" altLang="ko-KR" dirty="0"/>
              <a:t>(1) : </a:t>
            </a:r>
            <a:r>
              <a:rPr lang="ko-KR" altLang="en-US" dirty="0"/>
              <a:t>숫자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227A7B34-0CB2-4BD3-B3C5-37BB4C69AB2E}"/>
              </a:ext>
            </a:extLst>
          </p:cNvPr>
          <p:cNvSpPr/>
          <p:nvPr/>
        </p:nvSpPr>
        <p:spPr>
          <a:xfrm>
            <a:off x="971600" y="1774580"/>
            <a:ext cx="7200800" cy="9584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result = num1 - num2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</a:t>
            </a:r>
            <a:r>
              <a:rPr lang="pt-BR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print(num1 , “-” , num2 , “=” , result)</a:t>
            </a:r>
          </a:p>
          <a:p>
            <a:r>
              <a:rPr lang="pt-BR" altLang="ko-KR" sz="1600" dirty="0">
                <a:solidFill>
                  <a:srgbClr val="0070C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100 - 50 = 50</a:t>
            </a:r>
            <a:endParaRPr lang="ko-KR" altLang="en-US" sz="1600" dirty="0">
              <a:solidFill>
                <a:srgbClr val="0070C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DA33E9-D775-4D16-8CD6-1714E00C4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992650"/>
            <a:ext cx="73723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0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사용한 코드 출력</a:t>
            </a:r>
            <a:r>
              <a:rPr lang="en-US" altLang="ko-KR" dirty="0"/>
              <a:t>(1) : </a:t>
            </a:r>
            <a:r>
              <a:rPr lang="ko-KR" altLang="en-US" dirty="0"/>
              <a:t>숫자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53A0BE97-C2DA-44D4-B627-979079DFBE81}"/>
              </a:ext>
            </a:extLst>
          </p:cNvPr>
          <p:cNvSpPr/>
          <p:nvPr/>
        </p:nvSpPr>
        <p:spPr>
          <a:xfrm>
            <a:off x="838200" y="1842345"/>
            <a:ext cx="7200800" cy="9584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result = num1 * num2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</a:t>
            </a:r>
            <a:r>
              <a:rPr lang="pt-BR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print(num1 , “x” , num2 , “=” , result)</a:t>
            </a:r>
          </a:p>
          <a:p>
            <a:r>
              <a:rPr lang="pt-BR" altLang="ko-KR" sz="1600" dirty="0">
                <a:solidFill>
                  <a:srgbClr val="0070C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100 x 50 = 5000</a:t>
            </a:r>
            <a:endParaRPr lang="ko-KR" altLang="en-US" sz="1600" dirty="0">
              <a:solidFill>
                <a:srgbClr val="0070C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2C7054-8CF4-4769-96C6-20F495B9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06" y="3273425"/>
            <a:ext cx="6943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사용한 코드 출력</a:t>
            </a:r>
            <a:r>
              <a:rPr lang="en-US" altLang="ko-KR" dirty="0"/>
              <a:t>(1) : </a:t>
            </a:r>
            <a:r>
              <a:rPr lang="ko-KR" altLang="en-US" dirty="0"/>
              <a:t>숫자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B9B35A16-FF49-4135-ADDF-9DA626CCAD8F}"/>
              </a:ext>
            </a:extLst>
          </p:cNvPr>
          <p:cNvSpPr/>
          <p:nvPr/>
        </p:nvSpPr>
        <p:spPr>
          <a:xfrm>
            <a:off x="910128" y="1926584"/>
            <a:ext cx="7200800" cy="9584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result = num1 / num2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</a:t>
            </a:r>
            <a:r>
              <a:rPr lang="pt-BR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print(num1 , “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÷</a:t>
            </a:r>
            <a:r>
              <a:rPr lang="pt-BR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” , num2 , “=“ , result)</a:t>
            </a:r>
          </a:p>
          <a:p>
            <a:r>
              <a:rPr lang="pt-BR" altLang="ko-KR" sz="1600" dirty="0">
                <a:solidFill>
                  <a:srgbClr val="0070C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100 </a:t>
            </a:r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÷</a:t>
            </a:r>
            <a:r>
              <a:rPr lang="pt-BR" altLang="ko-KR" sz="1600" dirty="0">
                <a:solidFill>
                  <a:srgbClr val="0070C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50 = 2.0</a:t>
            </a:r>
            <a:endParaRPr lang="ko-KR" altLang="en-US" sz="1600" dirty="0">
              <a:solidFill>
                <a:srgbClr val="0070C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230B0-1EB5-4FC9-94C6-18B2CA3B4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0"/>
          <a:stretch/>
        </p:blipFill>
        <p:spPr>
          <a:xfrm>
            <a:off x="3979009" y="3334871"/>
            <a:ext cx="7077075" cy="31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6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사용한 코드 출력</a:t>
            </a:r>
            <a:r>
              <a:rPr lang="en-US" altLang="ko-KR" dirty="0"/>
              <a:t>(2) :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문자열을 변수에 대입 </a:t>
            </a:r>
            <a:r>
              <a:rPr lang="en-US" altLang="ko-KR" dirty="0"/>
              <a:t>: </a:t>
            </a:r>
            <a:r>
              <a:rPr lang="ko-KR" altLang="en-US" dirty="0"/>
              <a:t>숫자와 동일하게 변수를 선언하고 큰따옴표 또는 작은 따옴표로 묶은 문자열을 대입하는 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A2125CBC-AFF6-4287-B9C6-FE4DA672FE4B}"/>
              </a:ext>
            </a:extLst>
          </p:cNvPr>
          <p:cNvSpPr/>
          <p:nvPr/>
        </p:nvSpPr>
        <p:spPr>
          <a:xfrm>
            <a:off x="1040605" y="2772638"/>
            <a:ext cx="4471131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str1 = “</a:t>
            </a:r>
            <a:r>
              <a:rPr lang="ko-KR" altLang="en-US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난생처음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”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str2 = “</a:t>
            </a:r>
            <a:r>
              <a:rPr lang="ko-KR" altLang="en-US" sz="1600" dirty="0" err="1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파이썬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”</a:t>
            </a:r>
            <a:endParaRPr lang="ko-KR" altLang="en-US" sz="1600" dirty="0">
              <a:solidFill>
                <a:srgbClr val="0070C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BE317B-2BBF-4BF1-A53B-A9B4A7B1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197" y="2885011"/>
            <a:ext cx="3695700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3C7251-5F7A-4434-BE87-765D54BF9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40" y="3638877"/>
            <a:ext cx="4313224" cy="29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8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사용한 코드 출력</a:t>
            </a:r>
            <a:r>
              <a:rPr lang="en-US" altLang="ko-KR" dirty="0"/>
              <a:t>(2) : </a:t>
            </a:r>
            <a:r>
              <a:rPr lang="ko-KR" altLang="en-US" dirty="0"/>
              <a:t>문자열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70A97B32-4DEC-4CF3-A424-0E78DD43434C}"/>
              </a:ext>
            </a:extLst>
          </p:cNvPr>
          <p:cNvSpPr/>
          <p:nvPr/>
        </p:nvSpPr>
        <p:spPr>
          <a:xfrm>
            <a:off x="971600" y="1748730"/>
            <a:ext cx="7200800" cy="9584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result = str1 + str2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</a:t>
            </a:r>
            <a:r>
              <a:rPr lang="pt-BR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print(result)</a:t>
            </a:r>
          </a:p>
          <a:p>
            <a:r>
              <a:rPr lang="ko-KR" altLang="en-US" sz="1600" dirty="0" err="1">
                <a:solidFill>
                  <a:srgbClr val="0070C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난생처음파이썬</a:t>
            </a:r>
            <a:endParaRPr lang="ko-KR" altLang="en-US" sz="1600" dirty="0">
              <a:solidFill>
                <a:srgbClr val="0070C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7D14C-85B2-48E5-BB40-7F7A27D3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83" y="2885011"/>
            <a:ext cx="8270542" cy="37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사용한 코드 출력</a:t>
            </a:r>
            <a:r>
              <a:rPr lang="en-US" altLang="ko-KR" dirty="0"/>
              <a:t>(2) :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문자열의 더하기 연산과 빼기 연산</a:t>
            </a:r>
            <a:endParaRPr lang="en-US" altLang="ko-KR" dirty="0"/>
          </a:p>
          <a:p>
            <a:pPr lvl="1"/>
            <a:r>
              <a:rPr lang="ko-KR" altLang="en-US" dirty="0"/>
              <a:t>문자열의 빼기 연산 </a:t>
            </a:r>
            <a:r>
              <a:rPr lang="en-US" altLang="ko-KR" dirty="0"/>
              <a:t>: </a:t>
            </a:r>
            <a:r>
              <a:rPr lang="ko-KR" altLang="en-US" dirty="0"/>
              <a:t>오류 발생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5FCA1584-9C61-4BB3-BB55-AEEAE1BBBD3D}"/>
              </a:ext>
            </a:extLst>
          </p:cNvPr>
          <p:cNvSpPr/>
          <p:nvPr/>
        </p:nvSpPr>
        <p:spPr>
          <a:xfrm>
            <a:off x="1540218" y="3192405"/>
            <a:ext cx="7200800" cy="1832931"/>
          </a:xfrm>
          <a:prstGeom prst="roundRect">
            <a:avLst>
              <a:gd name="adj" fmla="val 112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result = str1 - str2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</a:t>
            </a:r>
            <a:r>
              <a:rPr lang="pt-BR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print(result)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(most recent call last):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   File "&lt;pyshell#20&gt;", line 1, in &lt;module&gt;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       result = str1 - str2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TypeError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: unsupported operand type(s) for -: '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' and '</a:t>
            </a:r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'</a:t>
            </a:r>
            <a:endParaRPr lang="ko-KR" altLang="en-US" sz="1600" dirty="0">
              <a:solidFill>
                <a:srgbClr val="FF000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16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032E-EF38-446D-84C2-B1B2F867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사칙연산 계산기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41442-47DA-4DCA-BE6D-9ADAF31D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대한 사용법 및 개념을 완전히 익혔으므로</a:t>
            </a:r>
            <a:r>
              <a:rPr lang="en-US" altLang="ko-KR" dirty="0"/>
              <a:t>, </a:t>
            </a:r>
            <a:r>
              <a:rPr lang="ko-KR" altLang="en-US" dirty="0"/>
              <a:t>이를 활용해서 간단히 사칙연산</a:t>
            </a:r>
            <a:r>
              <a:rPr lang="en-US" altLang="ko-KR" dirty="0"/>
              <a:t>(</a:t>
            </a:r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r>
              <a:rPr lang="en-US" altLang="ko-KR" dirty="0"/>
              <a:t>)</a:t>
            </a:r>
            <a:r>
              <a:rPr lang="ko-KR" altLang="en-US" dirty="0"/>
              <a:t>이 가능한 계산기를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30D3AB-706C-4C64-889C-2F06AB935A6F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B2FEDC-C3D3-4D1D-A55D-4990AC824466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D9220A8D-E790-4410-A4E4-94DD4E3BD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33" y="3428999"/>
            <a:ext cx="9770629" cy="219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29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E2DA9-D6AD-46BB-85DF-781A084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</a:t>
            </a:r>
            <a:r>
              <a:rPr lang="en-US" altLang="ko-KR" dirty="0"/>
              <a:t>: </a:t>
            </a:r>
            <a:r>
              <a:rPr lang="ko-KR" altLang="en-US" dirty="0"/>
              <a:t>소스 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514165-67C8-49BE-89A4-EAEAA5076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604" y="1731996"/>
            <a:ext cx="6634115" cy="4971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AF5E34-C0BA-45DB-8A12-03452F78C28B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AA72EE-4106-4348-994C-D2FE1AE9040A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86EFF96-C836-43C0-8187-BA4EB64A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49" y="2190320"/>
            <a:ext cx="2955151" cy="18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영문 및 숫자만 사용할 수 있으며</a:t>
            </a:r>
            <a:r>
              <a:rPr lang="en-US" altLang="ko-KR" dirty="0"/>
              <a:t>, </a:t>
            </a:r>
            <a:r>
              <a:rPr lang="ko-KR" altLang="en-US" dirty="0" err="1"/>
              <a:t>연문과</a:t>
            </a:r>
            <a:r>
              <a:rPr lang="ko-KR" altLang="en-US" dirty="0"/>
              <a:t> 숫자를 썩어서 사용할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9689AE5-125E-4C47-989D-DFEC7CB6B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52" y="2708189"/>
            <a:ext cx="8556812" cy="41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1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변수명에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01516644-4AAA-474F-9AEE-34CFAE3BD644}"/>
              </a:ext>
            </a:extLst>
          </p:cNvPr>
          <p:cNvSpPr/>
          <p:nvPr/>
        </p:nvSpPr>
        <p:spPr>
          <a:xfrm>
            <a:off x="1102229" y="2528064"/>
            <a:ext cx="7200801" cy="1377108"/>
          </a:xfrm>
          <a:prstGeom prst="roundRect">
            <a:avLst>
              <a:gd name="adj" fmla="val 112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input_number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= 100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_number = 200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_data_ = 300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__my__ = 400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_1234 = 500</a:t>
            </a:r>
            <a:endParaRPr lang="ko-KR" altLang="en-US" sz="1600" dirty="0">
              <a:solidFill>
                <a:srgbClr val="FF000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B234332-8B89-4C46-87C3-1A8B0DE9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3" y="4323023"/>
            <a:ext cx="10913672" cy="240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89AF8-DE8B-4EB6-9D01-0B17843F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0DDD5-B3C4-4C72-880D-7D5DDDE1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간단한 계산기를 만들며 변수의 개념을 이해합니다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변수의 개념과 사용법을 익힙니다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키보드로 값을 </a:t>
            </a:r>
            <a:r>
              <a:rPr lang="ko-KR" altLang="en-US" dirty="0" err="1"/>
              <a:t>입력받는</a:t>
            </a:r>
            <a:r>
              <a:rPr lang="ko-KR" altLang="en-US" dirty="0"/>
              <a:t> 방법에 대해서 학습합니다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B4C1A4-BB04-4631-8726-09A3E45C73B1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563569-FF3F-42C5-82EB-88BA7945485B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81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변수명은 대문자와 소문자를 구분함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대문자와 소문자를 완전히 다른 것으로 취급함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변수명의 대문자와 소문자는 다른 변수임</a:t>
            </a:r>
            <a:endParaRPr lang="en-US" altLang="ko-KR" dirty="0"/>
          </a:p>
          <a:p>
            <a:pPr lvl="1"/>
            <a:r>
              <a:rPr lang="ko-KR" altLang="en-US" dirty="0"/>
              <a:t>대문자와 소문자를 섞으면 </a:t>
            </a:r>
            <a:r>
              <a:rPr lang="ko-KR" altLang="en-US" dirty="0" err="1"/>
              <a:t>언더바</a:t>
            </a:r>
            <a:r>
              <a:rPr lang="ko-KR" altLang="en-US" dirty="0"/>
              <a:t> 대신에 의미를 부여하기에 좋음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CCA7C842-B2CC-41D1-9AD8-2DA9504652E2}"/>
              </a:ext>
            </a:extLst>
          </p:cNvPr>
          <p:cNvSpPr/>
          <p:nvPr/>
        </p:nvSpPr>
        <p:spPr>
          <a:xfrm>
            <a:off x="1448010" y="3581914"/>
            <a:ext cx="7200801" cy="1251916"/>
          </a:xfrm>
          <a:prstGeom prst="roundRect">
            <a:avLst>
              <a:gd name="adj" fmla="val 112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mynumber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= 100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MYNUMBER = 200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Mynumber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= 300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myNumber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= 400</a:t>
            </a:r>
            <a:endParaRPr lang="ko-KR" altLang="en-US" sz="1600" dirty="0">
              <a:solidFill>
                <a:srgbClr val="FF000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4EE390-B87A-4B93-88BE-D674AD76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457" y="3865039"/>
            <a:ext cx="44672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9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변수명에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사용할 수 없음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예약어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이미 파이썬 문법에 정의되어 사용되는 단어</a:t>
            </a:r>
            <a:r>
              <a:rPr lang="en-US" altLang="ko-KR" dirty="0"/>
              <a:t>(if, else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A5AB42F3-787C-4136-822D-09D53606EB8F}"/>
              </a:ext>
            </a:extLst>
          </p:cNvPr>
          <p:cNvSpPr/>
          <p:nvPr/>
        </p:nvSpPr>
        <p:spPr>
          <a:xfrm>
            <a:off x="1002336" y="3040329"/>
            <a:ext cx="7200801" cy="777341"/>
          </a:xfrm>
          <a:prstGeom prst="roundRect">
            <a:avLst>
              <a:gd name="adj" fmla="val 112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if = 100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: invalid syntax</a:t>
            </a:r>
            <a:endParaRPr lang="ko-KR" altLang="en-US" sz="1600" dirty="0">
              <a:solidFill>
                <a:srgbClr val="FF000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7C04B48-6ADB-42E9-A90B-D856E6B59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3"/>
          <a:stretch/>
        </p:blipFill>
        <p:spPr bwMode="auto">
          <a:xfrm>
            <a:off x="4448228" y="3040330"/>
            <a:ext cx="7069708" cy="339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35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함수명을 변수로 사용할 경우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A3D8BD0-4F3B-48C2-803C-55054E4D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6" y="1932511"/>
            <a:ext cx="8734425" cy="95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2B50A-AC9D-4164-AA3E-AC03B4D97165}"/>
              </a:ext>
            </a:extLst>
          </p:cNvPr>
          <p:cNvSpPr txBox="1"/>
          <p:nvPr/>
        </p:nvSpPr>
        <p:spPr>
          <a:xfrm>
            <a:off x="699247" y="2958354"/>
            <a:ext cx="72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오류가 발생하지 않는다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print()</a:t>
            </a:r>
            <a:r>
              <a:rPr lang="ko-KR" altLang="en-US" dirty="0"/>
              <a:t>함수를 사용하면 에러가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864C23-DD33-4593-82CD-BCC3C105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3660921"/>
            <a:ext cx="9835044" cy="25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2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변수 이름이란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이름만 보고도 의미를 파악할 수 있어야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변수의 의미가 파악되더라도 너무 길어지면 안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EB4EC06-4165-4DF8-9F46-19BEE5E9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3682"/>
            <a:ext cx="5372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변수 이름이란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좋은 변수 이름은 짧으면서도 그 의미를 파악할 수 있어야 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언더바</a:t>
            </a:r>
            <a:r>
              <a:rPr lang="en-US" altLang="ko-KR" dirty="0"/>
              <a:t>( _ )</a:t>
            </a:r>
            <a:r>
              <a:rPr lang="ko-KR" altLang="en-US" dirty="0"/>
              <a:t>로 구분해주기</a:t>
            </a:r>
            <a:endParaRPr lang="en-US" altLang="ko-KR" dirty="0"/>
          </a:p>
          <a:p>
            <a:pPr lvl="1"/>
            <a:r>
              <a:rPr lang="ko-KR" altLang="en-US" dirty="0"/>
              <a:t>대문자와 소문자를 섞어 사용하기</a:t>
            </a:r>
            <a:endParaRPr lang="en-US" altLang="ko-KR" dirty="0"/>
          </a:p>
          <a:p>
            <a:pPr lvl="1"/>
            <a:r>
              <a:rPr lang="ko-KR" altLang="en-US" dirty="0"/>
              <a:t>의미를 파악하기 쉽도록 하기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ED9B4C2-616F-4512-AD4F-4F34C18F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3" y="4064000"/>
            <a:ext cx="11334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5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441-FF05-4018-A2B9-9231D26F6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504"/>
            <a:ext cx="9144000" cy="2387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1101B7-D23E-4BAE-A78E-5B9D70922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93421"/>
            <a:ext cx="4572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01 </a:t>
            </a:r>
            <a:r>
              <a:rPr lang="ko-KR" altLang="en-US" dirty="0"/>
              <a:t>변수</a:t>
            </a:r>
            <a:r>
              <a:rPr lang="en-US" altLang="ko-KR" dirty="0"/>
              <a:t>?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02 input</a:t>
            </a:r>
            <a:r>
              <a:rPr lang="ko-KR" altLang="en-US" dirty="0">
                <a:solidFill>
                  <a:srgbClr val="FF0000"/>
                </a:solidFill>
              </a:rPr>
              <a:t> 함수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98A01B-5B42-49BD-894C-8E0A5231891C}"/>
              </a:ext>
            </a:extLst>
          </p:cNvPr>
          <p:cNvCxnSpPr>
            <a:cxnSpLocks/>
          </p:cNvCxnSpPr>
          <p:nvPr/>
        </p:nvCxnSpPr>
        <p:spPr>
          <a:xfrm>
            <a:off x="2679405" y="2098158"/>
            <a:ext cx="0" cy="1786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07B98A-BEEE-491D-84E7-AC0C4864DF9B}"/>
              </a:ext>
            </a:extLst>
          </p:cNvPr>
          <p:cNvCxnSpPr/>
          <p:nvPr/>
        </p:nvCxnSpPr>
        <p:spPr>
          <a:xfrm>
            <a:off x="1864242" y="3537104"/>
            <a:ext cx="94984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2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89AF8-DE8B-4EB6-9D01-0B17843F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0DDD5-B3C4-4C72-880D-7D5DDDE1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계산기를 만들며 변수의 개념을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변수의 개념과 사용법을 익힙니다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키보드로 값을 </a:t>
            </a:r>
            <a:r>
              <a:rPr lang="ko-KR" altLang="en-US" dirty="0" err="1"/>
              <a:t>입력받는</a:t>
            </a:r>
            <a:r>
              <a:rPr lang="ko-KR" altLang="en-US" dirty="0"/>
              <a:t> 방법에 대해서 학습합니다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B4C1A4-BB04-4631-8726-09A3E45C73B1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563569-FF3F-42C5-82EB-88BA7945485B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33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input()</a:t>
            </a:r>
            <a:r>
              <a:rPr lang="ko-KR" altLang="en-US" dirty="0"/>
              <a:t> 함수의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input()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키보드로 </a:t>
            </a:r>
            <a:r>
              <a:rPr lang="ko-KR" altLang="en-US" dirty="0" err="1"/>
              <a:t>입력받도록</a:t>
            </a:r>
            <a:r>
              <a:rPr lang="ko-KR" altLang="en-US" dirty="0"/>
              <a:t> 도와주는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F58A045-B811-4ACE-8805-3FA48C8E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31" y="2455245"/>
            <a:ext cx="9178738" cy="43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4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숫자 값을 </a:t>
            </a:r>
            <a:r>
              <a:rPr lang="ko-KR" altLang="en-US" dirty="0" err="1"/>
              <a:t>입력받아</a:t>
            </a:r>
            <a:r>
              <a:rPr lang="ko-KR" altLang="en-US" dirty="0"/>
              <a:t> 출력하기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CA723A-A0F8-4F66-A700-DF1082E9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89" y="1690688"/>
            <a:ext cx="9756475" cy="50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5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숫자 값을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출력받기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5F95E98-E892-4D3F-8B3A-2CF75AC0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54660"/>
            <a:ext cx="10039701" cy="52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값을 저장하는 메모리 공간</a:t>
            </a:r>
            <a:r>
              <a:rPr lang="en-US" altLang="ko-KR" dirty="0"/>
              <a:t>, </a:t>
            </a:r>
            <a:r>
              <a:rPr lang="ko-KR" altLang="en-US" dirty="0"/>
              <a:t>좀 더 쉽게 무엇을 담는 그릇이라 생각할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번 사용되고 사라지는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을 저장하기 위해서는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을 담을 그릇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가 필요함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E6D03993-7C21-4EAE-9AB1-31A70A65B8A4}"/>
              </a:ext>
            </a:extLst>
          </p:cNvPr>
          <p:cNvSpPr/>
          <p:nvPr/>
        </p:nvSpPr>
        <p:spPr>
          <a:xfrm>
            <a:off x="1054727" y="3346676"/>
            <a:ext cx="7200800" cy="6546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print(100 + 200)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300</a:t>
            </a:r>
            <a:endParaRPr lang="ko-KR" altLang="en-US" sz="1600" dirty="0">
              <a:solidFill>
                <a:srgbClr val="0070C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762759-FF90-48CB-9422-00886BBF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3" y="4836896"/>
            <a:ext cx="6338454" cy="19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1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숫자 값을 </a:t>
            </a:r>
            <a:r>
              <a:rPr lang="ko-KR" altLang="en-US" dirty="0" err="1"/>
              <a:t>입력받아</a:t>
            </a:r>
            <a:r>
              <a:rPr lang="ko-KR" altLang="en-US" dirty="0"/>
              <a:t> 출력하기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85433C4-717F-40E1-93B3-F45A68EA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0" y="1964127"/>
            <a:ext cx="117252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7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숫자 값을 </a:t>
            </a:r>
            <a:r>
              <a:rPr lang="ko-KR" altLang="en-US" dirty="0" err="1"/>
              <a:t>입력받아</a:t>
            </a:r>
            <a:r>
              <a:rPr lang="ko-KR" altLang="en-US" dirty="0"/>
              <a:t>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정수로 변환하는 </a:t>
            </a:r>
            <a:r>
              <a:rPr lang="en-US" altLang="ko-KR" dirty="0"/>
              <a:t>int()</a:t>
            </a:r>
            <a:r>
              <a:rPr lang="ko-KR" altLang="en-US" dirty="0"/>
              <a:t>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B77AA9A-6A5D-4F71-B138-A56A33A1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0" y="2382924"/>
            <a:ext cx="8559559" cy="43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8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숫자 값을 </a:t>
            </a:r>
            <a:r>
              <a:rPr lang="ko-KR" altLang="en-US" dirty="0" err="1"/>
              <a:t>입력받아</a:t>
            </a:r>
            <a:r>
              <a:rPr lang="ko-KR" altLang="en-US" dirty="0"/>
              <a:t> 출력하기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1BE021E-159D-49B4-8223-E7B7A1B0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994"/>
            <a:ext cx="1120882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90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사용자에게 이름과 전화번호를 </a:t>
            </a:r>
            <a:r>
              <a:rPr lang="ko-KR" altLang="en-US" dirty="0" err="1"/>
              <a:t>입력받아</a:t>
            </a:r>
            <a:r>
              <a:rPr lang="ko-KR" altLang="en-US" dirty="0"/>
              <a:t>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ECBD8AE-7158-4E70-B182-D08CCDDB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33" y="3310745"/>
            <a:ext cx="8121410" cy="27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0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택배 배송 정보 입력하기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엄마의 심부름으로 편의점에서 택배를 보내려 합니다</a:t>
            </a:r>
            <a:r>
              <a:rPr lang="en-US" altLang="ko-KR" dirty="0"/>
              <a:t>. </a:t>
            </a:r>
            <a:r>
              <a:rPr lang="ko-KR" altLang="en-US" dirty="0"/>
              <a:t>택배를 보낼 때</a:t>
            </a:r>
            <a:r>
              <a:rPr lang="en-US" altLang="ko-KR" dirty="0"/>
              <a:t>, </a:t>
            </a:r>
            <a:r>
              <a:rPr lang="ko-KR" altLang="en-US" dirty="0"/>
              <a:t>받는 사람과 주소를 입력하고 택배의 무게를 입력합니다</a:t>
            </a:r>
            <a:r>
              <a:rPr lang="en-US" altLang="ko-KR" dirty="0"/>
              <a:t>. </a:t>
            </a:r>
            <a:r>
              <a:rPr lang="ko-KR" altLang="en-US" dirty="0"/>
              <a:t>택배 무게는 그램</a:t>
            </a:r>
            <a:r>
              <a:rPr lang="en-US" altLang="ko-KR" dirty="0"/>
              <a:t>(g)</a:t>
            </a:r>
            <a:r>
              <a:rPr lang="ko-KR" altLang="en-US" dirty="0"/>
              <a:t>당 </a:t>
            </a:r>
            <a:r>
              <a:rPr lang="en-US" altLang="ko-KR" dirty="0"/>
              <a:t>5</a:t>
            </a:r>
            <a:r>
              <a:rPr lang="ko-KR" altLang="en-US" dirty="0"/>
              <a:t>원이며</a:t>
            </a:r>
            <a:r>
              <a:rPr lang="en-US" altLang="ko-KR" dirty="0"/>
              <a:t>, </a:t>
            </a:r>
            <a:r>
              <a:rPr lang="ko-KR" altLang="en-US" dirty="0"/>
              <a:t>자동으로 계산됩니다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택배 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배송비와 함께 출력되는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13C4B2-8DCD-478A-840F-165F9C03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595" y="4137754"/>
            <a:ext cx="4456781" cy="25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0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택배 배송 정보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3F74D02-2B25-4861-9A04-7275BB1DA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620"/>
            <a:ext cx="10515600" cy="432334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04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숫자를 입력하는 계산기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키보드로 </a:t>
            </a:r>
            <a:r>
              <a:rPr lang="en-US" altLang="ko-KR" dirty="0"/>
              <a:t>2</a:t>
            </a:r>
            <a:r>
              <a:rPr lang="ko-KR" altLang="en-US" dirty="0"/>
              <a:t>개의 숫자를 입력하면 두 숫자의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</a:t>
            </a:r>
            <a:r>
              <a:rPr lang="en-US" altLang="ko-KR" dirty="0"/>
              <a:t>, </a:t>
            </a:r>
            <a:r>
              <a:rPr lang="ko-KR" altLang="en-US" dirty="0"/>
              <a:t>제곱을 계산하는 계산기를 만들어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A5469DE-708A-462C-A63F-6807464E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9" y="2885010"/>
            <a:ext cx="5809981" cy="37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8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숫자를 입력하는 계산기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BF6A27-C22B-440D-A3E3-7BCF63257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679" y="1690688"/>
            <a:ext cx="7427335" cy="499626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98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예제</a:t>
            </a:r>
            <a:r>
              <a:rPr lang="en-US" altLang="ko-KR" dirty="0"/>
              <a:t>) </a:t>
            </a:r>
            <a:r>
              <a:rPr lang="ko-KR" altLang="en-US" dirty="0"/>
              <a:t>거북이가 나오는 프로그램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>
            <a:extLst>
              <a:ext uri="{FF2B5EF4-FFF2-40B4-BE49-F238E27FC236}">
                <a16:creationId xmlns:a16="http://schemas.microsoft.com/office/drawing/2014/main" id="{9723099E-5A1A-45DF-B776-10B4D4CD3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46" y="778668"/>
            <a:ext cx="1176308" cy="133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8F63E7-4BE8-4AB2-AF43-19492436C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51" y="1724334"/>
            <a:ext cx="9899438" cy="47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9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예제</a:t>
            </a:r>
            <a:r>
              <a:rPr lang="en-US" altLang="ko-KR" dirty="0"/>
              <a:t>) </a:t>
            </a:r>
            <a:r>
              <a:rPr lang="ko-KR" altLang="en-US" dirty="0"/>
              <a:t>거북이가 나오는 프로그램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2BCD534-B77A-4857-B5BE-EC7ED9F42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280" y="1842877"/>
            <a:ext cx="9364813" cy="47822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>
            <a:extLst>
              <a:ext uri="{FF2B5EF4-FFF2-40B4-BE49-F238E27FC236}">
                <a16:creationId xmlns:a16="http://schemas.microsoft.com/office/drawing/2014/main" id="{9999CEB7-C751-4762-9CBE-1F8F2CED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46" y="778668"/>
            <a:ext cx="1176308" cy="133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44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그릇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a, b</a:t>
            </a:r>
            <a:r>
              <a:rPr lang="ko-KR" altLang="en-US" dirty="0"/>
              <a:t>를 선언하고 </a:t>
            </a:r>
            <a:r>
              <a:rPr lang="en-US" altLang="ko-KR" dirty="0"/>
              <a:t>100, 200</a:t>
            </a:r>
            <a:r>
              <a:rPr lang="ko-KR" altLang="en-US" dirty="0"/>
              <a:t>을 대입하기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6024855-C1FB-4EE5-ADE1-8CD37F60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487629"/>
            <a:ext cx="10515600" cy="427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2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예제</a:t>
            </a:r>
            <a:r>
              <a:rPr lang="en-US" altLang="ko-KR" dirty="0"/>
              <a:t>) </a:t>
            </a:r>
            <a:r>
              <a:rPr lang="ko-KR" altLang="en-US" dirty="0"/>
              <a:t>거북이가 나오는 프로그램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>
            <a:extLst>
              <a:ext uri="{FF2B5EF4-FFF2-40B4-BE49-F238E27FC236}">
                <a16:creationId xmlns:a16="http://schemas.microsoft.com/office/drawing/2014/main" id="{10B9B498-830E-4359-B8F6-DD42B322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46" y="778668"/>
            <a:ext cx="1176308" cy="133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E44E45-B560-4DC6-A498-FD74C6E7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사각형을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D507DF-D360-4B5B-BB12-8CBE00AF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20" y="1887333"/>
            <a:ext cx="4412962" cy="42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12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E2EDC-0D7F-4185-9523-BA15D0B9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31D98-C3B6-4566-BC75-A4DAFA35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9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그릇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a, b</a:t>
            </a:r>
            <a:r>
              <a:rPr lang="ko-KR" altLang="en-US" dirty="0"/>
              <a:t>에 들어있는 값을 더해 새로운 그릇 </a:t>
            </a:r>
            <a:r>
              <a:rPr lang="en-US" altLang="ko-KR" dirty="0"/>
              <a:t>c</a:t>
            </a:r>
            <a:r>
              <a:rPr lang="ko-KR" altLang="en-US" dirty="0"/>
              <a:t>에 담기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1FCD598-3BC6-4891-8C99-90874915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13" y="2443524"/>
            <a:ext cx="10235373" cy="42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계산식을 포함한 전체를 출력하기</a:t>
            </a:r>
            <a:endParaRPr lang="en-US" altLang="ko-KR" dirty="0"/>
          </a:p>
          <a:p>
            <a:pPr lvl="1"/>
            <a:r>
              <a:rPr lang="en-US" altLang="ko-KR" dirty="0"/>
              <a:t>print()</a:t>
            </a:r>
            <a:r>
              <a:rPr lang="ko-KR" altLang="en-US" dirty="0"/>
              <a:t>함수 안에서 여러 개를 출력하고 싶다면 콤마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4504018-85E1-4D15-AA03-06330CD4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92" y="2787894"/>
            <a:ext cx="8715415" cy="407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선언과 값의 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대입 연산자인 </a:t>
            </a:r>
            <a:r>
              <a:rPr lang="en-US" altLang="ko-KR" dirty="0"/>
              <a:t>= </a:t>
            </a:r>
            <a:r>
              <a:rPr lang="ko-KR" altLang="en-US" dirty="0"/>
              <a:t>이 나오면 무조건 </a:t>
            </a:r>
            <a:r>
              <a:rPr lang="en-US" altLang="ko-KR" dirty="0"/>
              <a:t>= </a:t>
            </a:r>
            <a:r>
              <a:rPr lang="ko-KR" altLang="en-US" dirty="0"/>
              <a:t>의 오른쪽 부분이 모두 계산된 후에 왼쪽으로 대입됨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8B041C41-22AF-4E54-9323-C8B84A980A23}"/>
              </a:ext>
            </a:extLst>
          </p:cNvPr>
          <p:cNvSpPr/>
          <p:nvPr/>
        </p:nvSpPr>
        <p:spPr>
          <a:xfrm>
            <a:off x="1132965" y="2699808"/>
            <a:ext cx="7200800" cy="9584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num1 = 100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num2 = 50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result = num1 + num2</a:t>
            </a:r>
            <a:endParaRPr lang="ko-KR" altLang="en-US" sz="1600" dirty="0">
              <a:solidFill>
                <a:schemeClr val="tx1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98E265-7DE9-4569-893D-5B54D071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65" y="3658235"/>
            <a:ext cx="70104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5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304F48-BCBE-4056-86FB-5289E87F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37" y="3429000"/>
            <a:ext cx="7019925" cy="33623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선언과 값의 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모든 코드에서 </a:t>
            </a:r>
            <a:r>
              <a:rPr lang="en-US" altLang="ko-KR" dirty="0"/>
              <a:t>=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왼쪽에는 변수가 있어야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</a:t>
            </a:r>
            <a:r>
              <a:rPr lang="ko-KR" altLang="en-US" dirty="0"/>
              <a:t>의 오른쪽이 모두 변수 일 필요는 없음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5E42294D-2F74-4829-BCCB-4B53EBDB9549}"/>
              </a:ext>
            </a:extLst>
          </p:cNvPr>
          <p:cNvSpPr/>
          <p:nvPr/>
        </p:nvSpPr>
        <p:spPr>
          <a:xfrm>
            <a:off x="838200" y="3024633"/>
            <a:ext cx="7200800" cy="4918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result = num1 + 200 </a:t>
            </a:r>
            <a:endParaRPr lang="ko-KR" altLang="en-US" sz="1600" dirty="0">
              <a:solidFill>
                <a:srgbClr val="0070C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09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E770-A446-4981-802D-CA15A1E3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선언과 값의 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D305-E650-4793-8B05-4182E355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대입 연산자 </a:t>
            </a:r>
            <a:r>
              <a:rPr lang="en-US" altLang="ko-KR" dirty="0"/>
              <a:t>=</a:t>
            </a:r>
            <a:r>
              <a:rPr lang="ko-KR" altLang="en-US" dirty="0"/>
              <a:t>의 왼쪽이 변수가 아니라면 오류 발생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EE936E-A950-4B4D-9E08-D6718F30FE53}"/>
              </a:ext>
            </a:extLst>
          </p:cNvPr>
          <p:cNvCxnSpPr>
            <a:cxnSpLocks/>
          </p:cNvCxnSpPr>
          <p:nvPr/>
        </p:nvCxnSpPr>
        <p:spPr>
          <a:xfrm>
            <a:off x="673396" y="928577"/>
            <a:ext cx="0" cy="76211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0D6F0B-E09E-4240-9832-B386F2A7DE80}"/>
              </a:ext>
            </a:extLst>
          </p:cNvPr>
          <p:cNvCxnSpPr>
            <a:cxnSpLocks/>
          </p:cNvCxnSpPr>
          <p:nvPr/>
        </p:nvCxnSpPr>
        <p:spPr>
          <a:xfrm>
            <a:off x="524540" y="1559448"/>
            <a:ext cx="113768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DE6669FE-4F3B-4295-820A-841BB8B941FA}"/>
              </a:ext>
            </a:extLst>
          </p:cNvPr>
          <p:cNvSpPr/>
          <p:nvPr/>
        </p:nvSpPr>
        <p:spPr>
          <a:xfrm>
            <a:off x="1048440" y="2449011"/>
            <a:ext cx="7200800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100 = num1 + num2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: cannot assign to literal</a:t>
            </a:r>
            <a:endParaRPr lang="ko-KR" altLang="en-US" sz="1600" dirty="0">
              <a:solidFill>
                <a:srgbClr val="FF0000"/>
              </a:solidFill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D67D5-9A74-4C24-99C1-AA38F78A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357482"/>
            <a:ext cx="6743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867</Words>
  <Application>Microsoft Office PowerPoint</Application>
  <PresentationFormat>와이드스크린</PresentationFormat>
  <Paragraphs>134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함초롬돋움</vt:lpstr>
      <vt:lpstr>Arial</vt:lpstr>
      <vt:lpstr>Consolas</vt:lpstr>
      <vt:lpstr>Office 테마</vt:lpstr>
      <vt:lpstr>2. 변수란?</vt:lpstr>
      <vt:lpstr>학습목표</vt:lpstr>
      <vt:lpstr>변수의 개념</vt:lpstr>
      <vt:lpstr>변수의 개념</vt:lpstr>
      <vt:lpstr>변수의 개념</vt:lpstr>
      <vt:lpstr>변수의 개념</vt:lpstr>
      <vt:lpstr>변수의 선언과 값의 대입</vt:lpstr>
      <vt:lpstr>변수의 선언과 값의 대입</vt:lpstr>
      <vt:lpstr>변수의 선언과 값의 대입</vt:lpstr>
      <vt:lpstr>변수를 사용한 코드 출력(1) : 숫자</vt:lpstr>
      <vt:lpstr>변수를 사용한 코드 출력(1) : 숫자</vt:lpstr>
      <vt:lpstr>변수를 사용한 코드 출력(1) : 숫자</vt:lpstr>
      <vt:lpstr>변수를 사용한 코드 출력(2) : 문자열</vt:lpstr>
      <vt:lpstr>변수를 사용한 코드 출력(2) : 문자열</vt:lpstr>
      <vt:lpstr>변수를 사용한 코드 출력(2) : 문자열</vt:lpstr>
      <vt:lpstr>간단한 사칙연산 계산기 만들기</vt:lpstr>
      <vt:lpstr>계산기 : 소스 코드</vt:lpstr>
      <vt:lpstr>변수명 규칙</vt:lpstr>
      <vt:lpstr>변수명 규칙</vt:lpstr>
      <vt:lpstr>변수명 규칙</vt:lpstr>
      <vt:lpstr>변수명 규칙</vt:lpstr>
      <vt:lpstr>함수명을 변수로 사용할 경우</vt:lpstr>
      <vt:lpstr>좋은 변수 이름이란?</vt:lpstr>
      <vt:lpstr>좋은 변수 이름이란?</vt:lpstr>
      <vt:lpstr>2. 변수란?</vt:lpstr>
      <vt:lpstr>학습목표</vt:lpstr>
      <vt:lpstr>input() 함수의 개념</vt:lpstr>
      <vt:lpstr>사용자에게 숫자 값을 입력받아 출력하기</vt:lpstr>
      <vt:lpstr>사용자에게 숫자 값을 입력받아 출력받기</vt:lpstr>
      <vt:lpstr>사용자에게 숫자 값을 입력받아 출력하기</vt:lpstr>
      <vt:lpstr>사용자에게 숫자 값을 입력받아 출력하기</vt:lpstr>
      <vt:lpstr>사용자에게 숫자 값을 입력받아 출력하기</vt:lpstr>
      <vt:lpstr>사용자에게 문자열을 입력받아 출력하기</vt:lpstr>
      <vt:lpstr>택배 배송 정보 입력하기</vt:lpstr>
      <vt:lpstr>택배 배송 정보 : 소스코드</vt:lpstr>
      <vt:lpstr>숫자를 입력하는 계산기 만들기</vt:lpstr>
      <vt:lpstr>숫자를 입력하는 계산기 : 소스코드</vt:lpstr>
      <vt:lpstr>실전 예제) 거북이가 나오는 프로그램</vt:lpstr>
      <vt:lpstr>실전 예제) 거북이가 나오는 프로그램</vt:lpstr>
      <vt:lpstr>실전 예제) 거북이가 나오는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변수란?</dc:title>
  <dc:creator>ITNSA</dc:creator>
  <cp:lastModifiedBy>ITNSA</cp:lastModifiedBy>
  <cp:revision>36</cp:revision>
  <dcterms:created xsi:type="dcterms:W3CDTF">2022-07-18T06:17:17Z</dcterms:created>
  <dcterms:modified xsi:type="dcterms:W3CDTF">2022-07-19T00:14:47Z</dcterms:modified>
</cp:coreProperties>
</file>