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5" r:id="rId2"/>
  </p:sldMasterIdLst>
  <p:notesMasterIdLst>
    <p:notesMasterId r:id="rId18"/>
  </p:notesMasterIdLst>
  <p:sldIdLst>
    <p:sldId id="264" r:id="rId3"/>
    <p:sldId id="265" r:id="rId4"/>
    <p:sldId id="266" r:id="rId5"/>
    <p:sldId id="267" r:id="rId6"/>
    <p:sldId id="263" r:id="rId7"/>
    <p:sldId id="257" r:id="rId8"/>
    <p:sldId id="261" r:id="rId9"/>
    <p:sldId id="258" r:id="rId10"/>
    <p:sldId id="270" r:id="rId11"/>
    <p:sldId id="271" r:id="rId12"/>
    <p:sldId id="259" r:id="rId13"/>
    <p:sldId id="272" r:id="rId14"/>
    <p:sldId id="274" r:id="rId15"/>
    <p:sldId id="273" r:id="rId16"/>
    <p:sldId id="268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65387"/>
    <a:srgbClr val="7030A0"/>
    <a:srgbClr val="5B9BD5"/>
    <a:srgbClr val="7DD3E4"/>
    <a:srgbClr val="0D6581"/>
    <a:srgbClr val="FFC000"/>
    <a:srgbClr val="FF0000"/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18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EF05-A812-4F07-8D22-B2E7ACC02F97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C13-A5E2-40BB-92EA-24A11257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712112" y="151970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INDEX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2112" y="215561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TOOL KIT 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12112" y="279153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DATABASE 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100" name="Picture 4" descr="Tool Symbol icon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dex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0" y="1434020"/>
            <a:ext cx="500308" cy="50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Database Symbol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" y="2741718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0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2020816"/>
            <a:ext cx="2292439" cy="523112"/>
            <a:chOff x="0" y="1483787"/>
            <a:chExt cx="2292439" cy="523112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712112" y="151970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INDEX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2112" y="215561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TOOL KIT 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12112" y="279153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DATABASE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4" name="Picture 4" descr="Tool Symbol icon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ndex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0" y="1434020"/>
            <a:ext cx="500308" cy="50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Database Symbol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" y="2741718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69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712112" y="151970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INDEX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2112" y="215561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TOOL KIT 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12112" y="279153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DATABASE 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4" name="Picture 4" descr="Tool Symbol icon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ndex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0" y="1434020"/>
            <a:ext cx="500308" cy="50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Database Symbol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" y="2741718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69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회원가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게시판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r>
              <a:rPr lang="ko-KR" altLang="en-US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예약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#4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#5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s://static.thenounproject.com/png/976093-200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6" y="1391037"/>
            <a:ext cx="563471" cy="5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8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1" y="2689991"/>
            <a:ext cx="480079" cy="4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ople Sitting At Table icon"/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5" y="332781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rared Sensor icon"/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2" y="3997236"/>
            <a:ext cx="409238" cy="4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로그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2020816"/>
            <a:ext cx="2292439" cy="523112"/>
            <a:chOff x="0" y="1483787"/>
            <a:chExt cx="2292439" cy="523112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게시판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r>
              <a:rPr lang="ko-KR" altLang="en-US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예약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#4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#5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s://static.thenounproject.com/png/976093-200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6" y="1391037"/>
            <a:ext cx="563471" cy="5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8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1" y="2689991"/>
            <a:ext cx="480079" cy="4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ople Sitting At Table icon"/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5" y="332781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rared Sensor icon"/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2" y="3997236"/>
            <a:ext cx="409238" cy="4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1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게시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게시판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r>
              <a:rPr lang="ko-KR" altLang="en-US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예약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#4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#5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s://static.thenounproject.com/png/976093-200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6" y="1391037"/>
            <a:ext cx="563471" cy="5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8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1" y="2689991"/>
            <a:ext cx="480079" cy="4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ople Sitting At Table icon"/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5" y="332781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rared Sensor icon"/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2" y="3997236"/>
            <a:ext cx="409238" cy="4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1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스터디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3312587"/>
            <a:ext cx="2292439" cy="523112"/>
            <a:chOff x="0" y="1483787"/>
            <a:chExt cx="2292439" cy="523112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게시판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r>
              <a:rPr lang="ko-KR" altLang="en-US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예약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#4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#5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s://static.thenounproject.com/png/976093-200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6" y="1391037"/>
            <a:ext cx="563471" cy="5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8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1" y="2689991"/>
            <a:ext cx="480079" cy="4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ople Sitting At Table icon"/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5" y="332781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rared Sensor icon"/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2" y="3997236"/>
            <a:ext cx="409238" cy="4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1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두이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0" y="3951215"/>
            <a:ext cx="2292439" cy="523112"/>
            <a:chOff x="0" y="1483787"/>
            <a:chExt cx="2292439" cy="523112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#1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#2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게시판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#3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r>
              <a:rPr lang="ko-KR" altLang="en-US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예약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#4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#5</a:t>
            </a:r>
            <a:endParaRPr lang="ko-KR" altLang="en-US" sz="1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s://static.thenounproject.com/png/976093-200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6" y="1391037"/>
            <a:ext cx="563471" cy="5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 icon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8" y="2105805"/>
            <a:ext cx="376625" cy="3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icon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1" y="2689991"/>
            <a:ext cx="480079" cy="4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ople Sitting At Table icon"/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5" y="332781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rared Sensor icon"/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2" y="3997236"/>
            <a:ext cx="409238" cy="4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0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9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99121" y="192751"/>
            <a:ext cx="9578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80000"/>
              </a:lnSpc>
            </a:pPr>
            <a:r>
              <a:rPr lang="en-US" altLang="ko-KR" sz="1800" b="0" spc="-150" dirty="0" smtClean="0">
                <a:solidFill>
                  <a:schemeClr val="bg1"/>
                </a:solidFill>
                <a:latin typeface="+mj-ea"/>
                <a:ea typeface="+mj-ea"/>
              </a:rPr>
              <a:t>SMART</a:t>
            </a:r>
          </a:p>
          <a:p>
            <a:pPr algn="dist">
              <a:lnSpc>
                <a:spcPct val="80000"/>
              </a:lnSpc>
            </a:pPr>
            <a:r>
              <a:rPr lang="en-US" altLang="ko-KR" sz="1800" b="0" spc="-150" baseline="0" dirty="0" smtClean="0">
                <a:solidFill>
                  <a:schemeClr val="bg1"/>
                </a:solidFill>
                <a:latin typeface="+mj-ea"/>
                <a:ea typeface="+mj-ea"/>
              </a:rPr>
              <a:t>STUDY </a:t>
            </a:r>
          </a:p>
          <a:p>
            <a:pPr algn="dist">
              <a:lnSpc>
                <a:spcPct val="80000"/>
              </a:lnSpc>
            </a:pPr>
            <a:r>
              <a:rPr lang="en-US" altLang="ko-KR" sz="1800" b="0" spc="-150" baseline="0" dirty="0" smtClean="0">
                <a:solidFill>
                  <a:schemeClr val="bg1"/>
                </a:solidFill>
                <a:latin typeface="+mj-ea"/>
                <a:ea typeface="+mj-ea"/>
              </a:rPr>
              <a:t>ROOM</a:t>
            </a:r>
            <a:endParaRPr lang="ko-KR" altLang="en-US" sz="1800" b="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2292438" y="0"/>
            <a:ext cx="9899562" cy="708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94321" y="192751"/>
            <a:ext cx="251012" cy="319628"/>
            <a:chOff x="3621741" y="2384612"/>
            <a:chExt cx="457199" cy="582178"/>
          </a:xfrm>
        </p:grpSpPr>
        <p:sp>
          <p:nvSpPr>
            <p:cNvPr id="3" name="평행 사변형 2"/>
            <p:cNvSpPr/>
            <p:nvPr userDrawn="1"/>
          </p:nvSpPr>
          <p:spPr>
            <a:xfrm>
              <a:off x="3621741" y="2384612"/>
              <a:ext cx="304800" cy="555812"/>
            </a:xfrm>
            <a:prstGeom prst="parallelogram">
              <a:avLst/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 userDrawn="1"/>
          </p:nvSpPr>
          <p:spPr>
            <a:xfrm rot="18900000">
              <a:off x="3774140" y="2410978"/>
              <a:ext cx="304800" cy="555812"/>
            </a:xfrm>
            <a:prstGeom prst="parallelogram">
              <a:avLst/>
            </a:prstGeom>
            <a:solidFill>
              <a:srgbClr val="63A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1096368" y="6548170"/>
            <a:ext cx="1013260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dist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윤지상 </a:t>
            </a:r>
            <a:r>
              <a:rPr lang="en-US" altLang="ko-KR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· </a:t>
            </a:r>
            <a:r>
              <a:rPr lang="ko-KR" altLang="en-US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백수현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32944" y="6476071"/>
            <a:ext cx="251012" cy="319628"/>
            <a:chOff x="3621741" y="2384612"/>
            <a:chExt cx="457199" cy="582178"/>
          </a:xfrm>
        </p:grpSpPr>
        <p:sp>
          <p:nvSpPr>
            <p:cNvPr id="12" name="평행 사변형 11"/>
            <p:cNvSpPr/>
            <p:nvPr userDrawn="1"/>
          </p:nvSpPr>
          <p:spPr>
            <a:xfrm>
              <a:off x="3621741" y="2384612"/>
              <a:ext cx="304800" cy="555812"/>
            </a:xfrm>
            <a:prstGeom prst="parallelogram">
              <a:avLst/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 userDrawn="1"/>
          </p:nvSpPr>
          <p:spPr>
            <a:xfrm rot="18900000">
              <a:off x="3774140" y="2410978"/>
              <a:ext cx="304800" cy="555812"/>
            </a:xfrm>
            <a:prstGeom prst="parallelogram">
              <a:avLst/>
            </a:prstGeom>
            <a:solidFill>
              <a:srgbClr val="63A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659370" y="659082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smtClean="0"/>
              <a:t>-</a:t>
            </a:r>
            <a:fld id="{7763F792-C80B-4EB2-BB75-225D346B46C2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49" r:id="rId4"/>
    <p:sldLayoutId id="2147483660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A1B1-272B-444D-B9C3-4D24DC554E4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7CB9-B46B-4C9D-8F6C-04D116D2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3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80901" y="2654724"/>
            <a:ext cx="7230198" cy="1265911"/>
            <a:chOff x="2389128" y="2408376"/>
            <a:chExt cx="7230198" cy="1265911"/>
          </a:xfrm>
        </p:grpSpPr>
        <p:pic>
          <p:nvPicPr>
            <p:cNvPr id="13314" name="Picture 2" descr="SMART STUDY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43"/>
            <a:stretch/>
          </p:blipFill>
          <p:spPr bwMode="auto">
            <a:xfrm>
              <a:off x="3574473" y="2507931"/>
              <a:ext cx="6044853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2389128" y="2408376"/>
              <a:ext cx="994152" cy="1265911"/>
              <a:chOff x="3621741" y="2384612"/>
              <a:chExt cx="457199" cy="582178"/>
            </a:xfrm>
          </p:grpSpPr>
          <p:sp>
            <p:nvSpPr>
              <p:cNvPr id="5" name="평행 사변형 4"/>
              <p:cNvSpPr/>
              <p:nvPr userDrawn="1"/>
            </p:nvSpPr>
            <p:spPr>
              <a:xfrm>
                <a:off x="3621741" y="2384612"/>
                <a:ext cx="304800" cy="555812"/>
              </a:xfrm>
              <a:prstGeom prst="parallelogram">
                <a:avLst/>
              </a:prstGeom>
              <a:solidFill>
                <a:srgbClr val="0653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 userDrawn="1"/>
            </p:nvSpPr>
            <p:spPr>
              <a:xfrm rot="18900000">
                <a:off x="3774140" y="2410978"/>
                <a:ext cx="304800" cy="555812"/>
              </a:xfrm>
              <a:prstGeom prst="parallelogram">
                <a:avLst/>
              </a:prstGeom>
              <a:solidFill>
                <a:srgbClr val="63AF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1096368" y="6548170"/>
            <a:ext cx="1013260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dist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윤지상 </a:t>
            </a:r>
            <a:r>
              <a:rPr lang="en-US" altLang="ko-KR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· </a:t>
            </a:r>
            <a:r>
              <a:rPr lang="ko-KR" altLang="en-US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백수현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0832944" y="6476071"/>
            <a:ext cx="251012" cy="319628"/>
            <a:chOff x="3621741" y="2384612"/>
            <a:chExt cx="457199" cy="582178"/>
          </a:xfrm>
        </p:grpSpPr>
        <p:sp>
          <p:nvSpPr>
            <p:cNvPr id="10" name="평행 사변형 9"/>
            <p:cNvSpPr/>
            <p:nvPr userDrawn="1"/>
          </p:nvSpPr>
          <p:spPr>
            <a:xfrm>
              <a:off x="3621741" y="2384612"/>
              <a:ext cx="304800" cy="555812"/>
            </a:xfrm>
            <a:prstGeom prst="parallelogram">
              <a:avLst/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 userDrawn="1"/>
          </p:nvSpPr>
          <p:spPr>
            <a:xfrm rot="18900000">
              <a:off x="3774140" y="2410978"/>
              <a:ext cx="304800" cy="555812"/>
            </a:xfrm>
            <a:prstGeom prst="parallelogram">
              <a:avLst/>
            </a:prstGeom>
            <a:solidFill>
              <a:srgbClr val="63A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1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5784" y="8046"/>
            <a:ext cx="5628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예</a:t>
            </a:r>
            <a:r>
              <a:rPr lang="ko-KR" altLang="en-US" sz="3200" b="1" dirty="0" smtClean="0">
                <a:latin typeface="+mj-ea"/>
                <a:ea typeface="+mj-ea"/>
              </a:rPr>
              <a:t>약하기</a:t>
            </a:r>
            <a:r>
              <a:rPr lang="en-US" altLang="ko-KR" sz="3200" b="1" dirty="0" smtClean="0">
                <a:latin typeface="+mj-ea"/>
              </a:rPr>
              <a:t>_</a:t>
            </a:r>
            <a:r>
              <a:rPr lang="en-US" altLang="ko-KR" sz="2000" b="1" dirty="0" smtClean="0">
                <a:latin typeface="+mj-ea"/>
              </a:rPr>
              <a:t>Ajax(</a:t>
            </a:r>
            <a:r>
              <a:rPr lang="ko-KR" altLang="en-US" sz="2000" b="1" dirty="0" smtClean="0">
                <a:latin typeface="+mj-ea"/>
              </a:rPr>
              <a:t>이용 종료시간</a:t>
            </a:r>
            <a:r>
              <a:rPr lang="en-US" altLang="ko-KR" sz="2000" b="1" dirty="0" smtClean="0">
                <a:latin typeface="+mj-ea"/>
              </a:rPr>
              <a:t>, </a:t>
            </a:r>
            <a:r>
              <a:rPr lang="ko-KR" altLang="en-US" sz="2000" b="1" dirty="0" smtClean="0">
                <a:latin typeface="+mj-ea"/>
              </a:rPr>
              <a:t>결제금액</a:t>
            </a:r>
            <a:r>
              <a:rPr lang="en-US" altLang="ko-KR" sz="2000" b="1" dirty="0" smtClean="0">
                <a:latin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2499649" y="908113"/>
            <a:ext cx="3275754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ontroller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3554" name="Picture 2" descr="G:\0311\예약하기 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14" y="1747204"/>
            <a:ext cx="8929206" cy="45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G:\0311\1\예약 aj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91370"/>
            <a:ext cx="3900871" cy="24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텍스트 개체 틀 2"/>
          <p:cNvSpPr txBox="1">
            <a:spLocks/>
          </p:cNvSpPr>
          <p:nvPr/>
        </p:nvSpPr>
        <p:spPr>
          <a:xfrm>
            <a:off x="3935697" y="5090202"/>
            <a:ext cx="2419003" cy="34913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buNone/>
            </a:pPr>
            <a:r>
              <a:rPr lang="ko-KR" altLang="en-US" sz="1100" b="1" dirty="0" smtClean="0">
                <a:solidFill>
                  <a:srgbClr val="7DD4E5"/>
                </a:solidFill>
                <a:latin typeface="+mn-ea"/>
              </a:rPr>
              <a:t>예약 중복검사 함수 재사용</a:t>
            </a:r>
            <a:endParaRPr lang="ko-KR" altLang="en-US" sz="1100" b="1" dirty="0">
              <a:solidFill>
                <a:srgbClr val="7DD4E5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956860" y="5106828"/>
            <a:ext cx="2236122" cy="0"/>
          </a:xfrm>
          <a:prstGeom prst="line">
            <a:avLst/>
          </a:prstGeom>
          <a:ln>
            <a:solidFill>
              <a:srgbClr val="7DD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5784" y="8046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+mj-ea"/>
                <a:ea typeface="+mj-ea"/>
              </a:rPr>
              <a:t>아</a:t>
            </a:r>
            <a:r>
              <a:rPr lang="ko-KR" altLang="en-US" sz="3200" b="1" dirty="0" err="1" smtClean="0">
                <a:latin typeface="+mj-ea"/>
                <a:ea typeface="+mj-ea"/>
              </a:rPr>
              <a:t>두이노</a:t>
            </a:r>
            <a:r>
              <a:rPr lang="ko-KR" altLang="en-US" sz="3200" b="1" dirty="0" smtClean="0">
                <a:latin typeface="+mj-ea"/>
                <a:ea typeface="+mj-ea"/>
              </a:rPr>
              <a:t> 센서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0570" y="1418366"/>
            <a:ext cx="8481612" cy="4890993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80" name="Picture 4" descr="G:\0311\1\아두이노 seri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13"/>
          <a:stretch/>
        </p:blipFill>
        <p:spPr bwMode="auto">
          <a:xfrm>
            <a:off x="2740571" y="1322586"/>
            <a:ext cx="1991003" cy="19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27963" y="1722213"/>
            <a:ext cx="7238864" cy="1616394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81" name="Picture 5" descr="G:\0311\1\아두이노 conne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4" b="96202"/>
          <a:stretch/>
        </p:blipFill>
        <p:spPr bwMode="auto">
          <a:xfrm>
            <a:off x="3227963" y="1627048"/>
            <a:ext cx="4824441" cy="19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227963" y="3674642"/>
            <a:ext cx="7238864" cy="2285584"/>
          </a:xfrm>
          <a:prstGeom prst="rect">
            <a:avLst/>
          </a:prstGeom>
          <a:solidFill>
            <a:srgbClr val="06538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82" name="Picture 6" descr="G:\0311\1\아두이노 read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" r="52466" b="96902"/>
          <a:stretch/>
        </p:blipFill>
        <p:spPr bwMode="auto">
          <a:xfrm>
            <a:off x="3227963" y="3556661"/>
            <a:ext cx="4067983" cy="23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3463545" y="4063375"/>
            <a:ext cx="6716683" cy="338554"/>
            <a:chOff x="3474718" y="3855549"/>
            <a:chExt cx="6716683" cy="33855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485891" y="4136806"/>
              <a:ext cx="67055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74718" y="3855549"/>
              <a:ext cx="4231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장애물 센서 값 읽어오기 </a:t>
              </a:r>
              <a:r>
                <a:rPr lang="en-US" altLang="ko-KR" sz="1600" dirty="0" smtClean="0"/>
                <a:t>(DB</a:t>
              </a:r>
              <a:r>
                <a:rPr lang="ko-KR" altLang="en-US" sz="1600" dirty="0" smtClean="0"/>
                <a:t>저장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463545" y="4528554"/>
            <a:ext cx="6716683" cy="338554"/>
            <a:chOff x="3463545" y="4262319"/>
            <a:chExt cx="6716683" cy="338554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3474718" y="4543576"/>
              <a:ext cx="67055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63545" y="4262319"/>
              <a:ext cx="4231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온습도</a:t>
              </a:r>
              <a:r>
                <a:rPr lang="ko-KR" altLang="en-US" sz="1600" dirty="0" smtClean="0"/>
                <a:t> 센서 값 읽어오기 </a:t>
              </a:r>
              <a:r>
                <a:rPr lang="en-US" altLang="ko-KR" sz="1600" dirty="0"/>
                <a:t>(DB</a:t>
              </a:r>
              <a:r>
                <a:rPr lang="ko-KR" altLang="en-US" sz="1600" dirty="0"/>
                <a:t>저장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74718" y="4993735"/>
            <a:ext cx="6705510" cy="338554"/>
            <a:chOff x="3474718" y="4817433"/>
            <a:chExt cx="6705510" cy="338554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474718" y="5098690"/>
              <a:ext cx="67055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29804" y="4817433"/>
              <a:ext cx="5480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</a:t>
              </a:r>
              <a:r>
                <a:rPr lang="ko-KR" altLang="en-US" sz="1600" dirty="0" err="1" smtClean="0"/>
                <a:t>온습도</a:t>
              </a:r>
              <a:r>
                <a:rPr lang="ko-KR" altLang="en-US" sz="1600" dirty="0" smtClean="0"/>
                <a:t> 센서 값에 따라 </a:t>
              </a:r>
              <a:r>
                <a:rPr lang="ko-KR" altLang="en-US" sz="1600" dirty="0" err="1" smtClean="0"/>
                <a:t>휀에</a:t>
              </a:r>
              <a:r>
                <a:rPr lang="en-US" altLang="ko-KR" sz="1600" dirty="0" smtClean="0"/>
                <a:t> on/off</a:t>
              </a:r>
              <a:r>
                <a:rPr lang="ko-KR" altLang="en-US" sz="1600" dirty="0" smtClean="0"/>
                <a:t>값 전달</a:t>
              </a:r>
              <a:endParaRPr lang="ko-KR" altLang="en-US" sz="16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463545" y="5458915"/>
            <a:ext cx="6716683" cy="338554"/>
            <a:chOff x="3463545" y="4817433"/>
            <a:chExt cx="6716683" cy="33855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474718" y="5098690"/>
              <a:ext cx="67055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63545" y="4817433"/>
              <a:ext cx="4231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착석여부 확인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장애물 센서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463544" y="2000162"/>
            <a:ext cx="6716683" cy="338554"/>
            <a:chOff x="3474718" y="3855549"/>
            <a:chExt cx="6716683" cy="33855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3485891" y="4136806"/>
              <a:ext cx="67055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74718" y="3855549"/>
              <a:ext cx="4231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SerialReader</a:t>
              </a:r>
              <a:r>
                <a:rPr lang="en-US" altLang="ko-KR" sz="1600" dirty="0" smtClean="0"/>
                <a:t> Thread </a:t>
              </a:r>
              <a:r>
                <a:rPr lang="ko-KR" altLang="en-US" sz="1600" dirty="0" smtClean="0"/>
                <a:t>호출 → </a:t>
              </a:r>
              <a:r>
                <a:rPr lang="en-US" altLang="ko-KR" sz="1600" dirty="0" smtClean="0"/>
                <a:t>run</a:t>
              </a:r>
              <a:r>
                <a:rPr lang="ko-KR" altLang="en-US" sz="1600" dirty="0" smtClean="0"/>
                <a:t>함수 실행</a:t>
              </a:r>
              <a:endParaRPr lang="ko-KR" altLang="en-US" sz="1600" dirty="0"/>
            </a:p>
          </p:txBody>
        </p:sp>
      </p:grpSp>
      <p:pic>
        <p:nvPicPr>
          <p:cNvPr id="24583" name="Picture 7" descr="G:\0311\1\아두이노 read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20682" r="66731" b="77922"/>
          <a:stretch/>
        </p:blipFill>
        <p:spPr bwMode="auto">
          <a:xfrm>
            <a:off x="3445116" y="3886698"/>
            <a:ext cx="2340533" cy="19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왼쪽으로 구부러진 화살표 17"/>
          <p:cNvSpPr/>
          <p:nvPr/>
        </p:nvSpPr>
        <p:spPr>
          <a:xfrm flipH="1" flipV="1">
            <a:off x="2507984" y="2098201"/>
            <a:ext cx="847560" cy="2134451"/>
          </a:xfrm>
          <a:prstGeom prst="curvedLeft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위로 굽은 화살표 22"/>
          <p:cNvSpPr/>
          <p:nvPr/>
        </p:nvSpPr>
        <p:spPr>
          <a:xfrm rot="16200000" flipH="1" flipV="1">
            <a:off x="3686524" y="4884395"/>
            <a:ext cx="378472" cy="360525"/>
          </a:xfrm>
          <a:prstGeom prst="bentUpArrow">
            <a:avLst/>
          </a:prstGeom>
          <a:solidFill>
            <a:srgbClr val="7DD3E4"/>
          </a:solidFill>
          <a:ln>
            <a:solidFill>
              <a:srgbClr val="0D6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5784" y="8046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+mj-ea"/>
                <a:ea typeface="+mj-ea"/>
              </a:rPr>
              <a:t>아</a:t>
            </a:r>
            <a:r>
              <a:rPr lang="ko-KR" altLang="en-US" sz="3200" b="1" dirty="0" err="1" smtClean="0">
                <a:latin typeface="+mj-ea"/>
                <a:ea typeface="+mj-ea"/>
              </a:rPr>
              <a:t>두이노</a:t>
            </a:r>
            <a:r>
              <a:rPr lang="ko-KR" altLang="en-US" sz="3200" b="1" dirty="0" smtClean="0">
                <a:latin typeface="+mj-ea"/>
                <a:ea typeface="+mj-ea"/>
              </a:rPr>
              <a:t> 센서</a:t>
            </a:r>
            <a:r>
              <a:rPr lang="en-US" altLang="ko-KR" sz="3200" b="1" dirty="0" smtClean="0">
                <a:latin typeface="+mj-ea"/>
                <a:ea typeface="+mj-ea"/>
              </a:rPr>
              <a:t>_</a:t>
            </a:r>
            <a:r>
              <a:rPr lang="ko-KR" altLang="en-US" sz="2000" b="1" dirty="0" smtClean="0">
                <a:latin typeface="+mj-ea"/>
                <a:ea typeface="+mj-ea"/>
              </a:rPr>
              <a:t>센서 값 가져오기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80000"/>
            <a:ext cx="7219950" cy="233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80000" y="3416530"/>
            <a:ext cx="8342182" cy="2643448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01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Split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통해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motion, temperature, humidity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받아오기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12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5784" y="8046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+mj-ea"/>
                <a:ea typeface="+mj-ea"/>
              </a:rPr>
              <a:t>아</a:t>
            </a:r>
            <a:r>
              <a:rPr lang="ko-KR" altLang="en-US" sz="3200" b="1" dirty="0" err="1" smtClean="0">
                <a:latin typeface="+mj-ea"/>
                <a:ea typeface="+mj-ea"/>
              </a:rPr>
              <a:t>두이노</a:t>
            </a:r>
            <a:r>
              <a:rPr lang="ko-KR" altLang="en-US" sz="3200" b="1" dirty="0" smtClean="0">
                <a:latin typeface="+mj-ea"/>
                <a:ea typeface="+mj-ea"/>
              </a:rPr>
              <a:t> 센서</a:t>
            </a:r>
            <a:r>
              <a:rPr lang="en-US" altLang="ko-KR" sz="3200" b="1" dirty="0" smtClean="0">
                <a:latin typeface="+mj-ea"/>
                <a:ea typeface="+mj-ea"/>
              </a:rPr>
              <a:t>_</a:t>
            </a:r>
            <a:r>
              <a:rPr lang="ko-KR" altLang="en-US" sz="2000" b="1" dirty="0" smtClean="0">
                <a:latin typeface="+mj-ea"/>
                <a:ea typeface="+mj-ea"/>
              </a:rPr>
              <a:t>장애물센서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80000"/>
            <a:ext cx="61912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880000" y="4251824"/>
            <a:ext cx="8342182" cy="1808153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02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장애물 센서 값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저장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 때 착석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  <a:latin typeface="+mn-ea"/>
              </a:rPr>
              <a:t>웹에서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확인 가능</a:t>
            </a:r>
          </a:p>
        </p:txBody>
      </p:sp>
    </p:spTree>
    <p:extLst>
      <p:ext uri="{BB962C8B-B14F-4D97-AF65-F5344CB8AC3E}">
        <p14:creationId xmlns:p14="http://schemas.microsoft.com/office/powerpoint/2010/main" val="7978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5784" y="8046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+mj-ea"/>
                <a:ea typeface="+mj-ea"/>
              </a:rPr>
              <a:t>아</a:t>
            </a:r>
            <a:r>
              <a:rPr lang="ko-KR" altLang="en-US" sz="3200" b="1" dirty="0" err="1" smtClean="0">
                <a:latin typeface="+mj-ea"/>
                <a:ea typeface="+mj-ea"/>
              </a:rPr>
              <a:t>두이노</a:t>
            </a:r>
            <a:r>
              <a:rPr lang="ko-KR" altLang="en-US" sz="3200" b="1" dirty="0" smtClean="0">
                <a:latin typeface="+mj-ea"/>
                <a:ea typeface="+mj-ea"/>
              </a:rPr>
              <a:t> 센서</a:t>
            </a:r>
            <a:r>
              <a:rPr lang="en-US" altLang="ko-KR" sz="3200" b="1" dirty="0" smtClean="0">
                <a:latin typeface="+mj-ea"/>
                <a:ea typeface="+mj-ea"/>
              </a:rPr>
              <a:t>_</a:t>
            </a:r>
            <a:r>
              <a:rPr lang="ko-KR" altLang="en-US" sz="2000" b="1" dirty="0" err="1" smtClean="0">
                <a:latin typeface="+mj-ea"/>
                <a:ea typeface="+mj-ea"/>
              </a:rPr>
              <a:t>온습도</a:t>
            </a:r>
            <a:r>
              <a:rPr lang="ko-KR" altLang="en-US" sz="2000" b="1" dirty="0" smtClean="0">
                <a:latin typeface="+mj-ea"/>
                <a:ea typeface="+mj-ea"/>
              </a:rPr>
              <a:t> 센서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79999"/>
            <a:ext cx="3614706" cy="206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80000" y="3416530"/>
            <a:ext cx="8342182" cy="2643448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4800" dirty="0" smtClean="0">
                <a:solidFill>
                  <a:schemeClr val="tx1"/>
                </a:solidFill>
                <a:latin typeface="+mn-ea"/>
              </a:rPr>
              <a:t>03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온습도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값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저장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온도가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℃보다 높을 때 웹에서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아두이노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C=1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 보내주고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온도가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℃보다 낮을 때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아두이노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C=0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 보내주기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웹에서 확인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1590675"/>
            <a:ext cx="40862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96368" y="6548170"/>
            <a:ext cx="1013260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dist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윤지상 </a:t>
            </a:r>
            <a:r>
              <a:rPr lang="en-US" altLang="ko-KR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· </a:t>
            </a:r>
            <a:r>
              <a:rPr lang="ko-KR" altLang="en-US" sz="1050" b="0" spc="-300" dirty="0" smtClean="0">
                <a:solidFill>
                  <a:schemeClr val="tx1"/>
                </a:solidFill>
                <a:latin typeface="+mn-ea"/>
                <a:ea typeface="+mn-ea"/>
              </a:rPr>
              <a:t>백수현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832944" y="6476071"/>
            <a:ext cx="251012" cy="319628"/>
            <a:chOff x="3621741" y="2384612"/>
            <a:chExt cx="457199" cy="582178"/>
          </a:xfrm>
        </p:grpSpPr>
        <p:sp>
          <p:nvSpPr>
            <p:cNvPr id="7" name="평행 사변형 6"/>
            <p:cNvSpPr/>
            <p:nvPr userDrawn="1"/>
          </p:nvSpPr>
          <p:spPr>
            <a:xfrm>
              <a:off x="3621741" y="2384612"/>
              <a:ext cx="304800" cy="555812"/>
            </a:xfrm>
            <a:prstGeom prst="parallelogram">
              <a:avLst/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 userDrawn="1"/>
          </p:nvSpPr>
          <p:spPr>
            <a:xfrm rot="18900000">
              <a:off x="3774140" y="2410978"/>
              <a:ext cx="304800" cy="555812"/>
            </a:xfrm>
            <a:prstGeom prst="parallelogram">
              <a:avLst/>
            </a:prstGeom>
            <a:solidFill>
              <a:srgbClr val="63A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9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7"/>
          <p:cNvSpPr txBox="1">
            <a:spLocks/>
          </p:cNvSpPr>
          <p:nvPr/>
        </p:nvSpPr>
        <p:spPr>
          <a:xfrm>
            <a:off x="708798" y="650020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63F792-C80B-4EB2-BB75-225D346B46C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861185" y="1904429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61185" y="3651734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61185" y="4816604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61185" y="5399039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61185" y="5981477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861185" y="4234169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1185" y="2486864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61185" y="1415854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61185" y="1994468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TOOL KIT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1185" y="2573082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61185" y="3151696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61185" y="3730310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61185" y="4308924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1185" y="4887538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스터디룸</a:t>
            </a:r>
            <a:r>
              <a:rPr lang="ko-KR" altLang="en-US" dirty="0" smtClean="0"/>
              <a:t> 예약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1185" y="5466155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861185" y="3069299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7"/>
          <p:cNvSpPr txBox="1">
            <a:spLocks/>
          </p:cNvSpPr>
          <p:nvPr/>
        </p:nvSpPr>
        <p:spPr>
          <a:xfrm>
            <a:off x="708798" y="650020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63F792-C80B-4EB2-BB75-225D346B46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861185" y="1415854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61185" y="2435116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861185" y="3454378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861185" y="4473640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61185" y="5492902"/>
            <a:ext cx="8731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9805" y="1709671"/>
            <a:ext cx="171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Eclipse</a:t>
            </a:r>
            <a:endParaRPr lang="ko-KR" altLang="en-US" sz="2400" dirty="0"/>
          </a:p>
        </p:txBody>
      </p:sp>
      <p:pic>
        <p:nvPicPr>
          <p:cNvPr id="11" name="Picture 4" descr="eclipse program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27" y="1582953"/>
            <a:ext cx="717665" cy="71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95011" y="1709671"/>
            <a:ext cx="171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JDK 1.8</a:t>
            </a:r>
            <a:endParaRPr lang="ko-KR" altLang="en-US" sz="2400" dirty="0"/>
          </a:p>
        </p:txBody>
      </p:sp>
      <p:pic>
        <p:nvPicPr>
          <p:cNvPr id="13" name="Picture 6" descr="java jdk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21" y="1607449"/>
            <a:ext cx="1192686" cy="6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88199" y="2717474"/>
            <a:ext cx="171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Spring</a:t>
            </a:r>
            <a:endParaRPr lang="ko-KR" altLang="en-US" sz="2400" dirty="0"/>
          </a:p>
        </p:txBody>
      </p:sp>
      <p:pic>
        <p:nvPicPr>
          <p:cNvPr id="15" name="Picture 8" descr="spri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75" y="2632188"/>
            <a:ext cx="2043983" cy="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mave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6" y="2759547"/>
            <a:ext cx="1619250" cy="4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207908" y="2717473"/>
            <a:ext cx="234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Apache Maven</a:t>
            </a:r>
            <a:endParaRPr lang="ko-KR" altLang="en-US" sz="2400" dirty="0"/>
          </a:p>
        </p:txBody>
      </p:sp>
      <p:pic>
        <p:nvPicPr>
          <p:cNvPr id="18" name="Picture 12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75" y="3589297"/>
            <a:ext cx="1147874" cy="7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88547" y="3740939"/>
            <a:ext cx="299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Apache Tomcat 8.5</a:t>
            </a:r>
            <a:endParaRPr lang="ko-KR" altLang="en-US" sz="2400" dirty="0"/>
          </a:p>
        </p:txBody>
      </p:sp>
      <p:pic>
        <p:nvPicPr>
          <p:cNvPr id="20" name="Picture 14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21" y="4679576"/>
            <a:ext cx="1162622" cy="59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70443" y="4748602"/>
            <a:ext cx="299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MySQL(DB)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19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7"/>
          <p:cNvSpPr txBox="1">
            <a:spLocks/>
          </p:cNvSpPr>
          <p:nvPr/>
        </p:nvSpPr>
        <p:spPr>
          <a:xfrm>
            <a:off x="708798" y="650020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63F792-C80B-4EB2-BB75-225D346B46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44549"/>
              </p:ext>
            </p:extLst>
          </p:nvPr>
        </p:nvGraphicFramePr>
        <p:xfrm>
          <a:off x="3125584" y="1508784"/>
          <a:ext cx="84124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402080"/>
                <a:gridCol w="1402080"/>
                <a:gridCol w="1402080"/>
                <a:gridCol w="14020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581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REPLY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581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581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STUDYROOM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581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RESERVATION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581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TEMP/HUM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581">
                        <a:alpha val="7607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mId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roomNo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reservationNo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thNo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boardNo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boardNo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memberNo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fee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roomNo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replyNo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replyContent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0" baseline="0" dirty="0" err="1" smtClean="0">
                          <a:solidFill>
                            <a:schemeClr val="tx1"/>
                          </a:solidFill>
                        </a:rPr>
                        <a:t>reservationCount</a:t>
                      </a:r>
                      <a:endParaRPr lang="ko-KR" altLang="en-US" sz="1200" spc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startTime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thDate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writeDate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replyDate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totalTime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thTime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views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adminCheck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endTime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likes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payment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isSeating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자유형 30"/>
          <p:cNvSpPr/>
          <p:nvPr/>
        </p:nvSpPr>
        <p:spPr>
          <a:xfrm>
            <a:off x="3790604" y="2431111"/>
            <a:ext cx="856210" cy="109682"/>
          </a:xfrm>
          <a:custGeom>
            <a:avLst/>
            <a:gdLst>
              <a:gd name="connsiteX0" fmla="*/ 0 w 756458"/>
              <a:gd name="connsiteY0" fmla="*/ 374073 h 374073"/>
              <a:gd name="connsiteX1" fmla="*/ 166254 w 756458"/>
              <a:gd name="connsiteY1" fmla="*/ 0 h 374073"/>
              <a:gd name="connsiteX2" fmla="*/ 507076 w 756458"/>
              <a:gd name="connsiteY2" fmla="*/ 374073 h 374073"/>
              <a:gd name="connsiteX3" fmla="*/ 756458 w 756458"/>
              <a:gd name="connsiteY3" fmla="*/ 0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58" h="374073">
                <a:moveTo>
                  <a:pt x="0" y="374073"/>
                </a:moveTo>
                <a:cubicBezTo>
                  <a:pt x="40870" y="187036"/>
                  <a:pt x="81741" y="0"/>
                  <a:pt x="166254" y="0"/>
                </a:cubicBezTo>
                <a:cubicBezTo>
                  <a:pt x="250767" y="0"/>
                  <a:pt x="408709" y="374073"/>
                  <a:pt x="507076" y="374073"/>
                </a:cubicBezTo>
                <a:cubicBezTo>
                  <a:pt x="605443" y="374073"/>
                  <a:pt x="719051" y="45720"/>
                  <a:pt x="756458" y="0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10644" y="2284016"/>
            <a:ext cx="507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 smtClean="0"/>
              <a:t>join</a:t>
            </a:r>
            <a:endParaRPr lang="ko-KR" altLang="en-US" sz="105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31131" y="5123976"/>
            <a:ext cx="5744094" cy="25391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a</a:t>
            </a:r>
            <a:r>
              <a:rPr lang="en-US" altLang="ko-KR" sz="1050" dirty="0" smtClean="0"/>
              <a:t>lter table reply add foreign key(</a:t>
            </a:r>
            <a:r>
              <a:rPr lang="en-US" altLang="ko-KR" sz="1050" dirty="0" err="1" smtClean="0"/>
              <a:t>boardNo</a:t>
            </a:r>
            <a:r>
              <a:rPr lang="en-US" altLang="ko-KR" sz="1050" dirty="0" smtClean="0"/>
              <a:t>) references board(</a:t>
            </a:r>
            <a:r>
              <a:rPr lang="en-US" altLang="ko-KR" sz="1050" dirty="0" err="1" smtClean="0"/>
              <a:t>boardNo</a:t>
            </a:r>
            <a:r>
              <a:rPr lang="en-US" altLang="ko-KR" sz="1050" dirty="0" smtClean="0"/>
              <a:t>) </a:t>
            </a:r>
            <a:r>
              <a:rPr lang="en-US" altLang="ko-KR" sz="1050" dirty="0" smtClean="0">
                <a:solidFill>
                  <a:srgbClr val="FF0000"/>
                </a:solidFill>
              </a:rPr>
              <a:t>on delete cascade</a:t>
            </a:r>
            <a:r>
              <a:rPr lang="en-US" altLang="ko-KR" sz="1050" dirty="0" smtClean="0"/>
              <a:t>;</a:t>
            </a:r>
            <a:endParaRPr lang="ko-KR" altLang="en-US" sz="1050" dirty="0"/>
          </a:p>
        </p:txBody>
      </p:sp>
      <p:cxnSp>
        <p:nvCxnSpPr>
          <p:cNvPr id="35" name="꺾인 연결선 34"/>
          <p:cNvCxnSpPr>
            <a:endCxn id="33" idx="1"/>
          </p:cNvCxnSpPr>
          <p:nvPr/>
        </p:nvCxnSpPr>
        <p:spPr>
          <a:xfrm rot="5400000">
            <a:off x="1713888" y="3833691"/>
            <a:ext cx="2834486" cy="12700"/>
          </a:xfrm>
          <a:prstGeom prst="bentConnector4">
            <a:avLst>
              <a:gd name="adj1" fmla="val -43"/>
              <a:gd name="adj2" fmla="val 242363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4" descr="check red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AutoShape 6" descr="check red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92" name="Picture 8" descr="check red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0" b="95435" l="2500" r="979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52" y="4500441"/>
            <a:ext cx="945373" cy="8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50088" y="2901041"/>
            <a:ext cx="162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Member DB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에 있는 아이디와 비교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 rot="1784979">
            <a:off x="9935011" y="3378595"/>
            <a:ext cx="360771" cy="67916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6" name="Picture 4" descr="G:\0311\login_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40" y="1428546"/>
            <a:ext cx="6076605" cy="239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G:\0311\login_중복검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92" y="2450339"/>
            <a:ext cx="5655407" cy="38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9147430" y="1619745"/>
            <a:ext cx="3130480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iew</a:t>
            </a:r>
            <a:r>
              <a:rPr lang="en-US" altLang="ko-KR" sz="3600" b="1" dirty="0" smtClean="0">
                <a:solidFill>
                  <a:srgbClr val="0070C0"/>
                </a:solidFill>
                <a:latin typeface="+mn-ea"/>
              </a:rPr>
              <a:t>(Ajax)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오른쪽 화살표 13"/>
          <p:cNvSpPr/>
          <p:nvPr/>
        </p:nvSpPr>
        <p:spPr>
          <a:xfrm rot="272157">
            <a:off x="5278037" y="3727005"/>
            <a:ext cx="1255222" cy="30509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 rot="272157">
            <a:off x="5278037" y="3358781"/>
            <a:ext cx="1255222" cy="332509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05784" y="8046"/>
            <a:ext cx="4543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유</a:t>
            </a:r>
            <a:r>
              <a:rPr lang="ko-KR" altLang="en-US" sz="3200" b="1" dirty="0" smtClean="0">
                <a:latin typeface="+mj-ea"/>
                <a:ea typeface="+mj-ea"/>
              </a:rPr>
              <a:t>효성 검사</a:t>
            </a:r>
            <a:r>
              <a:rPr lang="en-US" altLang="ko-KR" sz="3200" b="1" dirty="0" smtClean="0">
                <a:latin typeface="+mj-ea"/>
                <a:ea typeface="+mj-ea"/>
              </a:rPr>
              <a:t>_</a:t>
            </a:r>
            <a:r>
              <a:rPr lang="ko-KR" altLang="en-US" sz="2000" b="1" dirty="0" smtClean="0">
                <a:latin typeface="+mj-ea"/>
                <a:ea typeface="+mj-ea"/>
              </a:rPr>
              <a:t>아이디 중복체크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2383267" y="592219"/>
            <a:ext cx="3275754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ontroller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125587" y="3444822"/>
            <a:ext cx="665018" cy="292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917127" y="3674431"/>
            <a:ext cx="665018" cy="292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6" idx="6"/>
            <a:endCxn id="22" idx="2"/>
          </p:cNvCxnSpPr>
          <p:nvPr/>
        </p:nvCxnSpPr>
        <p:spPr>
          <a:xfrm>
            <a:off x="3790605" y="3591301"/>
            <a:ext cx="4126522" cy="2296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7" name="Picture 5" descr="G:\0311\1\회원가입 aja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9199" r="9824" b="76424"/>
          <a:stretch/>
        </p:blipFill>
        <p:spPr bwMode="auto">
          <a:xfrm>
            <a:off x="8540309" y="5366523"/>
            <a:ext cx="2844231" cy="8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9458" name="Picture 2" descr="G:\0311\login_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80" y="1744040"/>
            <a:ext cx="4132984" cy="39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G:\0311\login_fu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73" y="1753836"/>
            <a:ext cx="4142163" cy="44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405784" y="8046"/>
            <a:ext cx="5134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유</a:t>
            </a:r>
            <a:r>
              <a:rPr lang="ko-KR" altLang="en-US" sz="3200" b="1" dirty="0" smtClean="0">
                <a:latin typeface="+mj-ea"/>
                <a:ea typeface="+mj-ea"/>
              </a:rPr>
              <a:t>효성 검사</a:t>
            </a:r>
            <a:r>
              <a:rPr lang="en-US" altLang="ko-KR" sz="3000" b="1" dirty="0">
                <a:latin typeface="+mj-ea"/>
              </a:rPr>
              <a:t>_</a:t>
            </a:r>
            <a:r>
              <a:rPr lang="ko-KR" altLang="en-US" sz="2000" b="1" dirty="0">
                <a:latin typeface="+mj-ea"/>
              </a:rPr>
              <a:t>아이디 </a:t>
            </a:r>
            <a:r>
              <a:rPr lang="ko-KR" altLang="en-US" sz="2000" b="1" dirty="0" smtClean="0">
                <a:latin typeface="+mj-ea"/>
              </a:rPr>
              <a:t>비밀번호 체크</a:t>
            </a:r>
            <a:endParaRPr lang="ko-KR" altLang="en-US" sz="2000" b="1" dirty="0">
              <a:latin typeface="+mj-ea"/>
            </a:endParaRPr>
          </a:p>
          <a:p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2" name="텍스트 개체 틀 2"/>
          <p:cNvSpPr txBox="1">
            <a:spLocks/>
          </p:cNvSpPr>
          <p:nvPr/>
        </p:nvSpPr>
        <p:spPr>
          <a:xfrm>
            <a:off x="2499649" y="908113"/>
            <a:ext cx="3275754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ontroller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8839849" y="921453"/>
            <a:ext cx="3130480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iew</a:t>
            </a:r>
            <a:r>
              <a:rPr lang="en-US" altLang="ko-KR" sz="3600" b="1" dirty="0" smtClean="0">
                <a:solidFill>
                  <a:srgbClr val="0070C0"/>
                </a:solidFill>
                <a:latin typeface="+mn-ea"/>
              </a:rPr>
              <a:t>(Ajax)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4" name="오른쪽 화살표 33"/>
          <p:cNvSpPr/>
          <p:nvPr/>
        </p:nvSpPr>
        <p:spPr>
          <a:xfrm rot="20481952">
            <a:off x="6408025" y="4378327"/>
            <a:ext cx="1489068" cy="30509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화살표 34"/>
          <p:cNvSpPr/>
          <p:nvPr/>
        </p:nvSpPr>
        <p:spPr>
          <a:xfrm rot="20481952">
            <a:off x="6408025" y="4010102"/>
            <a:ext cx="1489068" cy="332509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217027" y="5345160"/>
            <a:ext cx="665018" cy="292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518075" y="3377339"/>
            <a:ext cx="665018" cy="292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36" idx="6"/>
            <a:endCxn id="37" idx="2"/>
          </p:cNvCxnSpPr>
          <p:nvPr/>
        </p:nvCxnSpPr>
        <p:spPr>
          <a:xfrm flipV="1">
            <a:off x="3882045" y="3523818"/>
            <a:ext cx="5636030" cy="19678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Picture 4" descr="G:\0311\1\로그인 aja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13894" r="11280" b="65123"/>
          <a:stretch/>
        </p:blipFill>
        <p:spPr bwMode="auto">
          <a:xfrm>
            <a:off x="9113640" y="5173597"/>
            <a:ext cx="2404909" cy="69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483" name="Picture 3" descr="G:\0311\게시물 추천버튼 누르기(ajax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61" y="1742119"/>
            <a:ext cx="5630061" cy="13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499649" y="908113"/>
            <a:ext cx="3275754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ontroller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0482" name="Picture 2" descr="G:\0311\board추천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91" y="2714104"/>
            <a:ext cx="49911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9002297" y="1875127"/>
            <a:ext cx="3130480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iew</a:t>
            </a:r>
            <a:r>
              <a:rPr lang="en-US" altLang="ko-KR" sz="3600" b="1" dirty="0" smtClean="0">
                <a:solidFill>
                  <a:srgbClr val="0070C0"/>
                </a:solidFill>
                <a:latin typeface="+mn-ea"/>
              </a:rPr>
              <a:t>(Ajax)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오른쪽 화살표 9"/>
          <p:cNvSpPr/>
          <p:nvPr/>
        </p:nvSpPr>
        <p:spPr>
          <a:xfrm rot="1619360">
            <a:off x="5732640" y="3322624"/>
            <a:ext cx="1489068" cy="30509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rot="1619360">
            <a:off x="5732640" y="2954400"/>
            <a:ext cx="1489068" cy="332509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05784" y="8046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게</a:t>
            </a:r>
            <a:r>
              <a:rPr lang="ko-KR" altLang="en-US" sz="3200" b="1" dirty="0" smtClean="0">
                <a:latin typeface="+mj-ea"/>
                <a:ea typeface="+mj-ea"/>
              </a:rPr>
              <a:t>시물 추천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505759" y="2574118"/>
            <a:ext cx="1839325" cy="338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454341" y="4641855"/>
            <a:ext cx="665018" cy="292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13" idx="6"/>
            <a:endCxn id="14" idx="2"/>
          </p:cNvCxnSpPr>
          <p:nvPr/>
        </p:nvCxnSpPr>
        <p:spPr>
          <a:xfrm>
            <a:off x="5345084" y="2743547"/>
            <a:ext cx="4109257" cy="20447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"/>
          <p:cNvSpPr txBox="1">
            <a:spLocks/>
          </p:cNvSpPr>
          <p:nvPr/>
        </p:nvSpPr>
        <p:spPr>
          <a:xfrm>
            <a:off x="2624261" y="3166580"/>
            <a:ext cx="1886342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W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eb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0484" name="Picture 4" descr="G:\0311\1\웹 게시판 추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32" y="3997358"/>
            <a:ext cx="3121384" cy="212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4319847" y="4887815"/>
            <a:ext cx="665018" cy="292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5784" y="8046"/>
            <a:ext cx="6728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예</a:t>
            </a:r>
            <a:r>
              <a:rPr lang="ko-KR" altLang="en-US" sz="3200" b="1" dirty="0" smtClean="0">
                <a:latin typeface="+mj-ea"/>
                <a:ea typeface="+mj-ea"/>
              </a:rPr>
              <a:t>약하기</a:t>
            </a:r>
            <a:r>
              <a:rPr lang="en-US" altLang="ko-KR" sz="3200" b="1" dirty="0" smtClean="0">
                <a:latin typeface="+mj-ea"/>
                <a:ea typeface="+mj-ea"/>
              </a:rPr>
              <a:t>_</a:t>
            </a:r>
            <a:r>
              <a:rPr lang="en-US" altLang="ko-KR" sz="2000" b="1" dirty="0" smtClean="0">
                <a:latin typeface="+mj-ea"/>
                <a:ea typeface="+mj-ea"/>
              </a:rPr>
              <a:t>timestamp</a:t>
            </a:r>
            <a:r>
              <a:rPr lang="ko-KR" altLang="en-US" sz="2000" b="1" dirty="0" smtClean="0">
                <a:latin typeface="+mj-ea"/>
                <a:ea typeface="+mj-ea"/>
              </a:rPr>
              <a:t>받아오기</a:t>
            </a:r>
            <a:r>
              <a:rPr lang="en-US" altLang="ko-KR" sz="2000" b="1" dirty="0" smtClean="0"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</a:rPr>
              <a:t>종료시간 자동계산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1506" name="Picture 2" descr="G:\0311\예약 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62" y="1745682"/>
            <a:ext cx="5771329" cy="45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G:\0311\예약 String to timeSta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83" y="1770608"/>
            <a:ext cx="4326600" cy="1606353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 flipV="1">
            <a:off x="6367549" y="1770608"/>
            <a:ext cx="1410739" cy="14567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367549" y="3376961"/>
            <a:ext cx="1423034" cy="645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759825" y="3239810"/>
            <a:ext cx="3607724" cy="201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59824" y="4138970"/>
            <a:ext cx="4197235" cy="201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6957059" y="3943938"/>
            <a:ext cx="821229" cy="1950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957059" y="4353115"/>
            <a:ext cx="833524" cy="1494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개체 틀 2"/>
          <p:cNvSpPr txBox="1">
            <a:spLocks/>
          </p:cNvSpPr>
          <p:nvPr/>
        </p:nvSpPr>
        <p:spPr>
          <a:xfrm>
            <a:off x="2499649" y="908113"/>
            <a:ext cx="3275754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ontroller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8" name="텍스트 개체 틀 2"/>
          <p:cNvSpPr txBox="1">
            <a:spLocks/>
          </p:cNvSpPr>
          <p:nvPr/>
        </p:nvSpPr>
        <p:spPr>
          <a:xfrm>
            <a:off x="9949557" y="1475973"/>
            <a:ext cx="2378214" cy="349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buNone/>
            </a:pP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String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→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Timestamp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1513" name="Picture 5" descr="G:\0311\reservationEnd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288" y="3943938"/>
            <a:ext cx="4338896" cy="55863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텍스트 개체 틀 2"/>
          <p:cNvSpPr txBox="1">
            <a:spLocks/>
          </p:cNvSpPr>
          <p:nvPr/>
        </p:nvSpPr>
        <p:spPr>
          <a:xfrm>
            <a:off x="9742519" y="3674242"/>
            <a:ext cx="2726890" cy="349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buNone/>
            </a:pP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이용종료시간 자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동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계산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528" name="TextBox 21527"/>
          <p:cNvSpPr txBox="1"/>
          <p:nvPr/>
        </p:nvSpPr>
        <p:spPr>
          <a:xfrm>
            <a:off x="10266219" y="115767"/>
            <a:ext cx="287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에서 받아올 때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타입으로 가져온 뒤 다시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타입으로 변환한다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2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8798" y="6500202"/>
            <a:ext cx="2743200" cy="365125"/>
          </a:xfr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5784" y="8046"/>
            <a:ext cx="6543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예</a:t>
            </a:r>
            <a:r>
              <a:rPr lang="ko-KR" altLang="en-US" sz="3200" b="1" dirty="0" smtClean="0">
                <a:latin typeface="+mj-ea"/>
                <a:ea typeface="+mj-ea"/>
              </a:rPr>
              <a:t>약하기</a:t>
            </a:r>
            <a:r>
              <a:rPr lang="en-US" altLang="ko-KR" sz="3200" b="1" dirty="0" smtClean="0">
                <a:latin typeface="+mj-ea"/>
              </a:rPr>
              <a:t>_</a:t>
            </a:r>
            <a:r>
              <a:rPr lang="ko-KR" altLang="en-US" sz="2000" b="1" dirty="0" smtClean="0">
                <a:latin typeface="+mj-ea"/>
              </a:rPr>
              <a:t>예약금액 자동계산</a:t>
            </a:r>
            <a:r>
              <a:rPr lang="en-US" altLang="ko-KR" sz="2000" b="1" dirty="0" smtClean="0">
                <a:latin typeface="+mj-ea"/>
              </a:rPr>
              <a:t>, </a:t>
            </a:r>
            <a:r>
              <a:rPr lang="ko-KR" altLang="en-US" sz="2000" b="1" dirty="0" smtClean="0">
                <a:latin typeface="+mj-ea"/>
              </a:rPr>
              <a:t>예약시간 중복검사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1506" name="Picture 2" descr="G:\0311\예약 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62" y="1745682"/>
            <a:ext cx="5771329" cy="45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 flipV="1">
            <a:off x="7665720" y="3154231"/>
            <a:ext cx="931198" cy="15603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65720" y="4928684"/>
            <a:ext cx="936047" cy="13404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64674" y="4727011"/>
            <a:ext cx="4901046" cy="201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8" name="Picture 4" descr="G:\0311\예약중복검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918" y="3154230"/>
            <a:ext cx="3413974" cy="311494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764674" y="4429831"/>
            <a:ext cx="3491346" cy="201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6256020" y="1224872"/>
            <a:ext cx="1021009" cy="32049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256020" y="2266491"/>
            <a:ext cx="1021009" cy="23650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"/>
          <p:cNvSpPr txBox="1">
            <a:spLocks/>
          </p:cNvSpPr>
          <p:nvPr/>
        </p:nvSpPr>
        <p:spPr>
          <a:xfrm>
            <a:off x="2499649" y="908113"/>
            <a:ext cx="3275754" cy="1071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en-US" altLang="ko-KR" sz="7200" b="1" dirty="0" smtClean="0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4800" b="1" dirty="0" smtClean="0">
                <a:solidFill>
                  <a:srgbClr val="0070C0"/>
                </a:solidFill>
                <a:latin typeface="+mn-ea"/>
              </a:rPr>
              <a:t>ontroller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8693210" y="2913169"/>
            <a:ext cx="3601365" cy="349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buNone/>
            </a:pP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예약 중복검사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예약 수정에서 재사용함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2530" name="Picture 2" descr="G:\0311\reservationP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29" y="1224872"/>
            <a:ext cx="4733863" cy="104161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텍스트 개체 틀 2"/>
          <p:cNvSpPr txBox="1">
            <a:spLocks/>
          </p:cNvSpPr>
          <p:nvPr/>
        </p:nvSpPr>
        <p:spPr>
          <a:xfrm>
            <a:off x="9975273" y="959067"/>
            <a:ext cx="2442951" cy="349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buNone/>
            </a:pP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예약금액 자동계산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5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F3ACB519-17A4-4A6D-9A4D-8FF4DA22E16B}" vid="{63B81DF3-9A3E-49E2-8F54-EAC3F74BF13E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570</TotalTime>
  <Words>300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나눔바른고딕 Light</vt:lpstr>
      <vt:lpstr>default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LEEHYEKANG</dc:creator>
  <cp:lastModifiedBy>a</cp:lastModifiedBy>
  <cp:revision>137</cp:revision>
  <dcterms:created xsi:type="dcterms:W3CDTF">2015-08-15T23:33:07Z</dcterms:created>
  <dcterms:modified xsi:type="dcterms:W3CDTF">2019-03-27T13:32:35Z</dcterms:modified>
</cp:coreProperties>
</file>