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2" r:id="rId13"/>
    <p:sldId id="273" r:id="rId14"/>
    <p:sldId id="265" r:id="rId15"/>
    <p:sldId id="274" r:id="rId16"/>
    <p:sldId id="266" r:id="rId17"/>
    <p:sldId id="26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EA"/>
    <a:srgbClr val="EFE0D6"/>
    <a:srgbClr val="FDFFBD"/>
    <a:srgbClr val="F9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4"/>
    <p:restoredTop sz="94650"/>
  </p:normalViewPr>
  <p:slideViewPr>
    <p:cSldViewPr>
      <p:cViewPr>
        <p:scale>
          <a:sx n="119" d="100"/>
          <a:sy n="119" d="100"/>
        </p:scale>
        <p:origin x="240" y="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2C641-AD1F-AC47-B9F3-27E5641D2213}" type="datetimeFigureOut">
              <a:rPr kumimoji="1" lang="ko-Kore-KR" altLang="en-US" smtClean="0"/>
              <a:t>2021. 1. 14.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A9E15-66AF-5A4B-80AC-9DE65B934A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51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A9E15-66AF-5A4B-80AC-9DE65B934ABA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601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4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01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36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73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3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9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69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28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73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4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737E-8C7C-4656-B07C-469163A57BFE}" type="datetimeFigureOut">
              <a:rPr lang="ko-KR" altLang="en-US" smtClean="0"/>
              <a:t>2021. 1. 12.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AC55-C0AA-4B6A-B479-8D407D9159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7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87824" y="2090093"/>
            <a:ext cx="3240360" cy="432048"/>
          </a:xfrm>
          <a:prstGeom prst="rect">
            <a:avLst/>
          </a:prstGeom>
          <a:solidFill>
            <a:srgbClr val="E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563638"/>
            <a:ext cx="7772400" cy="1102519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1560" y="2647851"/>
            <a:ext cx="6400800" cy="131445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-Credit DataSet-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7438" y="3867894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데이터사이언스전공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201804207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백수민</a:t>
            </a:r>
          </a:p>
        </p:txBody>
      </p:sp>
    </p:spTree>
    <p:extLst>
      <p:ext uri="{BB962C8B-B14F-4D97-AF65-F5344CB8AC3E}">
        <p14:creationId xmlns:p14="http://schemas.microsoft.com/office/powerpoint/2010/main" val="1652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867C1-4919-6642-8072-F4B891E242B1}"/>
              </a:ext>
            </a:extLst>
          </p:cNvPr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</a:t>
            </a:r>
          </a:p>
        </p:txBody>
      </p: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B29890F-41F1-5742-87DF-F86CD4D808BC}"/>
              </a:ext>
            </a:extLst>
          </p:cNvPr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0E1869-AE3C-4941-9B95-64B13F6F9C79}"/>
              </a:ext>
            </a:extLst>
          </p:cNvPr>
          <p:cNvSpPr txBox="1"/>
          <p:nvPr/>
        </p:nvSpPr>
        <p:spPr>
          <a:xfrm>
            <a:off x="527680" y="771550"/>
            <a:ext cx="8076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피처로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이용하여 회귀분석 실시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종속변수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Limit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Income, Rating, Cards, Student, Balance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FC0A304-3A95-3441-AC41-8BEAB901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301"/>
            <a:ext cx="4216896" cy="3074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71D4F-0B17-4345-A272-271835AEB255}"/>
              </a:ext>
            </a:extLst>
          </p:cNvPr>
          <p:cNvSpPr txBox="1"/>
          <p:nvPr/>
        </p:nvSpPr>
        <p:spPr>
          <a:xfrm>
            <a:off x="4993606" y="2211710"/>
            <a:ext cx="4120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해석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(Intercept): 136.87499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제곱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0.996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피처들을 다 고려 했을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피처들은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99.6%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설명한다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21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ACE4E-FEBB-7449-90C7-AC9C929149B1}"/>
              </a:ext>
            </a:extLst>
          </p:cNvPr>
          <p:cNvSpPr txBox="1"/>
          <p:nvPr/>
        </p:nvSpPr>
        <p:spPr>
          <a:xfrm>
            <a:off x="527680" y="88244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다중공선성 검사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60931-A94F-1F4D-A9BE-F6460079F045}"/>
              </a:ext>
            </a:extLst>
          </p:cNvPr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997BE7B1-93A2-DF41-8843-AF04824D4C65}"/>
              </a:ext>
            </a:extLst>
          </p:cNvPr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36D11-2827-C143-A88A-2EEC04D73831}"/>
              </a:ext>
            </a:extLst>
          </p:cNvPr>
          <p:cNvSpPr txBox="1"/>
          <p:nvPr/>
        </p:nvSpPr>
        <p:spPr>
          <a:xfrm>
            <a:off x="683568" y="220241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수치가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크면 다중공선성 문제가 있다고 할 수 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피처 중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Rating, Balance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수치가 다소 크게 나왔다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FCDABD-A80F-FF48-A03C-76E544AAA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61284"/>
            <a:ext cx="3960440" cy="2123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55BDB6-8DF3-BC4C-9571-2DA3F2CFF2EF}"/>
              </a:ext>
            </a:extLst>
          </p:cNvPr>
          <p:cNvSpPr txBox="1"/>
          <p:nvPr/>
        </p:nvSpPr>
        <p:spPr>
          <a:xfrm>
            <a:off x="4716016" y="3306946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두 피처가 양적 상관관계인 것을 알 수 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다중공선성 문제를 해결하기 위해 특정 피처를 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제거해야한다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A548B4E-095E-0842-A953-F7FCFA194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96" y="1295481"/>
            <a:ext cx="4673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0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ACE4E-FEBB-7449-90C7-AC9C929149B1}"/>
              </a:ext>
            </a:extLst>
          </p:cNvPr>
          <p:cNvSpPr txBox="1"/>
          <p:nvPr/>
        </p:nvSpPr>
        <p:spPr>
          <a:xfrm>
            <a:off x="527680" y="88244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다중공선성 문제 해결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60931-A94F-1F4D-A9BE-F6460079F045}"/>
              </a:ext>
            </a:extLst>
          </p:cNvPr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997BE7B1-93A2-DF41-8843-AF04824D4C65}"/>
              </a:ext>
            </a:extLst>
          </p:cNvPr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D6388D-6645-824C-95C4-64314E4C93FC}"/>
              </a:ext>
            </a:extLst>
          </p:cNvPr>
          <p:cNvSpPr txBox="1"/>
          <p:nvPr/>
        </p:nvSpPr>
        <p:spPr>
          <a:xfrm>
            <a:off x="647564" y="1283245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문제를 해결하기 위해 상관관계가 있는 두 피처 중 하나를 제거하기로 한다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36A05A0-578E-A345-BDBB-5B332D96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779662"/>
            <a:ext cx="4577216" cy="2976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D4CDBE-87E5-3A45-975E-19D552A4E595}"/>
              </a:ext>
            </a:extLst>
          </p:cNvPr>
          <p:cNvSpPr txBox="1"/>
          <p:nvPr/>
        </p:nvSpPr>
        <p:spPr>
          <a:xfrm>
            <a:off x="5224780" y="2263973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Rating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제거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하였을 때의 회귀분석 결과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수정된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값에 주목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0.9755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나왔다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ACE4E-FEBB-7449-90C7-AC9C929149B1}"/>
              </a:ext>
            </a:extLst>
          </p:cNvPr>
          <p:cNvSpPr txBox="1"/>
          <p:nvPr/>
        </p:nvSpPr>
        <p:spPr>
          <a:xfrm>
            <a:off x="527680" y="88244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다중공선성 문제 해결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60931-A94F-1F4D-A9BE-F6460079F045}"/>
              </a:ext>
            </a:extLst>
          </p:cNvPr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997BE7B1-93A2-DF41-8843-AF04824D4C65}"/>
              </a:ext>
            </a:extLst>
          </p:cNvPr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D6388D-6645-824C-95C4-64314E4C93FC}"/>
              </a:ext>
            </a:extLst>
          </p:cNvPr>
          <p:cNvSpPr txBox="1"/>
          <p:nvPr/>
        </p:nvSpPr>
        <p:spPr>
          <a:xfrm>
            <a:off x="647564" y="1283245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문제를 해결하기 위해 상관관계가 있는 두 피처 중 하나를 제거하기로 한다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4CDBE-87E5-3A45-975E-19D552A4E595}"/>
              </a:ext>
            </a:extLst>
          </p:cNvPr>
          <p:cNvSpPr txBox="1"/>
          <p:nvPr/>
        </p:nvSpPr>
        <p:spPr>
          <a:xfrm>
            <a:off x="5224780" y="2263973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Balance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제거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하였을 때의 회귀분석 결과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수정된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값에 주목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0.9956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나왔다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BDCE866-5C8D-C749-8663-C41580A5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753302"/>
            <a:ext cx="4560636" cy="3084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DEC6B5-4F46-F049-9996-CF1B4B2A3C8C}"/>
              </a:ext>
            </a:extLst>
          </p:cNvPr>
          <p:cNvSpPr txBox="1"/>
          <p:nvPr/>
        </p:nvSpPr>
        <p:spPr>
          <a:xfrm>
            <a:off x="5289326" y="4095252"/>
            <a:ext cx="3747170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수정된 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값이 클수록 좋으므로 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Balance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제거한 모델을 선택하도록 한다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1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9752" y="4558754"/>
            <a:ext cx="623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등분산성 모두 충족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90A0F0-6C4D-504B-BACB-4D8AD885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2" y="737728"/>
            <a:ext cx="7172115" cy="36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ACE4E-FEBB-7449-90C7-AC9C929149B1}"/>
              </a:ext>
            </a:extLst>
          </p:cNvPr>
          <p:cNvSpPr txBox="1"/>
          <p:nvPr/>
        </p:nvSpPr>
        <p:spPr>
          <a:xfrm>
            <a:off x="527680" y="88244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다중공선성 검사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60931-A94F-1F4D-A9BE-F6460079F045}"/>
              </a:ext>
            </a:extLst>
          </p:cNvPr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997BE7B1-93A2-DF41-8843-AF04824D4C65}"/>
              </a:ext>
            </a:extLst>
          </p:cNvPr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36D11-2827-C143-A88A-2EEC04D73831}"/>
              </a:ext>
            </a:extLst>
          </p:cNvPr>
          <p:cNvSpPr txBox="1"/>
          <p:nvPr/>
        </p:nvSpPr>
        <p:spPr>
          <a:xfrm>
            <a:off x="938684" y="2571750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다중공선성 검사 결과 문제가 없는 것을 확인할 수 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FE3A83F-1583-4A45-BD7D-57FC1690E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4" y="1419622"/>
            <a:ext cx="433678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7680" y="88244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회귀계수 파악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680" y="3583278"/>
            <a:ext cx="8436808" cy="1148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Limit=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-295.1611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(0.1214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Income)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(14.8837*Rating)</a:t>
            </a:r>
          </a:p>
          <a:p>
            <a:pPr>
              <a:lnSpc>
                <a:spcPct val="125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    + (-72.3557*Cards) + (-39.5992*Student)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DF9B9C5-5C28-B242-A8EA-4DD34288C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89939"/>
            <a:ext cx="6553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3808" y="2090093"/>
            <a:ext cx="3384376" cy="432048"/>
          </a:xfrm>
          <a:prstGeom prst="rect">
            <a:avLst/>
          </a:prstGeom>
          <a:solidFill>
            <a:srgbClr val="EFE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8032" y="156363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411560" y="2647851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-Q&amp;A-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12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8032" y="4611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47864" y="1469231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899592" y="2432979"/>
            <a:ext cx="1512168" cy="15121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</a:p>
        </p:txBody>
      </p:sp>
      <p:sp>
        <p:nvSpPr>
          <p:cNvPr id="11" name="타원 10"/>
          <p:cNvSpPr/>
          <p:nvPr/>
        </p:nvSpPr>
        <p:spPr>
          <a:xfrm>
            <a:off x="2915816" y="2432979"/>
            <a:ext cx="1512168" cy="15121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상관분석</a:t>
            </a:r>
          </a:p>
        </p:txBody>
      </p:sp>
      <p:sp>
        <p:nvSpPr>
          <p:cNvPr id="12" name="타원 11"/>
          <p:cNvSpPr/>
          <p:nvPr/>
        </p:nvSpPr>
        <p:spPr>
          <a:xfrm>
            <a:off x="4932040" y="2427734"/>
            <a:ext cx="1512168" cy="15121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</a:t>
            </a:r>
          </a:p>
        </p:txBody>
      </p:sp>
      <p:sp>
        <p:nvSpPr>
          <p:cNvPr id="13" name="타원 12"/>
          <p:cNvSpPr/>
          <p:nvPr/>
        </p:nvSpPr>
        <p:spPr>
          <a:xfrm>
            <a:off x="6948264" y="2427734"/>
            <a:ext cx="1512168" cy="15121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4" y="2661183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265738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266118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6296" y="265738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33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78001" y="98757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&lt;Credit DataSet&gt;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70356" r="56006" b="1530"/>
          <a:stretch/>
        </p:blipFill>
        <p:spPr>
          <a:xfrm>
            <a:off x="468647" y="1635646"/>
            <a:ext cx="4705327" cy="192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4128" y="1059582"/>
            <a:ext cx="3240360" cy="392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신분 확인용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Income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신용카드 한도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Rating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 순위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Cards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신용카드 개수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Education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교육받은 연수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Gender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여부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Married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결혼 여부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Ethnicity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민족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Balance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신용카드 잔액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795885"/>
            <a:ext cx="5400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목표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Limit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외의 변수들을 통해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예측할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다중선형회귀분석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58521" y="1728979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61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70356" r="56006" b="1530"/>
          <a:stretch/>
        </p:blipFill>
        <p:spPr>
          <a:xfrm>
            <a:off x="766750" y="1635646"/>
            <a:ext cx="6397538" cy="25202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7655" y="1821482"/>
            <a:ext cx="381642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7655" y="2896723"/>
            <a:ext cx="4464496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57930" y="3410823"/>
            <a:ext cx="599842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7655" y="3605139"/>
            <a:ext cx="6306358" cy="133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05958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분석에 필요 없는 변수 제거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5973" y="429994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ID, Education, Married, Ethnicity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61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78198" r="57097" b="1721"/>
          <a:stretch/>
        </p:blipFill>
        <p:spPr>
          <a:xfrm>
            <a:off x="539552" y="1563638"/>
            <a:ext cx="8064888" cy="216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1059582"/>
            <a:ext cx="806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상관분석을 위해 수치형 데이터로 변환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(as.numeric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393480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Gender =&gt; Male : 1, Female : 2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 =&gt; No : 1, Yes : 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61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상관분석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78222" r="33898" b="2079"/>
          <a:stretch/>
        </p:blipFill>
        <p:spPr>
          <a:xfrm>
            <a:off x="179512" y="1347614"/>
            <a:ext cx="8738346" cy="1665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680" y="88244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cor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이용하여 상관분석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35696" y="1851670"/>
            <a:ext cx="936104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667600"/>
            <a:ext cx="936104" cy="152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27584" y="1563638"/>
            <a:ext cx="7992888" cy="124797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43807" y="2675984"/>
            <a:ext cx="936105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10491" y="1692000"/>
            <a:ext cx="936104" cy="1524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0491" y="1857483"/>
            <a:ext cx="936104" cy="1524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5616" y="3363836"/>
            <a:ext cx="7560840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</a:t>
            </a:r>
            <a:r>
              <a:rPr lang="ko-KR" altLang="en-US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Rating, Limit</a:t>
            </a:r>
            <a:r>
              <a:rPr lang="ko-KR" altLang="en-US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Balance, Rating</a:t>
            </a:r>
            <a:r>
              <a:rPr lang="ko-KR" altLang="en-US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Balance &gt; </a:t>
            </a:r>
            <a:r>
              <a:rPr lang="ko-KR" altLang="en-US" sz="17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상관관계</a:t>
            </a:r>
            <a:endParaRPr lang="en-US" altLang="ko-KR" sz="17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</a:t>
            </a:r>
            <a:r>
              <a:rPr lang="ko-KR" altLang="en-US" sz="17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7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Income, Rating</a:t>
            </a:r>
            <a:r>
              <a:rPr lang="ko-KR" altLang="en-US" sz="17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7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Income &gt; </a:t>
            </a:r>
            <a:r>
              <a:rPr lang="ko-KR" altLang="en-US" sz="17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약한 상관관계</a:t>
            </a:r>
          </a:p>
        </p:txBody>
      </p:sp>
    </p:spTree>
    <p:extLst>
      <p:ext uri="{BB962C8B-B14F-4D97-AF65-F5344CB8AC3E}">
        <p14:creationId xmlns:p14="http://schemas.microsoft.com/office/powerpoint/2010/main" val="178861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상관분석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7680" y="88244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scatterplotMatrix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이용하여 그림으로 확인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3" t="29237" r="2473" b="2486"/>
          <a:stretch/>
        </p:blipFill>
        <p:spPr>
          <a:xfrm>
            <a:off x="755576" y="1347614"/>
            <a:ext cx="7737987" cy="351011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971600" y="1554500"/>
            <a:ext cx="7416824" cy="303347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843808" y="4139630"/>
            <a:ext cx="936104" cy="4928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24047" y="2286000"/>
            <a:ext cx="936104" cy="4928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07704" y="2261694"/>
            <a:ext cx="936104" cy="4928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07704" y="4139630"/>
            <a:ext cx="936104" cy="4928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24047" y="1908000"/>
            <a:ext cx="936104" cy="4928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1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7680" y="771550"/>
            <a:ext cx="8076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이용하여 회귀분석 실시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종속변수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Limit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Income, Rating, Cards, Age, Gender, Student, Balance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" t="47789" r="61739" b="4207"/>
          <a:stretch/>
        </p:blipFill>
        <p:spPr>
          <a:xfrm>
            <a:off x="683568" y="1897381"/>
            <a:ext cx="4232561" cy="3045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3606" y="2211710"/>
            <a:ext cx="4120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해석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(Intercept): 125.5851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제곱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0.996</a:t>
            </a: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피처들을 다 고려 했을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피처들은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99.6%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설명한다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91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r>
              <a:rPr lang="en-US" altLang="ko-KR" dirty="0"/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회귀분석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79512" y="58936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7680" y="88244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모형화 및 평가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72275" r="56129" b="13961"/>
          <a:stretch/>
        </p:blipFill>
        <p:spPr>
          <a:xfrm>
            <a:off x="519276" y="1318426"/>
            <a:ext cx="4908416" cy="885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391768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RSS(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잔차제곱합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피처 수가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개일 때 모델이 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가장 잘 설명한다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490279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Cp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이용한 피처 선택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3" t="50000" r="3077" b="4447"/>
          <a:stretch/>
        </p:blipFill>
        <p:spPr>
          <a:xfrm>
            <a:off x="717629" y="2931790"/>
            <a:ext cx="4646460" cy="1979463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103045" y="4011910"/>
            <a:ext cx="212841" cy="5760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71996" y="3003798"/>
            <a:ext cx="1992093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3183818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피처가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개일 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최소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/>
              <a:buChar char="Ø"/>
            </a:pPr>
            <a:endParaRPr lang="en-US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cp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최소가 되는 피처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Income, Rating, Cards, Student,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Balance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91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554</Words>
  <Application>Microsoft Macintosh PowerPoint</Application>
  <PresentationFormat>화면 슬라이드 쇼(16:9)</PresentationFormat>
  <Paragraphs>113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 Bold</vt:lpstr>
      <vt:lpstr>나눔스퀘어 ExtraBold</vt:lpstr>
      <vt:lpstr>맑은 고딕</vt:lpstr>
      <vt:lpstr>Arial</vt:lpstr>
      <vt:lpstr>Calibri</vt:lpstr>
      <vt:lpstr>Wingdings</vt:lpstr>
      <vt:lpstr>Office 테마</vt:lpstr>
      <vt:lpstr>회귀분석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회귀분석</dc:title>
  <dc:creator>LGPC</dc:creator>
  <cp:lastModifiedBy>Baeksumin</cp:lastModifiedBy>
  <cp:revision>46</cp:revision>
  <dcterms:created xsi:type="dcterms:W3CDTF">2020-05-21T06:26:58Z</dcterms:created>
  <dcterms:modified xsi:type="dcterms:W3CDTF">2021-01-14T11:19:03Z</dcterms:modified>
</cp:coreProperties>
</file>