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7562850"/>
  <p:notesSz cx="10693400" cy="75628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336"/>
    <p:restoredTop sz="94719"/>
  </p:normalViewPr>
  <p:slideViewPr>
    <p:cSldViewPr>
      <p:cViewPr>
        <p:scale>
          <a:sx n="98" d="100"/>
          <a:sy n="98" d="100"/>
        </p:scale>
        <p:origin x="2464" y="4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03" y="35051"/>
            <a:ext cx="10692130" cy="1316990"/>
          </a:xfrm>
          <a:custGeom>
            <a:avLst/>
            <a:gdLst/>
            <a:ahLst/>
            <a:cxnLst/>
            <a:rect l="l" t="t" r="r" b="b"/>
            <a:pathLst>
              <a:path w="10692130" h="1316990">
                <a:moveTo>
                  <a:pt x="0" y="0"/>
                </a:moveTo>
                <a:lnTo>
                  <a:pt x="0" y="1316736"/>
                </a:lnTo>
                <a:lnTo>
                  <a:pt x="10691749" y="1316735"/>
                </a:lnTo>
                <a:lnTo>
                  <a:pt x="10691749" y="0"/>
                </a:lnTo>
                <a:lnTo>
                  <a:pt x="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403" y="35051"/>
            <a:ext cx="10692130" cy="1320800"/>
          </a:xfrm>
          <a:custGeom>
            <a:avLst/>
            <a:gdLst/>
            <a:ahLst/>
            <a:cxnLst/>
            <a:rect l="l" t="t" r="r" b="b"/>
            <a:pathLst>
              <a:path w="10692130" h="1320800">
                <a:moveTo>
                  <a:pt x="10691622" y="3810"/>
                </a:moveTo>
                <a:lnTo>
                  <a:pt x="10691622" y="3047"/>
                </a:lnTo>
                <a:lnTo>
                  <a:pt x="10688574" y="0"/>
                </a:lnTo>
                <a:lnTo>
                  <a:pt x="0" y="0"/>
                </a:lnTo>
                <a:lnTo>
                  <a:pt x="0" y="3810"/>
                </a:lnTo>
                <a:lnTo>
                  <a:pt x="3810" y="0"/>
                </a:lnTo>
                <a:lnTo>
                  <a:pt x="3810" y="3810"/>
                </a:lnTo>
                <a:lnTo>
                  <a:pt x="10691622" y="3810"/>
                </a:lnTo>
                <a:close/>
              </a:path>
              <a:path w="10692130" h="1320800">
                <a:moveTo>
                  <a:pt x="3810" y="3810"/>
                </a:moveTo>
                <a:lnTo>
                  <a:pt x="3810" y="0"/>
                </a:lnTo>
                <a:lnTo>
                  <a:pt x="0" y="3810"/>
                </a:lnTo>
                <a:lnTo>
                  <a:pt x="3810" y="3810"/>
                </a:lnTo>
                <a:close/>
              </a:path>
              <a:path w="10692130" h="1320800">
                <a:moveTo>
                  <a:pt x="3810" y="1312926"/>
                </a:moveTo>
                <a:lnTo>
                  <a:pt x="3810" y="3810"/>
                </a:lnTo>
                <a:lnTo>
                  <a:pt x="0" y="3810"/>
                </a:lnTo>
                <a:lnTo>
                  <a:pt x="0" y="1312926"/>
                </a:lnTo>
                <a:lnTo>
                  <a:pt x="3810" y="1312926"/>
                </a:lnTo>
                <a:close/>
              </a:path>
              <a:path w="10692130" h="1320800">
                <a:moveTo>
                  <a:pt x="10691622" y="1313688"/>
                </a:moveTo>
                <a:lnTo>
                  <a:pt x="10691622" y="1312926"/>
                </a:lnTo>
                <a:lnTo>
                  <a:pt x="0" y="1312926"/>
                </a:lnTo>
                <a:lnTo>
                  <a:pt x="3810" y="1316736"/>
                </a:lnTo>
                <a:lnTo>
                  <a:pt x="3810" y="1320546"/>
                </a:lnTo>
                <a:lnTo>
                  <a:pt x="10688574" y="1320546"/>
                </a:lnTo>
                <a:lnTo>
                  <a:pt x="10688574" y="1316736"/>
                </a:lnTo>
                <a:lnTo>
                  <a:pt x="10691622" y="1313688"/>
                </a:lnTo>
                <a:close/>
              </a:path>
              <a:path w="10692130" h="1320800">
                <a:moveTo>
                  <a:pt x="3810" y="1320546"/>
                </a:moveTo>
                <a:lnTo>
                  <a:pt x="3810" y="1316736"/>
                </a:lnTo>
                <a:lnTo>
                  <a:pt x="0" y="1312926"/>
                </a:lnTo>
                <a:lnTo>
                  <a:pt x="0" y="1320546"/>
                </a:lnTo>
                <a:lnTo>
                  <a:pt x="3810" y="1320546"/>
                </a:lnTo>
                <a:close/>
              </a:path>
              <a:path w="10692130" h="1320800">
                <a:moveTo>
                  <a:pt x="10691622" y="3047"/>
                </a:moveTo>
                <a:lnTo>
                  <a:pt x="10691622" y="0"/>
                </a:lnTo>
                <a:lnTo>
                  <a:pt x="10688574" y="0"/>
                </a:lnTo>
                <a:lnTo>
                  <a:pt x="10691622" y="3047"/>
                </a:lnTo>
                <a:close/>
              </a:path>
              <a:path w="10692130" h="1320800">
                <a:moveTo>
                  <a:pt x="10691622" y="1312926"/>
                </a:moveTo>
                <a:lnTo>
                  <a:pt x="10691622" y="3810"/>
                </a:lnTo>
                <a:lnTo>
                  <a:pt x="10688574" y="3810"/>
                </a:lnTo>
                <a:lnTo>
                  <a:pt x="10688574" y="1312926"/>
                </a:lnTo>
                <a:lnTo>
                  <a:pt x="10691622" y="1312926"/>
                </a:lnTo>
                <a:close/>
              </a:path>
              <a:path w="10692130" h="1320800">
                <a:moveTo>
                  <a:pt x="10691622" y="1320546"/>
                </a:moveTo>
                <a:lnTo>
                  <a:pt x="10691622" y="1313688"/>
                </a:lnTo>
                <a:lnTo>
                  <a:pt x="10688574" y="1316736"/>
                </a:lnTo>
                <a:lnTo>
                  <a:pt x="10688574" y="1320546"/>
                </a:lnTo>
                <a:lnTo>
                  <a:pt x="10691622" y="1320546"/>
                </a:lnTo>
                <a:close/>
              </a:path>
            </a:pathLst>
          </a:custGeom>
          <a:solidFill>
            <a:srgbClr val="8C3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8647" y="180847"/>
            <a:ext cx="5508625" cy="970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ko-KR" altLang="en-US" sz="1600" b="1" dirty="0">
                <a:solidFill>
                  <a:srgbClr val="FFFFFF"/>
                </a:solidFill>
                <a:latin typeface="맑은 고딕"/>
                <a:cs typeface="맑은 고딕"/>
              </a:rPr>
              <a:t>전력사용량 예측 인공지능 알고리즘 개발</a:t>
            </a:r>
            <a:endParaRPr lang="en-US" altLang="ko-KR" sz="1600" b="1" dirty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12700" marR="5080" algn="ctr">
              <a:lnSpc>
                <a:spcPct val="100000"/>
              </a:lnSpc>
            </a:pPr>
            <a:endParaRPr lang="en-US" sz="1600" dirty="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ko-KR" altLang="en-US" sz="1050" spc="10" dirty="0" err="1">
                <a:solidFill>
                  <a:srgbClr val="FFFFFF"/>
                </a:solidFill>
                <a:latin typeface="맑은 고딕"/>
                <a:cs typeface="맑은 고딕"/>
              </a:rPr>
              <a:t>백수민</a:t>
            </a:r>
            <a:endParaRPr lang="en-US" altLang="ko-KR" sz="1050" spc="10" dirty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ko-KR" altLang="en-US" sz="1050" spc="5" dirty="0">
                <a:solidFill>
                  <a:srgbClr val="FFFFFF"/>
                </a:solidFill>
                <a:latin typeface="맑은 고딕"/>
                <a:cs typeface="맑은 고딕"/>
              </a:rPr>
              <a:t>강남대학교 </a:t>
            </a:r>
            <a:r>
              <a:rPr lang="ko-KR" altLang="en-US" sz="1050" spc="5" dirty="0" err="1">
                <a:solidFill>
                  <a:srgbClr val="FFFFFF"/>
                </a:solidFill>
                <a:latin typeface="맑은 고딕"/>
                <a:cs typeface="맑은 고딕"/>
              </a:rPr>
              <a:t>데이터사이언스</a:t>
            </a:r>
            <a:r>
              <a:rPr lang="ko-KR" altLang="en-US" sz="1050" spc="5" dirty="0">
                <a:solidFill>
                  <a:srgbClr val="FFFFFF"/>
                </a:solidFill>
                <a:latin typeface="맑은 고딕"/>
                <a:cs typeface="맑은 고딕"/>
              </a:rPr>
              <a:t> 전공</a:t>
            </a:r>
            <a:endParaRPr lang="en-US" altLang="ko-KR" sz="1050" spc="5" dirty="0">
              <a:solidFill>
                <a:srgbClr val="FFFFFF"/>
              </a:solidFill>
              <a:latin typeface="맑은 고딕"/>
              <a:cs typeface="맑은 고딕"/>
            </a:endParaRPr>
          </a:p>
          <a:p>
            <a:pPr marL="531495" marR="523875" algn="ctr">
              <a:lnSpc>
                <a:spcPts val="1280"/>
              </a:lnSpc>
              <a:spcBef>
                <a:spcPts val="40"/>
              </a:spcBef>
            </a:pPr>
            <a:r>
              <a:rPr sz="1050" spc="5" dirty="0">
                <a:solidFill>
                  <a:srgbClr val="FFFFFF"/>
                </a:solidFill>
                <a:latin typeface="맑은 고딕"/>
                <a:cs typeface="맑은 고딕"/>
              </a:rPr>
              <a:t>E-mail:</a:t>
            </a:r>
            <a:r>
              <a:rPr lang="en-US" sz="1050" spc="5" dirty="0">
                <a:solidFill>
                  <a:srgbClr val="FFFFFF"/>
                </a:solidFill>
                <a:latin typeface="맑은 고딕"/>
                <a:cs typeface="맑은 고딕"/>
              </a:rPr>
              <a:t> baeksumin314@gmail.com</a:t>
            </a:r>
            <a:endParaRPr sz="1050" dirty="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1" y="72390"/>
            <a:ext cx="2303145" cy="115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750" b="1" i="1" spc="-20" dirty="0">
                <a:solidFill>
                  <a:srgbClr val="FFFFFF"/>
                </a:solidFill>
                <a:latin typeface="맑은 고딕"/>
                <a:cs typeface="맑은 고딕"/>
              </a:rPr>
              <a:t>2021 </a:t>
            </a:r>
            <a:r>
              <a:rPr lang="ko-KR" altLang="en-US" sz="750" b="1" i="1" spc="-20" dirty="0">
                <a:solidFill>
                  <a:srgbClr val="FFFFFF"/>
                </a:solidFill>
                <a:latin typeface="맑은 고딕"/>
                <a:cs typeface="맑은 고딕"/>
              </a:rPr>
              <a:t>졸업작품 발표회</a:t>
            </a:r>
            <a:endParaRPr sz="750" dirty="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276" y="1209294"/>
            <a:ext cx="5184775" cy="214923"/>
          </a:xfrm>
          <a:custGeom>
            <a:avLst/>
            <a:gdLst/>
            <a:ahLst/>
            <a:cxnLst/>
            <a:rect l="l" t="t" r="r" b="b"/>
            <a:pathLst>
              <a:path w="5184775" h="2150110">
                <a:moveTo>
                  <a:pt x="0" y="0"/>
                </a:moveTo>
                <a:lnTo>
                  <a:pt x="0" y="2149602"/>
                </a:lnTo>
                <a:lnTo>
                  <a:pt x="5184648" y="2149602"/>
                </a:lnTo>
                <a:lnTo>
                  <a:pt x="5184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65" y="1205483"/>
            <a:ext cx="5192395" cy="1746321"/>
          </a:xfrm>
          <a:custGeom>
            <a:avLst/>
            <a:gdLst/>
            <a:ahLst/>
            <a:cxnLst/>
            <a:rect l="l" t="t" r="r" b="b"/>
            <a:pathLst>
              <a:path w="5192395" h="2157729">
                <a:moveTo>
                  <a:pt x="5192268" y="2155697"/>
                </a:moveTo>
                <a:lnTo>
                  <a:pt x="5192268" y="1523"/>
                </a:lnTo>
                <a:lnTo>
                  <a:pt x="5190744" y="0"/>
                </a:lnTo>
                <a:lnTo>
                  <a:pt x="1523" y="0"/>
                </a:lnTo>
                <a:lnTo>
                  <a:pt x="0" y="1524"/>
                </a:lnTo>
                <a:lnTo>
                  <a:pt x="0" y="2155698"/>
                </a:lnTo>
                <a:lnTo>
                  <a:pt x="1524" y="2157222"/>
                </a:lnTo>
                <a:lnTo>
                  <a:pt x="3809" y="2157222"/>
                </a:ln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lnTo>
                  <a:pt x="5184648" y="7619"/>
                </a:lnTo>
                <a:lnTo>
                  <a:pt x="5184648" y="3809"/>
                </a:lnTo>
                <a:lnTo>
                  <a:pt x="5188458" y="7619"/>
                </a:lnTo>
                <a:lnTo>
                  <a:pt x="5188458" y="2157222"/>
                </a:lnTo>
                <a:lnTo>
                  <a:pt x="5190744" y="2157222"/>
                </a:lnTo>
                <a:lnTo>
                  <a:pt x="5192268" y="2155697"/>
                </a:lnTo>
                <a:close/>
              </a:path>
              <a:path w="5192395" h="2157729">
                <a:moveTo>
                  <a:pt x="7620" y="7620"/>
                </a:move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close/>
              </a:path>
              <a:path w="5192395" h="2157729">
                <a:moveTo>
                  <a:pt x="7620" y="2149602"/>
                </a:moveTo>
                <a:lnTo>
                  <a:pt x="7620" y="7620"/>
                </a:lnTo>
                <a:lnTo>
                  <a:pt x="3810" y="7620"/>
                </a:lnTo>
                <a:lnTo>
                  <a:pt x="3810" y="2149602"/>
                </a:lnTo>
                <a:lnTo>
                  <a:pt x="7620" y="2149602"/>
                </a:lnTo>
                <a:close/>
              </a:path>
              <a:path w="5192395" h="2157729">
                <a:moveTo>
                  <a:pt x="5188458" y="2149602"/>
                </a:moveTo>
                <a:lnTo>
                  <a:pt x="3810" y="2149602"/>
                </a:lnTo>
                <a:lnTo>
                  <a:pt x="7620" y="2153412"/>
                </a:lnTo>
                <a:lnTo>
                  <a:pt x="7620" y="2157222"/>
                </a:lnTo>
                <a:lnTo>
                  <a:pt x="5184648" y="2157222"/>
                </a:lnTo>
                <a:lnTo>
                  <a:pt x="5184648" y="2153411"/>
                </a:lnTo>
                <a:lnTo>
                  <a:pt x="5188458" y="2149602"/>
                </a:lnTo>
                <a:close/>
              </a:path>
              <a:path w="5192395" h="2157729">
                <a:moveTo>
                  <a:pt x="7620" y="2157222"/>
                </a:moveTo>
                <a:lnTo>
                  <a:pt x="7620" y="2153412"/>
                </a:lnTo>
                <a:lnTo>
                  <a:pt x="3810" y="2149602"/>
                </a:lnTo>
                <a:lnTo>
                  <a:pt x="3809" y="2157222"/>
                </a:lnTo>
                <a:lnTo>
                  <a:pt x="7620" y="2157222"/>
                </a:lnTo>
                <a:close/>
              </a:path>
              <a:path w="5192395" h="2157729">
                <a:moveTo>
                  <a:pt x="5188458" y="7619"/>
                </a:moveTo>
                <a:lnTo>
                  <a:pt x="5184648" y="3809"/>
                </a:lnTo>
                <a:lnTo>
                  <a:pt x="5184648" y="7619"/>
                </a:lnTo>
                <a:lnTo>
                  <a:pt x="5188458" y="7619"/>
                </a:lnTo>
                <a:close/>
              </a:path>
              <a:path w="5192395" h="2157729">
                <a:moveTo>
                  <a:pt x="5188458" y="2149602"/>
                </a:moveTo>
                <a:lnTo>
                  <a:pt x="5188458" y="7619"/>
                </a:lnTo>
                <a:lnTo>
                  <a:pt x="5184648" y="7619"/>
                </a:lnTo>
                <a:lnTo>
                  <a:pt x="5184648" y="2149602"/>
                </a:lnTo>
                <a:lnTo>
                  <a:pt x="5188458" y="2149602"/>
                </a:lnTo>
                <a:close/>
              </a:path>
              <a:path w="5192395" h="2157729">
                <a:moveTo>
                  <a:pt x="5188458" y="2157222"/>
                </a:moveTo>
                <a:lnTo>
                  <a:pt x="5188458" y="2149602"/>
                </a:lnTo>
                <a:lnTo>
                  <a:pt x="5184648" y="2153411"/>
                </a:lnTo>
                <a:lnTo>
                  <a:pt x="5184648" y="2157222"/>
                </a:lnTo>
                <a:lnTo>
                  <a:pt x="5188458" y="2157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1677" y="1262634"/>
            <a:ext cx="1222623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b="1">
                <a:latin typeface="맑은 고딕"/>
                <a:cs typeface="맑은 고딕"/>
              </a:rPr>
              <a:t>Introduction </a:t>
            </a:r>
            <a:r>
              <a:rPr lang="ko-KR" altLang="en-US" sz="1050" b="1" dirty="0">
                <a:latin typeface="맑은 고딕"/>
                <a:cs typeface="맑은 고딕"/>
              </a:rPr>
              <a:t>서론</a:t>
            </a:r>
            <a:endParaRPr sz="1050" dirty="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7789" y="1471247"/>
            <a:ext cx="5062855" cy="1367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목적 및 필요성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tabLst>
                <a:tab pos="98425" algn="l"/>
              </a:tabLst>
            </a:pPr>
            <a:endParaRPr lang="en-US" sz="950" dirty="0">
              <a:latin typeface="맑은 고딕"/>
              <a:cs typeface="맑은 고딕"/>
            </a:endParaRPr>
          </a:p>
          <a:p>
            <a:pPr marL="147955" marR="5080" lvl="1">
              <a:lnSpc>
                <a:spcPct val="100000"/>
              </a:lnSpc>
              <a:spcBef>
                <a:spcPts val="225"/>
              </a:spcBef>
              <a:tabLst>
                <a:tab pos="23304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국내에서 건물에 대한 전력사용량 예측 연구는 국외에 비하여 다소 적은 편이며 주로 건물의 전력소비 특성에 대한 연구가 이루어져왔다</a:t>
            </a:r>
            <a:r>
              <a:rPr lang="en-US" altLang="ko-KR" sz="950" dirty="0">
                <a:latin typeface="맑은 고딕"/>
                <a:cs typeface="맑은 고딕"/>
              </a:rPr>
              <a:t>. </a:t>
            </a:r>
            <a:r>
              <a:rPr lang="ko-KR" altLang="en-US" sz="950" dirty="0">
                <a:latin typeface="맑은 고딕"/>
                <a:cs typeface="맑은 고딕"/>
              </a:rPr>
              <a:t>건물의 에너지 소비가 증가하고 그에 따른 이산화탄소 배출에 대한 문제가 발생함에 따라 정확한 건물의 전력사용량 예측을 통해 효율적으로 에너지를 이용하고자 한다</a:t>
            </a:r>
            <a:r>
              <a:rPr lang="en-US" altLang="ko-KR" sz="950" dirty="0">
                <a:latin typeface="맑은 고딕"/>
                <a:cs typeface="맑은 고딕"/>
              </a:rPr>
              <a:t>.</a:t>
            </a:r>
          </a:p>
          <a:p>
            <a:pPr marL="147955" marR="5080" lvl="1">
              <a:lnSpc>
                <a:spcPct val="100000"/>
              </a:lnSpc>
              <a:spcBef>
                <a:spcPts val="225"/>
              </a:spcBef>
              <a:tabLst>
                <a:tab pos="23304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대한민국은 경제 발전과 생활수준의 향상으로 인해 전력사용량이 지속적으로 증가하고 있다</a:t>
            </a:r>
            <a:r>
              <a:rPr lang="en-US" altLang="ko-KR" sz="950" dirty="0">
                <a:latin typeface="맑은 고딕"/>
                <a:cs typeface="맑은 고딕"/>
              </a:rPr>
              <a:t>. </a:t>
            </a:r>
            <a:r>
              <a:rPr lang="ko-KR" altLang="en-US" sz="950" dirty="0">
                <a:latin typeface="맑은 고딕"/>
                <a:cs typeface="맑은 고딕"/>
              </a:rPr>
              <a:t>이로 인해 전력소비량에 대한 관리가 필요하며 예측 모델을 만들어 전력사용량의 </a:t>
            </a:r>
            <a:r>
              <a:rPr lang="ko-KR" altLang="en-US" sz="950" dirty="0" err="1">
                <a:latin typeface="맑은 고딕"/>
                <a:cs typeface="맑은 고딕"/>
              </a:rPr>
              <a:t>활용성을</a:t>
            </a:r>
            <a:r>
              <a:rPr lang="ko-KR" altLang="en-US" sz="950" dirty="0">
                <a:latin typeface="맑은 고딕"/>
                <a:cs typeface="맑은 고딕"/>
              </a:rPr>
              <a:t> 제시하는 바이다</a:t>
            </a:r>
            <a:r>
              <a:rPr lang="en-US" altLang="ko-KR" sz="950" dirty="0">
                <a:latin typeface="맑은 고딕"/>
                <a:cs typeface="맑은 고딕"/>
              </a:rPr>
              <a:t>.</a:t>
            </a:r>
            <a:endParaRPr lang="en-US" sz="950" dirty="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6465" y="2998834"/>
            <a:ext cx="5192395" cy="4475242"/>
          </a:xfrm>
          <a:custGeom>
            <a:avLst/>
            <a:gdLst/>
            <a:ahLst/>
            <a:cxnLst/>
            <a:rect l="l" t="t" r="r" b="b"/>
            <a:pathLst>
              <a:path w="5192395" h="4082415">
                <a:moveTo>
                  <a:pt x="5192268" y="4080510"/>
                </a:moveTo>
                <a:lnTo>
                  <a:pt x="5192268" y="2285"/>
                </a:lnTo>
                <a:lnTo>
                  <a:pt x="5190744" y="0"/>
                </a:lnTo>
                <a:lnTo>
                  <a:pt x="1523" y="0"/>
                </a:lnTo>
                <a:lnTo>
                  <a:pt x="0" y="2286"/>
                </a:lnTo>
                <a:lnTo>
                  <a:pt x="0" y="4080510"/>
                </a:lnTo>
                <a:lnTo>
                  <a:pt x="1524" y="4082034"/>
                </a:lnTo>
                <a:lnTo>
                  <a:pt x="3809" y="4082034"/>
                </a:ln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lnTo>
                  <a:pt x="5184648" y="7619"/>
                </a:lnTo>
                <a:lnTo>
                  <a:pt x="5184648" y="3809"/>
                </a:lnTo>
                <a:lnTo>
                  <a:pt x="5188458" y="7619"/>
                </a:lnTo>
                <a:lnTo>
                  <a:pt x="5188458" y="4082034"/>
                </a:lnTo>
                <a:lnTo>
                  <a:pt x="5190744" y="4082034"/>
                </a:lnTo>
                <a:lnTo>
                  <a:pt x="5192268" y="4080510"/>
                </a:lnTo>
                <a:close/>
              </a:path>
              <a:path w="5192395" h="4082415">
                <a:moveTo>
                  <a:pt x="7620" y="7620"/>
                </a:move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close/>
              </a:path>
              <a:path w="5192395" h="4082415">
                <a:moveTo>
                  <a:pt x="7620" y="4075176"/>
                </a:moveTo>
                <a:lnTo>
                  <a:pt x="7620" y="7620"/>
                </a:lnTo>
                <a:lnTo>
                  <a:pt x="3810" y="7620"/>
                </a:lnTo>
                <a:lnTo>
                  <a:pt x="3810" y="4075176"/>
                </a:lnTo>
                <a:lnTo>
                  <a:pt x="7620" y="4075176"/>
                </a:lnTo>
                <a:close/>
              </a:path>
              <a:path w="5192395" h="4082415">
                <a:moveTo>
                  <a:pt x="5188458" y="4075176"/>
                </a:moveTo>
                <a:lnTo>
                  <a:pt x="3810" y="4075176"/>
                </a:lnTo>
                <a:lnTo>
                  <a:pt x="7620" y="4078224"/>
                </a:lnTo>
                <a:lnTo>
                  <a:pt x="7619" y="4082034"/>
                </a:lnTo>
                <a:lnTo>
                  <a:pt x="5184648" y="4082034"/>
                </a:lnTo>
                <a:lnTo>
                  <a:pt x="5184648" y="4078224"/>
                </a:lnTo>
                <a:lnTo>
                  <a:pt x="5188458" y="4075176"/>
                </a:lnTo>
                <a:close/>
              </a:path>
              <a:path w="5192395" h="4082415">
                <a:moveTo>
                  <a:pt x="7619" y="4082034"/>
                </a:moveTo>
                <a:lnTo>
                  <a:pt x="7620" y="4078224"/>
                </a:lnTo>
                <a:lnTo>
                  <a:pt x="3810" y="4075176"/>
                </a:lnTo>
                <a:lnTo>
                  <a:pt x="3809" y="4082034"/>
                </a:lnTo>
                <a:lnTo>
                  <a:pt x="7619" y="4082034"/>
                </a:lnTo>
                <a:close/>
              </a:path>
              <a:path w="5192395" h="4082415">
                <a:moveTo>
                  <a:pt x="5188458" y="7619"/>
                </a:moveTo>
                <a:lnTo>
                  <a:pt x="5184648" y="3809"/>
                </a:lnTo>
                <a:lnTo>
                  <a:pt x="5184648" y="7619"/>
                </a:lnTo>
                <a:lnTo>
                  <a:pt x="5188458" y="7619"/>
                </a:lnTo>
                <a:close/>
              </a:path>
              <a:path w="5192395" h="4082415">
                <a:moveTo>
                  <a:pt x="5188458" y="4075176"/>
                </a:moveTo>
                <a:lnTo>
                  <a:pt x="5188458" y="7619"/>
                </a:lnTo>
                <a:lnTo>
                  <a:pt x="5184648" y="7619"/>
                </a:lnTo>
                <a:lnTo>
                  <a:pt x="5184648" y="4075176"/>
                </a:lnTo>
                <a:lnTo>
                  <a:pt x="5188458" y="4075176"/>
                </a:lnTo>
                <a:close/>
              </a:path>
              <a:path w="5192395" h="4082415">
                <a:moveTo>
                  <a:pt x="5188458" y="4082034"/>
                </a:moveTo>
                <a:lnTo>
                  <a:pt x="5188458" y="4075176"/>
                </a:lnTo>
                <a:lnTo>
                  <a:pt x="5184648" y="4078224"/>
                </a:lnTo>
                <a:lnTo>
                  <a:pt x="5184648" y="4082034"/>
                </a:lnTo>
                <a:lnTo>
                  <a:pt x="5188458" y="40820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7789" y="3074707"/>
            <a:ext cx="188087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050" b="1" spc="5" dirty="0">
                <a:latin typeface="맑은 고딕"/>
                <a:cs typeface="맑은 고딕"/>
              </a:rPr>
              <a:t>Method </a:t>
            </a:r>
            <a:r>
              <a:rPr lang="ko-KR" altLang="en-US" sz="1050" b="1" spc="5" dirty="0">
                <a:latin typeface="맑은 고딕"/>
                <a:cs typeface="맑은 고딕"/>
              </a:rPr>
              <a:t>방법론</a:t>
            </a:r>
            <a:endParaRPr sz="1050" dirty="0">
              <a:latin typeface="맑은 고딕"/>
              <a:cs typeface="맑은 고딕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68937" y="1209295"/>
            <a:ext cx="5184775" cy="214922"/>
          </a:xfrm>
          <a:custGeom>
            <a:avLst/>
            <a:gdLst/>
            <a:ahLst/>
            <a:cxnLst/>
            <a:rect l="l" t="t" r="r" b="b"/>
            <a:pathLst>
              <a:path w="5184775" h="4226560">
                <a:moveTo>
                  <a:pt x="0" y="0"/>
                </a:moveTo>
                <a:lnTo>
                  <a:pt x="0" y="4226052"/>
                </a:lnTo>
                <a:lnTo>
                  <a:pt x="5184648" y="4226052"/>
                </a:lnTo>
                <a:lnTo>
                  <a:pt x="5184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65127" y="1205482"/>
            <a:ext cx="5192395" cy="3738451"/>
          </a:xfrm>
          <a:custGeom>
            <a:avLst/>
            <a:gdLst/>
            <a:ahLst/>
            <a:cxnLst/>
            <a:rect l="l" t="t" r="r" b="b"/>
            <a:pathLst>
              <a:path w="5192395" h="4234180">
                <a:moveTo>
                  <a:pt x="5192268" y="4232148"/>
                </a:moveTo>
                <a:lnTo>
                  <a:pt x="5192268" y="1523"/>
                </a:lnTo>
                <a:lnTo>
                  <a:pt x="5190744" y="0"/>
                </a:lnTo>
                <a:lnTo>
                  <a:pt x="1523" y="0"/>
                </a:lnTo>
                <a:lnTo>
                  <a:pt x="0" y="1524"/>
                </a:lnTo>
                <a:lnTo>
                  <a:pt x="0" y="4232148"/>
                </a:lnTo>
                <a:lnTo>
                  <a:pt x="1524" y="4233672"/>
                </a:lnTo>
                <a:lnTo>
                  <a:pt x="3809" y="4233672"/>
                </a:ln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lnTo>
                  <a:pt x="5184648" y="7619"/>
                </a:lnTo>
                <a:lnTo>
                  <a:pt x="5184648" y="3809"/>
                </a:lnTo>
                <a:lnTo>
                  <a:pt x="5188458" y="7619"/>
                </a:lnTo>
                <a:lnTo>
                  <a:pt x="5188458" y="4233672"/>
                </a:lnTo>
                <a:lnTo>
                  <a:pt x="5190744" y="4233672"/>
                </a:lnTo>
                <a:lnTo>
                  <a:pt x="5192268" y="4232148"/>
                </a:lnTo>
                <a:close/>
              </a:path>
              <a:path w="5192395" h="4234180">
                <a:moveTo>
                  <a:pt x="7620" y="7620"/>
                </a:move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close/>
              </a:path>
              <a:path w="5192395" h="4234180">
                <a:moveTo>
                  <a:pt x="7620" y="4226052"/>
                </a:moveTo>
                <a:lnTo>
                  <a:pt x="7620" y="7620"/>
                </a:lnTo>
                <a:lnTo>
                  <a:pt x="3810" y="7620"/>
                </a:lnTo>
                <a:lnTo>
                  <a:pt x="3810" y="4226052"/>
                </a:lnTo>
                <a:lnTo>
                  <a:pt x="7620" y="4226052"/>
                </a:lnTo>
                <a:close/>
              </a:path>
              <a:path w="5192395" h="4234180">
                <a:moveTo>
                  <a:pt x="5188458" y="4226052"/>
                </a:moveTo>
                <a:lnTo>
                  <a:pt x="3810" y="4226052"/>
                </a:lnTo>
                <a:lnTo>
                  <a:pt x="7620" y="4229862"/>
                </a:lnTo>
                <a:lnTo>
                  <a:pt x="7620" y="4233672"/>
                </a:lnTo>
                <a:lnTo>
                  <a:pt x="5184648" y="4233672"/>
                </a:lnTo>
                <a:lnTo>
                  <a:pt x="5184648" y="4229862"/>
                </a:lnTo>
                <a:lnTo>
                  <a:pt x="5188458" y="4226052"/>
                </a:lnTo>
                <a:close/>
              </a:path>
              <a:path w="5192395" h="4234180">
                <a:moveTo>
                  <a:pt x="7620" y="4233672"/>
                </a:moveTo>
                <a:lnTo>
                  <a:pt x="7620" y="4229862"/>
                </a:lnTo>
                <a:lnTo>
                  <a:pt x="3810" y="4226052"/>
                </a:lnTo>
                <a:lnTo>
                  <a:pt x="3809" y="4233672"/>
                </a:lnTo>
                <a:lnTo>
                  <a:pt x="7620" y="4233672"/>
                </a:lnTo>
                <a:close/>
              </a:path>
              <a:path w="5192395" h="4234180">
                <a:moveTo>
                  <a:pt x="5188458" y="7619"/>
                </a:moveTo>
                <a:lnTo>
                  <a:pt x="5184648" y="3809"/>
                </a:lnTo>
                <a:lnTo>
                  <a:pt x="5184648" y="7619"/>
                </a:lnTo>
                <a:lnTo>
                  <a:pt x="5188458" y="7619"/>
                </a:lnTo>
                <a:close/>
              </a:path>
              <a:path w="5192395" h="4234180">
                <a:moveTo>
                  <a:pt x="5188458" y="4226052"/>
                </a:moveTo>
                <a:lnTo>
                  <a:pt x="5188458" y="7619"/>
                </a:lnTo>
                <a:lnTo>
                  <a:pt x="5184648" y="7619"/>
                </a:lnTo>
                <a:lnTo>
                  <a:pt x="5184648" y="4226052"/>
                </a:lnTo>
                <a:lnTo>
                  <a:pt x="5188458" y="4226052"/>
                </a:lnTo>
                <a:close/>
              </a:path>
              <a:path w="5192395" h="4234180">
                <a:moveTo>
                  <a:pt x="5188458" y="4233672"/>
                </a:moveTo>
                <a:lnTo>
                  <a:pt x="5188458" y="4226052"/>
                </a:lnTo>
                <a:lnTo>
                  <a:pt x="5184648" y="4229862"/>
                </a:lnTo>
                <a:lnTo>
                  <a:pt x="5184648" y="4233672"/>
                </a:lnTo>
                <a:lnTo>
                  <a:pt x="5188458" y="4233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10332" y="1262634"/>
            <a:ext cx="1307967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25" dirty="0">
                <a:latin typeface="맑은 고딕"/>
                <a:cs typeface="맑은 고딕"/>
              </a:rPr>
              <a:t>R</a:t>
            </a:r>
            <a:r>
              <a:rPr sz="1050" b="1" spc="10" dirty="0">
                <a:latin typeface="맑은 고딕"/>
                <a:cs typeface="맑은 고딕"/>
              </a:rPr>
              <a:t>e</a:t>
            </a:r>
            <a:r>
              <a:rPr sz="1050" b="1" dirty="0">
                <a:latin typeface="맑은 고딕"/>
                <a:cs typeface="맑은 고딕"/>
              </a:rPr>
              <a:t>s</a:t>
            </a:r>
            <a:r>
              <a:rPr sz="1050" b="1" spc="5" dirty="0">
                <a:latin typeface="맑은 고딕"/>
                <a:cs typeface="맑은 고딕"/>
              </a:rPr>
              <a:t>u</a:t>
            </a:r>
            <a:r>
              <a:rPr sz="1050" b="1" dirty="0">
                <a:latin typeface="맑은 고딕"/>
                <a:cs typeface="맑은 고딕"/>
              </a:rPr>
              <a:t>l</a:t>
            </a:r>
            <a:r>
              <a:rPr sz="1050" b="1" spc="5" dirty="0">
                <a:latin typeface="맑은 고딕"/>
                <a:cs typeface="맑은 고딕"/>
              </a:rPr>
              <a:t>t</a:t>
            </a:r>
            <a:r>
              <a:rPr lang="en-US" sz="1050" b="1" spc="5" dirty="0">
                <a:latin typeface="맑은 고딕"/>
                <a:cs typeface="맑은 고딕"/>
              </a:rPr>
              <a:t> </a:t>
            </a:r>
            <a:r>
              <a:rPr lang="ko-KR" altLang="en-US" sz="1050" b="1" spc="5" dirty="0">
                <a:latin typeface="맑은 고딕"/>
                <a:cs typeface="맑은 고딕"/>
              </a:rPr>
              <a:t>결과</a:t>
            </a:r>
            <a:r>
              <a:rPr lang="en-US" sz="1050" b="1" spc="5" dirty="0">
                <a:latin typeface="맑은 고딕"/>
                <a:cs typeface="맑은 고딕"/>
              </a:rPr>
              <a:t> </a:t>
            </a:r>
            <a:endParaRPr sz="1050" dirty="0">
              <a:latin typeface="맑은 고딕"/>
              <a:cs typeface="맑은 고딕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65127" y="5000625"/>
            <a:ext cx="5192395" cy="2473451"/>
          </a:xfrm>
          <a:custGeom>
            <a:avLst/>
            <a:gdLst/>
            <a:ahLst/>
            <a:cxnLst/>
            <a:rect l="l" t="t" r="r" b="b"/>
            <a:pathLst>
              <a:path w="5192395" h="1181100">
                <a:moveTo>
                  <a:pt x="5192268" y="1178813"/>
                </a:moveTo>
                <a:lnTo>
                  <a:pt x="5192268" y="1523"/>
                </a:lnTo>
                <a:lnTo>
                  <a:pt x="5190744" y="0"/>
                </a:lnTo>
                <a:lnTo>
                  <a:pt x="1523" y="0"/>
                </a:lnTo>
                <a:lnTo>
                  <a:pt x="0" y="1524"/>
                </a:lnTo>
                <a:lnTo>
                  <a:pt x="0" y="1178814"/>
                </a:lnTo>
                <a:lnTo>
                  <a:pt x="1524" y="1181100"/>
                </a:lnTo>
                <a:lnTo>
                  <a:pt x="3809" y="1181100"/>
                </a:ln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lnTo>
                  <a:pt x="5184648" y="7619"/>
                </a:lnTo>
                <a:lnTo>
                  <a:pt x="5184648" y="3809"/>
                </a:lnTo>
                <a:lnTo>
                  <a:pt x="5188458" y="7619"/>
                </a:lnTo>
                <a:lnTo>
                  <a:pt x="5188458" y="1181099"/>
                </a:lnTo>
                <a:lnTo>
                  <a:pt x="5190744" y="1181099"/>
                </a:lnTo>
                <a:lnTo>
                  <a:pt x="5192268" y="1178813"/>
                </a:lnTo>
                <a:close/>
              </a:path>
              <a:path w="5192395" h="1181100">
                <a:moveTo>
                  <a:pt x="7620" y="7620"/>
                </a:move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close/>
              </a:path>
              <a:path w="5192395" h="1181100">
                <a:moveTo>
                  <a:pt x="7620" y="1173480"/>
                </a:moveTo>
                <a:lnTo>
                  <a:pt x="7620" y="7620"/>
                </a:lnTo>
                <a:lnTo>
                  <a:pt x="3810" y="7620"/>
                </a:lnTo>
                <a:lnTo>
                  <a:pt x="3810" y="1173480"/>
                </a:lnTo>
                <a:lnTo>
                  <a:pt x="7620" y="1173480"/>
                </a:lnTo>
                <a:close/>
              </a:path>
              <a:path w="5192395" h="1181100">
                <a:moveTo>
                  <a:pt x="5188458" y="1173479"/>
                </a:moveTo>
                <a:lnTo>
                  <a:pt x="3810" y="1173480"/>
                </a:lnTo>
                <a:lnTo>
                  <a:pt x="7620" y="1177290"/>
                </a:lnTo>
                <a:lnTo>
                  <a:pt x="7620" y="1181100"/>
                </a:lnTo>
                <a:lnTo>
                  <a:pt x="5184648" y="1181099"/>
                </a:lnTo>
                <a:lnTo>
                  <a:pt x="5184648" y="1177289"/>
                </a:lnTo>
                <a:lnTo>
                  <a:pt x="5188458" y="1173479"/>
                </a:lnTo>
                <a:close/>
              </a:path>
              <a:path w="5192395" h="1181100">
                <a:moveTo>
                  <a:pt x="7620" y="1181100"/>
                </a:moveTo>
                <a:lnTo>
                  <a:pt x="7620" y="1177290"/>
                </a:lnTo>
                <a:lnTo>
                  <a:pt x="3810" y="1173480"/>
                </a:lnTo>
                <a:lnTo>
                  <a:pt x="3809" y="1181100"/>
                </a:lnTo>
                <a:lnTo>
                  <a:pt x="7620" y="1181100"/>
                </a:lnTo>
                <a:close/>
              </a:path>
              <a:path w="5192395" h="1181100">
                <a:moveTo>
                  <a:pt x="5188458" y="7619"/>
                </a:moveTo>
                <a:lnTo>
                  <a:pt x="5184648" y="3809"/>
                </a:lnTo>
                <a:lnTo>
                  <a:pt x="5184648" y="7619"/>
                </a:lnTo>
                <a:lnTo>
                  <a:pt x="5188458" y="7619"/>
                </a:lnTo>
                <a:close/>
              </a:path>
              <a:path w="5192395" h="1181100">
                <a:moveTo>
                  <a:pt x="5188458" y="1173479"/>
                </a:moveTo>
                <a:lnTo>
                  <a:pt x="5188458" y="7619"/>
                </a:lnTo>
                <a:lnTo>
                  <a:pt x="5184648" y="7619"/>
                </a:lnTo>
                <a:lnTo>
                  <a:pt x="5184648" y="1173479"/>
                </a:lnTo>
                <a:lnTo>
                  <a:pt x="5188458" y="1173479"/>
                </a:lnTo>
                <a:close/>
              </a:path>
              <a:path w="5192395" h="1181100">
                <a:moveTo>
                  <a:pt x="5188458" y="1181099"/>
                </a:moveTo>
                <a:lnTo>
                  <a:pt x="5188458" y="1173479"/>
                </a:lnTo>
                <a:lnTo>
                  <a:pt x="5184648" y="1177289"/>
                </a:lnTo>
                <a:lnTo>
                  <a:pt x="5184648" y="1181099"/>
                </a:lnTo>
                <a:lnTo>
                  <a:pt x="5188458" y="1181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410333" y="5057316"/>
            <a:ext cx="5100320" cy="1615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dirty="0">
                <a:latin typeface="맑은 고딕"/>
                <a:cs typeface="맑은 고딕"/>
              </a:rPr>
              <a:t>Discussion</a:t>
            </a:r>
            <a:r>
              <a:rPr lang="en-US" sz="1050" b="1" dirty="0">
                <a:latin typeface="맑은 고딕"/>
                <a:cs typeface="맑은 고딕"/>
              </a:rPr>
              <a:t> </a:t>
            </a:r>
            <a:r>
              <a:rPr lang="ko-KR" altLang="en-US" sz="1050" b="1" dirty="0">
                <a:latin typeface="맑은 고딕"/>
                <a:cs typeface="맑은 고딕"/>
              </a:rPr>
              <a:t>토의</a:t>
            </a:r>
            <a:endParaRPr sz="1050" dirty="0">
              <a:latin typeface="맑은 고딕"/>
              <a:cs typeface="맑은 고딕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1C5114DB-6D91-428B-9D49-4E7D15D6B649}"/>
              </a:ext>
            </a:extLst>
          </p:cNvPr>
          <p:cNvSpPr txBox="1"/>
          <p:nvPr/>
        </p:nvSpPr>
        <p:spPr>
          <a:xfrm>
            <a:off x="157789" y="3316079"/>
            <a:ext cx="5062855" cy="45550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데이터 수집 및 전처리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endParaRPr lang="en-US" altLang="ko-Kore-KR" sz="950" dirty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R" sz="950" dirty="0">
                <a:latin typeface="맑은 고딕"/>
                <a:cs typeface="맑은 고딕"/>
              </a:rPr>
              <a:t>EDA</a:t>
            </a:r>
          </a:p>
          <a:p>
            <a:pPr marL="376555" marR="5080" lvl="1" indent="-228600">
              <a:lnSpc>
                <a:spcPct val="100000"/>
              </a:lnSpc>
              <a:spcBef>
                <a:spcPts val="225"/>
              </a:spcBef>
              <a:buFont typeface="+mj-lt"/>
              <a:buAutoNum type="arabicParenR"/>
              <a:tabLst>
                <a:tab pos="23304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데이터 확인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147955" marR="5080" lvl="1">
              <a:spcBef>
                <a:spcPts val="225"/>
              </a:spcBef>
              <a:tabLst>
                <a:tab pos="233045" algn="l"/>
              </a:tabLst>
            </a:pPr>
            <a:r>
              <a:rPr lang="en-US" altLang="ko-KR" sz="950" dirty="0">
                <a:latin typeface="맑은 고딕"/>
                <a:cs typeface="맑은 고딕"/>
              </a:rPr>
              <a:t>60</a:t>
            </a:r>
            <a:r>
              <a:rPr lang="ko-KR" altLang="en-US" sz="950" dirty="0">
                <a:latin typeface="맑은 고딕"/>
                <a:cs typeface="맑은 고딕"/>
              </a:rPr>
              <a:t>개 건물들의 </a:t>
            </a:r>
            <a:r>
              <a:rPr lang="en-US" altLang="ko-KR" sz="950" dirty="0">
                <a:latin typeface="맑은 고딕"/>
                <a:cs typeface="맑은 고딕"/>
              </a:rPr>
              <a:t>2020</a:t>
            </a:r>
            <a:r>
              <a:rPr lang="ko-KR" altLang="en-US" sz="950" dirty="0">
                <a:latin typeface="맑은 고딕"/>
                <a:cs typeface="맑은 고딕"/>
              </a:rPr>
              <a:t>년 </a:t>
            </a:r>
            <a:r>
              <a:rPr lang="en-US" altLang="ko-KR" sz="950" dirty="0">
                <a:latin typeface="맑은 고딕"/>
                <a:cs typeface="맑은 고딕"/>
              </a:rPr>
              <a:t>6</a:t>
            </a:r>
            <a:r>
              <a:rPr lang="ko-KR" altLang="en-US" sz="950" dirty="0">
                <a:latin typeface="맑은 고딕"/>
                <a:cs typeface="맑은 고딕"/>
              </a:rPr>
              <a:t>월 </a:t>
            </a:r>
            <a:r>
              <a:rPr lang="en-US" altLang="ko-KR" sz="950" dirty="0">
                <a:latin typeface="맑은 고딕"/>
                <a:cs typeface="맑은 고딕"/>
              </a:rPr>
              <a:t>1</a:t>
            </a:r>
            <a:r>
              <a:rPr lang="ko-KR" altLang="en-US" sz="950" dirty="0">
                <a:latin typeface="맑은 고딕"/>
                <a:cs typeface="맑은 고딕"/>
              </a:rPr>
              <a:t>일부터 </a:t>
            </a:r>
            <a:r>
              <a:rPr lang="en-US" altLang="ko-KR" sz="950" dirty="0">
                <a:latin typeface="맑은 고딕"/>
                <a:cs typeface="맑은 고딕"/>
              </a:rPr>
              <a:t>2020</a:t>
            </a:r>
            <a:r>
              <a:rPr lang="ko-KR" altLang="en-US" sz="950" dirty="0">
                <a:latin typeface="맑은 고딕"/>
                <a:cs typeface="맑은 고딕"/>
              </a:rPr>
              <a:t>년 </a:t>
            </a:r>
            <a:r>
              <a:rPr lang="en-US" altLang="ko-KR" sz="950" dirty="0">
                <a:latin typeface="맑은 고딕"/>
                <a:cs typeface="맑은 고딕"/>
              </a:rPr>
              <a:t>8</a:t>
            </a:r>
            <a:r>
              <a:rPr lang="ko-KR" altLang="en-US" sz="950" dirty="0">
                <a:latin typeface="맑은 고딕"/>
                <a:cs typeface="맑은 고딕"/>
              </a:rPr>
              <a:t>월 </a:t>
            </a:r>
            <a:r>
              <a:rPr lang="en-US" altLang="ko-KR" sz="950" dirty="0">
                <a:latin typeface="맑은 고딕"/>
                <a:cs typeface="맑은 고딕"/>
              </a:rPr>
              <a:t>24</a:t>
            </a:r>
            <a:r>
              <a:rPr lang="ko-KR" altLang="en-US" sz="950" dirty="0">
                <a:latin typeface="맑은 고딕"/>
                <a:cs typeface="맑은 고딕"/>
              </a:rPr>
              <a:t>일까지의 데이터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147955" marR="5080" lvl="1">
              <a:spcBef>
                <a:spcPts val="225"/>
              </a:spcBef>
              <a:tabLst>
                <a:tab pos="23304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컬럼</a:t>
            </a:r>
            <a:r>
              <a:rPr lang="en-US" altLang="ko-KR" sz="950" dirty="0">
                <a:latin typeface="맑은 고딕"/>
                <a:cs typeface="맑은 고딕"/>
              </a:rPr>
              <a:t>: </a:t>
            </a:r>
            <a:r>
              <a:rPr lang="ko-KR" altLang="en-US" sz="950" dirty="0" err="1">
                <a:latin typeface="맑은 고딕"/>
                <a:cs typeface="맑은 고딕"/>
              </a:rPr>
              <a:t>건물번호</a:t>
            </a:r>
            <a:r>
              <a:rPr lang="en-US" altLang="ko-KR" sz="950" dirty="0">
                <a:latin typeface="맑은 고딕"/>
                <a:cs typeface="맑은 고딕"/>
              </a:rPr>
              <a:t>, </a:t>
            </a:r>
            <a:r>
              <a:rPr lang="ko-KR" altLang="en-US" sz="950" dirty="0">
                <a:latin typeface="맑은 고딕"/>
                <a:cs typeface="맑은 고딕"/>
              </a:rPr>
              <a:t>시간</a:t>
            </a:r>
            <a:r>
              <a:rPr lang="en-US" altLang="ko-KR" sz="950" dirty="0">
                <a:latin typeface="맑은 고딕"/>
                <a:cs typeface="맑은 고딕"/>
              </a:rPr>
              <a:t>, </a:t>
            </a:r>
            <a:r>
              <a:rPr lang="ko-KR" altLang="en-US" sz="950" dirty="0">
                <a:latin typeface="맑은 고딕"/>
                <a:cs typeface="맑은 고딕"/>
              </a:rPr>
              <a:t>전력사용량</a:t>
            </a:r>
            <a:r>
              <a:rPr lang="en-US" altLang="ko-KR" sz="950" dirty="0">
                <a:latin typeface="맑은 고딕"/>
                <a:cs typeface="맑은 고딕"/>
              </a:rPr>
              <a:t>, </a:t>
            </a:r>
            <a:r>
              <a:rPr lang="ko-KR" altLang="en-US" sz="950" dirty="0">
                <a:latin typeface="맑은 고딕"/>
                <a:cs typeface="맑은 고딕"/>
              </a:rPr>
              <a:t>기온</a:t>
            </a:r>
            <a:r>
              <a:rPr lang="en-US" altLang="ko-KR" sz="950" dirty="0">
                <a:latin typeface="맑은 고딕"/>
                <a:cs typeface="맑은 고딕"/>
              </a:rPr>
              <a:t>, </a:t>
            </a:r>
            <a:r>
              <a:rPr lang="ko-KR" altLang="en-US" sz="950" dirty="0">
                <a:latin typeface="맑은 고딕"/>
                <a:cs typeface="맑은 고딕"/>
              </a:rPr>
              <a:t>풍속</a:t>
            </a:r>
            <a:r>
              <a:rPr lang="en-US" altLang="ko-KR" sz="950" dirty="0">
                <a:latin typeface="맑은 고딕"/>
                <a:cs typeface="맑은 고딕"/>
              </a:rPr>
              <a:t>, </a:t>
            </a:r>
            <a:r>
              <a:rPr lang="ko-KR" altLang="en-US" sz="950" dirty="0">
                <a:latin typeface="맑은 고딕"/>
                <a:cs typeface="맑은 고딕"/>
              </a:rPr>
              <a:t>습도</a:t>
            </a:r>
            <a:r>
              <a:rPr lang="en-US" altLang="ko-KR" sz="950" dirty="0">
                <a:latin typeface="맑은 고딕"/>
                <a:cs typeface="맑은 고딕"/>
              </a:rPr>
              <a:t>, </a:t>
            </a:r>
            <a:r>
              <a:rPr lang="ko-KR" altLang="en-US" sz="950" dirty="0">
                <a:latin typeface="맑은 고딕"/>
                <a:cs typeface="맑은 고딕"/>
              </a:rPr>
              <a:t>강수량</a:t>
            </a:r>
            <a:r>
              <a:rPr lang="en-US" altLang="ko-KR" sz="950" dirty="0">
                <a:latin typeface="맑은 고딕"/>
                <a:cs typeface="맑은 고딕"/>
              </a:rPr>
              <a:t>, </a:t>
            </a:r>
            <a:r>
              <a:rPr lang="ko-KR" altLang="en-US" sz="950" dirty="0">
                <a:latin typeface="맑은 고딕"/>
                <a:cs typeface="맑은 고딕"/>
              </a:rPr>
              <a:t>일조</a:t>
            </a:r>
            <a:r>
              <a:rPr lang="en-US" altLang="ko-KR" sz="950" dirty="0">
                <a:latin typeface="맑은 고딕"/>
                <a:cs typeface="맑은 고딕"/>
              </a:rPr>
              <a:t>, </a:t>
            </a:r>
            <a:r>
              <a:rPr lang="ko-KR" altLang="en-US" sz="950" dirty="0" err="1">
                <a:latin typeface="맑은 고딕"/>
                <a:cs typeface="맑은 고딕"/>
              </a:rPr>
              <a:t>비전기냉방설비운영</a:t>
            </a:r>
            <a:r>
              <a:rPr lang="ko-KR" altLang="en-US" sz="950" dirty="0">
                <a:latin typeface="맑은 고딕"/>
                <a:cs typeface="맑은 고딕"/>
              </a:rPr>
              <a:t> 여부</a:t>
            </a:r>
            <a:r>
              <a:rPr lang="en-US" altLang="ko-KR" sz="950" dirty="0">
                <a:latin typeface="맑은 고딕"/>
                <a:cs typeface="맑은 고딕"/>
              </a:rPr>
              <a:t>, </a:t>
            </a:r>
            <a:r>
              <a:rPr lang="ko-KR" altLang="en-US" sz="950" dirty="0" err="1">
                <a:latin typeface="맑은 고딕"/>
                <a:cs typeface="맑은 고딕"/>
              </a:rPr>
              <a:t>태양광보유</a:t>
            </a:r>
            <a:r>
              <a:rPr lang="ko-KR" altLang="en-US" sz="950" dirty="0">
                <a:latin typeface="맑은 고딕"/>
                <a:cs typeface="맑은 고딕"/>
              </a:rPr>
              <a:t> 여부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376555" marR="5080" lvl="1" indent="-228600">
              <a:lnSpc>
                <a:spcPct val="100000"/>
              </a:lnSpc>
              <a:spcBef>
                <a:spcPts val="225"/>
              </a:spcBef>
              <a:buFont typeface="+mj-lt"/>
              <a:buAutoNum type="arabicParenR" startAt="2"/>
              <a:tabLst>
                <a:tab pos="23304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각 건물의 </a:t>
            </a:r>
            <a:r>
              <a:rPr lang="ko-KR" altLang="en-US" sz="950" dirty="0" err="1">
                <a:latin typeface="맑은 고딕"/>
                <a:cs typeface="맑은 고딕"/>
              </a:rPr>
              <a:t>시간별</a:t>
            </a:r>
            <a:r>
              <a:rPr lang="en-US" altLang="ko-KR" sz="950" dirty="0">
                <a:latin typeface="맑은 고딕"/>
                <a:cs typeface="맑은 고딕"/>
              </a:rPr>
              <a:t>, </a:t>
            </a:r>
            <a:r>
              <a:rPr lang="ko-KR" altLang="en-US" sz="950" dirty="0" err="1">
                <a:latin typeface="맑은 고딕"/>
                <a:cs typeface="맑은 고딕"/>
              </a:rPr>
              <a:t>요일별</a:t>
            </a:r>
            <a:r>
              <a:rPr lang="ko-KR" altLang="en-US" sz="950" dirty="0">
                <a:latin typeface="맑은 고딕"/>
                <a:cs typeface="맑은 고딕"/>
              </a:rPr>
              <a:t> 전력사용량 시각화</a:t>
            </a:r>
            <a:r>
              <a:rPr lang="en-US" altLang="ko-KR" sz="950" dirty="0">
                <a:latin typeface="맑은 고딕"/>
                <a:cs typeface="맑은 고딕"/>
              </a:rPr>
              <a:t> -&gt;</a:t>
            </a:r>
            <a:r>
              <a:rPr lang="ko-KR" altLang="en-US" sz="950" dirty="0">
                <a:latin typeface="맑은 고딕"/>
                <a:cs typeface="맑은 고딕"/>
              </a:rPr>
              <a:t> 이를 바탕으로 건물들을 군집화 하여 군집 별 모델을 만들기로 결정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376555" marR="5080" lvl="1" indent="-228600">
              <a:spcBef>
                <a:spcPts val="225"/>
              </a:spcBef>
              <a:buFont typeface="+mj-lt"/>
              <a:buAutoNum type="arabicParenR" startAt="2"/>
              <a:tabLst>
                <a:tab pos="233045" algn="l"/>
              </a:tabLst>
            </a:pPr>
            <a:r>
              <a:rPr lang="ko-KR" altLang="en-US" sz="950" dirty="0" err="1">
                <a:latin typeface="맑은 고딕"/>
                <a:cs typeface="맑은 고딕"/>
              </a:rPr>
              <a:t>상관분석</a:t>
            </a:r>
            <a:r>
              <a:rPr lang="ko-KR" altLang="en-US" sz="950" dirty="0">
                <a:latin typeface="맑은 고딕"/>
                <a:cs typeface="맑은 고딕"/>
              </a:rPr>
              <a:t> 실행 </a:t>
            </a:r>
            <a:r>
              <a:rPr lang="en-US" altLang="ko-KR" sz="950" dirty="0">
                <a:latin typeface="맑은 고딕"/>
                <a:cs typeface="맑은 고딕"/>
              </a:rPr>
              <a:t>-&gt;</a:t>
            </a:r>
            <a:r>
              <a:rPr lang="ko-KR" altLang="en-US" sz="950" dirty="0">
                <a:latin typeface="맑은 고딕"/>
                <a:cs typeface="맑은 고딕"/>
              </a:rPr>
              <a:t> </a:t>
            </a:r>
            <a:r>
              <a:rPr lang="en-US" altLang="ko-KR" sz="950" dirty="0">
                <a:latin typeface="맑은 고딕"/>
                <a:cs typeface="맑은 고딕"/>
              </a:rPr>
              <a:t>'</a:t>
            </a:r>
            <a:r>
              <a:rPr lang="ko-KR" altLang="en-US" sz="950" dirty="0">
                <a:latin typeface="맑은 고딕"/>
                <a:cs typeface="맑은 고딕"/>
              </a:rPr>
              <a:t>강수량</a:t>
            </a:r>
            <a:r>
              <a:rPr lang="en-US" altLang="ko-KR" sz="950" dirty="0">
                <a:latin typeface="맑은 고딕"/>
                <a:cs typeface="맑은 고딕"/>
              </a:rPr>
              <a:t>'</a:t>
            </a:r>
            <a:r>
              <a:rPr lang="ko-KR" altLang="en-US" sz="950" dirty="0">
                <a:latin typeface="맑은 고딕"/>
                <a:cs typeface="맑은 고딕"/>
              </a:rPr>
              <a:t>컬럼 삭제</a:t>
            </a:r>
            <a:r>
              <a:rPr lang="en-US" altLang="ko-KR" sz="950" dirty="0">
                <a:latin typeface="맑은 고딕"/>
                <a:cs typeface="맑은 고딕"/>
              </a:rPr>
              <a:t>,</a:t>
            </a:r>
            <a:r>
              <a:rPr lang="ko-KR" altLang="en-US" sz="950" dirty="0">
                <a:latin typeface="맑은 고딕"/>
                <a:cs typeface="맑은 고딕"/>
              </a:rPr>
              <a:t> </a:t>
            </a:r>
            <a:r>
              <a:rPr lang="en-US" altLang="ko-KR" sz="950" dirty="0">
                <a:latin typeface="맑은 고딕"/>
                <a:cs typeface="맑은 고딕"/>
              </a:rPr>
              <a:t>‘</a:t>
            </a:r>
            <a:r>
              <a:rPr lang="ko-KR" altLang="en-US" sz="950" dirty="0">
                <a:latin typeface="맑은 고딕"/>
                <a:cs typeface="맑은 고딕"/>
              </a:rPr>
              <a:t>불쾌지수</a:t>
            </a:r>
            <a:r>
              <a:rPr lang="en-US" altLang="ko-KR" sz="950" dirty="0">
                <a:latin typeface="맑은 고딕"/>
                <a:cs typeface="맑은 고딕"/>
              </a:rPr>
              <a:t>’</a:t>
            </a:r>
            <a:r>
              <a:rPr lang="ko-KR" altLang="en-US" sz="950" dirty="0">
                <a:latin typeface="맑은 고딕"/>
                <a:cs typeface="맑은 고딕"/>
              </a:rPr>
              <a:t> 컬럼 추가</a:t>
            </a:r>
            <a:r>
              <a:rPr lang="en-US" altLang="ko-KR" sz="950" dirty="0">
                <a:latin typeface="맑은 고딕"/>
                <a:cs typeface="맑은 고딕"/>
              </a:rPr>
              <a:t>,</a:t>
            </a:r>
            <a:r>
              <a:rPr lang="ko-KR" altLang="en-US" sz="950" dirty="0">
                <a:latin typeface="맑은 고딕"/>
                <a:cs typeface="맑은 고딕"/>
              </a:rPr>
              <a:t> </a:t>
            </a:r>
            <a:r>
              <a:rPr lang="en-US" altLang="ko-KR" sz="950" dirty="0">
                <a:latin typeface="맑은 고딕"/>
                <a:cs typeface="맑은 고딕"/>
              </a:rPr>
              <a:t>‘</a:t>
            </a:r>
            <a:r>
              <a:rPr lang="ko-KR" altLang="en-US" sz="950" dirty="0">
                <a:latin typeface="맑은 고딕"/>
                <a:cs typeface="맑은 고딕"/>
              </a:rPr>
              <a:t>체감온도</a:t>
            </a:r>
            <a:r>
              <a:rPr lang="en-US" altLang="ko-KR" sz="950" dirty="0">
                <a:latin typeface="맑은 고딕"/>
                <a:cs typeface="맑은 고딕"/>
              </a:rPr>
              <a:t>’</a:t>
            </a:r>
            <a:r>
              <a:rPr lang="ko-KR" altLang="en-US" sz="950" dirty="0">
                <a:latin typeface="맑은 고딕"/>
                <a:cs typeface="맑은 고딕"/>
              </a:rPr>
              <a:t> 컬럼 추가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376555" marR="5080" lvl="1" indent="-228600">
              <a:spcBef>
                <a:spcPts val="225"/>
              </a:spcBef>
              <a:buFont typeface="+mj-lt"/>
              <a:buAutoNum type="arabicParenR" startAt="2"/>
              <a:tabLst>
                <a:tab pos="233045" algn="l"/>
              </a:tabLst>
            </a:pPr>
            <a:endParaRPr lang="en-US" altLang="ko-KR" sz="950" dirty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군집화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376555" marR="5080" lvl="1" indent="-228600">
              <a:lnSpc>
                <a:spcPct val="100000"/>
              </a:lnSpc>
              <a:spcBef>
                <a:spcPts val="225"/>
              </a:spcBef>
              <a:buFont typeface="+mj-lt"/>
              <a:buAutoNum type="arabicParenR"/>
              <a:tabLst>
                <a:tab pos="233045" algn="l"/>
              </a:tabLst>
            </a:pPr>
            <a:r>
              <a:rPr lang="en-US" altLang="ko-KR" sz="950" dirty="0">
                <a:latin typeface="맑은 고딕"/>
                <a:cs typeface="맑은 고딕"/>
              </a:rPr>
              <a:t>60</a:t>
            </a:r>
            <a:r>
              <a:rPr lang="ko-KR" altLang="en-US" sz="950" dirty="0">
                <a:latin typeface="맑은 고딕"/>
                <a:cs typeface="맑은 고딕"/>
              </a:rPr>
              <a:t>개의 건물을 </a:t>
            </a:r>
            <a:r>
              <a:rPr lang="en-US" altLang="ko-KR" sz="950" dirty="0">
                <a:latin typeface="맑은 고딕"/>
                <a:cs typeface="맑은 고딕"/>
              </a:rPr>
              <a:t>4</a:t>
            </a:r>
            <a:r>
              <a:rPr lang="ko-KR" altLang="en-US" sz="950" dirty="0">
                <a:latin typeface="맑은 고딕"/>
                <a:cs typeface="맑은 고딕"/>
              </a:rPr>
              <a:t>개의 군집으로 군집화 </a:t>
            </a:r>
            <a:r>
              <a:rPr lang="en-US" altLang="ko-KR" sz="950" dirty="0">
                <a:latin typeface="맑은 고딕"/>
                <a:cs typeface="맑은 고딕"/>
              </a:rPr>
              <a:t>(</a:t>
            </a:r>
            <a:r>
              <a:rPr lang="ko-KR" altLang="en-US" sz="950" dirty="0">
                <a:latin typeface="맑은 고딕"/>
                <a:cs typeface="맑은 고딕"/>
              </a:rPr>
              <a:t>평일 낮</a:t>
            </a:r>
            <a:r>
              <a:rPr lang="en-US" altLang="ko-KR" sz="950" dirty="0">
                <a:latin typeface="맑은 고딕"/>
                <a:cs typeface="맑은 고딕"/>
              </a:rPr>
              <a:t>,</a:t>
            </a:r>
            <a:r>
              <a:rPr lang="ko-KR" altLang="en-US" sz="950" dirty="0">
                <a:latin typeface="맑은 고딕"/>
                <a:cs typeface="맑은 고딕"/>
              </a:rPr>
              <a:t> 평일 밤</a:t>
            </a:r>
            <a:r>
              <a:rPr lang="en-US" altLang="ko-KR" sz="950" dirty="0">
                <a:latin typeface="맑은 고딕"/>
                <a:cs typeface="맑은 고딕"/>
              </a:rPr>
              <a:t>,</a:t>
            </a:r>
            <a:r>
              <a:rPr lang="ko-KR" altLang="en-US" sz="950" dirty="0">
                <a:latin typeface="맑은 고딕"/>
                <a:cs typeface="맑은 고딕"/>
              </a:rPr>
              <a:t> 주말 낮</a:t>
            </a:r>
            <a:r>
              <a:rPr lang="en-US" altLang="ko-KR" sz="950" dirty="0">
                <a:latin typeface="맑은 고딕"/>
                <a:cs typeface="맑은 고딕"/>
              </a:rPr>
              <a:t>,</a:t>
            </a:r>
            <a:r>
              <a:rPr lang="ko-KR" altLang="en-US" sz="950" dirty="0">
                <a:latin typeface="맑은 고딕"/>
                <a:cs typeface="맑은 고딕"/>
              </a:rPr>
              <a:t> 주말 밤</a:t>
            </a:r>
            <a:r>
              <a:rPr lang="en-US" altLang="ko-KR" sz="950" dirty="0">
                <a:latin typeface="맑은 고딕"/>
                <a:cs typeface="맑은 고딕"/>
              </a:rPr>
              <a:t>)</a:t>
            </a:r>
          </a:p>
          <a:p>
            <a:pPr marL="376555" marR="5080" lvl="1" indent="-228600">
              <a:lnSpc>
                <a:spcPct val="100000"/>
              </a:lnSpc>
              <a:spcBef>
                <a:spcPts val="225"/>
              </a:spcBef>
              <a:buFont typeface="+mj-lt"/>
              <a:buAutoNum type="arabicParenR"/>
              <a:tabLst>
                <a:tab pos="233045" algn="l"/>
              </a:tabLst>
            </a:pPr>
            <a:r>
              <a:rPr lang="en-US" altLang="ko-KR" sz="950" dirty="0">
                <a:latin typeface="맑은 고딕"/>
                <a:cs typeface="맑은 고딕"/>
              </a:rPr>
              <a:t>4</a:t>
            </a:r>
            <a:r>
              <a:rPr lang="ko-KR" altLang="en-US" sz="950" dirty="0">
                <a:latin typeface="맑은 고딕"/>
                <a:cs typeface="맑은 고딕"/>
              </a:rPr>
              <a:t>개의 군집 안에서 다시 군집화 </a:t>
            </a:r>
            <a:r>
              <a:rPr lang="en-US" altLang="ko-KR" sz="950" dirty="0">
                <a:latin typeface="맑은 고딕"/>
                <a:cs typeface="맑은 고딕"/>
              </a:rPr>
              <a:t>-&gt;</a:t>
            </a:r>
            <a:r>
              <a:rPr lang="ko-KR" altLang="en-US" sz="950" dirty="0">
                <a:latin typeface="맑은 고딕"/>
                <a:cs typeface="맑은 고딕"/>
              </a:rPr>
              <a:t> 최종적으로 </a:t>
            </a:r>
            <a:r>
              <a:rPr lang="en-US" altLang="ko-KR" sz="950" dirty="0">
                <a:latin typeface="맑은 고딕"/>
                <a:cs typeface="맑은 고딕"/>
              </a:rPr>
              <a:t>9</a:t>
            </a:r>
            <a:r>
              <a:rPr lang="ko-KR" altLang="en-US" sz="950" dirty="0">
                <a:latin typeface="맑은 고딕"/>
                <a:cs typeface="맑은 고딕"/>
              </a:rPr>
              <a:t>개의 군집 생성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376555" marR="5080" lvl="1" indent="-228600">
              <a:lnSpc>
                <a:spcPct val="100000"/>
              </a:lnSpc>
              <a:spcBef>
                <a:spcPts val="225"/>
              </a:spcBef>
              <a:buFont typeface="+mj-lt"/>
              <a:buAutoNum type="arabicParenR"/>
              <a:tabLst>
                <a:tab pos="233045" algn="l"/>
              </a:tabLst>
            </a:pPr>
            <a:endParaRPr lang="en-US" altLang="ko-Kore-KR" sz="950" dirty="0">
              <a:latin typeface="맑은 고딕"/>
              <a:cs typeface="맑은 고딕"/>
            </a:endParaRPr>
          </a:p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데이터 분석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tabLst>
                <a:tab pos="98425" algn="l"/>
              </a:tabLst>
            </a:pPr>
            <a:r>
              <a:rPr lang="en-US" altLang="ko-KR" sz="950" dirty="0">
                <a:latin typeface="맑은 고딕"/>
                <a:cs typeface="맑은 고딕"/>
              </a:rPr>
              <a:t>	Facebook Prophet </a:t>
            </a:r>
            <a:r>
              <a:rPr lang="ko-KR" altLang="en-US" sz="950" dirty="0">
                <a:latin typeface="맑은 고딕"/>
                <a:cs typeface="맑은 고딕"/>
              </a:rPr>
              <a:t>모델 사용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tabLst>
                <a:tab pos="98425" algn="l"/>
              </a:tabLst>
            </a:pPr>
            <a:endParaRPr lang="en-US" altLang="ko-KR" sz="950" dirty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모델 설계 및 구현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376555" marR="5080" lvl="1" indent="-228600">
              <a:lnSpc>
                <a:spcPct val="100000"/>
              </a:lnSpc>
              <a:spcBef>
                <a:spcPts val="225"/>
              </a:spcBef>
              <a:buFont typeface="+mj-lt"/>
              <a:buAutoNum type="arabicParenR"/>
              <a:tabLst>
                <a:tab pos="233045" algn="l"/>
              </a:tabLst>
            </a:pPr>
            <a:r>
              <a:rPr lang="ko-KR" altLang="en-US" sz="950" dirty="0" err="1">
                <a:latin typeface="맑은 고딕"/>
                <a:cs typeface="맑은 고딕"/>
              </a:rPr>
              <a:t>파라미터</a:t>
            </a:r>
            <a:r>
              <a:rPr lang="ko-KR" altLang="en-US" sz="950" dirty="0">
                <a:latin typeface="맑은 고딕"/>
                <a:cs typeface="맑은 고딕"/>
              </a:rPr>
              <a:t> 조정 없이 </a:t>
            </a:r>
            <a:r>
              <a:rPr lang="en-US" altLang="ko-KR" sz="950" dirty="0">
                <a:latin typeface="맑은 고딕"/>
                <a:cs typeface="맑은 고딕"/>
              </a:rPr>
              <a:t>default </a:t>
            </a:r>
            <a:r>
              <a:rPr lang="ko-KR" altLang="en-US" sz="950" dirty="0">
                <a:latin typeface="맑은 고딕"/>
                <a:cs typeface="맑은 고딕"/>
              </a:rPr>
              <a:t>값으로 모델 구현 후 예측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376555" marR="5080" lvl="1" indent="-228600">
              <a:lnSpc>
                <a:spcPct val="100000"/>
              </a:lnSpc>
              <a:spcBef>
                <a:spcPts val="225"/>
              </a:spcBef>
              <a:buFont typeface="+mj-lt"/>
              <a:buAutoNum type="arabicParenR"/>
              <a:tabLst>
                <a:tab pos="233045" algn="l"/>
              </a:tabLst>
            </a:pPr>
            <a:endParaRPr lang="en-US" altLang="ko-KR" sz="950" dirty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ko-KR" altLang="en-US" sz="950" dirty="0" err="1">
                <a:latin typeface="맑은 고딕"/>
                <a:cs typeface="맑은 고딕"/>
              </a:rPr>
              <a:t>하이퍼</a:t>
            </a:r>
            <a:r>
              <a:rPr lang="ko-KR" altLang="en-US" sz="950" dirty="0">
                <a:latin typeface="맑은 고딕"/>
                <a:cs typeface="맑은 고딕"/>
              </a:rPr>
              <a:t> </a:t>
            </a:r>
            <a:r>
              <a:rPr lang="ko-KR" altLang="en-US" sz="950" dirty="0" err="1">
                <a:latin typeface="맑은 고딕"/>
                <a:cs typeface="맑은 고딕"/>
              </a:rPr>
              <a:t>파라미터</a:t>
            </a:r>
            <a:r>
              <a:rPr lang="ko-KR" altLang="en-US" sz="950" dirty="0">
                <a:latin typeface="맑은 고딕"/>
                <a:cs typeface="맑은 고딕"/>
              </a:rPr>
              <a:t> 튜닝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376555" marR="5080" lvl="1" indent="-228600">
              <a:spcBef>
                <a:spcPts val="225"/>
              </a:spcBef>
              <a:buFont typeface="+mj-lt"/>
              <a:buAutoNum type="arabicParenR"/>
              <a:tabLst>
                <a:tab pos="233045" algn="l"/>
              </a:tabLst>
            </a:pPr>
            <a:r>
              <a:rPr lang="ko-KR" altLang="en-US" sz="950" dirty="0" err="1">
                <a:latin typeface="맑은 고딕"/>
                <a:cs typeface="맑은 고딕"/>
              </a:rPr>
              <a:t>파라미터</a:t>
            </a:r>
            <a:r>
              <a:rPr lang="ko-KR" altLang="en-US" sz="950" dirty="0">
                <a:latin typeface="맑은 고딕"/>
                <a:cs typeface="맑은 고딕"/>
              </a:rPr>
              <a:t> 튜닝 후 </a:t>
            </a:r>
            <a:r>
              <a:rPr lang="ko-KR" altLang="en-US" sz="950" dirty="0" err="1">
                <a:latin typeface="맑은 고딕"/>
                <a:cs typeface="맑은 고딕"/>
              </a:rPr>
              <a:t>최적값</a:t>
            </a:r>
            <a:r>
              <a:rPr lang="ko-KR" altLang="en-US" sz="950" dirty="0">
                <a:latin typeface="맑은 고딕"/>
                <a:cs typeface="맑은 고딕"/>
              </a:rPr>
              <a:t> 조합 생성하여 모델 구현 후 예측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376555" marR="5080" lvl="1" indent="-228600">
              <a:spcBef>
                <a:spcPts val="225"/>
              </a:spcBef>
              <a:buFont typeface="+mj-lt"/>
              <a:buAutoNum type="arabicParenR"/>
              <a:tabLst>
                <a:tab pos="23304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한 군집 당 </a:t>
            </a:r>
            <a:r>
              <a:rPr lang="en-US" altLang="ko-KR" sz="950" dirty="0">
                <a:latin typeface="맑은 고딕"/>
                <a:cs typeface="맑은 고딕"/>
              </a:rPr>
              <a:t>128</a:t>
            </a:r>
            <a:r>
              <a:rPr lang="ko-KR" altLang="en-US" sz="950" dirty="0">
                <a:latin typeface="맑은 고딕"/>
                <a:cs typeface="맑은 고딕"/>
              </a:rPr>
              <a:t>가지의 경우의 수 대입하여 </a:t>
            </a:r>
            <a:r>
              <a:rPr lang="en-US" altLang="ko-KR" sz="950" dirty="0" err="1">
                <a:latin typeface="맑은 고딕"/>
                <a:cs typeface="맑은 고딕"/>
              </a:rPr>
              <a:t>mse</a:t>
            </a:r>
            <a:r>
              <a:rPr lang="ko-KR" altLang="en-US" sz="950" dirty="0">
                <a:latin typeface="맑은 고딕"/>
                <a:cs typeface="맑은 고딕"/>
              </a:rPr>
              <a:t>값 확인 후 </a:t>
            </a:r>
            <a:r>
              <a:rPr lang="en-US" altLang="ko-KR" sz="950" dirty="0" err="1">
                <a:latin typeface="맑은 고딕"/>
                <a:cs typeface="맑은 고딕"/>
              </a:rPr>
              <a:t>mse</a:t>
            </a:r>
            <a:r>
              <a:rPr lang="ko-KR" altLang="en-US" sz="950" dirty="0">
                <a:latin typeface="맑은 고딕"/>
                <a:cs typeface="맑은 고딕"/>
              </a:rPr>
              <a:t>값이 가장 작은 조합으로 최종 </a:t>
            </a:r>
            <a:r>
              <a:rPr lang="ko-KR" altLang="en-US" sz="950" dirty="0" err="1">
                <a:latin typeface="맑은 고딕"/>
                <a:cs typeface="맑은 고딕"/>
              </a:rPr>
              <a:t>파라미터</a:t>
            </a:r>
            <a:r>
              <a:rPr lang="ko-KR" altLang="en-US" sz="950" dirty="0">
                <a:latin typeface="맑은 고딕"/>
                <a:cs typeface="맑은 고딕"/>
              </a:rPr>
              <a:t> 값 결정</a:t>
            </a:r>
            <a:endParaRPr lang="en-US" altLang="ko-KR" sz="950" dirty="0">
              <a:latin typeface="맑은 고딕"/>
              <a:cs typeface="맑은 고딕"/>
            </a:endParaRPr>
          </a:p>
          <a:p>
            <a:pPr marL="147955" marR="5080" lvl="1">
              <a:lnSpc>
                <a:spcPct val="100000"/>
              </a:lnSpc>
              <a:spcBef>
                <a:spcPts val="225"/>
              </a:spcBef>
              <a:tabLst>
                <a:tab pos="233045" algn="l"/>
              </a:tabLst>
            </a:pPr>
            <a:endParaRPr lang="en-US" altLang="ko-Kore-KR" sz="9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tabLst>
                <a:tab pos="98425" algn="l"/>
              </a:tabLst>
            </a:pPr>
            <a:endParaRPr lang="en-US" altLang="ko-KR" sz="950" dirty="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tabLst>
                <a:tab pos="9842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 </a:t>
            </a:r>
            <a:endParaRPr lang="en-US" sz="950" dirty="0">
              <a:latin typeface="맑은 고딕"/>
              <a:cs typeface="맑은 고딕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5733FE7C-BDDA-4551-9116-2CB453BA6D6C}"/>
              </a:ext>
            </a:extLst>
          </p:cNvPr>
          <p:cNvSpPr txBox="1"/>
          <p:nvPr/>
        </p:nvSpPr>
        <p:spPr>
          <a:xfrm>
            <a:off x="5406819" y="1519048"/>
            <a:ext cx="5062855" cy="183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r>
              <a:rPr lang="en-US" sz="950" dirty="0">
                <a:latin typeface="맑은 고딕"/>
                <a:cs typeface="맑은 고딕"/>
              </a:rPr>
              <a:t>default</a:t>
            </a:r>
            <a:r>
              <a:rPr lang="ko-KR" altLang="en-US" sz="950" dirty="0">
                <a:latin typeface="맑은 고딕"/>
                <a:cs typeface="맑은 고딕"/>
              </a:rPr>
              <a:t> 모델</a:t>
            </a:r>
            <a:r>
              <a:rPr lang="en-US" altLang="ko-KR" sz="950" dirty="0">
                <a:latin typeface="맑은 고딕"/>
                <a:cs typeface="맑은 고딕"/>
              </a:rPr>
              <a:t> </a:t>
            </a:r>
            <a:r>
              <a:rPr lang="ko-KR" altLang="en-US" sz="950" dirty="0">
                <a:latin typeface="맑은 고딕"/>
                <a:cs typeface="맑은 고딕"/>
              </a:rPr>
              <a:t>결과</a:t>
            </a:r>
            <a:r>
              <a:rPr lang="en-US" altLang="ko-KR" sz="950" dirty="0">
                <a:latin typeface="맑은 고딕"/>
                <a:cs typeface="맑은 고딕"/>
              </a:rPr>
              <a:t> (</a:t>
            </a:r>
            <a:r>
              <a:rPr lang="en-US" altLang="ko-KR" sz="950" dirty="0" err="1">
                <a:latin typeface="맑은 고딕"/>
                <a:cs typeface="맑은 고딕"/>
              </a:rPr>
              <a:t>mse</a:t>
            </a:r>
            <a:r>
              <a:rPr lang="en-US" altLang="ko-KR" sz="950" dirty="0">
                <a:latin typeface="맑은 고딕"/>
                <a:cs typeface="맑은 고딕"/>
              </a:rPr>
              <a:t>)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cluster0: 379930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cluster1: 517726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cluster2: 5830013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cluster3: 8402 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cluster4: 352623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cluster5: 953409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cluster6: 680317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cluster7: 4685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cluster8: 228111</a:t>
            </a:r>
          </a:p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endParaRPr lang="en-US" altLang="ko-KR" sz="950" dirty="0">
              <a:latin typeface="맑은 고딕"/>
              <a:cs typeface="맑은 고딕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5B0B9D14-3215-4142-AACD-FBDA4CDDEE4C}"/>
              </a:ext>
            </a:extLst>
          </p:cNvPr>
          <p:cNvSpPr txBox="1"/>
          <p:nvPr/>
        </p:nvSpPr>
        <p:spPr>
          <a:xfrm>
            <a:off x="5447798" y="5275590"/>
            <a:ext cx="5062855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프로젝트 평가</a:t>
            </a:r>
            <a:endParaRPr lang="en-US" altLang="ko-Kore-KR" sz="950" dirty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ko-KR" altLang="en-US" sz="950" spc="-5" dirty="0">
                <a:latin typeface="맑은 고딕"/>
                <a:cs typeface="맑은 고딕"/>
              </a:rPr>
              <a:t> 다소 높은 </a:t>
            </a:r>
            <a:r>
              <a:rPr lang="en-US" altLang="ko-Kore-KR" sz="950" spc="-5" dirty="0" err="1">
                <a:latin typeface="맑은 고딕"/>
                <a:cs typeface="맑은 고딕"/>
              </a:rPr>
              <a:t>mse</a:t>
            </a:r>
            <a:r>
              <a:rPr lang="ko-KR" altLang="en-US" sz="950" spc="-5" dirty="0">
                <a:latin typeface="맑은 고딕"/>
                <a:cs typeface="맑은 고딕"/>
              </a:rPr>
              <a:t>값이 나와 이를 조정할 수 있는 방법을 </a:t>
            </a:r>
            <a:r>
              <a:rPr lang="ko-KR" altLang="en-US" sz="950" spc="-5" dirty="0" err="1">
                <a:latin typeface="맑은 고딕"/>
                <a:cs typeface="맑은 고딕"/>
              </a:rPr>
              <a:t>모색하는것이</a:t>
            </a:r>
            <a:r>
              <a:rPr lang="ko-KR" altLang="en-US" sz="950" spc="-5" dirty="0">
                <a:latin typeface="맑은 고딕"/>
                <a:cs typeface="맑은 고딕"/>
              </a:rPr>
              <a:t> 필요하다고 생각한다</a:t>
            </a:r>
            <a:r>
              <a:rPr lang="en-US" altLang="ko-KR" sz="950" spc="-5" dirty="0">
                <a:latin typeface="맑은 고딕"/>
                <a:cs typeface="맑은 고딕"/>
              </a:rPr>
              <a:t>.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R" sz="950" spc="-5" dirty="0">
                <a:latin typeface="맑은 고딕"/>
                <a:cs typeface="맑은 고딕"/>
              </a:rPr>
              <a:t> 2020</a:t>
            </a:r>
            <a:r>
              <a:rPr lang="ko-KR" altLang="en-US" sz="950" spc="-5" dirty="0">
                <a:latin typeface="맑은 고딕"/>
                <a:cs typeface="맑은 고딕"/>
              </a:rPr>
              <a:t>년 </a:t>
            </a:r>
            <a:r>
              <a:rPr lang="en-US" altLang="ko-KR" sz="950" spc="-5" dirty="0">
                <a:latin typeface="맑은 고딕"/>
                <a:cs typeface="맑은 고딕"/>
              </a:rPr>
              <a:t>6</a:t>
            </a:r>
            <a:r>
              <a:rPr lang="ko-KR" altLang="en-US" sz="950" spc="-5" dirty="0">
                <a:latin typeface="맑은 고딕"/>
                <a:cs typeface="맑은 고딕"/>
              </a:rPr>
              <a:t>월 </a:t>
            </a:r>
            <a:r>
              <a:rPr lang="en-US" altLang="ko-KR" sz="950" spc="-5" dirty="0">
                <a:latin typeface="맑은 고딕"/>
                <a:cs typeface="맑은 고딕"/>
              </a:rPr>
              <a:t>~ 2020</a:t>
            </a:r>
            <a:r>
              <a:rPr lang="ko-KR" altLang="en-US" sz="950" spc="-5" dirty="0">
                <a:latin typeface="맑은 고딕"/>
                <a:cs typeface="맑은 고딕"/>
              </a:rPr>
              <a:t>년 </a:t>
            </a:r>
            <a:r>
              <a:rPr lang="en-US" altLang="ko-KR" sz="950" spc="-5" dirty="0">
                <a:latin typeface="맑은 고딕"/>
                <a:cs typeface="맑은 고딕"/>
              </a:rPr>
              <a:t>8</a:t>
            </a:r>
            <a:r>
              <a:rPr lang="ko-KR" altLang="en-US" sz="950" spc="-5" dirty="0">
                <a:latin typeface="맑은 고딕"/>
                <a:cs typeface="맑은 고딕"/>
              </a:rPr>
              <a:t>월의 데이터를 사용하여 프로젝트를 진행하였는데</a:t>
            </a:r>
            <a:r>
              <a:rPr lang="en-US" altLang="ko-KR" sz="950" spc="-5" dirty="0">
                <a:latin typeface="맑은 고딕"/>
                <a:cs typeface="맑은 고딕"/>
              </a:rPr>
              <a:t>, </a:t>
            </a:r>
            <a:r>
              <a:rPr lang="en-US" altLang="ko-Kore-KR" sz="950" spc="-5" dirty="0">
                <a:latin typeface="맑은 고딕"/>
                <a:cs typeface="맑은 고딕"/>
              </a:rPr>
              <a:t>prophet</a:t>
            </a:r>
            <a:r>
              <a:rPr lang="ko-KR" altLang="en-US" sz="950" spc="-5" dirty="0">
                <a:latin typeface="맑은 고딕"/>
                <a:cs typeface="맑은 고딕"/>
              </a:rPr>
              <a:t>은 계절성과 중요한 휴일 등의 특징이 있는 예측 작업에 최적화 되어있다</a:t>
            </a:r>
            <a:r>
              <a:rPr lang="en-US" altLang="ko-KR" sz="950" spc="-5" dirty="0">
                <a:latin typeface="맑은 고딕"/>
                <a:cs typeface="맑은 고딕"/>
              </a:rPr>
              <a:t>. </a:t>
            </a:r>
            <a:r>
              <a:rPr lang="ko-KR" altLang="en-US" sz="950" spc="-5" dirty="0">
                <a:latin typeface="맑은 고딕"/>
                <a:cs typeface="맑은 고딕"/>
              </a:rPr>
              <a:t>그래서 사용한 데이터가 </a:t>
            </a:r>
            <a:r>
              <a:rPr lang="en-US" altLang="ko-KR" sz="950" spc="-5" dirty="0">
                <a:latin typeface="맑은 고딕"/>
                <a:cs typeface="맑은 고딕"/>
              </a:rPr>
              <a:t>1</a:t>
            </a:r>
            <a:r>
              <a:rPr lang="ko-KR" altLang="en-US" sz="950" spc="-5" dirty="0">
                <a:latin typeface="맑은 고딕"/>
                <a:cs typeface="맑은 고딕"/>
              </a:rPr>
              <a:t>년 이상의 장기 데이터 였다면 더 정확한 예측이 가능했을 것이라는 아쉬움이 남는다</a:t>
            </a:r>
            <a:r>
              <a:rPr lang="en-US" altLang="ko-KR" sz="950" spc="-5" dirty="0">
                <a:latin typeface="맑은 고딕"/>
                <a:cs typeface="맑은 고딕"/>
              </a:rPr>
              <a:t>. 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endParaRPr lang="en-US" altLang="ko-KR" sz="950" dirty="0">
              <a:latin typeface="맑은 고딕"/>
              <a:cs typeface="맑은 고딕"/>
            </a:endParaRPr>
          </a:p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r>
              <a:rPr lang="ko-KR" altLang="en-US" sz="950" dirty="0">
                <a:latin typeface="맑은 고딕"/>
                <a:cs typeface="맑은 고딕"/>
              </a:rPr>
              <a:t>향후 계획</a:t>
            </a:r>
            <a:endParaRPr lang="en-US" sz="950" dirty="0">
              <a:latin typeface="맑은 고딕"/>
              <a:cs typeface="맑은 고딕"/>
            </a:endParaRP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R" sz="950" spc="-5" dirty="0">
                <a:latin typeface="맑은 고딕"/>
                <a:cs typeface="맑은 고딕"/>
              </a:rPr>
              <a:t> </a:t>
            </a:r>
            <a:r>
              <a:rPr lang="ko-KR" altLang="en-US" sz="950" spc="-5" dirty="0">
                <a:latin typeface="맑은 고딕"/>
                <a:cs typeface="맑은 고딕"/>
              </a:rPr>
              <a:t>향후에는 </a:t>
            </a:r>
            <a:r>
              <a:rPr lang="en-US" sz="950" spc="-5" dirty="0">
                <a:latin typeface="맑은 고딕"/>
                <a:cs typeface="맑은 고딕"/>
              </a:rPr>
              <a:t>Prophet</a:t>
            </a:r>
            <a:r>
              <a:rPr lang="ko-KR" altLang="en-US" sz="950" spc="-5" dirty="0">
                <a:latin typeface="맑은 고딕"/>
                <a:cs typeface="맑은 고딕"/>
              </a:rPr>
              <a:t>을 사용하기 위해 </a:t>
            </a:r>
            <a:r>
              <a:rPr lang="en-US" altLang="ko-KR" sz="950" spc="-5" dirty="0">
                <a:latin typeface="맑은 고딕"/>
                <a:cs typeface="맑은 고딕"/>
              </a:rPr>
              <a:t>1</a:t>
            </a:r>
            <a:r>
              <a:rPr lang="ko-KR" altLang="en-US" sz="950" spc="-5" dirty="0">
                <a:latin typeface="맑은 고딕"/>
                <a:cs typeface="맑은 고딕"/>
              </a:rPr>
              <a:t>년 이상의 장기 데이터를 사용해볼 계획이다</a:t>
            </a:r>
            <a:r>
              <a:rPr lang="en-US" altLang="ko-KR" sz="950" spc="-5" dirty="0">
                <a:latin typeface="맑은 고딕"/>
                <a:cs typeface="맑은 고딕"/>
              </a:rPr>
              <a:t>.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R" sz="950" spc="-5" dirty="0">
                <a:latin typeface="맑은 고딕"/>
                <a:cs typeface="맑은 고딕"/>
              </a:rPr>
              <a:t> </a:t>
            </a:r>
            <a:r>
              <a:rPr lang="en-US" sz="950" spc="-5" dirty="0">
                <a:latin typeface="맑은 고딕"/>
                <a:cs typeface="맑은 고딕"/>
              </a:rPr>
              <a:t>Neural Prophet </a:t>
            </a:r>
            <a:r>
              <a:rPr lang="ko-KR" altLang="en-US" sz="950" spc="-5" dirty="0">
                <a:latin typeface="맑은 고딕"/>
                <a:cs typeface="맑은 고딕"/>
              </a:rPr>
              <a:t>모델을 적용해볼 예정이다</a:t>
            </a:r>
            <a:r>
              <a:rPr lang="en-US" altLang="ko-KR" sz="950" spc="-5" dirty="0">
                <a:latin typeface="맑은 고딕"/>
                <a:cs typeface="맑은 고딕"/>
              </a:rPr>
              <a:t>. </a:t>
            </a:r>
            <a:r>
              <a:rPr lang="en-US" sz="950" spc="-5" dirty="0">
                <a:latin typeface="맑은 고딕"/>
                <a:cs typeface="맑은 고딕"/>
              </a:rPr>
              <a:t>Neural Prophet </a:t>
            </a:r>
            <a:r>
              <a:rPr lang="ko-KR" altLang="en-US" sz="950" spc="-5" dirty="0">
                <a:latin typeface="맑은 고딕"/>
                <a:cs typeface="맑은 고딕"/>
              </a:rPr>
              <a:t>은 </a:t>
            </a:r>
            <a:r>
              <a:rPr lang="en-US" sz="950" spc="-5" dirty="0">
                <a:latin typeface="맑은 고딕"/>
                <a:cs typeface="맑은 고딕"/>
              </a:rPr>
              <a:t>Prophet</a:t>
            </a:r>
            <a:r>
              <a:rPr lang="ko-KR" altLang="en-US" sz="950" spc="-5" dirty="0">
                <a:latin typeface="맑은 고딕"/>
                <a:cs typeface="맑은 고딕"/>
              </a:rPr>
              <a:t>의 업데이트 버전으로 </a:t>
            </a:r>
            <a:r>
              <a:rPr lang="ko-KR" altLang="en-US" sz="950" spc="-5" dirty="0" err="1">
                <a:latin typeface="맑은 고딕"/>
                <a:cs typeface="맑은 고딕"/>
              </a:rPr>
              <a:t>시계열</a:t>
            </a:r>
            <a:r>
              <a:rPr lang="ko-KR" altLang="en-US" sz="950" spc="-5" dirty="0">
                <a:latin typeface="맑은 고딕"/>
                <a:cs typeface="맑은 고딕"/>
              </a:rPr>
              <a:t> 예측에 </a:t>
            </a:r>
            <a:r>
              <a:rPr lang="en-US" sz="950" spc="-5" dirty="0">
                <a:latin typeface="맑은 고딕"/>
                <a:cs typeface="맑은 고딕"/>
              </a:rPr>
              <a:t>Neural Net</a:t>
            </a:r>
            <a:r>
              <a:rPr lang="ko-KR" altLang="en-US" sz="950" spc="-5" dirty="0">
                <a:latin typeface="맑은 고딕"/>
                <a:cs typeface="맑은 고딕"/>
              </a:rPr>
              <a:t>을 사용한 모델이다</a:t>
            </a:r>
            <a:r>
              <a:rPr lang="en-US" altLang="ko-KR" sz="950" spc="-5" dirty="0">
                <a:latin typeface="맑은 고딕"/>
                <a:cs typeface="맑은 고딕"/>
              </a:rPr>
              <a:t>. 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R" sz="950" spc="-5" dirty="0">
                <a:latin typeface="맑은 고딕"/>
                <a:cs typeface="맑은 고딕"/>
              </a:rPr>
              <a:t> </a:t>
            </a:r>
            <a:r>
              <a:rPr lang="ko-KR" altLang="en-US" sz="950" spc="-5" dirty="0">
                <a:latin typeface="맑은 고딕"/>
                <a:cs typeface="맑은 고딕"/>
              </a:rPr>
              <a:t>더 다양한 </a:t>
            </a:r>
            <a:r>
              <a:rPr lang="ko-KR" altLang="en-US" sz="950" spc="-5" dirty="0" err="1">
                <a:latin typeface="맑은 고딕"/>
                <a:cs typeface="맑은 고딕"/>
              </a:rPr>
              <a:t>시계열</a:t>
            </a:r>
            <a:r>
              <a:rPr lang="ko-KR" altLang="en-US" sz="950" spc="-5" dirty="0">
                <a:latin typeface="맑은 고딕"/>
                <a:cs typeface="맑은 고딕"/>
              </a:rPr>
              <a:t> 예측 모델을 공부하고 다뤄볼 예정이다</a:t>
            </a:r>
            <a:r>
              <a:rPr lang="en-US" altLang="ko-KR" sz="950" spc="-5" dirty="0">
                <a:latin typeface="맑은 고딕"/>
                <a:cs typeface="맑은 고딕"/>
              </a:rPr>
              <a:t>.</a:t>
            </a:r>
            <a:endParaRPr lang="en-US" sz="950" dirty="0">
              <a:latin typeface="맑은 고딕"/>
              <a:cs typeface="맑은 고딕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0C190F04-CF79-1C41-BF0B-DA0EEF28332E}"/>
              </a:ext>
            </a:extLst>
          </p:cNvPr>
          <p:cNvSpPr txBox="1"/>
          <p:nvPr/>
        </p:nvSpPr>
        <p:spPr>
          <a:xfrm>
            <a:off x="7708900" y="1519047"/>
            <a:ext cx="2590800" cy="183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r>
              <a:rPr lang="ko-KR" altLang="en-US" sz="950" dirty="0" err="1">
                <a:latin typeface="맑은 고딕"/>
                <a:cs typeface="맑은 고딕"/>
              </a:rPr>
              <a:t>파라미터</a:t>
            </a:r>
            <a:r>
              <a:rPr lang="ko-KR" altLang="en-US" sz="950" dirty="0">
                <a:latin typeface="맑은 고딕"/>
                <a:cs typeface="맑은 고딕"/>
              </a:rPr>
              <a:t> 튜닝 후 결과</a:t>
            </a:r>
            <a:r>
              <a:rPr lang="en-US" altLang="ko-KR" sz="950" dirty="0">
                <a:latin typeface="맑은 고딕"/>
                <a:cs typeface="맑은 고딕"/>
              </a:rPr>
              <a:t> (</a:t>
            </a:r>
            <a:r>
              <a:rPr lang="en-US" altLang="ko-KR" sz="950" dirty="0" err="1">
                <a:latin typeface="맑은 고딕"/>
                <a:cs typeface="맑은 고딕"/>
              </a:rPr>
              <a:t>mse</a:t>
            </a:r>
            <a:r>
              <a:rPr lang="en-US" altLang="ko-KR" sz="950" dirty="0">
                <a:latin typeface="맑은 고딕"/>
                <a:cs typeface="맑은 고딕"/>
              </a:rPr>
              <a:t>)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cluster0: 378335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cluster1: 513471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cluster2: 5538036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cluster3: 8180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cluster4: 336719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cluster5: 938747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cluster6: 396538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cluster7: 1673</a:t>
            </a:r>
          </a:p>
          <a:p>
            <a:pPr marL="232410" marR="5080" lvl="1" indent="-84455">
              <a:lnSpc>
                <a:spcPct val="100000"/>
              </a:lnSpc>
              <a:spcBef>
                <a:spcPts val="225"/>
              </a:spcBef>
              <a:buFont typeface="Arial"/>
              <a:buChar char="–"/>
              <a:tabLst>
                <a:tab pos="233045" algn="l"/>
              </a:tabLst>
            </a:pPr>
            <a:r>
              <a:rPr lang="en-US" altLang="ko-Kore-KR" sz="950" spc="-5" dirty="0">
                <a:latin typeface="맑은 고딕"/>
                <a:cs typeface="맑은 고딕"/>
              </a:rPr>
              <a:t>cluster8: 78946</a:t>
            </a:r>
          </a:p>
          <a:p>
            <a:pPr marL="97790" indent="-85090">
              <a:lnSpc>
                <a:spcPct val="100000"/>
              </a:lnSpc>
              <a:buFont typeface="Arial"/>
              <a:buChar char="•"/>
              <a:tabLst>
                <a:tab pos="98425" algn="l"/>
              </a:tabLst>
            </a:pPr>
            <a:endParaRPr lang="en-US" altLang="ko-KR" sz="950" dirty="0">
              <a:latin typeface="맑은 고딕"/>
              <a:cs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1A247F-C197-3B4F-9D8C-274D2881A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98" y="3236290"/>
            <a:ext cx="2782546" cy="16683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ACEA63-F274-A740-85C8-0F963A191692}"/>
              </a:ext>
            </a:extLst>
          </p:cNvPr>
          <p:cNvSpPr txBox="1"/>
          <p:nvPr/>
        </p:nvSpPr>
        <p:spPr>
          <a:xfrm>
            <a:off x="8230344" y="3585740"/>
            <a:ext cx="223933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950" dirty="0"/>
              <a:t>&lt;cluster 3</a:t>
            </a:r>
            <a:r>
              <a:rPr kumimoji="1" lang="ko-KR" altLang="en-US" sz="950" dirty="0"/>
              <a:t>의 예측 결과 시각화</a:t>
            </a:r>
            <a:r>
              <a:rPr kumimoji="1" lang="en-US" altLang="ko-Kore-KR" sz="950" dirty="0"/>
              <a:t>&gt;</a:t>
            </a:r>
          </a:p>
          <a:p>
            <a:endParaRPr kumimoji="1" lang="en-US" altLang="ko-Kore-KR" sz="950" dirty="0"/>
          </a:p>
          <a:p>
            <a:r>
              <a:rPr kumimoji="1" lang="ko-KR" altLang="en-US" sz="950" dirty="0"/>
              <a:t>빨간색 </a:t>
            </a:r>
            <a:r>
              <a:rPr kumimoji="1" lang="en-US" altLang="ko-KR" sz="950" dirty="0"/>
              <a:t>–</a:t>
            </a:r>
            <a:r>
              <a:rPr kumimoji="1" lang="ko-KR" altLang="en-US" sz="950" dirty="0"/>
              <a:t> 실제</a:t>
            </a:r>
            <a:r>
              <a:rPr kumimoji="1" lang="en-US" altLang="ko-KR" sz="950" dirty="0"/>
              <a:t>,</a:t>
            </a:r>
            <a:r>
              <a:rPr kumimoji="1" lang="ko-KR" altLang="en-US" sz="950" dirty="0"/>
              <a:t> 파란색 </a:t>
            </a:r>
            <a:r>
              <a:rPr kumimoji="1" lang="en-US" altLang="ko-KR" sz="950" dirty="0"/>
              <a:t>–</a:t>
            </a:r>
            <a:r>
              <a:rPr kumimoji="1" lang="ko-KR" altLang="en-US" sz="950" dirty="0"/>
              <a:t> 예측</a:t>
            </a:r>
            <a:endParaRPr kumimoji="1" lang="en-US" altLang="ko-KR" sz="950" dirty="0"/>
          </a:p>
          <a:p>
            <a:endParaRPr kumimoji="1" lang="en-US" altLang="ko-KR" sz="950" dirty="0"/>
          </a:p>
          <a:p>
            <a:r>
              <a:rPr kumimoji="1" lang="ko-KR" altLang="en-US" sz="950" dirty="0"/>
              <a:t>정확한 예측은 아니지만 </a:t>
            </a:r>
            <a:endParaRPr kumimoji="1" lang="en-US" altLang="ko-KR" sz="950" dirty="0"/>
          </a:p>
          <a:p>
            <a:r>
              <a:rPr kumimoji="1" lang="ko-KR" altLang="en-US" sz="950" dirty="0"/>
              <a:t>하락하는 타이밍 예측 가능</a:t>
            </a:r>
            <a:endParaRPr kumimoji="1" lang="ko-Kore-KR" altLang="en-US" sz="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467</Words>
  <Application>Microsoft Macintosh PowerPoint</Application>
  <PresentationFormat>사용자 지정</PresentationFormat>
  <Paragraphs>73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Baeksumin</cp:lastModifiedBy>
  <cp:revision>6</cp:revision>
  <dcterms:created xsi:type="dcterms:W3CDTF">2021-11-16T19:55:04Z</dcterms:created>
  <dcterms:modified xsi:type="dcterms:W3CDTF">2021-11-28T15:34:52Z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2021-11-16T00:00:00Z</vt:filetime>
  </property>
  <property fmtid="{D5CDD505-2E9C-101B-9397-08002B2CF9AE}" pid="3" name="Creator">
    <vt:lpwstr>Adobe Acrobat Pro 11.0.0</vt:lpwstr>
  </property>
  <property fmtid="{D5CDD505-2E9C-101B-9397-08002B2CF9AE}" pid="4" name="LastSaved">
    <vt:filetime>2021-11-16T00:00:00Z</vt:filetime>
  </property>
</Properties>
</file>