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D94C8B-696C-4659-8494-4FEA8BE6B0EC}">
  <a:tblStyle styleId="{BED94C8B-696C-4659-8494-4FEA8BE6B0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d10dd60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d10dd60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85c4a32b1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85c4a32b1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7657dd798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7657dd798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7cc145e4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7cc145e4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cc145e4f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cc145e4f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7d214ae3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7d214ae3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7cc145e4f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7cc145e4f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⑦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7cc145e4ff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7cc145e4ff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c2287f7e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c2287f7e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ce67423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ce67423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d0344f2d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d0344f2d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503b0492f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503b0492f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0344f2d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0344f2d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ce67423b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ce67423b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ce67423b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ce67423b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ce67423b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ce67423b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</p:spPr>
        <p:txBody>
          <a:bodyPr anchorCtr="0" anchor="b" bIns="0" lIns="90000" spcFirstLastPara="1" rIns="9000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90000" spcFirstLastPara="1" rIns="9000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화면2개">
  <p:cSld name="CUSTOM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626950" y="3117800"/>
            <a:ext cx="2939700" cy="1653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627000" y="840550"/>
            <a:ext cx="2939700" cy="1653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0" y="-12175"/>
            <a:ext cx="9144000" cy="279600"/>
          </a:xfrm>
          <a:prstGeom prst="rect">
            <a:avLst/>
          </a:prstGeom>
        </p:spPr>
        <p:txBody>
          <a:bodyPr anchorCtr="0" anchor="ctr" bIns="0" lIns="90000" spcFirstLastPara="1" rIns="9000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401800" y="840550"/>
            <a:ext cx="3390000" cy="165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27007" y="564925"/>
            <a:ext cx="2939700" cy="220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01800" y="3117875"/>
            <a:ext cx="3390000" cy="165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27007" y="2842252"/>
            <a:ext cx="2939700" cy="220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4245425" y="564925"/>
            <a:ext cx="4498200" cy="2204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2" type="body"/>
          </p:nvPr>
        </p:nvSpPr>
        <p:spPr>
          <a:xfrm>
            <a:off x="4245425" y="2842325"/>
            <a:ext cx="4498200" cy="2204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화면1개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480925" y="1016550"/>
            <a:ext cx="4817100" cy="270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0" y="-12175"/>
            <a:ext cx="9144000" cy="279600"/>
          </a:xfrm>
          <a:prstGeom prst="rect">
            <a:avLst/>
          </a:prstGeom>
        </p:spPr>
        <p:txBody>
          <a:bodyPr anchorCtr="0" anchor="ctr" bIns="0" lIns="90000" spcFirstLastPara="1" rIns="9000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/>
          <p:nvPr/>
        </p:nvSpPr>
        <p:spPr>
          <a:xfrm>
            <a:off x="112075" y="1016550"/>
            <a:ext cx="5554800" cy="270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480921" y="564925"/>
            <a:ext cx="4817100" cy="361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5893725" y="564925"/>
            <a:ext cx="3002400" cy="4371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2150850"/>
            <a:ext cx="9144000" cy="841800"/>
          </a:xfrm>
          <a:prstGeom prst="rect">
            <a:avLst/>
          </a:prstGeom>
        </p:spPr>
        <p:txBody>
          <a:bodyPr anchorCtr="0" anchor="ctr" bIns="0" lIns="90000" spcFirstLastPara="1" rIns="9000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-12175"/>
            <a:ext cx="9144000" cy="279600"/>
          </a:xfrm>
          <a:prstGeom prst="rect">
            <a:avLst/>
          </a:prstGeom>
        </p:spPr>
        <p:txBody>
          <a:bodyPr anchorCtr="0" anchor="ctr" bIns="0" lIns="90000" spcFirstLastPara="1" rIns="9000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532650"/>
            <a:ext cx="8520600" cy="4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0" y="-12175"/>
            <a:ext cx="9144000" cy="279600"/>
          </a:xfrm>
          <a:prstGeom prst="rect">
            <a:avLst/>
          </a:prstGeom>
        </p:spPr>
        <p:txBody>
          <a:bodyPr anchorCtr="0" anchor="ctr" bIns="0" lIns="90000" spcFirstLastPara="1" rIns="9000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0" y="-12175"/>
            <a:ext cx="9144000" cy="279600"/>
          </a:xfrm>
          <a:prstGeom prst="rect">
            <a:avLst/>
          </a:prstGeom>
        </p:spPr>
        <p:txBody>
          <a:bodyPr anchorCtr="0" anchor="ctr" bIns="0" lIns="90000" spcFirstLastPara="1" rIns="9000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90000" spcFirstLastPara="1" rIns="9000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90000" spcFirstLastPara="1" rIns="9000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90000" spcFirstLastPara="1" rIns="9000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-12175"/>
            <a:ext cx="9144000" cy="27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32650"/>
            <a:ext cx="8520600" cy="44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anum Gothic"/>
              <a:buChar char="●"/>
              <a:defRPr>
                <a:solidFill>
                  <a:schemeClr val="dk2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anum Gothic"/>
              <a:buChar char="○"/>
              <a:defRPr sz="1200">
                <a:solidFill>
                  <a:schemeClr val="dk2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anum Gothic"/>
              <a:buChar char="■"/>
              <a:defRPr sz="1000">
                <a:solidFill>
                  <a:schemeClr val="dk2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anum Gothic"/>
              <a:buChar char="●"/>
              <a:defRPr sz="1000">
                <a:solidFill>
                  <a:schemeClr val="dk2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anum Gothic"/>
              <a:buChar char="○"/>
              <a:defRPr sz="1000">
                <a:solidFill>
                  <a:schemeClr val="dk2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anum Gothic"/>
              <a:buChar char="■"/>
              <a:defRPr sz="1000">
                <a:solidFill>
                  <a:schemeClr val="dk2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anum Gothic"/>
              <a:buChar char="●"/>
              <a:defRPr sz="1000">
                <a:solidFill>
                  <a:schemeClr val="dk2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anum Gothic"/>
              <a:buChar char="○"/>
              <a:defRPr sz="1000">
                <a:solidFill>
                  <a:schemeClr val="dk2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anum Gothic"/>
              <a:buChar char="■"/>
              <a:defRPr sz="1000">
                <a:solidFill>
                  <a:schemeClr val="dk2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전투 화면 설정</a:t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절대무적! 이동요새!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4"/>
          <p:cNvSpPr/>
          <p:nvPr/>
        </p:nvSpPr>
        <p:spPr>
          <a:xfrm>
            <a:off x="4789084" y="1389155"/>
            <a:ext cx="455700" cy="45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4"/>
          <p:cNvSpPr txBox="1"/>
          <p:nvPr>
            <p:ph type="title"/>
          </p:nvPr>
        </p:nvSpPr>
        <p:spPr>
          <a:xfrm>
            <a:off x="0" y="-12175"/>
            <a:ext cx="9144000" cy="279600"/>
          </a:xfrm>
          <a:prstGeom prst="rect">
            <a:avLst/>
          </a:prstGeom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</a:t>
            </a:r>
            <a:r>
              <a:rPr lang="ko"/>
              <a:t>전투 기본화면</a:t>
            </a:r>
            <a:endParaRPr/>
          </a:p>
        </p:txBody>
      </p:sp>
      <p:sp>
        <p:nvSpPr>
          <p:cNvPr id="414" name="Google Shape;414;p24"/>
          <p:cNvSpPr txBox="1"/>
          <p:nvPr>
            <p:ph idx="1" type="body"/>
          </p:nvPr>
        </p:nvSpPr>
        <p:spPr>
          <a:xfrm>
            <a:off x="5893725" y="564925"/>
            <a:ext cx="3002400" cy="43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상단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스테이지이름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현재 소지한 재화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일시정지 버튼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상단 아래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체력 게이지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퀘스트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미니맵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캐릭터 HUD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적 보스 체력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적 졸개 피격 데미지 표시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적 졸개 전체 에너지 표시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플레이어 졸개 현재/최대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플레이어 졸개 전체 에너지 표시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획득 가능한 재료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포획 가능한 적 졸개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컨트롤러(하단)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이동 컨트롤러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스킬 버튼</a:t>
            </a:r>
            <a:endParaRPr/>
          </a:p>
        </p:txBody>
      </p:sp>
      <p:sp>
        <p:nvSpPr>
          <p:cNvPr id="415" name="Google Shape;415;p24"/>
          <p:cNvSpPr/>
          <p:nvPr/>
        </p:nvSpPr>
        <p:spPr>
          <a:xfrm>
            <a:off x="4919874" y="1038375"/>
            <a:ext cx="354900" cy="23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Nanum Gothic"/>
                <a:ea typeface="Nanum Gothic"/>
                <a:cs typeface="Nanum Gothic"/>
                <a:sym typeface="Nanum Gothic"/>
              </a:rPr>
              <a:t>설정</a:t>
            </a:r>
            <a:endParaRPr b="1"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16" name="Google Shape;416;p24"/>
          <p:cNvSpPr/>
          <p:nvPr/>
        </p:nvSpPr>
        <p:spPr>
          <a:xfrm>
            <a:off x="2541075" y="1038375"/>
            <a:ext cx="778800" cy="15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Nanum Gothic"/>
                <a:ea typeface="Nanum Gothic"/>
                <a:cs typeface="Nanum Gothic"/>
                <a:sym typeface="Nanum Gothic"/>
              </a:rPr>
              <a:t>골드</a:t>
            </a:r>
            <a:endParaRPr b="1"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17" name="Google Shape;417;p24"/>
          <p:cNvSpPr/>
          <p:nvPr/>
        </p:nvSpPr>
        <p:spPr>
          <a:xfrm>
            <a:off x="3319722" y="1038375"/>
            <a:ext cx="778800" cy="15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Nanum Gothic"/>
                <a:ea typeface="Nanum Gothic"/>
                <a:cs typeface="Nanum Gothic"/>
                <a:sym typeface="Nanum Gothic"/>
              </a:rPr>
              <a:t>캐시</a:t>
            </a:r>
            <a:endParaRPr b="1"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18" name="Google Shape;418;p24"/>
          <p:cNvSpPr/>
          <p:nvPr/>
        </p:nvSpPr>
        <p:spPr>
          <a:xfrm>
            <a:off x="4098368" y="1038375"/>
            <a:ext cx="778800" cy="15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Nanum Gothic"/>
                <a:ea typeface="Nanum Gothic"/>
                <a:cs typeface="Nanum Gothic"/>
                <a:sym typeface="Nanum Gothic"/>
              </a:rPr>
              <a:t>플레이횟수</a:t>
            </a:r>
            <a:endParaRPr b="1"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19" name="Google Shape;419;p24"/>
          <p:cNvSpPr/>
          <p:nvPr/>
        </p:nvSpPr>
        <p:spPr>
          <a:xfrm>
            <a:off x="628400" y="2996000"/>
            <a:ext cx="622500" cy="622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808100" y="3175700"/>
            <a:ext cx="263100" cy="263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4"/>
          <p:cNvSpPr txBox="1"/>
          <p:nvPr/>
        </p:nvSpPr>
        <p:spPr>
          <a:xfrm>
            <a:off x="1223600" y="3263600"/>
            <a:ext cx="663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Nanum Gothic"/>
                <a:ea typeface="Nanum Gothic"/>
                <a:cs typeface="Nanum Gothic"/>
                <a:sym typeface="Nanum Gothic"/>
              </a:rPr>
              <a:t>이동</a:t>
            </a:r>
            <a:endParaRPr b="1"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Nanum Gothic"/>
                <a:ea typeface="Nanum Gothic"/>
                <a:cs typeface="Nanum Gothic"/>
                <a:sym typeface="Nanum Gothic"/>
              </a:rPr>
              <a:t>컨트롤러</a:t>
            </a:r>
            <a:endParaRPr b="1"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22" name="Google Shape;422;p24"/>
          <p:cNvSpPr/>
          <p:nvPr/>
        </p:nvSpPr>
        <p:spPr>
          <a:xfrm>
            <a:off x="2488375" y="2145625"/>
            <a:ext cx="663600" cy="6636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23" name="Google Shape;423;p24"/>
          <p:cNvSpPr/>
          <p:nvPr/>
        </p:nvSpPr>
        <p:spPr>
          <a:xfrm>
            <a:off x="1003750" y="1079600"/>
            <a:ext cx="106800" cy="525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24" name="Google Shape;424;p24"/>
          <p:cNvSpPr/>
          <p:nvPr/>
        </p:nvSpPr>
        <p:spPr>
          <a:xfrm rot="5400000">
            <a:off x="908525" y="1290525"/>
            <a:ext cx="297300" cy="1038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3683425" y="2672900"/>
            <a:ext cx="426600" cy="426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26" name="Google Shape;426;p24"/>
          <p:cNvSpPr txBox="1"/>
          <p:nvPr/>
        </p:nvSpPr>
        <p:spPr>
          <a:xfrm>
            <a:off x="996306" y="1268982"/>
            <a:ext cx="1068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434343"/>
                </a:solidFill>
                <a:latin typeface="Nanum Gothic"/>
                <a:ea typeface="Nanum Gothic"/>
                <a:cs typeface="Nanum Gothic"/>
                <a:sym typeface="Nanum Gothic"/>
              </a:rPr>
              <a:t>Q</a:t>
            </a:r>
            <a:endParaRPr b="1" sz="800">
              <a:solidFill>
                <a:srgbClr val="434343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27" name="Google Shape;427;p24"/>
          <p:cNvSpPr/>
          <p:nvPr/>
        </p:nvSpPr>
        <p:spPr>
          <a:xfrm>
            <a:off x="3726775" y="3084932"/>
            <a:ext cx="339900" cy="41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4768886" y="1715006"/>
            <a:ext cx="152700" cy="152700"/>
          </a:xfrm>
          <a:prstGeom prst="mathPlus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4817274" y="1451469"/>
            <a:ext cx="3999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Nanum Gothic"/>
                <a:ea typeface="Nanum Gothic"/>
                <a:cs typeface="Nanum Gothic"/>
                <a:sym typeface="Nanum Gothic"/>
              </a:rPr>
              <a:t>미니맵</a:t>
            </a:r>
            <a:endParaRPr b="1"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30" name="Google Shape;430;p24"/>
          <p:cNvSpPr/>
          <p:nvPr/>
        </p:nvSpPr>
        <p:spPr>
          <a:xfrm rot="5400000">
            <a:off x="496575" y="1114700"/>
            <a:ext cx="525900" cy="455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 rot="5400000">
            <a:off x="632102" y="1135446"/>
            <a:ext cx="136500" cy="118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 rot="5400000">
            <a:off x="572933" y="1242731"/>
            <a:ext cx="136500" cy="118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4"/>
          <p:cNvSpPr/>
          <p:nvPr/>
        </p:nvSpPr>
        <p:spPr>
          <a:xfrm rot="5400000">
            <a:off x="750444" y="1135446"/>
            <a:ext cx="136500" cy="118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4"/>
          <p:cNvSpPr/>
          <p:nvPr/>
        </p:nvSpPr>
        <p:spPr>
          <a:xfrm rot="5400000">
            <a:off x="691275" y="1242731"/>
            <a:ext cx="136500" cy="118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 rot="5400000">
            <a:off x="809626" y="1242731"/>
            <a:ext cx="136500" cy="118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/>
          <p:nvPr/>
        </p:nvSpPr>
        <p:spPr>
          <a:xfrm rot="5400000">
            <a:off x="632102" y="1349860"/>
            <a:ext cx="136500" cy="118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4"/>
          <p:cNvSpPr/>
          <p:nvPr/>
        </p:nvSpPr>
        <p:spPr>
          <a:xfrm rot="5400000">
            <a:off x="750444" y="1349860"/>
            <a:ext cx="136500" cy="118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4"/>
          <p:cNvSpPr/>
          <p:nvPr/>
        </p:nvSpPr>
        <p:spPr>
          <a:xfrm rot="5400000">
            <a:off x="691275" y="1456676"/>
            <a:ext cx="136500" cy="118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486906" y="1638800"/>
            <a:ext cx="6636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Nanum Gothic"/>
                <a:ea typeface="Nanum Gothic"/>
                <a:cs typeface="Nanum Gothic"/>
                <a:sym typeface="Nanum Gothic"/>
              </a:rPr>
              <a:t>체력</a:t>
            </a:r>
            <a:endParaRPr b="1"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Nanum Gothic"/>
                <a:ea typeface="Nanum Gothic"/>
                <a:cs typeface="Nanum Gothic"/>
                <a:sym typeface="Nanum Gothic"/>
              </a:rPr>
              <a:t>게이지</a:t>
            </a:r>
            <a:endParaRPr b="1"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3591363" y="3198459"/>
            <a:ext cx="6225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적 체력 표시</a:t>
            </a:r>
            <a:endParaRPr b="1" sz="1200">
              <a:solidFill>
                <a:srgbClr val="98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2440611" y="2214114"/>
            <a:ext cx="7743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플레이어 캐릭터</a:t>
            </a: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1126927" y="1079600"/>
            <a:ext cx="455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Nanum Gothic"/>
                <a:ea typeface="Nanum Gothic"/>
                <a:cs typeface="Nanum Gothic"/>
                <a:sym typeface="Nanum Gothic"/>
              </a:rPr>
              <a:t>퀘스트</a:t>
            </a:r>
            <a:endParaRPr b="1"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3585475" y="2605235"/>
            <a:ext cx="6225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적</a:t>
            </a:r>
            <a:endParaRPr b="1"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캐릭터</a:t>
            </a:r>
            <a:endParaRPr b="1"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"/>
          <p:cNvSpPr/>
          <p:nvPr/>
        </p:nvSpPr>
        <p:spPr>
          <a:xfrm>
            <a:off x="4789084" y="1389155"/>
            <a:ext cx="455700" cy="45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5"/>
          <p:cNvSpPr txBox="1"/>
          <p:nvPr>
            <p:ph type="title"/>
          </p:nvPr>
        </p:nvSpPr>
        <p:spPr>
          <a:xfrm>
            <a:off x="0" y="-12175"/>
            <a:ext cx="9144000" cy="279600"/>
          </a:xfrm>
          <a:prstGeom prst="rect">
            <a:avLst/>
          </a:prstGeom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전투 기본화면</a:t>
            </a:r>
            <a:endParaRPr/>
          </a:p>
        </p:txBody>
      </p:sp>
      <p:sp>
        <p:nvSpPr>
          <p:cNvPr id="450" name="Google Shape;450;p25"/>
          <p:cNvSpPr txBox="1"/>
          <p:nvPr>
            <p:ph idx="1" type="body"/>
          </p:nvPr>
        </p:nvSpPr>
        <p:spPr>
          <a:xfrm>
            <a:off x="5893725" y="564925"/>
            <a:ext cx="3002400" cy="43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상단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스테이지이름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현재 소지한 재화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일시정지 버튼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상단 아래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체력 게이지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퀘스트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미니맵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캐릭터 HUD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적 보스 체력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적 졸개 피격 데미지 표시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적 졸개 전체 에너지 표시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플레이어 졸개 현재/최대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플레이어 졸개 전체 에너지 표시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획득 가능한 재료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포획 가능한 적 졸개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컨트롤러(하단)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이동 컨트롤러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스킬 버튼</a:t>
            </a:r>
            <a:endParaRPr/>
          </a:p>
        </p:txBody>
      </p:sp>
      <p:sp>
        <p:nvSpPr>
          <p:cNvPr id="451" name="Google Shape;451;p25"/>
          <p:cNvSpPr/>
          <p:nvPr/>
        </p:nvSpPr>
        <p:spPr>
          <a:xfrm>
            <a:off x="4919874" y="1038375"/>
            <a:ext cx="354900" cy="23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Nanum Gothic"/>
                <a:ea typeface="Nanum Gothic"/>
                <a:cs typeface="Nanum Gothic"/>
                <a:sym typeface="Nanum Gothic"/>
              </a:rPr>
              <a:t>설정</a:t>
            </a:r>
            <a:endParaRPr b="1"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52" name="Google Shape;452;p25"/>
          <p:cNvSpPr/>
          <p:nvPr/>
        </p:nvSpPr>
        <p:spPr>
          <a:xfrm>
            <a:off x="3310150" y="1038375"/>
            <a:ext cx="778800" cy="15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Nanum Gothic"/>
                <a:ea typeface="Nanum Gothic"/>
                <a:cs typeface="Nanum Gothic"/>
                <a:sym typeface="Nanum Gothic"/>
              </a:rPr>
              <a:t>골드</a:t>
            </a:r>
            <a:endParaRPr b="1"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53" name="Google Shape;453;p25"/>
          <p:cNvSpPr/>
          <p:nvPr/>
        </p:nvSpPr>
        <p:spPr>
          <a:xfrm>
            <a:off x="4088797" y="1038375"/>
            <a:ext cx="778800" cy="15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Nanum Gothic"/>
                <a:ea typeface="Nanum Gothic"/>
                <a:cs typeface="Nanum Gothic"/>
                <a:sym typeface="Nanum Gothic"/>
              </a:rPr>
              <a:t>캐시</a:t>
            </a:r>
            <a:endParaRPr b="1"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54" name="Google Shape;454;p25"/>
          <p:cNvSpPr/>
          <p:nvPr/>
        </p:nvSpPr>
        <p:spPr>
          <a:xfrm>
            <a:off x="628400" y="2996000"/>
            <a:ext cx="622500" cy="622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5"/>
          <p:cNvSpPr/>
          <p:nvPr/>
        </p:nvSpPr>
        <p:spPr>
          <a:xfrm>
            <a:off x="808100" y="3175700"/>
            <a:ext cx="263100" cy="263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5"/>
          <p:cNvSpPr txBox="1"/>
          <p:nvPr/>
        </p:nvSpPr>
        <p:spPr>
          <a:xfrm>
            <a:off x="1223600" y="3263600"/>
            <a:ext cx="663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Nanum Gothic"/>
                <a:ea typeface="Nanum Gothic"/>
                <a:cs typeface="Nanum Gothic"/>
                <a:sym typeface="Nanum Gothic"/>
              </a:rPr>
              <a:t>이동</a:t>
            </a:r>
            <a:endParaRPr b="1"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Nanum Gothic"/>
                <a:ea typeface="Nanum Gothic"/>
                <a:cs typeface="Nanum Gothic"/>
                <a:sym typeface="Nanum Gothic"/>
              </a:rPr>
              <a:t>컨트롤러</a:t>
            </a:r>
            <a:endParaRPr b="1"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57" name="Google Shape;457;p25"/>
          <p:cNvSpPr/>
          <p:nvPr/>
        </p:nvSpPr>
        <p:spPr>
          <a:xfrm>
            <a:off x="2488375" y="2145625"/>
            <a:ext cx="663600" cy="6636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58" name="Google Shape;458;p25"/>
          <p:cNvSpPr/>
          <p:nvPr/>
        </p:nvSpPr>
        <p:spPr>
          <a:xfrm>
            <a:off x="1232350" y="1051300"/>
            <a:ext cx="106800" cy="525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59" name="Google Shape;459;p25"/>
          <p:cNvSpPr/>
          <p:nvPr/>
        </p:nvSpPr>
        <p:spPr>
          <a:xfrm rot="5400000">
            <a:off x="1137125" y="1262225"/>
            <a:ext cx="297300" cy="1038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5"/>
          <p:cNvSpPr/>
          <p:nvPr/>
        </p:nvSpPr>
        <p:spPr>
          <a:xfrm>
            <a:off x="3683425" y="2672900"/>
            <a:ext cx="426600" cy="426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61" name="Google Shape;461;p25"/>
          <p:cNvSpPr txBox="1"/>
          <p:nvPr/>
        </p:nvSpPr>
        <p:spPr>
          <a:xfrm>
            <a:off x="1224906" y="1240682"/>
            <a:ext cx="1068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434343"/>
                </a:solidFill>
                <a:latin typeface="Nanum Gothic"/>
                <a:ea typeface="Nanum Gothic"/>
                <a:cs typeface="Nanum Gothic"/>
                <a:sym typeface="Nanum Gothic"/>
              </a:rPr>
              <a:t>Q</a:t>
            </a:r>
            <a:endParaRPr b="1" sz="800">
              <a:solidFill>
                <a:srgbClr val="434343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62" name="Google Shape;462;p25"/>
          <p:cNvSpPr/>
          <p:nvPr/>
        </p:nvSpPr>
        <p:spPr>
          <a:xfrm>
            <a:off x="3726775" y="3084932"/>
            <a:ext cx="339900" cy="41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5"/>
          <p:cNvSpPr/>
          <p:nvPr/>
        </p:nvSpPr>
        <p:spPr>
          <a:xfrm>
            <a:off x="4768886" y="1715006"/>
            <a:ext cx="152700" cy="152700"/>
          </a:xfrm>
          <a:prstGeom prst="mathPlus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5"/>
          <p:cNvSpPr/>
          <p:nvPr/>
        </p:nvSpPr>
        <p:spPr>
          <a:xfrm>
            <a:off x="4817274" y="1451469"/>
            <a:ext cx="3999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Nanum Gothic"/>
                <a:ea typeface="Nanum Gothic"/>
                <a:cs typeface="Nanum Gothic"/>
                <a:sym typeface="Nanum Gothic"/>
              </a:rPr>
              <a:t>미니맵</a:t>
            </a:r>
            <a:endParaRPr b="1"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65" name="Google Shape;465;p25"/>
          <p:cNvSpPr/>
          <p:nvPr/>
        </p:nvSpPr>
        <p:spPr>
          <a:xfrm>
            <a:off x="486906" y="2085588"/>
            <a:ext cx="6636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Nanum Gothic"/>
                <a:ea typeface="Nanum Gothic"/>
                <a:cs typeface="Nanum Gothic"/>
                <a:sym typeface="Nanum Gothic"/>
              </a:rPr>
              <a:t>체력</a:t>
            </a:r>
            <a:endParaRPr b="1"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Nanum Gothic"/>
                <a:ea typeface="Nanum Gothic"/>
                <a:cs typeface="Nanum Gothic"/>
                <a:sym typeface="Nanum Gothic"/>
              </a:rPr>
              <a:t>게이지</a:t>
            </a:r>
            <a:endParaRPr b="1"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66" name="Google Shape;466;p25"/>
          <p:cNvSpPr txBox="1"/>
          <p:nvPr/>
        </p:nvSpPr>
        <p:spPr>
          <a:xfrm>
            <a:off x="3591363" y="3198459"/>
            <a:ext cx="6225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적 체력 표시</a:t>
            </a:r>
            <a:endParaRPr b="1" sz="1200">
              <a:solidFill>
                <a:srgbClr val="98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67" name="Google Shape;467;p25"/>
          <p:cNvSpPr txBox="1"/>
          <p:nvPr/>
        </p:nvSpPr>
        <p:spPr>
          <a:xfrm>
            <a:off x="2440611" y="2214114"/>
            <a:ext cx="7743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플레이어 캐릭터</a:t>
            </a:r>
            <a:endParaRPr/>
          </a:p>
        </p:txBody>
      </p:sp>
      <p:sp>
        <p:nvSpPr>
          <p:cNvPr id="468" name="Google Shape;468;p25"/>
          <p:cNvSpPr/>
          <p:nvPr/>
        </p:nvSpPr>
        <p:spPr>
          <a:xfrm>
            <a:off x="1355527" y="1051300"/>
            <a:ext cx="455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Nanum Gothic"/>
                <a:ea typeface="Nanum Gothic"/>
                <a:cs typeface="Nanum Gothic"/>
                <a:sym typeface="Nanum Gothic"/>
              </a:rPr>
              <a:t>퀘스트</a:t>
            </a:r>
            <a:endParaRPr b="1"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69" name="Google Shape;469;p25"/>
          <p:cNvSpPr txBox="1"/>
          <p:nvPr/>
        </p:nvSpPr>
        <p:spPr>
          <a:xfrm>
            <a:off x="3585475" y="2605235"/>
            <a:ext cx="6225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적</a:t>
            </a:r>
            <a:endParaRPr b="1"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캐릭터</a:t>
            </a:r>
            <a:endParaRPr b="1"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70" name="Google Shape;470;p25"/>
          <p:cNvSpPr/>
          <p:nvPr/>
        </p:nvSpPr>
        <p:spPr>
          <a:xfrm>
            <a:off x="736000" y="1038375"/>
            <a:ext cx="463500" cy="99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71" name="Google Shape;471;p25"/>
          <p:cNvSpPr/>
          <p:nvPr/>
        </p:nvSpPr>
        <p:spPr>
          <a:xfrm>
            <a:off x="737575" y="1118300"/>
            <a:ext cx="463500" cy="354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472" name="Google Shape;4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75" y="1295542"/>
            <a:ext cx="214717" cy="7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25"/>
          <p:cNvSpPr/>
          <p:nvPr/>
        </p:nvSpPr>
        <p:spPr>
          <a:xfrm rot="5400000">
            <a:off x="840327" y="1084846"/>
            <a:ext cx="136500" cy="118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5"/>
          <p:cNvSpPr/>
          <p:nvPr/>
        </p:nvSpPr>
        <p:spPr>
          <a:xfrm rot="5400000">
            <a:off x="781158" y="1192131"/>
            <a:ext cx="136500" cy="118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 rot="5400000">
            <a:off x="958669" y="1084846"/>
            <a:ext cx="136500" cy="118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5"/>
          <p:cNvSpPr/>
          <p:nvPr/>
        </p:nvSpPr>
        <p:spPr>
          <a:xfrm rot="5400000">
            <a:off x="899500" y="1192131"/>
            <a:ext cx="136500" cy="118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5"/>
          <p:cNvSpPr/>
          <p:nvPr/>
        </p:nvSpPr>
        <p:spPr>
          <a:xfrm rot="5400000">
            <a:off x="1017851" y="1192131"/>
            <a:ext cx="136500" cy="118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/>
          <p:nvPr/>
        </p:nvSpPr>
        <p:spPr>
          <a:xfrm rot="5400000">
            <a:off x="840327" y="1299260"/>
            <a:ext cx="136500" cy="118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 rot="5400000">
            <a:off x="958669" y="1299260"/>
            <a:ext cx="136500" cy="118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 rot="5400000">
            <a:off x="899500" y="1406076"/>
            <a:ext cx="136500" cy="118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737575" y="1597700"/>
            <a:ext cx="463500" cy="1365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737575" y="1845325"/>
            <a:ext cx="463500" cy="1365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2480550" y="1038375"/>
            <a:ext cx="622500" cy="20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Nanum Gothic"/>
                <a:ea typeface="Nanum Gothic"/>
                <a:cs typeface="Nanum Gothic"/>
                <a:sym typeface="Nanum Gothic"/>
              </a:rPr>
              <a:t>00:00</a:t>
            </a:r>
            <a:endParaRPr b="1"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4789074" y="3213202"/>
            <a:ext cx="455700" cy="455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스킬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4287945" y="3213202"/>
            <a:ext cx="455700" cy="455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스킬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6"/>
          <p:cNvSpPr txBox="1"/>
          <p:nvPr>
            <p:ph type="title"/>
          </p:nvPr>
        </p:nvSpPr>
        <p:spPr>
          <a:xfrm>
            <a:off x="0" y="-12175"/>
            <a:ext cx="9144000" cy="279600"/>
          </a:xfrm>
          <a:prstGeom prst="rect">
            <a:avLst/>
          </a:prstGeom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</a:t>
            </a:r>
            <a:r>
              <a:rPr lang="ko"/>
              <a:t>전투 기본화면 - 확장</a:t>
            </a:r>
            <a:endParaRPr/>
          </a:p>
        </p:txBody>
      </p:sp>
      <p:sp>
        <p:nvSpPr>
          <p:cNvPr id="491" name="Google Shape;491;p26"/>
          <p:cNvSpPr txBox="1"/>
          <p:nvPr>
            <p:ph idx="1" type="body"/>
          </p:nvPr>
        </p:nvSpPr>
        <p:spPr>
          <a:xfrm>
            <a:off x="5893725" y="564925"/>
            <a:ext cx="3002400" cy="43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t/>
            </a:r>
            <a:endParaRPr sz="1000"/>
          </a:p>
        </p:txBody>
      </p:sp>
      <p:sp>
        <p:nvSpPr>
          <p:cNvPr id="492" name="Google Shape;492;p26"/>
          <p:cNvSpPr/>
          <p:nvPr/>
        </p:nvSpPr>
        <p:spPr>
          <a:xfrm>
            <a:off x="628400" y="2996000"/>
            <a:ext cx="622500" cy="622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6"/>
          <p:cNvSpPr/>
          <p:nvPr/>
        </p:nvSpPr>
        <p:spPr>
          <a:xfrm>
            <a:off x="808100" y="3175700"/>
            <a:ext cx="263100" cy="263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6"/>
          <p:cNvSpPr/>
          <p:nvPr/>
        </p:nvSpPr>
        <p:spPr>
          <a:xfrm>
            <a:off x="4762425" y="3175700"/>
            <a:ext cx="463500" cy="463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스킬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5" name="Google Shape;495;p26"/>
          <p:cNvSpPr txBox="1"/>
          <p:nvPr/>
        </p:nvSpPr>
        <p:spPr>
          <a:xfrm>
            <a:off x="1071200" y="3263600"/>
            <a:ext cx="5355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Nanum Gothic"/>
                <a:ea typeface="Nanum Gothic"/>
                <a:cs typeface="Nanum Gothic"/>
                <a:sym typeface="Nanum Gothic"/>
              </a:rPr>
              <a:t>이동</a:t>
            </a:r>
            <a:endParaRPr sz="1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Nanum Gothic"/>
                <a:ea typeface="Nanum Gothic"/>
                <a:cs typeface="Nanum Gothic"/>
                <a:sym typeface="Nanum Gothic"/>
              </a:rPr>
              <a:t>컨트롤러</a:t>
            </a:r>
            <a:endParaRPr sz="1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6" name="Google Shape;496;p26"/>
          <p:cNvSpPr/>
          <p:nvPr/>
        </p:nvSpPr>
        <p:spPr>
          <a:xfrm>
            <a:off x="2488375" y="2145625"/>
            <a:ext cx="663600" cy="6636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플레이어 캐릭터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7" name="Google Shape;497;p26"/>
          <p:cNvSpPr/>
          <p:nvPr/>
        </p:nvSpPr>
        <p:spPr>
          <a:xfrm>
            <a:off x="983983" y="1250975"/>
            <a:ext cx="1071000" cy="46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Nanum Gothic"/>
                <a:ea typeface="Nanum Gothic"/>
                <a:cs typeface="Nanum Gothic"/>
                <a:sym typeface="Nanum Gothic"/>
              </a:rPr>
              <a:t>퀘스트(3개) □</a:t>
            </a:r>
            <a:endParaRPr sz="7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Nanum Gothic"/>
                <a:ea typeface="Nanum Gothic"/>
                <a:cs typeface="Nanum Gothic"/>
                <a:sym typeface="Nanum Gothic"/>
              </a:rPr>
              <a:t>체력 10%이하되기 </a:t>
            </a:r>
            <a:r>
              <a:rPr lang="ko" sz="7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□</a:t>
            </a:r>
            <a:endParaRPr sz="7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Nanum Gothic"/>
                <a:ea typeface="Nanum Gothic"/>
                <a:cs typeface="Nanum Gothic"/>
                <a:sym typeface="Nanum Gothic"/>
              </a:rPr>
              <a:t>적 50기 이상 격추 </a:t>
            </a:r>
            <a:r>
              <a:rPr lang="ko" sz="7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□</a:t>
            </a:r>
            <a:endParaRPr sz="7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8" name="Google Shape;498;p26"/>
          <p:cNvSpPr/>
          <p:nvPr/>
        </p:nvSpPr>
        <p:spPr>
          <a:xfrm>
            <a:off x="2012783" y="1250975"/>
            <a:ext cx="42300" cy="4635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9" name="Google Shape;499;p26"/>
          <p:cNvSpPr/>
          <p:nvPr/>
        </p:nvSpPr>
        <p:spPr>
          <a:xfrm rot="-5400000">
            <a:off x="1981470" y="1462935"/>
            <a:ext cx="106800" cy="423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6"/>
          <p:cNvSpPr/>
          <p:nvPr/>
        </p:nvSpPr>
        <p:spPr>
          <a:xfrm>
            <a:off x="3607225" y="2749100"/>
            <a:ext cx="426600" cy="426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파괴된</a:t>
            </a: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적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01" name="Google Shape;501;p26"/>
          <p:cNvSpPr/>
          <p:nvPr/>
        </p:nvSpPr>
        <p:spPr>
          <a:xfrm>
            <a:off x="3688970" y="2512175"/>
            <a:ext cx="263100" cy="196800"/>
          </a:xfrm>
          <a:prstGeom prst="wedgeRoundRectCallout">
            <a:avLst>
              <a:gd fmla="val -4350" name="adj1"/>
              <a:gd fmla="val 9964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포획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02" name="Google Shape;502;p26"/>
          <p:cNvSpPr/>
          <p:nvPr/>
        </p:nvSpPr>
        <p:spPr>
          <a:xfrm>
            <a:off x="4252775" y="3175700"/>
            <a:ext cx="463500" cy="463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스킬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03" name="Google Shape;503;p26"/>
          <p:cNvSpPr/>
          <p:nvPr/>
        </p:nvSpPr>
        <p:spPr>
          <a:xfrm>
            <a:off x="4762425" y="2666950"/>
            <a:ext cx="463500" cy="463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스킬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04" name="Google Shape;504;p26"/>
          <p:cNvSpPr txBox="1"/>
          <p:nvPr/>
        </p:nvSpPr>
        <p:spPr>
          <a:xfrm>
            <a:off x="506527" y="1038382"/>
            <a:ext cx="1842000" cy="15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1Chatper - 지역이름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05" name="Google Shape;505;p26"/>
          <p:cNvSpPr/>
          <p:nvPr/>
        </p:nvSpPr>
        <p:spPr>
          <a:xfrm>
            <a:off x="5106770" y="1038380"/>
            <a:ext cx="168000" cy="15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설정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3038614" y="1038373"/>
            <a:ext cx="663600" cy="15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골드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3702206" y="1038373"/>
            <a:ext cx="663600" cy="15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캐쉬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08" name="Google Shape;508;p26"/>
          <p:cNvSpPr/>
          <p:nvPr/>
        </p:nvSpPr>
        <p:spPr>
          <a:xfrm>
            <a:off x="4365797" y="1038373"/>
            <a:ext cx="663600" cy="15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기타재화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4897114" y="1070573"/>
            <a:ext cx="106800" cy="924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6"/>
          <p:cNvSpPr/>
          <p:nvPr/>
        </p:nvSpPr>
        <p:spPr>
          <a:xfrm rot="5400000">
            <a:off x="496575" y="1267100"/>
            <a:ext cx="525900" cy="455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6"/>
          <p:cNvSpPr/>
          <p:nvPr/>
        </p:nvSpPr>
        <p:spPr>
          <a:xfrm>
            <a:off x="559575" y="1742200"/>
            <a:ext cx="3999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3/10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12" name="Google Shape;512;p26"/>
          <p:cNvSpPr/>
          <p:nvPr/>
        </p:nvSpPr>
        <p:spPr>
          <a:xfrm rot="5400000">
            <a:off x="632102" y="1287846"/>
            <a:ext cx="136500" cy="118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6"/>
          <p:cNvSpPr/>
          <p:nvPr/>
        </p:nvSpPr>
        <p:spPr>
          <a:xfrm rot="5400000">
            <a:off x="572933" y="1395131"/>
            <a:ext cx="136500" cy="118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6"/>
          <p:cNvSpPr/>
          <p:nvPr/>
        </p:nvSpPr>
        <p:spPr>
          <a:xfrm rot="5400000">
            <a:off x="750444" y="1287846"/>
            <a:ext cx="136500" cy="118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6"/>
          <p:cNvSpPr/>
          <p:nvPr/>
        </p:nvSpPr>
        <p:spPr>
          <a:xfrm rot="5400000">
            <a:off x="691275" y="1395131"/>
            <a:ext cx="136500" cy="118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6"/>
          <p:cNvSpPr/>
          <p:nvPr/>
        </p:nvSpPr>
        <p:spPr>
          <a:xfrm rot="5400000">
            <a:off x="809626" y="1395131"/>
            <a:ext cx="136500" cy="118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6"/>
          <p:cNvSpPr/>
          <p:nvPr/>
        </p:nvSpPr>
        <p:spPr>
          <a:xfrm rot="5400000">
            <a:off x="632102" y="1502260"/>
            <a:ext cx="136500" cy="118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6"/>
          <p:cNvSpPr/>
          <p:nvPr/>
        </p:nvSpPr>
        <p:spPr>
          <a:xfrm rot="5400000">
            <a:off x="750444" y="1502260"/>
            <a:ext cx="136500" cy="118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6"/>
          <p:cNvSpPr/>
          <p:nvPr/>
        </p:nvSpPr>
        <p:spPr>
          <a:xfrm rot="5400000">
            <a:off x="691275" y="1609076"/>
            <a:ext cx="136500" cy="118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6"/>
          <p:cNvSpPr/>
          <p:nvPr/>
        </p:nvSpPr>
        <p:spPr>
          <a:xfrm rot="5400000">
            <a:off x="4754275" y="1267100"/>
            <a:ext cx="525900" cy="45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6"/>
          <p:cNvSpPr/>
          <p:nvPr/>
        </p:nvSpPr>
        <p:spPr>
          <a:xfrm>
            <a:off x="4814740" y="1615710"/>
            <a:ext cx="152700" cy="152700"/>
          </a:xfrm>
          <a:prstGeom prst="mathPlus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6"/>
          <p:cNvSpPr/>
          <p:nvPr/>
        </p:nvSpPr>
        <p:spPr>
          <a:xfrm>
            <a:off x="4817274" y="1337001"/>
            <a:ext cx="3999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미니맵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23" name="Google Shape;523;p26"/>
          <p:cNvSpPr/>
          <p:nvPr/>
        </p:nvSpPr>
        <p:spPr>
          <a:xfrm>
            <a:off x="4365800" y="1191075"/>
            <a:ext cx="663600" cy="6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기타재화1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기타재화2</a:t>
            </a:r>
            <a:endParaRPr sz="8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기타재화3</a:t>
            </a:r>
            <a:endParaRPr sz="8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기타재화4</a:t>
            </a:r>
            <a:endParaRPr sz="8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24" name="Google Shape;524;p26"/>
          <p:cNvSpPr/>
          <p:nvPr/>
        </p:nvSpPr>
        <p:spPr>
          <a:xfrm>
            <a:off x="122849" y="1335526"/>
            <a:ext cx="3999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체력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게이지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7"/>
          <p:cNvSpPr txBox="1"/>
          <p:nvPr>
            <p:ph type="title"/>
          </p:nvPr>
        </p:nvSpPr>
        <p:spPr>
          <a:xfrm>
            <a:off x="0" y="-12175"/>
            <a:ext cx="9144000" cy="279600"/>
          </a:xfrm>
          <a:prstGeom prst="rect">
            <a:avLst/>
          </a:prstGeom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2-1. 상단 메뉴 구성 - 상단 정보</a:t>
            </a:r>
            <a:endParaRPr/>
          </a:p>
        </p:txBody>
      </p:sp>
      <p:sp>
        <p:nvSpPr>
          <p:cNvPr id="530" name="Google Shape;530;p27"/>
          <p:cNvSpPr txBox="1"/>
          <p:nvPr>
            <p:ph idx="1" type="body"/>
          </p:nvPr>
        </p:nvSpPr>
        <p:spPr>
          <a:xfrm>
            <a:off x="4245425" y="564925"/>
            <a:ext cx="4498200" cy="22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 스테이지 이름 </a:t>
            </a:r>
            <a:endParaRPr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현재 진행하고 있는 스테이지(지역)의 이름을 표시 (텍스트로 구성)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 현재 소지한 재화 (크게 3개 카테고리로 구성)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b="1" lang="ko" sz="1000"/>
              <a:t>골드</a:t>
            </a:r>
            <a:r>
              <a:rPr lang="ko" sz="1000"/>
              <a:t> : 가장 많은 곳에 사용하는 하위 재화 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   </a:t>
            </a:r>
            <a:r>
              <a:rPr lang="ko" sz="1000"/>
              <a:t>(다른 재화를 골드로 바꿀 수 있지만 골드로 다른 재화를 구매 못함)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b="1" lang="ko" sz="1000"/>
              <a:t>캐쉬</a:t>
            </a:r>
            <a:r>
              <a:rPr lang="ko" sz="1000"/>
              <a:t> : 현금으로 구매 가능한 보석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b="1" lang="ko" sz="1000"/>
              <a:t>기타재화</a:t>
            </a:r>
            <a:r>
              <a:rPr lang="ko" sz="1000"/>
              <a:t> : 재료로 활용 다양한 재화 부품/속성석 등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 </a:t>
            </a:r>
            <a:r>
              <a:rPr lang="ko"/>
              <a:t>기타재화 확장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기타재화 터치 시 아래로 창이 열려 세부 재화내역을 보여줌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창이 닫혔을 경우 내용을 축약해서 보여줌 (1.2k/2.2m/902 ....등)</a:t>
            </a:r>
            <a:endParaRPr sz="1000"/>
          </a:p>
        </p:txBody>
      </p:sp>
      <p:sp>
        <p:nvSpPr>
          <p:cNvPr id="531" name="Google Shape;531;p27"/>
          <p:cNvSpPr txBox="1"/>
          <p:nvPr>
            <p:ph idx="2" type="body"/>
          </p:nvPr>
        </p:nvSpPr>
        <p:spPr>
          <a:xfrm>
            <a:off x="4245425" y="2842325"/>
            <a:ext cx="4498200" cy="22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 </a:t>
            </a:r>
            <a:r>
              <a:rPr lang="ko"/>
              <a:t>일시정지(설정) 버튼</a:t>
            </a:r>
            <a:endParaRPr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게임을 멈추고 설정 팝업 표시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 일시정지 팝업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그래픽 : 그래픽 수준 설정 변경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사운드 : 배경음 on/off, 효과음 on/off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계정 관리 : 로그인 관련 설정, 데이터 저장/불러오기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언어선택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게임종료 : 게임을 종료하고 메인화면으로 돌아감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닫기 : 현재 팝업창 닫기</a:t>
            </a:r>
            <a:endParaRPr sz="1000"/>
          </a:p>
        </p:txBody>
      </p:sp>
      <p:sp>
        <p:nvSpPr>
          <p:cNvPr id="532" name="Google Shape;532;p27"/>
          <p:cNvSpPr txBox="1"/>
          <p:nvPr/>
        </p:nvSpPr>
        <p:spPr>
          <a:xfrm>
            <a:off x="633372" y="871560"/>
            <a:ext cx="1136330" cy="942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latin typeface="Nanum Gothic"/>
                <a:ea typeface="Nanum Gothic"/>
                <a:cs typeface="Nanum Gothic"/>
                <a:sym typeface="Nanum Gothic"/>
              </a:rPr>
              <a:t>1Stage - 지역이름</a:t>
            </a:r>
            <a:endParaRPr b="1"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3471262" y="871559"/>
            <a:ext cx="103639" cy="942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설정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2195416" y="871554"/>
            <a:ext cx="409375" cy="942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골드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2604786" y="871554"/>
            <a:ext cx="409375" cy="942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캐쉬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3014156" y="871554"/>
            <a:ext cx="409375" cy="942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기타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재화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37" name="Google Shape;537;p27"/>
          <p:cNvSpPr/>
          <p:nvPr/>
        </p:nvSpPr>
        <p:spPr>
          <a:xfrm rot="10800000">
            <a:off x="3341925" y="891418"/>
            <a:ext cx="65885" cy="57002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08555" y="2079215"/>
            <a:ext cx="384020" cy="38402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19412" y="2190071"/>
            <a:ext cx="162306" cy="162306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3258835" y="2190071"/>
            <a:ext cx="285900" cy="285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스킬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41" name="Google Shape;541;p27"/>
          <p:cNvSpPr txBox="1"/>
          <p:nvPr/>
        </p:nvSpPr>
        <p:spPr>
          <a:xfrm>
            <a:off x="981719" y="2244297"/>
            <a:ext cx="330350" cy="218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이동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컨트롤러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1855974" y="1554618"/>
            <a:ext cx="409375" cy="409375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플레이어 캐릭터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940109" y="991003"/>
            <a:ext cx="65885" cy="324428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44" name="Google Shape;544;p27"/>
          <p:cNvSpPr/>
          <p:nvPr/>
        </p:nvSpPr>
        <p:spPr>
          <a:xfrm rot="5400000">
            <a:off x="881364" y="1121123"/>
            <a:ext cx="183404" cy="64034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2944432" y="2190071"/>
            <a:ext cx="285900" cy="285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스킬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3258835" y="1876224"/>
            <a:ext cx="285933" cy="285933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스킬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47" name="Google Shape;547;p27"/>
          <p:cNvSpPr txBox="1"/>
          <p:nvPr/>
        </p:nvSpPr>
        <p:spPr>
          <a:xfrm>
            <a:off x="935517" y="1107832"/>
            <a:ext cx="65885" cy="103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434343"/>
                </a:solidFill>
                <a:latin typeface="Nanum Gothic"/>
                <a:ea typeface="Nanum Gothic"/>
                <a:cs typeface="Nanum Gothic"/>
                <a:sym typeface="Nanum Gothic"/>
              </a:rPr>
              <a:t>Q</a:t>
            </a:r>
            <a:endParaRPr b="1" sz="800">
              <a:solidFill>
                <a:srgbClr val="434343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48" name="Google Shape;548;p27"/>
          <p:cNvSpPr/>
          <p:nvPr/>
        </p:nvSpPr>
        <p:spPr>
          <a:xfrm rot="5400000">
            <a:off x="3253808" y="1012656"/>
            <a:ext cx="324428" cy="281121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3291109" y="1227714"/>
            <a:ext cx="94201" cy="94201"/>
          </a:xfrm>
          <a:prstGeom prst="mathPlus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3292672" y="1055778"/>
            <a:ext cx="246698" cy="194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미니맵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51" name="Google Shape;551;p27"/>
          <p:cNvSpPr/>
          <p:nvPr/>
        </p:nvSpPr>
        <p:spPr>
          <a:xfrm rot="5400000">
            <a:off x="627232" y="1012656"/>
            <a:ext cx="324428" cy="281121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396647" y="1062208"/>
            <a:ext cx="246600" cy="1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체력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게이지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53" name="Google Shape;553;p27"/>
          <p:cNvSpPr/>
          <p:nvPr/>
        </p:nvSpPr>
        <p:spPr>
          <a:xfrm rot="5400000">
            <a:off x="710839" y="1025454"/>
            <a:ext cx="84207" cy="72918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7"/>
          <p:cNvSpPr/>
          <p:nvPr/>
        </p:nvSpPr>
        <p:spPr>
          <a:xfrm rot="5400000">
            <a:off x="674338" y="1091638"/>
            <a:ext cx="84207" cy="72918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7"/>
          <p:cNvSpPr/>
          <p:nvPr/>
        </p:nvSpPr>
        <p:spPr>
          <a:xfrm rot="5400000">
            <a:off x="783845" y="1025454"/>
            <a:ext cx="84207" cy="72918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7"/>
          <p:cNvSpPr/>
          <p:nvPr/>
        </p:nvSpPr>
        <p:spPr>
          <a:xfrm rot="5400000">
            <a:off x="747343" y="1091638"/>
            <a:ext cx="84207" cy="72918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7"/>
          <p:cNvSpPr/>
          <p:nvPr/>
        </p:nvSpPr>
        <p:spPr>
          <a:xfrm rot="5400000">
            <a:off x="820353" y="1091638"/>
            <a:ext cx="84207" cy="72918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7"/>
          <p:cNvSpPr/>
          <p:nvPr/>
        </p:nvSpPr>
        <p:spPr>
          <a:xfrm rot="5400000">
            <a:off x="710839" y="1157727"/>
            <a:ext cx="84207" cy="72918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7"/>
          <p:cNvSpPr/>
          <p:nvPr/>
        </p:nvSpPr>
        <p:spPr>
          <a:xfrm rot="5400000">
            <a:off x="783845" y="1157727"/>
            <a:ext cx="84207" cy="72918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7"/>
          <p:cNvSpPr/>
          <p:nvPr/>
        </p:nvSpPr>
        <p:spPr>
          <a:xfrm rot="5400000">
            <a:off x="747343" y="1223621"/>
            <a:ext cx="84207" cy="72918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584475" y="759425"/>
            <a:ext cx="132000" cy="132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80000"/>
                </a:solidFill>
              </a:rPr>
              <a:t>1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2145000" y="759425"/>
            <a:ext cx="132000" cy="132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80000"/>
                </a:solidFill>
              </a:rPr>
              <a:t>2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3423525" y="759425"/>
            <a:ext cx="132000" cy="132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80000"/>
                </a:solidFill>
              </a:rPr>
              <a:t>4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3457897" y="3151329"/>
            <a:ext cx="103152" cy="9375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설정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2188050" y="3151324"/>
            <a:ext cx="407450" cy="9375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골드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2595495" y="3151324"/>
            <a:ext cx="407450" cy="9375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캐쉬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3002940" y="3151324"/>
            <a:ext cx="407450" cy="9375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기타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재화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3329168" y="3171095"/>
            <a:ext cx="65575" cy="56734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3002942" y="3245083"/>
            <a:ext cx="407450" cy="37134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latin typeface="Nanum Gothic"/>
                <a:ea typeface="Nanum Gothic"/>
                <a:cs typeface="Nanum Gothic"/>
                <a:sym typeface="Nanum Gothic"/>
              </a:rPr>
              <a:t>기타재화1</a:t>
            </a:r>
            <a:endParaRPr sz="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기타재화2</a:t>
            </a:r>
            <a:endParaRPr sz="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기타재화3</a:t>
            </a:r>
            <a:endParaRPr sz="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기타재화4</a:t>
            </a:r>
            <a:endParaRPr sz="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2944425" y="3298875"/>
            <a:ext cx="132000" cy="132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80000"/>
                </a:solidFill>
              </a:rPr>
              <a:t>3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1331813" y="3556000"/>
            <a:ext cx="1457700" cy="97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일시정지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그래픽 (최상급 / 보통)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사운드 (배경음 / 효과음)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로그인 관리 / 언어선택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게임종료 / 닫기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1236675" y="3527950"/>
            <a:ext cx="132000" cy="132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80000"/>
                </a:solidFill>
              </a:rPr>
              <a:t>5</a:t>
            </a:r>
            <a:endParaRPr b="1" sz="800">
              <a:solidFill>
                <a:srgbClr val="980000"/>
              </a:solidFill>
            </a:endParaRPr>
          </a:p>
        </p:txBody>
      </p:sp>
      <p:cxnSp>
        <p:nvCxnSpPr>
          <p:cNvPr id="573" name="Google Shape;573;p27"/>
          <p:cNvCxnSpPr>
            <a:stCxn id="562" idx="4"/>
            <a:endCxn id="570" idx="0"/>
          </p:cNvCxnSpPr>
          <p:nvPr/>
        </p:nvCxnSpPr>
        <p:spPr>
          <a:xfrm flipH="1" rot="-5400000">
            <a:off x="1407000" y="1695425"/>
            <a:ext cx="2407500" cy="7995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74" name="Google Shape;574;p27"/>
          <p:cNvCxnSpPr>
            <a:stCxn id="563" idx="4"/>
            <a:endCxn id="572" idx="0"/>
          </p:cNvCxnSpPr>
          <p:nvPr/>
        </p:nvCxnSpPr>
        <p:spPr>
          <a:xfrm rot="5400000">
            <a:off x="1077975" y="1116275"/>
            <a:ext cx="2636400" cy="21867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980000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575" name="Google Shape;575;p27"/>
          <p:cNvSpPr/>
          <p:nvPr/>
        </p:nvSpPr>
        <p:spPr>
          <a:xfrm>
            <a:off x="666150" y="1284356"/>
            <a:ext cx="2466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latin typeface="Nanum Gothic"/>
                <a:ea typeface="Nanum Gothic"/>
                <a:cs typeface="Nanum Gothic"/>
                <a:sym typeface="Nanum Gothic"/>
              </a:rPr>
              <a:t>3/10</a:t>
            </a:r>
            <a:endParaRPr b="1"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28"/>
          <p:cNvPicPr preferRelativeResize="0"/>
          <p:nvPr/>
        </p:nvPicPr>
        <p:blipFill rotWithShape="1">
          <a:blip r:embed="rId3">
            <a:alphaModFix/>
          </a:blip>
          <a:srcRect b="0" l="3381" r="0" t="60966"/>
          <a:stretch/>
        </p:blipFill>
        <p:spPr>
          <a:xfrm>
            <a:off x="648900" y="3144900"/>
            <a:ext cx="2902950" cy="16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28"/>
          <p:cNvSpPr txBox="1"/>
          <p:nvPr>
            <p:ph type="title"/>
          </p:nvPr>
        </p:nvSpPr>
        <p:spPr>
          <a:xfrm>
            <a:off x="0" y="-12175"/>
            <a:ext cx="9144000" cy="279600"/>
          </a:xfrm>
          <a:prstGeom prst="rect">
            <a:avLst/>
          </a:prstGeom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2-2. </a:t>
            </a:r>
            <a:r>
              <a:rPr lang="ko"/>
              <a:t>상단 메뉴 구성 - 체력/퀘스트/미니맵</a:t>
            </a:r>
            <a:endParaRPr/>
          </a:p>
        </p:txBody>
      </p:sp>
      <p:sp>
        <p:nvSpPr>
          <p:cNvPr id="582" name="Google Shape;582;p28"/>
          <p:cNvSpPr txBox="1"/>
          <p:nvPr>
            <p:ph idx="1" type="body"/>
          </p:nvPr>
        </p:nvSpPr>
        <p:spPr>
          <a:xfrm>
            <a:off x="4245425" y="564925"/>
            <a:ext cx="4498200" cy="22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 체력 게이지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이동요새를 구성하는 각 대포와 본체에 대한 체력 표시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포대 배치와 동일한 형태로 체력 표시 (초록-빨강으로 낮아짐)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육각형 아웃라인으로 본체 체력 표시 (디자인 추후 수정)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 퀘스트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버튼 형태로 접혀있는 퀘스트 버튼으로 누르면 펼쳐져 내용 확인 가능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현재 진행하고 있는 퀘스트에 대한 용약 내용 + 퀘스트 수행 여부 표시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창이 열린 상태에서 다시 터치하면 창이 접힘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(터치하지 않으면 3초 후 자동으로 접힘)</a:t>
            </a:r>
            <a:endParaRPr/>
          </a:p>
        </p:txBody>
      </p:sp>
      <p:sp>
        <p:nvSpPr>
          <p:cNvPr id="583" name="Google Shape;583;p28"/>
          <p:cNvSpPr txBox="1"/>
          <p:nvPr>
            <p:ph idx="2" type="body"/>
          </p:nvPr>
        </p:nvSpPr>
        <p:spPr>
          <a:xfrm>
            <a:off x="4245425" y="2842325"/>
            <a:ext cx="4498200" cy="22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③ 미니맵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현재 게임을 진행하고 있는 지형 전체를 확인할 수 있음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(중요 오브젝트 위치가 표시됨)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터치 시 전체화면으로 변환 (게임 일시정지)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 정보 안내</a:t>
            </a:r>
            <a:endParaRPr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지도 내에 표시된 아이콘에 대한 설명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 닫기버튼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현재 보고있는 미니맵 화면을 닫고 전투 화면으로 돌아감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8"/>
          <p:cNvSpPr txBox="1"/>
          <p:nvPr/>
        </p:nvSpPr>
        <p:spPr>
          <a:xfrm>
            <a:off x="633372" y="871560"/>
            <a:ext cx="1136400" cy="9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latin typeface="Nanum Gothic"/>
                <a:ea typeface="Nanum Gothic"/>
                <a:cs typeface="Nanum Gothic"/>
                <a:sym typeface="Nanum Gothic"/>
              </a:rPr>
              <a:t>1Stage - 지역이름</a:t>
            </a:r>
            <a:endParaRPr b="1"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85" name="Google Shape;585;p28"/>
          <p:cNvSpPr/>
          <p:nvPr/>
        </p:nvSpPr>
        <p:spPr>
          <a:xfrm>
            <a:off x="3471262" y="871559"/>
            <a:ext cx="103500" cy="9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설정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86" name="Google Shape;586;p28"/>
          <p:cNvSpPr/>
          <p:nvPr/>
        </p:nvSpPr>
        <p:spPr>
          <a:xfrm>
            <a:off x="2195416" y="871554"/>
            <a:ext cx="409500" cy="9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골드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87" name="Google Shape;587;p28"/>
          <p:cNvSpPr/>
          <p:nvPr/>
        </p:nvSpPr>
        <p:spPr>
          <a:xfrm>
            <a:off x="2604786" y="871554"/>
            <a:ext cx="409500" cy="9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캐쉬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88" name="Google Shape;588;p28"/>
          <p:cNvSpPr/>
          <p:nvPr/>
        </p:nvSpPr>
        <p:spPr>
          <a:xfrm>
            <a:off x="3014156" y="871554"/>
            <a:ext cx="409500" cy="9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기타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재화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89" name="Google Shape;589;p28"/>
          <p:cNvSpPr/>
          <p:nvPr/>
        </p:nvSpPr>
        <p:spPr>
          <a:xfrm rot="10800000">
            <a:off x="3341810" y="891420"/>
            <a:ext cx="66000" cy="570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8"/>
          <p:cNvSpPr/>
          <p:nvPr/>
        </p:nvSpPr>
        <p:spPr>
          <a:xfrm>
            <a:off x="708555" y="2079215"/>
            <a:ext cx="384000" cy="384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8"/>
          <p:cNvSpPr/>
          <p:nvPr/>
        </p:nvSpPr>
        <p:spPr>
          <a:xfrm>
            <a:off x="819412" y="2190071"/>
            <a:ext cx="162300" cy="162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8"/>
          <p:cNvSpPr/>
          <p:nvPr/>
        </p:nvSpPr>
        <p:spPr>
          <a:xfrm>
            <a:off x="3258835" y="2190071"/>
            <a:ext cx="285900" cy="285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스킬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93" name="Google Shape;593;p28"/>
          <p:cNvSpPr txBox="1"/>
          <p:nvPr/>
        </p:nvSpPr>
        <p:spPr>
          <a:xfrm>
            <a:off x="981719" y="2244297"/>
            <a:ext cx="3303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이동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컨트롤러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94" name="Google Shape;594;p28"/>
          <p:cNvSpPr/>
          <p:nvPr/>
        </p:nvSpPr>
        <p:spPr>
          <a:xfrm>
            <a:off x="1855974" y="1554618"/>
            <a:ext cx="409500" cy="4095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플레이어 캐릭터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95" name="Google Shape;595;p28"/>
          <p:cNvSpPr/>
          <p:nvPr/>
        </p:nvSpPr>
        <p:spPr>
          <a:xfrm>
            <a:off x="940109" y="991003"/>
            <a:ext cx="66000" cy="324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96" name="Google Shape;596;p28"/>
          <p:cNvSpPr/>
          <p:nvPr/>
        </p:nvSpPr>
        <p:spPr>
          <a:xfrm rot="5400000">
            <a:off x="881484" y="1121137"/>
            <a:ext cx="183300" cy="639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8"/>
          <p:cNvSpPr/>
          <p:nvPr/>
        </p:nvSpPr>
        <p:spPr>
          <a:xfrm>
            <a:off x="2944432" y="2190071"/>
            <a:ext cx="285900" cy="285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스킬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98" name="Google Shape;598;p28"/>
          <p:cNvSpPr/>
          <p:nvPr/>
        </p:nvSpPr>
        <p:spPr>
          <a:xfrm>
            <a:off x="3258835" y="1876224"/>
            <a:ext cx="285900" cy="285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스킬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99" name="Google Shape;599;p28"/>
          <p:cNvSpPr txBox="1"/>
          <p:nvPr/>
        </p:nvSpPr>
        <p:spPr>
          <a:xfrm>
            <a:off x="935517" y="1107832"/>
            <a:ext cx="66000" cy="1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434343"/>
                </a:solidFill>
                <a:latin typeface="Nanum Gothic"/>
                <a:ea typeface="Nanum Gothic"/>
                <a:cs typeface="Nanum Gothic"/>
                <a:sym typeface="Nanum Gothic"/>
              </a:rPr>
              <a:t>Q</a:t>
            </a:r>
            <a:endParaRPr b="1" sz="800">
              <a:solidFill>
                <a:srgbClr val="434343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600" name="Google Shape;600;p28"/>
          <p:cNvSpPr/>
          <p:nvPr/>
        </p:nvSpPr>
        <p:spPr>
          <a:xfrm rot="5400000">
            <a:off x="3253882" y="1012603"/>
            <a:ext cx="324300" cy="281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8"/>
          <p:cNvSpPr/>
          <p:nvPr/>
        </p:nvSpPr>
        <p:spPr>
          <a:xfrm>
            <a:off x="3291109" y="1227714"/>
            <a:ext cx="94200" cy="94200"/>
          </a:xfrm>
          <a:prstGeom prst="mathPlus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8"/>
          <p:cNvSpPr/>
          <p:nvPr/>
        </p:nvSpPr>
        <p:spPr>
          <a:xfrm>
            <a:off x="3292672" y="1055778"/>
            <a:ext cx="246600" cy="1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미니맵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603" name="Google Shape;603;p28"/>
          <p:cNvSpPr/>
          <p:nvPr/>
        </p:nvSpPr>
        <p:spPr>
          <a:xfrm rot="5400000">
            <a:off x="627307" y="1012603"/>
            <a:ext cx="324300" cy="2811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8"/>
          <p:cNvSpPr/>
          <p:nvPr/>
        </p:nvSpPr>
        <p:spPr>
          <a:xfrm>
            <a:off x="396772" y="1062071"/>
            <a:ext cx="246600" cy="1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체력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게이지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605" name="Google Shape;605;p28"/>
          <p:cNvSpPr/>
          <p:nvPr/>
        </p:nvSpPr>
        <p:spPr>
          <a:xfrm rot="5400000">
            <a:off x="710801" y="1025510"/>
            <a:ext cx="84300" cy="72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8"/>
          <p:cNvSpPr/>
          <p:nvPr/>
        </p:nvSpPr>
        <p:spPr>
          <a:xfrm rot="5400000">
            <a:off x="674300" y="1091694"/>
            <a:ext cx="84300" cy="72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8"/>
          <p:cNvSpPr/>
          <p:nvPr/>
        </p:nvSpPr>
        <p:spPr>
          <a:xfrm rot="5400000">
            <a:off x="783807" y="1025510"/>
            <a:ext cx="84300" cy="72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8"/>
          <p:cNvSpPr/>
          <p:nvPr/>
        </p:nvSpPr>
        <p:spPr>
          <a:xfrm rot="5400000">
            <a:off x="747305" y="1091694"/>
            <a:ext cx="84300" cy="72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8"/>
          <p:cNvSpPr/>
          <p:nvPr/>
        </p:nvSpPr>
        <p:spPr>
          <a:xfrm rot="5400000">
            <a:off x="820316" y="1091694"/>
            <a:ext cx="84300" cy="72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8"/>
          <p:cNvSpPr/>
          <p:nvPr/>
        </p:nvSpPr>
        <p:spPr>
          <a:xfrm rot="5400000">
            <a:off x="710801" y="1157782"/>
            <a:ext cx="84300" cy="72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8"/>
          <p:cNvSpPr/>
          <p:nvPr/>
        </p:nvSpPr>
        <p:spPr>
          <a:xfrm rot="5400000">
            <a:off x="783807" y="1157782"/>
            <a:ext cx="84300" cy="72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8"/>
          <p:cNvSpPr/>
          <p:nvPr/>
        </p:nvSpPr>
        <p:spPr>
          <a:xfrm rot="5400000">
            <a:off x="747305" y="1223677"/>
            <a:ext cx="84300" cy="72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8"/>
          <p:cNvSpPr/>
          <p:nvPr/>
        </p:nvSpPr>
        <p:spPr>
          <a:xfrm>
            <a:off x="976575" y="975125"/>
            <a:ext cx="132000" cy="132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80000"/>
                </a:solidFill>
              </a:rPr>
              <a:t>2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614" name="Google Shape;614;p28"/>
          <p:cNvSpPr/>
          <p:nvPr/>
        </p:nvSpPr>
        <p:spPr>
          <a:xfrm>
            <a:off x="926506" y="448637"/>
            <a:ext cx="657600" cy="28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latin typeface="Nanum Gothic"/>
                <a:ea typeface="Nanum Gothic"/>
                <a:cs typeface="Nanum Gothic"/>
                <a:sym typeface="Nanum Gothic"/>
              </a:rPr>
              <a:t>퀘스트(3개) □</a:t>
            </a:r>
            <a:endParaRPr sz="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latin typeface="Nanum Gothic"/>
                <a:ea typeface="Nanum Gothic"/>
                <a:cs typeface="Nanum Gothic"/>
                <a:sym typeface="Nanum Gothic"/>
              </a:rPr>
              <a:t>체력 10%이하되기 </a:t>
            </a:r>
            <a:r>
              <a:rPr lang="ko" sz="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□</a:t>
            </a:r>
            <a:endParaRPr sz="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latin typeface="Nanum Gothic"/>
                <a:ea typeface="Nanum Gothic"/>
                <a:cs typeface="Nanum Gothic"/>
                <a:sym typeface="Nanum Gothic"/>
              </a:rPr>
              <a:t>적 50기 이상 격추 </a:t>
            </a:r>
            <a:r>
              <a:rPr lang="ko" sz="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□</a:t>
            </a:r>
            <a:endParaRPr sz="5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615" name="Google Shape;615;p28"/>
          <p:cNvSpPr/>
          <p:nvPr/>
        </p:nvSpPr>
        <p:spPr>
          <a:xfrm>
            <a:off x="1558189" y="448637"/>
            <a:ext cx="26100" cy="284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616" name="Google Shape;616;p28"/>
          <p:cNvSpPr/>
          <p:nvPr/>
        </p:nvSpPr>
        <p:spPr>
          <a:xfrm rot="-5400000">
            <a:off x="1538964" y="578654"/>
            <a:ext cx="65700" cy="261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8"/>
          <p:cNvSpPr/>
          <p:nvPr/>
        </p:nvSpPr>
        <p:spPr>
          <a:xfrm>
            <a:off x="857850" y="405625"/>
            <a:ext cx="132000" cy="132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80000"/>
                </a:solidFill>
              </a:rPr>
              <a:t>2</a:t>
            </a:r>
            <a:endParaRPr b="1" sz="800">
              <a:solidFill>
                <a:srgbClr val="980000"/>
              </a:solidFill>
            </a:endParaRPr>
          </a:p>
        </p:txBody>
      </p:sp>
      <p:cxnSp>
        <p:nvCxnSpPr>
          <p:cNvPr id="618" name="Google Shape;618;p28"/>
          <p:cNvCxnSpPr>
            <a:stCxn id="613" idx="0"/>
            <a:endCxn id="617" idx="4"/>
          </p:cNvCxnSpPr>
          <p:nvPr/>
        </p:nvCxnSpPr>
        <p:spPr>
          <a:xfrm flipH="1" rot="5400000">
            <a:off x="764475" y="697025"/>
            <a:ext cx="437400" cy="1188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19" name="Google Shape;619;p28"/>
          <p:cNvSpPr/>
          <p:nvPr/>
        </p:nvSpPr>
        <p:spPr>
          <a:xfrm>
            <a:off x="3378359" y="3144900"/>
            <a:ext cx="162300" cy="1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8"/>
          <p:cNvSpPr/>
          <p:nvPr/>
        </p:nvSpPr>
        <p:spPr>
          <a:xfrm>
            <a:off x="3378359" y="3144900"/>
            <a:ext cx="162300" cy="1623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1" name="Google Shape;621;p28"/>
          <p:cNvGraphicFramePr/>
          <p:nvPr/>
        </p:nvGraphicFramePr>
        <p:xfrm>
          <a:off x="684773" y="31746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{BED94C8B-696C-4659-8494-4FEA8BE6B0EC}</a:tableStyleId>
              </a:tblPr>
              <a:tblGrid>
                <a:gridCol w="200000"/>
                <a:gridCol w="200000"/>
              </a:tblGrid>
              <a:tr h="5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표시</a:t>
                      </a:r>
                      <a:endParaRPr b="1" sz="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내용</a:t>
                      </a:r>
                      <a:endParaRPr b="1" sz="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시작점</a:t>
                      </a:r>
                      <a:endParaRPr sz="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보스</a:t>
                      </a:r>
                      <a:endParaRPr sz="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회복소</a:t>
                      </a:r>
                      <a:endParaRPr sz="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워프게이트</a:t>
                      </a:r>
                      <a:endParaRPr sz="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보물상자</a:t>
                      </a:r>
                      <a:endParaRPr sz="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관문</a:t>
                      </a:r>
                      <a:endParaRPr sz="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22" name="Google Shape;622;p28"/>
          <p:cNvSpPr/>
          <p:nvPr/>
        </p:nvSpPr>
        <p:spPr>
          <a:xfrm>
            <a:off x="745898" y="3242566"/>
            <a:ext cx="72900" cy="729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623" name="Google Shape;623;p28"/>
          <p:cNvSpPr/>
          <p:nvPr/>
        </p:nvSpPr>
        <p:spPr>
          <a:xfrm>
            <a:off x="745898" y="3315466"/>
            <a:ext cx="72900" cy="729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624" name="Google Shape;624;p28"/>
          <p:cNvSpPr/>
          <p:nvPr/>
        </p:nvSpPr>
        <p:spPr>
          <a:xfrm>
            <a:off x="745898" y="3384210"/>
            <a:ext cx="72900" cy="729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625" name="Google Shape;625;p28"/>
          <p:cNvSpPr/>
          <p:nvPr/>
        </p:nvSpPr>
        <p:spPr>
          <a:xfrm>
            <a:off x="745898" y="3455032"/>
            <a:ext cx="72900" cy="72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626" name="Google Shape;626;p28"/>
          <p:cNvSpPr/>
          <p:nvPr/>
        </p:nvSpPr>
        <p:spPr>
          <a:xfrm>
            <a:off x="745898" y="3525854"/>
            <a:ext cx="72900" cy="729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627" name="Google Shape;627;p28"/>
          <p:cNvSpPr/>
          <p:nvPr/>
        </p:nvSpPr>
        <p:spPr>
          <a:xfrm>
            <a:off x="745898" y="3598754"/>
            <a:ext cx="72900" cy="729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628" name="Google Shape;628;p28"/>
          <p:cNvSpPr/>
          <p:nvPr/>
        </p:nvSpPr>
        <p:spPr>
          <a:xfrm>
            <a:off x="614225" y="3086051"/>
            <a:ext cx="132000" cy="132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80000"/>
                </a:solidFill>
              </a:rPr>
              <a:t>4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629" name="Google Shape;629;p28"/>
          <p:cNvSpPr/>
          <p:nvPr/>
        </p:nvSpPr>
        <p:spPr>
          <a:xfrm>
            <a:off x="3256275" y="3079575"/>
            <a:ext cx="132000" cy="132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80000"/>
                </a:solidFill>
              </a:rPr>
              <a:t>5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630" name="Google Shape;630;p28"/>
          <p:cNvSpPr/>
          <p:nvPr/>
        </p:nvSpPr>
        <p:spPr>
          <a:xfrm>
            <a:off x="614225" y="992914"/>
            <a:ext cx="132000" cy="132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80000"/>
                </a:solidFill>
              </a:rPr>
              <a:t>1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631" name="Google Shape;631;p28"/>
          <p:cNvSpPr/>
          <p:nvPr/>
        </p:nvSpPr>
        <p:spPr>
          <a:xfrm>
            <a:off x="3180075" y="1182769"/>
            <a:ext cx="132000" cy="132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80000"/>
                </a:solidFill>
              </a:rPr>
              <a:t>3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632" name="Google Shape;632;p28"/>
          <p:cNvSpPr/>
          <p:nvPr/>
        </p:nvSpPr>
        <p:spPr>
          <a:xfrm>
            <a:off x="666150" y="1284356"/>
            <a:ext cx="2466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latin typeface="Nanum Gothic"/>
                <a:ea typeface="Nanum Gothic"/>
                <a:cs typeface="Nanum Gothic"/>
                <a:sym typeface="Nanum Gothic"/>
              </a:rPr>
              <a:t>3/10</a:t>
            </a:r>
            <a:endParaRPr b="1"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9"/>
          <p:cNvSpPr txBox="1"/>
          <p:nvPr>
            <p:ph type="title"/>
          </p:nvPr>
        </p:nvSpPr>
        <p:spPr>
          <a:xfrm>
            <a:off x="0" y="-12175"/>
            <a:ext cx="9144000" cy="279600"/>
          </a:xfrm>
          <a:prstGeom prst="rect">
            <a:avLst/>
          </a:prstGeom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2-2-1. 미니맵 화면 상세</a:t>
            </a:r>
            <a:endParaRPr/>
          </a:p>
        </p:txBody>
      </p:sp>
      <p:sp>
        <p:nvSpPr>
          <p:cNvPr id="638" name="Google Shape;638;p29"/>
          <p:cNvSpPr txBox="1"/>
          <p:nvPr>
            <p:ph idx="1" type="body"/>
          </p:nvPr>
        </p:nvSpPr>
        <p:spPr>
          <a:xfrm>
            <a:off x="5893725" y="564925"/>
            <a:ext cx="3002400" cy="43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 정보안내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000"/>
              <a:t>미니맵 상에 표시된 아이콘에 대한 정보</a:t>
            </a:r>
            <a:r>
              <a:rPr lang="ko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 획득 가능한 보물상자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현재 맵에서 획득 가능한 보물상자 수 표시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보물상자 위치는 메인화면에서 필드화면으로 들어갈 때 마다 바뀐다 (단 리젠시간은 유지)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 리젠 시간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관문 / 보물상자의 경우 한번 이용하면 일정시간 후에 다시 사용가능하기 때문에 리젠시간 표시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 닫기 버튼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미니맵 화면을 닫고 필드 화면으로 돌아감</a:t>
            </a:r>
            <a:endParaRPr sz="1000"/>
          </a:p>
        </p:txBody>
      </p:sp>
      <p:pic>
        <p:nvPicPr>
          <p:cNvPr id="639" name="Google Shape;639;p29"/>
          <p:cNvPicPr preferRelativeResize="0"/>
          <p:nvPr/>
        </p:nvPicPr>
        <p:blipFill rotWithShape="1">
          <a:blip r:embed="rId3">
            <a:alphaModFix/>
          </a:blip>
          <a:srcRect b="0" l="3381" r="0" t="60966"/>
          <a:stretch/>
        </p:blipFill>
        <p:spPr>
          <a:xfrm>
            <a:off x="497966" y="1025966"/>
            <a:ext cx="4789600" cy="26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29"/>
          <p:cNvSpPr/>
          <p:nvPr/>
        </p:nvSpPr>
        <p:spPr>
          <a:xfrm>
            <a:off x="4966298" y="1100502"/>
            <a:ext cx="243300" cy="24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9"/>
          <p:cNvSpPr/>
          <p:nvPr/>
        </p:nvSpPr>
        <p:spPr>
          <a:xfrm>
            <a:off x="4966298" y="1100502"/>
            <a:ext cx="243300" cy="2433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42" name="Google Shape;642;p29"/>
          <p:cNvGraphicFramePr/>
          <p:nvPr/>
        </p:nvGraphicFramePr>
        <p:xfrm>
          <a:off x="601319" y="11302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{BED94C8B-696C-4659-8494-4FEA8BE6B0EC}</a:tableStyleId>
              </a:tblPr>
              <a:tblGrid>
                <a:gridCol w="228575"/>
                <a:gridCol w="787475"/>
              </a:tblGrid>
              <a:tr h="9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표시</a:t>
                      </a:r>
                      <a:endParaRPr b="1" sz="800">
                        <a:solidFill>
                          <a:srgbClr val="FFFFFF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내용</a:t>
                      </a:r>
                      <a:endParaRPr b="1" sz="800">
                        <a:solidFill>
                          <a:srgbClr val="FFFFFF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434343"/>
                    </a:solidFill>
                  </a:tcPr>
                </a:tc>
              </a:tr>
              <a:tr h="13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전진기지</a:t>
                      </a:r>
                      <a:endParaRPr sz="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13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현재위치</a:t>
                      </a:r>
                      <a:endParaRPr sz="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13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순간이동장치(활성)</a:t>
                      </a:r>
                      <a:endParaRPr sz="6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13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순간이동장치(비활성)</a:t>
                      </a:r>
                      <a:endParaRPr sz="6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13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정비소</a:t>
                      </a:r>
                      <a:endParaRPr sz="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13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관문</a:t>
                      </a:r>
                      <a:endParaRPr sz="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13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보물상자</a:t>
                      </a:r>
                      <a:endParaRPr sz="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43" name="Google Shape;643;p29"/>
          <p:cNvSpPr/>
          <p:nvPr/>
        </p:nvSpPr>
        <p:spPr>
          <a:xfrm>
            <a:off x="654775" y="1587826"/>
            <a:ext cx="120600" cy="51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644" name="Google Shape;644;p29"/>
          <p:cNvSpPr/>
          <p:nvPr/>
        </p:nvSpPr>
        <p:spPr>
          <a:xfrm>
            <a:off x="523525" y="1049526"/>
            <a:ext cx="132000" cy="132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80000"/>
                </a:solidFill>
              </a:rPr>
              <a:t>1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645" name="Google Shape;645;p29"/>
          <p:cNvSpPr/>
          <p:nvPr/>
        </p:nvSpPr>
        <p:spPr>
          <a:xfrm>
            <a:off x="4890950" y="1049525"/>
            <a:ext cx="132000" cy="132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80000"/>
                </a:solidFill>
              </a:rPr>
              <a:t>4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646" name="Google Shape;646;p29"/>
          <p:cNvSpPr/>
          <p:nvPr/>
        </p:nvSpPr>
        <p:spPr>
          <a:xfrm>
            <a:off x="635125" y="1267825"/>
            <a:ext cx="159900" cy="104100"/>
          </a:xfrm>
          <a:prstGeom prst="snip2SameRect">
            <a:avLst>
              <a:gd fmla="val 33573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9"/>
          <p:cNvSpPr/>
          <p:nvPr/>
        </p:nvSpPr>
        <p:spPr>
          <a:xfrm>
            <a:off x="683875" y="1293855"/>
            <a:ext cx="62400" cy="75900"/>
          </a:xfrm>
          <a:prstGeom prst="round2SameRect">
            <a:avLst>
              <a:gd fmla="val 41867" name="adj1"/>
              <a:gd fmla="val 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9"/>
          <p:cNvSpPr/>
          <p:nvPr/>
        </p:nvSpPr>
        <p:spPr>
          <a:xfrm>
            <a:off x="669925" y="1408600"/>
            <a:ext cx="90300" cy="90300"/>
          </a:xfrm>
          <a:prstGeom prst="smileyFace">
            <a:avLst>
              <a:gd fmla="val 4653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9"/>
          <p:cNvSpPr/>
          <p:nvPr/>
        </p:nvSpPr>
        <p:spPr>
          <a:xfrm>
            <a:off x="654775" y="1520500"/>
            <a:ext cx="120600" cy="120600"/>
          </a:xfrm>
          <a:prstGeom prst="mathMultiply">
            <a:avLst>
              <a:gd fmla="val 12955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9"/>
          <p:cNvSpPr/>
          <p:nvPr/>
        </p:nvSpPr>
        <p:spPr>
          <a:xfrm>
            <a:off x="654775" y="1721351"/>
            <a:ext cx="120600" cy="51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651" name="Google Shape;651;p29"/>
          <p:cNvSpPr/>
          <p:nvPr/>
        </p:nvSpPr>
        <p:spPr>
          <a:xfrm>
            <a:off x="671825" y="1668975"/>
            <a:ext cx="86400" cy="86400"/>
          </a:xfrm>
          <a:prstGeom prst="donut">
            <a:avLst>
              <a:gd fmla="val 21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9"/>
          <p:cNvSpPr/>
          <p:nvPr/>
        </p:nvSpPr>
        <p:spPr>
          <a:xfrm>
            <a:off x="658175" y="1946825"/>
            <a:ext cx="113700" cy="864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9"/>
          <p:cNvSpPr/>
          <p:nvPr/>
        </p:nvSpPr>
        <p:spPr>
          <a:xfrm>
            <a:off x="683825" y="1970700"/>
            <a:ext cx="62400" cy="624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9"/>
          <p:cNvSpPr/>
          <p:nvPr/>
        </p:nvSpPr>
        <p:spPr>
          <a:xfrm>
            <a:off x="653025" y="1820336"/>
            <a:ext cx="127500" cy="82500"/>
          </a:xfrm>
          <a:prstGeom prst="diamond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9"/>
          <p:cNvSpPr/>
          <p:nvPr/>
        </p:nvSpPr>
        <p:spPr>
          <a:xfrm>
            <a:off x="655902" y="1804339"/>
            <a:ext cx="75654" cy="86400"/>
          </a:xfrm>
          <a:prstGeom prst="lightningBol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9"/>
          <p:cNvSpPr/>
          <p:nvPr/>
        </p:nvSpPr>
        <p:spPr>
          <a:xfrm>
            <a:off x="653275" y="2078484"/>
            <a:ext cx="127500" cy="86400"/>
          </a:xfrm>
          <a:prstGeom prst="round2SameRect">
            <a:avLst>
              <a:gd fmla="val 36082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9"/>
          <p:cNvSpPr/>
          <p:nvPr/>
        </p:nvSpPr>
        <p:spPr>
          <a:xfrm>
            <a:off x="653025" y="2122375"/>
            <a:ext cx="127500" cy="41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9"/>
          <p:cNvSpPr/>
          <p:nvPr/>
        </p:nvSpPr>
        <p:spPr>
          <a:xfrm>
            <a:off x="693325" y="2113050"/>
            <a:ext cx="47400" cy="19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9"/>
          <p:cNvSpPr/>
          <p:nvPr/>
        </p:nvSpPr>
        <p:spPr>
          <a:xfrm>
            <a:off x="2203875" y="3037850"/>
            <a:ext cx="318900" cy="207600"/>
          </a:xfrm>
          <a:prstGeom prst="snip2SameRect">
            <a:avLst>
              <a:gd fmla="val 33573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9"/>
          <p:cNvSpPr/>
          <p:nvPr/>
        </p:nvSpPr>
        <p:spPr>
          <a:xfrm>
            <a:off x="2301108" y="3089766"/>
            <a:ext cx="124500" cy="151500"/>
          </a:xfrm>
          <a:prstGeom prst="round2SameRect">
            <a:avLst>
              <a:gd fmla="val 41867" name="adj1"/>
              <a:gd fmla="val 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9"/>
          <p:cNvSpPr/>
          <p:nvPr/>
        </p:nvSpPr>
        <p:spPr>
          <a:xfrm>
            <a:off x="1716790" y="2801956"/>
            <a:ext cx="243300" cy="1041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662" name="Google Shape;662;p29"/>
          <p:cNvSpPr/>
          <p:nvPr/>
        </p:nvSpPr>
        <p:spPr>
          <a:xfrm>
            <a:off x="1751187" y="2696294"/>
            <a:ext cx="174300" cy="174300"/>
          </a:xfrm>
          <a:prstGeom prst="donut">
            <a:avLst>
              <a:gd fmla="val 214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9"/>
          <p:cNvSpPr/>
          <p:nvPr/>
        </p:nvSpPr>
        <p:spPr>
          <a:xfrm>
            <a:off x="2301100" y="2766850"/>
            <a:ext cx="174300" cy="174300"/>
          </a:xfrm>
          <a:prstGeom prst="smileyFace">
            <a:avLst>
              <a:gd fmla="val 4653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9"/>
          <p:cNvSpPr/>
          <p:nvPr/>
        </p:nvSpPr>
        <p:spPr>
          <a:xfrm>
            <a:off x="3986609" y="1586911"/>
            <a:ext cx="243300" cy="1041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665" name="Google Shape;665;p29"/>
          <p:cNvSpPr/>
          <p:nvPr/>
        </p:nvSpPr>
        <p:spPr>
          <a:xfrm>
            <a:off x="3986609" y="1451087"/>
            <a:ext cx="243300" cy="243300"/>
          </a:xfrm>
          <a:prstGeom prst="mathMultiply">
            <a:avLst>
              <a:gd fmla="val 12955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9"/>
          <p:cNvSpPr/>
          <p:nvPr/>
        </p:nvSpPr>
        <p:spPr>
          <a:xfrm>
            <a:off x="2849849" y="1912530"/>
            <a:ext cx="243300" cy="157500"/>
          </a:xfrm>
          <a:prstGeom prst="diamond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9"/>
          <p:cNvSpPr/>
          <p:nvPr/>
        </p:nvSpPr>
        <p:spPr>
          <a:xfrm>
            <a:off x="2855340" y="1882011"/>
            <a:ext cx="144342" cy="164808"/>
          </a:xfrm>
          <a:prstGeom prst="lightningBol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9"/>
          <p:cNvSpPr/>
          <p:nvPr/>
        </p:nvSpPr>
        <p:spPr>
          <a:xfrm>
            <a:off x="3364975" y="1721350"/>
            <a:ext cx="243300" cy="1848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9"/>
          <p:cNvSpPr/>
          <p:nvPr/>
        </p:nvSpPr>
        <p:spPr>
          <a:xfrm>
            <a:off x="3419862" y="1772439"/>
            <a:ext cx="133500" cy="133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9"/>
          <p:cNvSpPr/>
          <p:nvPr/>
        </p:nvSpPr>
        <p:spPr>
          <a:xfrm>
            <a:off x="2481566" y="2080727"/>
            <a:ext cx="223800" cy="151500"/>
          </a:xfrm>
          <a:prstGeom prst="round2SameRect">
            <a:avLst>
              <a:gd fmla="val 36082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9"/>
          <p:cNvSpPr/>
          <p:nvPr/>
        </p:nvSpPr>
        <p:spPr>
          <a:xfrm>
            <a:off x="2481127" y="2157737"/>
            <a:ext cx="223800" cy="72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9"/>
          <p:cNvSpPr/>
          <p:nvPr/>
        </p:nvSpPr>
        <p:spPr>
          <a:xfrm>
            <a:off x="2551839" y="2141376"/>
            <a:ext cx="83100" cy="33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9"/>
          <p:cNvSpPr/>
          <p:nvPr/>
        </p:nvSpPr>
        <p:spPr>
          <a:xfrm>
            <a:off x="3657746" y="1079676"/>
            <a:ext cx="223800" cy="151500"/>
          </a:xfrm>
          <a:prstGeom prst="round2SameRect">
            <a:avLst>
              <a:gd fmla="val 36082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9"/>
          <p:cNvSpPr/>
          <p:nvPr/>
        </p:nvSpPr>
        <p:spPr>
          <a:xfrm>
            <a:off x="3657308" y="1156686"/>
            <a:ext cx="223800" cy="72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9"/>
          <p:cNvSpPr/>
          <p:nvPr/>
        </p:nvSpPr>
        <p:spPr>
          <a:xfrm>
            <a:off x="3728020" y="1140325"/>
            <a:ext cx="83100" cy="33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9"/>
          <p:cNvSpPr/>
          <p:nvPr/>
        </p:nvSpPr>
        <p:spPr>
          <a:xfrm>
            <a:off x="3303404" y="1572950"/>
            <a:ext cx="366300" cy="13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00m00s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677" name="Google Shape;677;p29"/>
          <p:cNvSpPr/>
          <p:nvPr/>
        </p:nvSpPr>
        <p:spPr>
          <a:xfrm>
            <a:off x="2409879" y="1935900"/>
            <a:ext cx="366300" cy="13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00m00s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678" name="Google Shape;678;p29"/>
          <p:cNvSpPr/>
          <p:nvPr/>
        </p:nvSpPr>
        <p:spPr>
          <a:xfrm>
            <a:off x="681040" y="2251707"/>
            <a:ext cx="127500" cy="86400"/>
          </a:xfrm>
          <a:prstGeom prst="round2SameRect">
            <a:avLst>
              <a:gd fmla="val 36082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9"/>
          <p:cNvSpPr/>
          <p:nvPr/>
        </p:nvSpPr>
        <p:spPr>
          <a:xfrm>
            <a:off x="680790" y="2295599"/>
            <a:ext cx="127500" cy="41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9"/>
          <p:cNvSpPr/>
          <p:nvPr/>
        </p:nvSpPr>
        <p:spPr>
          <a:xfrm>
            <a:off x="721090" y="2286274"/>
            <a:ext cx="47400" cy="19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9"/>
          <p:cNvSpPr/>
          <p:nvPr/>
        </p:nvSpPr>
        <p:spPr>
          <a:xfrm>
            <a:off x="857915" y="2251707"/>
            <a:ext cx="127500" cy="86400"/>
          </a:xfrm>
          <a:prstGeom prst="round2SameRect">
            <a:avLst>
              <a:gd fmla="val 36082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9"/>
          <p:cNvSpPr/>
          <p:nvPr/>
        </p:nvSpPr>
        <p:spPr>
          <a:xfrm>
            <a:off x="857665" y="2295599"/>
            <a:ext cx="127500" cy="41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9"/>
          <p:cNvSpPr/>
          <p:nvPr/>
        </p:nvSpPr>
        <p:spPr>
          <a:xfrm>
            <a:off x="897965" y="2286274"/>
            <a:ext cx="47400" cy="19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9"/>
          <p:cNvSpPr/>
          <p:nvPr/>
        </p:nvSpPr>
        <p:spPr>
          <a:xfrm>
            <a:off x="1034790" y="2251707"/>
            <a:ext cx="127500" cy="86400"/>
          </a:xfrm>
          <a:prstGeom prst="round2SameRect">
            <a:avLst>
              <a:gd fmla="val 36082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9"/>
          <p:cNvSpPr/>
          <p:nvPr/>
        </p:nvSpPr>
        <p:spPr>
          <a:xfrm>
            <a:off x="1034540" y="2295599"/>
            <a:ext cx="127500" cy="41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9"/>
          <p:cNvSpPr/>
          <p:nvPr/>
        </p:nvSpPr>
        <p:spPr>
          <a:xfrm>
            <a:off x="1074840" y="2286274"/>
            <a:ext cx="47400" cy="19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9"/>
          <p:cNvSpPr/>
          <p:nvPr/>
        </p:nvSpPr>
        <p:spPr>
          <a:xfrm>
            <a:off x="1211665" y="2251707"/>
            <a:ext cx="127500" cy="86400"/>
          </a:xfrm>
          <a:prstGeom prst="round2SameRect">
            <a:avLst>
              <a:gd fmla="val 36082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9"/>
          <p:cNvSpPr/>
          <p:nvPr/>
        </p:nvSpPr>
        <p:spPr>
          <a:xfrm>
            <a:off x="1211415" y="2295599"/>
            <a:ext cx="127500" cy="41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9"/>
          <p:cNvSpPr/>
          <p:nvPr/>
        </p:nvSpPr>
        <p:spPr>
          <a:xfrm>
            <a:off x="1251715" y="2286274"/>
            <a:ext cx="47400" cy="19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9"/>
          <p:cNvSpPr/>
          <p:nvPr/>
        </p:nvSpPr>
        <p:spPr>
          <a:xfrm>
            <a:off x="1388540" y="2251707"/>
            <a:ext cx="127500" cy="86400"/>
          </a:xfrm>
          <a:prstGeom prst="round2SameRect">
            <a:avLst>
              <a:gd fmla="val 36082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9"/>
          <p:cNvSpPr/>
          <p:nvPr/>
        </p:nvSpPr>
        <p:spPr>
          <a:xfrm>
            <a:off x="1388290" y="2295599"/>
            <a:ext cx="127500" cy="41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9"/>
          <p:cNvSpPr/>
          <p:nvPr/>
        </p:nvSpPr>
        <p:spPr>
          <a:xfrm>
            <a:off x="1428590" y="2286274"/>
            <a:ext cx="47400" cy="19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9"/>
          <p:cNvSpPr/>
          <p:nvPr/>
        </p:nvSpPr>
        <p:spPr>
          <a:xfrm>
            <a:off x="523525" y="2229876"/>
            <a:ext cx="132000" cy="132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80000"/>
                </a:solidFill>
              </a:rPr>
              <a:t>2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694" name="Google Shape;694;p29"/>
          <p:cNvSpPr/>
          <p:nvPr/>
        </p:nvSpPr>
        <p:spPr>
          <a:xfrm>
            <a:off x="2310116" y="1848091"/>
            <a:ext cx="132000" cy="132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80000"/>
                </a:solidFill>
              </a:rPr>
              <a:t>3</a:t>
            </a:r>
            <a:endParaRPr b="1" sz="8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0"/>
          <p:cNvSpPr txBox="1"/>
          <p:nvPr>
            <p:ph type="title"/>
          </p:nvPr>
        </p:nvSpPr>
        <p:spPr>
          <a:xfrm>
            <a:off x="0" y="-12175"/>
            <a:ext cx="9144000" cy="279600"/>
          </a:xfrm>
          <a:prstGeom prst="rect">
            <a:avLst/>
          </a:prstGeom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2-3. </a:t>
            </a:r>
            <a:r>
              <a:rPr lang="ko"/>
              <a:t>캐릭터 HUD</a:t>
            </a:r>
            <a:endParaRPr/>
          </a:p>
        </p:txBody>
      </p:sp>
      <p:sp>
        <p:nvSpPr>
          <p:cNvPr id="700" name="Google Shape;700;p30"/>
          <p:cNvSpPr txBox="1"/>
          <p:nvPr>
            <p:ph idx="1" type="body"/>
          </p:nvPr>
        </p:nvSpPr>
        <p:spPr>
          <a:xfrm>
            <a:off x="4245425" y="564925"/>
            <a:ext cx="4498200" cy="22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 </a:t>
            </a:r>
            <a:r>
              <a:rPr lang="ko"/>
              <a:t>보스 체력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보스와 전투중일 경우 현재 전투중인 보스의 체력을 표시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 적 </a:t>
            </a:r>
            <a:r>
              <a:rPr lang="ko"/>
              <a:t>졸개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플레이어가 무기 부품을 얻을 수 있는 일반 적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 </a:t>
            </a:r>
            <a:r>
              <a:rPr lang="ko"/>
              <a:t>타격 데미지 표시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적 졸개에 입힌 피해를 숫자로 표시 (표현 방식 세부 필요)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 적 졸개 에너지 표시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적 졸개가 타격을 입을 때 전체 에너지 0.5초간 표시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 포획 가능한 상태의 적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적 졸개가 죽을 때 일정 확률로 사라지지 않고 포획 표시가 뜬다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이 때 터치할 경우 포획 가능</a:t>
            </a:r>
            <a:endParaRPr sz="1000"/>
          </a:p>
        </p:txBody>
      </p:sp>
      <p:sp>
        <p:nvSpPr>
          <p:cNvPr id="701" name="Google Shape;701;p30"/>
          <p:cNvSpPr txBox="1"/>
          <p:nvPr>
            <p:ph idx="2" type="body"/>
          </p:nvPr>
        </p:nvSpPr>
        <p:spPr>
          <a:xfrm>
            <a:off x="4245425" y="2842325"/>
            <a:ext cx="4498200" cy="22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 포획 가능한 졸개 수 표시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현재 포획한 졸개 / 포획가능한 졸개 최대 수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⑦ 포획한 캐릭터 (졸개)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포획한 캐릭터는 플레이어 캐릭터를 중심으로 움직인다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일정거리 이상 멀어지면 플레이어 옆으로 워프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⑧ 졸개 에너지 표시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적 캐릭터에게 피격당했을 경우 전체 에너지 0.5초간 표시</a:t>
            </a:r>
            <a:endParaRPr sz="1000"/>
          </a:p>
        </p:txBody>
      </p:sp>
      <p:sp>
        <p:nvSpPr>
          <p:cNvPr id="702" name="Google Shape;702;p30"/>
          <p:cNvSpPr txBox="1"/>
          <p:nvPr/>
        </p:nvSpPr>
        <p:spPr>
          <a:xfrm>
            <a:off x="633372" y="871560"/>
            <a:ext cx="1136400" cy="9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latin typeface="Nanum Gothic"/>
                <a:ea typeface="Nanum Gothic"/>
                <a:cs typeface="Nanum Gothic"/>
                <a:sym typeface="Nanum Gothic"/>
              </a:rPr>
              <a:t>1Stage - 지역이름</a:t>
            </a:r>
            <a:endParaRPr b="1"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03" name="Google Shape;703;p30"/>
          <p:cNvSpPr/>
          <p:nvPr/>
        </p:nvSpPr>
        <p:spPr>
          <a:xfrm>
            <a:off x="3471262" y="871559"/>
            <a:ext cx="103500" cy="9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설정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04" name="Google Shape;704;p30"/>
          <p:cNvSpPr/>
          <p:nvPr/>
        </p:nvSpPr>
        <p:spPr>
          <a:xfrm>
            <a:off x="2195416" y="871554"/>
            <a:ext cx="409500" cy="9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골드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05" name="Google Shape;705;p30"/>
          <p:cNvSpPr/>
          <p:nvPr/>
        </p:nvSpPr>
        <p:spPr>
          <a:xfrm>
            <a:off x="2604786" y="871554"/>
            <a:ext cx="409500" cy="9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캐쉬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06" name="Google Shape;706;p30"/>
          <p:cNvSpPr/>
          <p:nvPr/>
        </p:nvSpPr>
        <p:spPr>
          <a:xfrm>
            <a:off x="3014156" y="871554"/>
            <a:ext cx="409500" cy="9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기타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재화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07" name="Google Shape;707;p30"/>
          <p:cNvSpPr/>
          <p:nvPr/>
        </p:nvSpPr>
        <p:spPr>
          <a:xfrm rot="10800000">
            <a:off x="3341810" y="891420"/>
            <a:ext cx="66000" cy="570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0"/>
          <p:cNvSpPr/>
          <p:nvPr/>
        </p:nvSpPr>
        <p:spPr>
          <a:xfrm>
            <a:off x="708555" y="2079215"/>
            <a:ext cx="384000" cy="384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0"/>
          <p:cNvSpPr/>
          <p:nvPr/>
        </p:nvSpPr>
        <p:spPr>
          <a:xfrm>
            <a:off x="819412" y="2190071"/>
            <a:ext cx="162300" cy="162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0"/>
          <p:cNvSpPr/>
          <p:nvPr/>
        </p:nvSpPr>
        <p:spPr>
          <a:xfrm>
            <a:off x="3258835" y="2190071"/>
            <a:ext cx="285900" cy="285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스킬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11" name="Google Shape;711;p30"/>
          <p:cNvSpPr txBox="1"/>
          <p:nvPr/>
        </p:nvSpPr>
        <p:spPr>
          <a:xfrm>
            <a:off x="981719" y="2244297"/>
            <a:ext cx="3303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이동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컨트롤러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12" name="Google Shape;712;p30"/>
          <p:cNvSpPr/>
          <p:nvPr/>
        </p:nvSpPr>
        <p:spPr>
          <a:xfrm>
            <a:off x="1855974" y="1554618"/>
            <a:ext cx="409500" cy="4095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플레이어 캐릭터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13" name="Google Shape;713;p30"/>
          <p:cNvSpPr/>
          <p:nvPr/>
        </p:nvSpPr>
        <p:spPr>
          <a:xfrm>
            <a:off x="940109" y="991003"/>
            <a:ext cx="66000" cy="324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14" name="Google Shape;714;p30"/>
          <p:cNvSpPr/>
          <p:nvPr/>
        </p:nvSpPr>
        <p:spPr>
          <a:xfrm rot="5400000">
            <a:off x="881484" y="1121137"/>
            <a:ext cx="183300" cy="639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0"/>
          <p:cNvSpPr/>
          <p:nvPr/>
        </p:nvSpPr>
        <p:spPr>
          <a:xfrm>
            <a:off x="2546193" y="1926902"/>
            <a:ext cx="263100" cy="2631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latin typeface="Nanum Gothic"/>
                <a:ea typeface="Nanum Gothic"/>
                <a:cs typeface="Nanum Gothic"/>
                <a:sym typeface="Nanum Gothic"/>
              </a:rPr>
              <a:t>적</a:t>
            </a:r>
            <a:endParaRPr sz="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latin typeface="Nanum Gothic"/>
                <a:ea typeface="Nanum Gothic"/>
                <a:cs typeface="Nanum Gothic"/>
                <a:sym typeface="Nanum Gothic"/>
              </a:rPr>
              <a:t>캐릭터</a:t>
            </a:r>
            <a:endParaRPr sz="5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16" name="Google Shape;716;p30"/>
          <p:cNvSpPr/>
          <p:nvPr/>
        </p:nvSpPr>
        <p:spPr>
          <a:xfrm>
            <a:off x="2944432" y="2190071"/>
            <a:ext cx="285900" cy="285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스킬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17" name="Google Shape;717;p30"/>
          <p:cNvSpPr/>
          <p:nvPr/>
        </p:nvSpPr>
        <p:spPr>
          <a:xfrm>
            <a:off x="3258835" y="1876224"/>
            <a:ext cx="285900" cy="285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스킬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18" name="Google Shape;718;p30"/>
          <p:cNvSpPr txBox="1"/>
          <p:nvPr/>
        </p:nvSpPr>
        <p:spPr>
          <a:xfrm>
            <a:off x="935517" y="1107832"/>
            <a:ext cx="66000" cy="1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434343"/>
                </a:solidFill>
                <a:latin typeface="Nanum Gothic"/>
                <a:ea typeface="Nanum Gothic"/>
                <a:cs typeface="Nanum Gothic"/>
                <a:sym typeface="Nanum Gothic"/>
              </a:rPr>
              <a:t>Q</a:t>
            </a:r>
            <a:endParaRPr b="1" sz="800">
              <a:solidFill>
                <a:srgbClr val="434343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19" name="Google Shape;719;p30"/>
          <p:cNvSpPr txBox="1"/>
          <p:nvPr/>
        </p:nvSpPr>
        <p:spPr>
          <a:xfrm>
            <a:off x="2568308" y="1770487"/>
            <a:ext cx="2190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데미지 표시</a:t>
            </a:r>
            <a:endParaRPr b="1" sz="600">
              <a:solidFill>
                <a:srgbClr val="98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20" name="Google Shape;720;p30"/>
          <p:cNvSpPr/>
          <p:nvPr/>
        </p:nvSpPr>
        <p:spPr>
          <a:xfrm>
            <a:off x="2572935" y="2162157"/>
            <a:ext cx="209700" cy="25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0"/>
          <p:cNvSpPr/>
          <p:nvPr/>
        </p:nvSpPr>
        <p:spPr>
          <a:xfrm>
            <a:off x="1368685" y="1033723"/>
            <a:ext cx="1383900" cy="57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보스체력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22" name="Google Shape;722;p30"/>
          <p:cNvSpPr/>
          <p:nvPr/>
        </p:nvSpPr>
        <p:spPr>
          <a:xfrm rot="5400000">
            <a:off x="3253882" y="1012603"/>
            <a:ext cx="324300" cy="281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0"/>
          <p:cNvSpPr/>
          <p:nvPr/>
        </p:nvSpPr>
        <p:spPr>
          <a:xfrm>
            <a:off x="3291109" y="1227714"/>
            <a:ext cx="94200" cy="94200"/>
          </a:xfrm>
          <a:prstGeom prst="mathPlus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0"/>
          <p:cNvSpPr/>
          <p:nvPr/>
        </p:nvSpPr>
        <p:spPr>
          <a:xfrm>
            <a:off x="3292672" y="1055778"/>
            <a:ext cx="246600" cy="1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미니맵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25" name="Google Shape;725;p30"/>
          <p:cNvSpPr/>
          <p:nvPr/>
        </p:nvSpPr>
        <p:spPr>
          <a:xfrm rot="5400000">
            <a:off x="627307" y="1012603"/>
            <a:ext cx="324300" cy="2811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0"/>
          <p:cNvSpPr/>
          <p:nvPr/>
        </p:nvSpPr>
        <p:spPr>
          <a:xfrm>
            <a:off x="396772" y="1055571"/>
            <a:ext cx="246600" cy="1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체력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게이지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27" name="Google Shape;727;p30"/>
          <p:cNvSpPr/>
          <p:nvPr/>
        </p:nvSpPr>
        <p:spPr>
          <a:xfrm rot="5400000">
            <a:off x="710801" y="1025510"/>
            <a:ext cx="84300" cy="72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0"/>
          <p:cNvSpPr/>
          <p:nvPr/>
        </p:nvSpPr>
        <p:spPr>
          <a:xfrm rot="5400000">
            <a:off x="674300" y="1091694"/>
            <a:ext cx="84300" cy="72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0"/>
          <p:cNvSpPr/>
          <p:nvPr/>
        </p:nvSpPr>
        <p:spPr>
          <a:xfrm rot="5400000">
            <a:off x="783807" y="1025510"/>
            <a:ext cx="84300" cy="72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0"/>
          <p:cNvSpPr/>
          <p:nvPr/>
        </p:nvSpPr>
        <p:spPr>
          <a:xfrm rot="5400000">
            <a:off x="747305" y="1091694"/>
            <a:ext cx="84300" cy="72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0"/>
          <p:cNvSpPr/>
          <p:nvPr/>
        </p:nvSpPr>
        <p:spPr>
          <a:xfrm rot="5400000">
            <a:off x="820316" y="1091694"/>
            <a:ext cx="84300" cy="72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0"/>
          <p:cNvSpPr/>
          <p:nvPr/>
        </p:nvSpPr>
        <p:spPr>
          <a:xfrm rot="5400000">
            <a:off x="710801" y="1157782"/>
            <a:ext cx="84300" cy="72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0"/>
          <p:cNvSpPr/>
          <p:nvPr/>
        </p:nvSpPr>
        <p:spPr>
          <a:xfrm rot="5400000">
            <a:off x="783807" y="1157782"/>
            <a:ext cx="84300" cy="72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0"/>
          <p:cNvSpPr/>
          <p:nvPr/>
        </p:nvSpPr>
        <p:spPr>
          <a:xfrm rot="5400000">
            <a:off x="747305" y="1223677"/>
            <a:ext cx="84300" cy="72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0"/>
          <p:cNvSpPr/>
          <p:nvPr/>
        </p:nvSpPr>
        <p:spPr>
          <a:xfrm>
            <a:off x="1295750" y="975126"/>
            <a:ext cx="132000" cy="132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80000"/>
                </a:solidFill>
              </a:rPr>
              <a:t>1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736" name="Google Shape;736;p30"/>
          <p:cNvSpPr/>
          <p:nvPr/>
        </p:nvSpPr>
        <p:spPr>
          <a:xfrm>
            <a:off x="2472925" y="1693375"/>
            <a:ext cx="132000" cy="132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80000"/>
                </a:solidFill>
              </a:rPr>
              <a:t>3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737" name="Google Shape;737;p30"/>
          <p:cNvSpPr/>
          <p:nvPr/>
        </p:nvSpPr>
        <p:spPr>
          <a:xfrm>
            <a:off x="708178" y="4353307"/>
            <a:ext cx="382200" cy="382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0"/>
          <p:cNvSpPr/>
          <p:nvPr/>
        </p:nvSpPr>
        <p:spPr>
          <a:xfrm>
            <a:off x="818514" y="4463643"/>
            <a:ext cx="161400" cy="1614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30"/>
          <p:cNvSpPr/>
          <p:nvPr/>
        </p:nvSpPr>
        <p:spPr>
          <a:xfrm>
            <a:off x="3246469" y="4463643"/>
            <a:ext cx="284700" cy="284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스킬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40" name="Google Shape;740;p30"/>
          <p:cNvSpPr txBox="1"/>
          <p:nvPr/>
        </p:nvSpPr>
        <p:spPr>
          <a:xfrm>
            <a:off x="980057" y="4517614"/>
            <a:ext cx="328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이동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컨트롤러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41" name="Google Shape;741;p30"/>
          <p:cNvSpPr/>
          <p:nvPr/>
        </p:nvSpPr>
        <p:spPr>
          <a:xfrm>
            <a:off x="1850203" y="3831177"/>
            <a:ext cx="407400" cy="4074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플레이어 캐릭터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42" name="Google Shape;742;p30"/>
          <p:cNvSpPr/>
          <p:nvPr/>
        </p:nvSpPr>
        <p:spPr>
          <a:xfrm>
            <a:off x="2892114" y="1614336"/>
            <a:ext cx="261900" cy="2619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파괴된적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43" name="Google Shape;743;p30"/>
          <p:cNvSpPr/>
          <p:nvPr/>
        </p:nvSpPr>
        <p:spPr>
          <a:xfrm>
            <a:off x="2942306" y="1468864"/>
            <a:ext cx="161400" cy="120900"/>
          </a:xfrm>
          <a:prstGeom prst="wedgeRoundRectCallout">
            <a:avLst>
              <a:gd fmla="val -4350" name="adj1"/>
              <a:gd fmla="val 9964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포획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44" name="Google Shape;744;p30"/>
          <p:cNvSpPr/>
          <p:nvPr/>
        </p:nvSpPr>
        <p:spPr>
          <a:xfrm>
            <a:off x="2933544" y="4463643"/>
            <a:ext cx="284700" cy="284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스킬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45" name="Google Shape;745;p30"/>
          <p:cNvSpPr/>
          <p:nvPr/>
        </p:nvSpPr>
        <p:spPr>
          <a:xfrm>
            <a:off x="3246469" y="4151271"/>
            <a:ext cx="284700" cy="284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스킬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46" name="Google Shape;746;p30"/>
          <p:cNvSpPr txBox="1"/>
          <p:nvPr/>
        </p:nvSpPr>
        <p:spPr>
          <a:xfrm>
            <a:off x="633348" y="3151330"/>
            <a:ext cx="1131000" cy="9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latin typeface="Nanum Gothic"/>
                <a:ea typeface="Nanum Gothic"/>
                <a:cs typeface="Nanum Gothic"/>
                <a:sym typeface="Nanum Gothic"/>
              </a:rPr>
              <a:t>1Stage - 지역이름</a:t>
            </a:r>
            <a:endParaRPr b="1"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47" name="Google Shape;747;p30"/>
          <p:cNvSpPr/>
          <p:nvPr/>
        </p:nvSpPr>
        <p:spPr>
          <a:xfrm>
            <a:off x="3457897" y="3151329"/>
            <a:ext cx="103200" cy="9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설정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48" name="Google Shape;748;p30"/>
          <p:cNvSpPr/>
          <p:nvPr/>
        </p:nvSpPr>
        <p:spPr>
          <a:xfrm>
            <a:off x="2188050" y="3151324"/>
            <a:ext cx="407400" cy="9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골드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49" name="Google Shape;749;p30"/>
          <p:cNvSpPr/>
          <p:nvPr/>
        </p:nvSpPr>
        <p:spPr>
          <a:xfrm>
            <a:off x="2595495" y="3151324"/>
            <a:ext cx="407400" cy="9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캐쉬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50" name="Google Shape;750;p30"/>
          <p:cNvSpPr/>
          <p:nvPr/>
        </p:nvSpPr>
        <p:spPr>
          <a:xfrm>
            <a:off x="3002940" y="3151324"/>
            <a:ext cx="407400" cy="9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기타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재화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51" name="Google Shape;751;p30"/>
          <p:cNvSpPr/>
          <p:nvPr/>
        </p:nvSpPr>
        <p:spPr>
          <a:xfrm>
            <a:off x="3329168" y="3171095"/>
            <a:ext cx="65700" cy="567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0"/>
          <p:cNvSpPr/>
          <p:nvPr/>
        </p:nvSpPr>
        <p:spPr>
          <a:xfrm rot="5400000">
            <a:off x="627239" y="3291661"/>
            <a:ext cx="322800" cy="279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0"/>
          <p:cNvSpPr/>
          <p:nvPr/>
        </p:nvSpPr>
        <p:spPr>
          <a:xfrm rot="5400000">
            <a:off x="710494" y="3304433"/>
            <a:ext cx="83700" cy="72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0"/>
          <p:cNvSpPr/>
          <p:nvPr/>
        </p:nvSpPr>
        <p:spPr>
          <a:xfrm rot="5400000">
            <a:off x="674164" y="3370305"/>
            <a:ext cx="83700" cy="72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0"/>
          <p:cNvSpPr/>
          <p:nvPr/>
        </p:nvSpPr>
        <p:spPr>
          <a:xfrm rot="5400000">
            <a:off x="783156" y="3304433"/>
            <a:ext cx="83700" cy="72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0"/>
          <p:cNvSpPr/>
          <p:nvPr/>
        </p:nvSpPr>
        <p:spPr>
          <a:xfrm rot="5400000">
            <a:off x="746826" y="3370305"/>
            <a:ext cx="83700" cy="72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0"/>
          <p:cNvSpPr/>
          <p:nvPr/>
        </p:nvSpPr>
        <p:spPr>
          <a:xfrm rot="5400000">
            <a:off x="819493" y="3370305"/>
            <a:ext cx="83700" cy="72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0"/>
          <p:cNvSpPr/>
          <p:nvPr/>
        </p:nvSpPr>
        <p:spPr>
          <a:xfrm rot="5400000">
            <a:off x="710494" y="3436083"/>
            <a:ext cx="83700" cy="72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0"/>
          <p:cNvSpPr/>
          <p:nvPr/>
        </p:nvSpPr>
        <p:spPr>
          <a:xfrm rot="5400000">
            <a:off x="783156" y="3436083"/>
            <a:ext cx="83700" cy="72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0"/>
          <p:cNvSpPr/>
          <p:nvPr/>
        </p:nvSpPr>
        <p:spPr>
          <a:xfrm rot="5400000">
            <a:off x="746826" y="3501668"/>
            <a:ext cx="83700" cy="72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0"/>
          <p:cNvSpPr/>
          <p:nvPr/>
        </p:nvSpPr>
        <p:spPr>
          <a:xfrm rot="5400000">
            <a:off x="3241467" y="3291661"/>
            <a:ext cx="322800" cy="279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0"/>
          <p:cNvSpPr/>
          <p:nvPr/>
        </p:nvSpPr>
        <p:spPr>
          <a:xfrm>
            <a:off x="3278591" y="3505810"/>
            <a:ext cx="93900" cy="93900"/>
          </a:xfrm>
          <a:prstGeom prst="mathPlus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0"/>
          <p:cNvSpPr/>
          <p:nvPr/>
        </p:nvSpPr>
        <p:spPr>
          <a:xfrm>
            <a:off x="3280147" y="3334682"/>
            <a:ext cx="2454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미니맵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64" name="Google Shape;764;p30"/>
          <p:cNvSpPr/>
          <p:nvPr/>
        </p:nvSpPr>
        <p:spPr>
          <a:xfrm>
            <a:off x="2901138" y="1387250"/>
            <a:ext cx="132000" cy="132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80000"/>
                </a:solidFill>
              </a:rPr>
              <a:t>5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765" name="Google Shape;765;p30"/>
          <p:cNvSpPr/>
          <p:nvPr/>
        </p:nvSpPr>
        <p:spPr>
          <a:xfrm>
            <a:off x="2787300" y="2010800"/>
            <a:ext cx="132000" cy="132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80000"/>
                </a:solidFill>
              </a:rPr>
              <a:t>4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766" name="Google Shape;766;p30"/>
          <p:cNvSpPr/>
          <p:nvPr/>
        </p:nvSpPr>
        <p:spPr>
          <a:xfrm>
            <a:off x="1609518" y="4090202"/>
            <a:ext cx="263100" cy="2631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졸개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67" name="Google Shape;767;p30"/>
          <p:cNvSpPr/>
          <p:nvPr/>
        </p:nvSpPr>
        <p:spPr>
          <a:xfrm>
            <a:off x="1637646" y="4324669"/>
            <a:ext cx="209700" cy="25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0"/>
          <p:cNvSpPr/>
          <p:nvPr/>
        </p:nvSpPr>
        <p:spPr>
          <a:xfrm>
            <a:off x="1537636" y="4217538"/>
            <a:ext cx="132000" cy="132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80000"/>
                </a:solidFill>
              </a:rPr>
              <a:t>8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769" name="Google Shape;769;p30"/>
          <p:cNvSpPr/>
          <p:nvPr/>
        </p:nvSpPr>
        <p:spPr>
          <a:xfrm>
            <a:off x="940109" y="3256694"/>
            <a:ext cx="66000" cy="324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70" name="Google Shape;770;p30"/>
          <p:cNvSpPr/>
          <p:nvPr/>
        </p:nvSpPr>
        <p:spPr>
          <a:xfrm rot="5400000">
            <a:off x="881484" y="3386828"/>
            <a:ext cx="183300" cy="639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0"/>
          <p:cNvSpPr txBox="1"/>
          <p:nvPr/>
        </p:nvSpPr>
        <p:spPr>
          <a:xfrm>
            <a:off x="935517" y="3373523"/>
            <a:ext cx="66000" cy="1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434343"/>
                </a:solidFill>
                <a:latin typeface="Nanum Gothic"/>
                <a:ea typeface="Nanum Gothic"/>
                <a:cs typeface="Nanum Gothic"/>
                <a:sym typeface="Nanum Gothic"/>
              </a:rPr>
              <a:t>Q</a:t>
            </a:r>
            <a:endParaRPr b="1" sz="800">
              <a:solidFill>
                <a:srgbClr val="434343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72" name="Google Shape;772;p30"/>
          <p:cNvSpPr/>
          <p:nvPr/>
        </p:nvSpPr>
        <p:spPr>
          <a:xfrm>
            <a:off x="1537618" y="1747702"/>
            <a:ext cx="263100" cy="2631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latin typeface="Nanum Gothic"/>
                <a:ea typeface="Nanum Gothic"/>
                <a:cs typeface="Nanum Gothic"/>
                <a:sym typeface="Nanum Gothic"/>
              </a:rPr>
              <a:t>적</a:t>
            </a:r>
            <a:endParaRPr sz="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latin typeface="Nanum Gothic"/>
                <a:ea typeface="Nanum Gothic"/>
                <a:cs typeface="Nanum Gothic"/>
                <a:sym typeface="Nanum Gothic"/>
              </a:rPr>
              <a:t>캐릭터</a:t>
            </a:r>
            <a:endParaRPr sz="5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73" name="Google Shape;773;p30"/>
          <p:cNvSpPr/>
          <p:nvPr/>
        </p:nvSpPr>
        <p:spPr>
          <a:xfrm>
            <a:off x="1516525" y="1693375"/>
            <a:ext cx="132000" cy="132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80000"/>
                </a:solidFill>
              </a:rPr>
              <a:t>2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774" name="Google Shape;774;p30"/>
          <p:cNvSpPr/>
          <p:nvPr/>
        </p:nvSpPr>
        <p:spPr>
          <a:xfrm>
            <a:off x="1609518" y="3689902"/>
            <a:ext cx="263100" cy="2631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졸개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75" name="Google Shape;775;p30"/>
          <p:cNvSpPr/>
          <p:nvPr/>
        </p:nvSpPr>
        <p:spPr>
          <a:xfrm>
            <a:off x="2260193" y="3777577"/>
            <a:ext cx="263100" cy="2631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졸개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76" name="Google Shape;776;p30"/>
          <p:cNvSpPr/>
          <p:nvPr/>
        </p:nvSpPr>
        <p:spPr>
          <a:xfrm>
            <a:off x="1537636" y="3665375"/>
            <a:ext cx="132000" cy="132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80000"/>
                </a:solidFill>
              </a:rPr>
              <a:t>7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777" name="Google Shape;777;p30"/>
          <p:cNvSpPr/>
          <p:nvPr/>
        </p:nvSpPr>
        <p:spPr>
          <a:xfrm>
            <a:off x="666150" y="3560131"/>
            <a:ext cx="2466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latin typeface="Nanum Gothic"/>
                <a:ea typeface="Nanum Gothic"/>
                <a:cs typeface="Nanum Gothic"/>
                <a:sym typeface="Nanum Gothic"/>
              </a:rPr>
              <a:t>3/10</a:t>
            </a:r>
            <a:endParaRPr b="1"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78" name="Google Shape;778;p30"/>
          <p:cNvSpPr/>
          <p:nvPr/>
        </p:nvSpPr>
        <p:spPr>
          <a:xfrm>
            <a:off x="666150" y="1284356"/>
            <a:ext cx="2466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latin typeface="Nanum Gothic"/>
                <a:ea typeface="Nanum Gothic"/>
                <a:cs typeface="Nanum Gothic"/>
                <a:sym typeface="Nanum Gothic"/>
              </a:rPr>
              <a:t>3/10</a:t>
            </a:r>
            <a:endParaRPr b="1"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79" name="Google Shape;779;p30"/>
          <p:cNvSpPr/>
          <p:nvPr/>
        </p:nvSpPr>
        <p:spPr>
          <a:xfrm>
            <a:off x="547736" y="3585763"/>
            <a:ext cx="132000" cy="132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80000"/>
                </a:solidFill>
              </a:rPr>
              <a:t>6</a:t>
            </a:r>
            <a:endParaRPr b="1" sz="8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1"/>
          <p:cNvSpPr txBox="1"/>
          <p:nvPr>
            <p:ph idx="1" type="body"/>
          </p:nvPr>
        </p:nvSpPr>
        <p:spPr>
          <a:xfrm>
            <a:off x="4245425" y="564925"/>
            <a:ext cx="4498200" cy="22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 이동 컨트롤러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/>
              <a:t>화면 왼쪽 반을 터치하면 해당 위치에 컨트롤러가 생성되며 드래그 하면 해당 방향으로 중앙 원이 이동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-"/>
            </a:pPr>
            <a:r>
              <a:rPr lang="ko">
                <a:solidFill>
                  <a:srgbClr val="FF0000"/>
                </a:solidFill>
              </a:rPr>
              <a:t>중앙 원은 외부원 범위 까지 이동 가능하며, 외부원을 넘어가면 외부원이 중앙원을 따라 움직이며 중점을 바뀐다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 적 캐릭터 선택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/>
              <a:t>적 캐릭터를 선택하면 일정 시간동안 해당 적을 집중포화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 스킬 버튼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/>
              <a:t>사용 가능한 스킬 버튼을 누르면 해당 스킬 발동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/>
              <a:t>쿨타임 표시</a:t>
            </a:r>
            <a:endParaRPr/>
          </a:p>
        </p:txBody>
      </p:sp>
      <p:sp>
        <p:nvSpPr>
          <p:cNvPr id="785" name="Google Shape;785;p31"/>
          <p:cNvSpPr txBox="1"/>
          <p:nvPr>
            <p:ph type="title"/>
          </p:nvPr>
        </p:nvSpPr>
        <p:spPr>
          <a:xfrm>
            <a:off x="0" y="-12175"/>
            <a:ext cx="9144000" cy="279600"/>
          </a:xfrm>
          <a:prstGeom prst="rect">
            <a:avLst/>
          </a:prstGeom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2-4. </a:t>
            </a:r>
            <a:r>
              <a:rPr lang="ko"/>
              <a:t>컨트롤러</a:t>
            </a:r>
            <a:endParaRPr/>
          </a:p>
        </p:txBody>
      </p:sp>
      <p:sp>
        <p:nvSpPr>
          <p:cNvPr id="786" name="Google Shape;786;p31"/>
          <p:cNvSpPr txBox="1"/>
          <p:nvPr>
            <p:ph idx="2" type="body"/>
          </p:nvPr>
        </p:nvSpPr>
        <p:spPr>
          <a:xfrm>
            <a:off x="4245425" y="2842325"/>
            <a:ext cx="4498200" cy="22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스킬버튼 상태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/>
              <a:t>사용 가능한 상태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/>
              <a:t>사용 후 : 어두운 색으로 변하고 쿨타임 시간 표시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/>
              <a:t>어두운 색이 위에서 부터 사라짐 + 쿨타임 시간 줄어듬</a:t>
            </a:r>
            <a:endParaRPr/>
          </a:p>
        </p:txBody>
      </p:sp>
      <p:sp>
        <p:nvSpPr>
          <p:cNvPr id="787" name="Google Shape;787;p31"/>
          <p:cNvSpPr txBox="1"/>
          <p:nvPr/>
        </p:nvSpPr>
        <p:spPr>
          <a:xfrm>
            <a:off x="633372" y="871560"/>
            <a:ext cx="1136400" cy="9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latin typeface="Nanum Gothic"/>
                <a:ea typeface="Nanum Gothic"/>
                <a:cs typeface="Nanum Gothic"/>
                <a:sym typeface="Nanum Gothic"/>
              </a:rPr>
              <a:t>1Stage - 지역이름</a:t>
            </a:r>
            <a:endParaRPr b="1"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88" name="Google Shape;788;p31"/>
          <p:cNvSpPr/>
          <p:nvPr/>
        </p:nvSpPr>
        <p:spPr>
          <a:xfrm>
            <a:off x="3471262" y="871559"/>
            <a:ext cx="103500" cy="9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설정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89" name="Google Shape;789;p31"/>
          <p:cNvSpPr/>
          <p:nvPr/>
        </p:nvSpPr>
        <p:spPr>
          <a:xfrm>
            <a:off x="2195416" y="871554"/>
            <a:ext cx="409500" cy="9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골드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90" name="Google Shape;790;p31"/>
          <p:cNvSpPr/>
          <p:nvPr/>
        </p:nvSpPr>
        <p:spPr>
          <a:xfrm>
            <a:off x="2604786" y="871554"/>
            <a:ext cx="409500" cy="9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캐쉬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91" name="Google Shape;791;p31"/>
          <p:cNvSpPr/>
          <p:nvPr/>
        </p:nvSpPr>
        <p:spPr>
          <a:xfrm>
            <a:off x="3014156" y="871554"/>
            <a:ext cx="409500" cy="9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기타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재화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92" name="Google Shape;792;p31"/>
          <p:cNvSpPr/>
          <p:nvPr/>
        </p:nvSpPr>
        <p:spPr>
          <a:xfrm rot="10800000">
            <a:off x="3341810" y="891420"/>
            <a:ext cx="66000" cy="570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1"/>
          <p:cNvSpPr/>
          <p:nvPr/>
        </p:nvSpPr>
        <p:spPr>
          <a:xfrm>
            <a:off x="708555" y="2079215"/>
            <a:ext cx="384000" cy="384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1"/>
          <p:cNvSpPr/>
          <p:nvPr/>
        </p:nvSpPr>
        <p:spPr>
          <a:xfrm>
            <a:off x="819412" y="2190071"/>
            <a:ext cx="162300" cy="162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1"/>
          <p:cNvSpPr/>
          <p:nvPr/>
        </p:nvSpPr>
        <p:spPr>
          <a:xfrm>
            <a:off x="3258835" y="2190071"/>
            <a:ext cx="285900" cy="285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스킬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96" name="Google Shape;796;p31"/>
          <p:cNvSpPr txBox="1"/>
          <p:nvPr/>
        </p:nvSpPr>
        <p:spPr>
          <a:xfrm>
            <a:off x="981719" y="2244297"/>
            <a:ext cx="3303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이동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컨트롤러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97" name="Google Shape;797;p31"/>
          <p:cNvSpPr/>
          <p:nvPr/>
        </p:nvSpPr>
        <p:spPr>
          <a:xfrm>
            <a:off x="1855974" y="1554618"/>
            <a:ext cx="409500" cy="4095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플레이어 캐릭터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98" name="Google Shape;798;p31"/>
          <p:cNvSpPr/>
          <p:nvPr/>
        </p:nvSpPr>
        <p:spPr>
          <a:xfrm>
            <a:off x="940109" y="991003"/>
            <a:ext cx="66000" cy="324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99" name="Google Shape;799;p31"/>
          <p:cNvSpPr/>
          <p:nvPr/>
        </p:nvSpPr>
        <p:spPr>
          <a:xfrm rot="5400000">
            <a:off x="881484" y="1121137"/>
            <a:ext cx="183300" cy="639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1"/>
          <p:cNvSpPr/>
          <p:nvPr/>
        </p:nvSpPr>
        <p:spPr>
          <a:xfrm>
            <a:off x="2541030" y="1620552"/>
            <a:ext cx="263100" cy="2631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적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캐릭터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801" name="Google Shape;801;p31"/>
          <p:cNvSpPr/>
          <p:nvPr/>
        </p:nvSpPr>
        <p:spPr>
          <a:xfrm>
            <a:off x="2944432" y="2190071"/>
            <a:ext cx="285900" cy="285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스킬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802" name="Google Shape;802;p31"/>
          <p:cNvSpPr/>
          <p:nvPr/>
        </p:nvSpPr>
        <p:spPr>
          <a:xfrm>
            <a:off x="3258835" y="1876224"/>
            <a:ext cx="285900" cy="285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스킬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803" name="Google Shape;803;p31"/>
          <p:cNvSpPr txBox="1"/>
          <p:nvPr/>
        </p:nvSpPr>
        <p:spPr>
          <a:xfrm>
            <a:off x="935517" y="1107832"/>
            <a:ext cx="66000" cy="1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434343"/>
                </a:solidFill>
                <a:latin typeface="Nanum Gothic"/>
                <a:ea typeface="Nanum Gothic"/>
                <a:cs typeface="Nanum Gothic"/>
                <a:sym typeface="Nanum Gothic"/>
              </a:rPr>
              <a:t>Q</a:t>
            </a:r>
            <a:endParaRPr b="1" sz="800">
              <a:solidFill>
                <a:srgbClr val="434343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804" name="Google Shape;804;p31"/>
          <p:cNvSpPr/>
          <p:nvPr/>
        </p:nvSpPr>
        <p:spPr>
          <a:xfrm>
            <a:off x="1368685" y="1033723"/>
            <a:ext cx="1383900" cy="57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보스체력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805" name="Google Shape;805;p31"/>
          <p:cNvSpPr/>
          <p:nvPr/>
        </p:nvSpPr>
        <p:spPr>
          <a:xfrm rot="5400000">
            <a:off x="3253882" y="1012603"/>
            <a:ext cx="324300" cy="281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1"/>
          <p:cNvSpPr/>
          <p:nvPr/>
        </p:nvSpPr>
        <p:spPr>
          <a:xfrm>
            <a:off x="3291109" y="1227714"/>
            <a:ext cx="94200" cy="94200"/>
          </a:xfrm>
          <a:prstGeom prst="mathPlus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1"/>
          <p:cNvSpPr/>
          <p:nvPr/>
        </p:nvSpPr>
        <p:spPr>
          <a:xfrm>
            <a:off x="3292672" y="1055778"/>
            <a:ext cx="246600" cy="1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미니맵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808" name="Google Shape;808;p31"/>
          <p:cNvSpPr/>
          <p:nvPr/>
        </p:nvSpPr>
        <p:spPr>
          <a:xfrm rot="5400000">
            <a:off x="627307" y="1012603"/>
            <a:ext cx="324300" cy="2811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1"/>
          <p:cNvSpPr/>
          <p:nvPr/>
        </p:nvSpPr>
        <p:spPr>
          <a:xfrm>
            <a:off x="666097" y="1305746"/>
            <a:ext cx="246600" cy="1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체력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게이지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810" name="Google Shape;810;p31"/>
          <p:cNvSpPr/>
          <p:nvPr/>
        </p:nvSpPr>
        <p:spPr>
          <a:xfrm rot="5400000">
            <a:off x="710801" y="1025510"/>
            <a:ext cx="84300" cy="72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1"/>
          <p:cNvSpPr/>
          <p:nvPr/>
        </p:nvSpPr>
        <p:spPr>
          <a:xfrm rot="5400000">
            <a:off x="674300" y="1091694"/>
            <a:ext cx="84300" cy="72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1"/>
          <p:cNvSpPr/>
          <p:nvPr/>
        </p:nvSpPr>
        <p:spPr>
          <a:xfrm rot="5400000">
            <a:off x="783807" y="1025510"/>
            <a:ext cx="84300" cy="72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1"/>
          <p:cNvSpPr/>
          <p:nvPr/>
        </p:nvSpPr>
        <p:spPr>
          <a:xfrm rot="5400000">
            <a:off x="747305" y="1091694"/>
            <a:ext cx="84300" cy="72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1"/>
          <p:cNvSpPr/>
          <p:nvPr/>
        </p:nvSpPr>
        <p:spPr>
          <a:xfrm rot="5400000">
            <a:off x="820316" y="1091694"/>
            <a:ext cx="84300" cy="72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1"/>
          <p:cNvSpPr/>
          <p:nvPr/>
        </p:nvSpPr>
        <p:spPr>
          <a:xfrm rot="5400000">
            <a:off x="710801" y="1157782"/>
            <a:ext cx="84300" cy="72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1"/>
          <p:cNvSpPr/>
          <p:nvPr/>
        </p:nvSpPr>
        <p:spPr>
          <a:xfrm rot="5400000">
            <a:off x="783807" y="1157782"/>
            <a:ext cx="84300" cy="72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1"/>
          <p:cNvSpPr/>
          <p:nvPr/>
        </p:nvSpPr>
        <p:spPr>
          <a:xfrm rot="5400000">
            <a:off x="747305" y="1223677"/>
            <a:ext cx="84300" cy="72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1"/>
          <p:cNvSpPr/>
          <p:nvPr/>
        </p:nvSpPr>
        <p:spPr>
          <a:xfrm>
            <a:off x="686950" y="2061714"/>
            <a:ext cx="132000" cy="132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80000"/>
                </a:solidFill>
              </a:rPr>
              <a:t>1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819" name="Google Shape;819;p31"/>
          <p:cNvSpPr/>
          <p:nvPr/>
        </p:nvSpPr>
        <p:spPr>
          <a:xfrm>
            <a:off x="2933550" y="2109050"/>
            <a:ext cx="132000" cy="132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80000"/>
                </a:solidFill>
              </a:rPr>
              <a:t>3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820" name="Google Shape;820;p31"/>
          <p:cNvSpPr/>
          <p:nvPr/>
        </p:nvSpPr>
        <p:spPr>
          <a:xfrm>
            <a:off x="2532013" y="1569875"/>
            <a:ext cx="132000" cy="132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80000"/>
                </a:solidFill>
              </a:rPr>
              <a:t>2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821" name="Google Shape;821;p31"/>
          <p:cNvSpPr/>
          <p:nvPr/>
        </p:nvSpPr>
        <p:spPr>
          <a:xfrm>
            <a:off x="1170095" y="3741852"/>
            <a:ext cx="472500" cy="472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스킬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822" name="Google Shape;822;p31"/>
          <p:cNvSpPr/>
          <p:nvPr/>
        </p:nvSpPr>
        <p:spPr>
          <a:xfrm>
            <a:off x="1846470" y="3741852"/>
            <a:ext cx="472500" cy="472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10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823" name="Google Shape;823;p31"/>
          <p:cNvSpPr/>
          <p:nvPr/>
        </p:nvSpPr>
        <p:spPr>
          <a:xfrm>
            <a:off x="2548720" y="3741852"/>
            <a:ext cx="472500" cy="472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824" name="Google Shape;824;p31"/>
          <p:cNvSpPr/>
          <p:nvPr/>
        </p:nvSpPr>
        <p:spPr>
          <a:xfrm>
            <a:off x="2522850" y="3850200"/>
            <a:ext cx="542700" cy="542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1"/>
          <p:cNvSpPr/>
          <p:nvPr/>
        </p:nvSpPr>
        <p:spPr>
          <a:xfrm>
            <a:off x="2548720" y="3741852"/>
            <a:ext cx="472500" cy="472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7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0" y="2150850"/>
            <a:ext cx="9144000" cy="841800"/>
          </a:xfrm>
          <a:prstGeom prst="rect">
            <a:avLst/>
          </a:prstGeom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전투흐름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2924200" y="2992650"/>
            <a:ext cx="3295200" cy="215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0" lIns="144000" spcFirstLastPara="1" rIns="144000" wrap="square" tIns="72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Nanum Gothic"/>
                <a:ea typeface="Nanum Gothic"/>
                <a:cs typeface="Nanum Gothic"/>
                <a:sym typeface="Nanum Gothic"/>
              </a:rPr>
              <a:t>1. </a:t>
            </a:r>
            <a:r>
              <a:rPr b="1" lang="ko" sz="1200">
                <a:latin typeface="Nanum Gothic"/>
                <a:ea typeface="Nanum Gothic"/>
                <a:cs typeface="Nanum Gothic"/>
                <a:sym typeface="Nanum Gothic"/>
              </a:rPr>
              <a:t>전투흐름 (일반 적)</a:t>
            </a:r>
            <a:endParaRPr b="1"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 Gothic"/>
                <a:ea typeface="Nanum Gothic"/>
                <a:cs typeface="Nanum Gothic"/>
                <a:sym typeface="Nanum Gothic"/>
              </a:rPr>
              <a:t>1-1. 필드구성 - 기능성 건물 종류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 Gothic"/>
                <a:ea typeface="Nanum Gothic"/>
                <a:cs typeface="Nanum Gothic"/>
                <a:sym typeface="Nanum Gothic"/>
              </a:rPr>
              <a:t>1-2.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필드구성 - </a:t>
            </a:r>
            <a:r>
              <a:rPr lang="ko" sz="1200">
                <a:latin typeface="Nanum Gothic"/>
                <a:ea typeface="Nanum Gothic"/>
                <a:cs typeface="Nanum Gothic"/>
                <a:sym typeface="Nanum Gothic"/>
              </a:rPr>
              <a:t>순간이동 장치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 Gothic"/>
                <a:ea typeface="Nanum Gothic"/>
                <a:cs typeface="Nanum Gothic"/>
                <a:sym typeface="Nanum Gothic"/>
              </a:rPr>
              <a:t>1-3.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필드구성 - </a:t>
            </a:r>
            <a:r>
              <a:rPr lang="ko" sz="1200">
                <a:latin typeface="Nanum Gothic"/>
                <a:ea typeface="Nanum Gothic"/>
                <a:cs typeface="Nanum Gothic"/>
                <a:sym typeface="Nanum Gothic"/>
              </a:rPr>
              <a:t>정비소 / 전진기지 / 보물상자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 Gothic"/>
                <a:ea typeface="Nanum Gothic"/>
                <a:cs typeface="Nanum Gothic"/>
                <a:sym typeface="Nanum Gothic"/>
              </a:rPr>
              <a:t>1-4.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필드구성 - </a:t>
            </a:r>
            <a:r>
              <a:rPr lang="ko" sz="1200">
                <a:latin typeface="Nanum Gothic"/>
                <a:ea typeface="Nanum Gothic"/>
                <a:cs typeface="Nanum Gothic"/>
                <a:sym typeface="Nanum Gothic"/>
              </a:rPr>
              <a:t>건물 입장방법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Nanum Gothic"/>
                <a:ea typeface="Nanum Gothic"/>
                <a:cs typeface="Nanum Gothic"/>
                <a:sym typeface="Nanum Gothic"/>
              </a:rPr>
              <a:t>2. 전투흐름 (보스)</a:t>
            </a:r>
            <a:endParaRPr b="1"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 Gothic"/>
                <a:ea typeface="Nanum Gothic"/>
                <a:cs typeface="Nanum Gothic"/>
                <a:sym typeface="Nanum Gothic"/>
              </a:rPr>
              <a:t>2-1.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필드구성 - </a:t>
            </a:r>
            <a:r>
              <a:rPr lang="ko" sz="1200">
                <a:latin typeface="Nanum Gothic"/>
                <a:ea typeface="Nanum Gothic"/>
                <a:cs typeface="Nanum Gothic"/>
                <a:sym typeface="Nanum Gothic"/>
              </a:rPr>
              <a:t>관문구성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0" y="-12175"/>
            <a:ext cx="9144000" cy="279600"/>
          </a:xfrm>
          <a:prstGeom prst="rect">
            <a:avLst/>
          </a:prstGeom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</a:t>
            </a:r>
            <a:r>
              <a:rPr lang="ko"/>
              <a:t>전투 흐름 (일반 적)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3877660" y="3301024"/>
            <a:ext cx="2235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NO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475425" y="387031"/>
            <a:ext cx="1570200" cy="192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일반 적 (이동 or 대기 중)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1831049" y="689606"/>
            <a:ext cx="484500" cy="192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선공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4205523" y="689606"/>
            <a:ext cx="484500" cy="192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후공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1907250" y="882206"/>
            <a:ext cx="1248600" cy="3966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1957675" y="924806"/>
            <a:ext cx="1147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무리 중 한명이상의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시야 범위 안에 들어감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3365225" y="882206"/>
            <a:ext cx="1248600" cy="3966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3415650" y="924806"/>
            <a:ext cx="1147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무리 중 한명 이상을 공격함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2636225" y="1568981"/>
            <a:ext cx="1248600" cy="19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적 자동공격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92" name="Google Shape;92;p17"/>
          <p:cNvCxnSpPr>
            <a:stCxn id="84" idx="2"/>
            <a:endCxn id="87" idx="0"/>
          </p:cNvCxnSpPr>
          <p:nvPr/>
        </p:nvCxnSpPr>
        <p:spPr>
          <a:xfrm rot="5400000">
            <a:off x="2744675" y="366481"/>
            <a:ext cx="302700" cy="729000"/>
          </a:xfrm>
          <a:prstGeom prst="bentConnector3">
            <a:avLst>
              <a:gd fmla="val 4997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7"/>
          <p:cNvCxnSpPr>
            <a:stCxn id="84" idx="2"/>
            <a:endCxn id="89" idx="0"/>
          </p:cNvCxnSpPr>
          <p:nvPr/>
        </p:nvCxnSpPr>
        <p:spPr>
          <a:xfrm flipH="1" rot="-5400000">
            <a:off x="3473675" y="366481"/>
            <a:ext cx="302700" cy="729000"/>
          </a:xfrm>
          <a:prstGeom prst="bentConnector3">
            <a:avLst>
              <a:gd fmla="val 4997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7"/>
          <p:cNvCxnSpPr>
            <a:stCxn id="87" idx="2"/>
            <a:endCxn id="91" idx="0"/>
          </p:cNvCxnSpPr>
          <p:nvPr/>
        </p:nvCxnSpPr>
        <p:spPr>
          <a:xfrm flipH="1" rot="-5400000">
            <a:off x="2751000" y="1059356"/>
            <a:ext cx="290100" cy="729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7"/>
          <p:cNvCxnSpPr>
            <a:stCxn id="89" idx="2"/>
            <a:endCxn id="91" idx="0"/>
          </p:cNvCxnSpPr>
          <p:nvPr/>
        </p:nvCxnSpPr>
        <p:spPr>
          <a:xfrm rot="5400000">
            <a:off x="3479975" y="1059356"/>
            <a:ext cx="290100" cy="729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7"/>
          <p:cNvSpPr/>
          <p:nvPr/>
        </p:nvSpPr>
        <p:spPr>
          <a:xfrm>
            <a:off x="2636225" y="1937131"/>
            <a:ext cx="1248600" cy="3966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2686650" y="1979731"/>
            <a:ext cx="1147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각 캐릭터 체력 0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2636225" y="2509281"/>
            <a:ext cx="1248600" cy="19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캐릭터 파괴 이펙트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2636225" y="3258431"/>
            <a:ext cx="1248600" cy="3966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2686650" y="3301031"/>
            <a:ext cx="1147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포획 가능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2636225" y="2873481"/>
            <a:ext cx="1248600" cy="19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포획 확률 계산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2636225" y="3831556"/>
            <a:ext cx="1248600" cy="19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포획 가능 HUD 표시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4544150" y="3462881"/>
            <a:ext cx="1248600" cy="19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재료 확률 계산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4544150" y="3830981"/>
            <a:ext cx="1248600" cy="19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적 사라짐 / </a:t>
            </a: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재료 떨굼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2636225" y="4200681"/>
            <a:ext cx="1248600" cy="3966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2686650" y="4243281"/>
            <a:ext cx="1147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터치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2636225" y="4773806"/>
            <a:ext cx="1248600" cy="19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주인공 졸개 파티에 합류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108" name="Google Shape;108;p17"/>
          <p:cNvCxnSpPr>
            <a:stCxn id="91" idx="2"/>
            <a:endCxn id="96" idx="0"/>
          </p:cNvCxnSpPr>
          <p:nvPr/>
        </p:nvCxnSpPr>
        <p:spPr>
          <a:xfrm>
            <a:off x="3260525" y="1761581"/>
            <a:ext cx="0" cy="1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7"/>
          <p:cNvCxnSpPr>
            <a:stCxn id="96" idx="2"/>
            <a:endCxn id="98" idx="0"/>
          </p:cNvCxnSpPr>
          <p:nvPr/>
        </p:nvCxnSpPr>
        <p:spPr>
          <a:xfrm>
            <a:off x="3260525" y="2333731"/>
            <a:ext cx="0" cy="1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>
            <a:stCxn id="98" idx="2"/>
            <a:endCxn id="101" idx="0"/>
          </p:cNvCxnSpPr>
          <p:nvPr/>
        </p:nvCxnSpPr>
        <p:spPr>
          <a:xfrm>
            <a:off x="3260525" y="2701881"/>
            <a:ext cx="0" cy="1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7"/>
          <p:cNvCxnSpPr>
            <a:stCxn id="101" idx="2"/>
            <a:endCxn id="99" idx="0"/>
          </p:cNvCxnSpPr>
          <p:nvPr/>
        </p:nvCxnSpPr>
        <p:spPr>
          <a:xfrm>
            <a:off x="3260525" y="3066081"/>
            <a:ext cx="0" cy="1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7"/>
          <p:cNvCxnSpPr>
            <a:stCxn id="99" idx="2"/>
            <a:endCxn id="102" idx="0"/>
          </p:cNvCxnSpPr>
          <p:nvPr/>
        </p:nvCxnSpPr>
        <p:spPr>
          <a:xfrm>
            <a:off x="3260525" y="3655031"/>
            <a:ext cx="0" cy="1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>
            <a:stCxn id="102" idx="2"/>
            <a:endCxn id="105" idx="0"/>
          </p:cNvCxnSpPr>
          <p:nvPr/>
        </p:nvCxnSpPr>
        <p:spPr>
          <a:xfrm>
            <a:off x="3260525" y="4024156"/>
            <a:ext cx="0" cy="1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>
            <a:stCxn id="105" idx="2"/>
            <a:endCxn id="107" idx="0"/>
          </p:cNvCxnSpPr>
          <p:nvPr/>
        </p:nvCxnSpPr>
        <p:spPr>
          <a:xfrm>
            <a:off x="3260525" y="4597281"/>
            <a:ext cx="0" cy="1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>
            <a:stCxn id="103" idx="2"/>
            <a:endCxn id="104" idx="0"/>
          </p:cNvCxnSpPr>
          <p:nvPr/>
        </p:nvCxnSpPr>
        <p:spPr>
          <a:xfrm>
            <a:off x="5168450" y="3655481"/>
            <a:ext cx="0" cy="1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7"/>
          <p:cNvSpPr/>
          <p:nvPr/>
        </p:nvSpPr>
        <p:spPr>
          <a:xfrm>
            <a:off x="4544150" y="4200681"/>
            <a:ext cx="1248600" cy="3966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4594575" y="4243281"/>
            <a:ext cx="1147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터치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4544150" y="4773806"/>
            <a:ext cx="1248600" cy="19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상단 재화창으로 들어감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119" name="Google Shape;119;p17"/>
          <p:cNvCxnSpPr>
            <a:stCxn id="116" idx="2"/>
            <a:endCxn id="118" idx="0"/>
          </p:cNvCxnSpPr>
          <p:nvPr/>
        </p:nvCxnSpPr>
        <p:spPr>
          <a:xfrm>
            <a:off x="5168450" y="4597281"/>
            <a:ext cx="0" cy="1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7"/>
          <p:cNvCxnSpPr>
            <a:stCxn id="104" idx="2"/>
            <a:endCxn id="116" idx="0"/>
          </p:cNvCxnSpPr>
          <p:nvPr/>
        </p:nvCxnSpPr>
        <p:spPr>
          <a:xfrm>
            <a:off x="5168450" y="4023581"/>
            <a:ext cx="0" cy="1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7"/>
          <p:cNvSpPr/>
          <p:nvPr/>
        </p:nvSpPr>
        <p:spPr>
          <a:xfrm>
            <a:off x="5897700" y="4773806"/>
            <a:ext cx="1248600" cy="19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3초 후 상단 재화창으로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122" name="Google Shape;122;p17"/>
          <p:cNvCxnSpPr>
            <a:stCxn id="116" idx="3"/>
            <a:endCxn id="121" idx="0"/>
          </p:cNvCxnSpPr>
          <p:nvPr/>
        </p:nvCxnSpPr>
        <p:spPr>
          <a:xfrm>
            <a:off x="5792750" y="4398981"/>
            <a:ext cx="729300" cy="374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7"/>
          <p:cNvCxnSpPr>
            <a:stCxn id="99" idx="3"/>
            <a:endCxn id="103" idx="1"/>
          </p:cNvCxnSpPr>
          <p:nvPr/>
        </p:nvCxnSpPr>
        <p:spPr>
          <a:xfrm>
            <a:off x="3884825" y="3456731"/>
            <a:ext cx="659400" cy="1023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7"/>
          <p:cNvSpPr/>
          <p:nvPr/>
        </p:nvSpPr>
        <p:spPr>
          <a:xfrm>
            <a:off x="1282925" y="4773806"/>
            <a:ext cx="1248600" cy="19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10초 후 사라짐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125" name="Google Shape;125;p17"/>
          <p:cNvCxnSpPr>
            <a:stCxn id="105" idx="1"/>
            <a:endCxn id="124" idx="0"/>
          </p:cNvCxnSpPr>
          <p:nvPr/>
        </p:nvCxnSpPr>
        <p:spPr>
          <a:xfrm flipH="1">
            <a:off x="1907225" y="4398981"/>
            <a:ext cx="729000" cy="374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7"/>
          <p:cNvSpPr/>
          <p:nvPr/>
        </p:nvSpPr>
        <p:spPr>
          <a:xfrm>
            <a:off x="5792760" y="4243274"/>
            <a:ext cx="2235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NO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2419810" y="4243274"/>
            <a:ext cx="2235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NO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2308026" y="1278812"/>
            <a:ext cx="2235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YES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3988476" y="1278812"/>
            <a:ext cx="2235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YES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3037051" y="2280899"/>
            <a:ext cx="2235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YES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3037051" y="3622574"/>
            <a:ext cx="2235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YES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3037051" y="4569674"/>
            <a:ext cx="2235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YES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4944951" y="4569674"/>
            <a:ext cx="2235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YES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134" name="Google Shape;134;p17"/>
          <p:cNvCxnSpPr>
            <a:stCxn id="87" idx="1"/>
            <a:endCxn id="84" idx="1"/>
          </p:cNvCxnSpPr>
          <p:nvPr/>
        </p:nvCxnSpPr>
        <p:spPr>
          <a:xfrm flipH="1" rot="10800000">
            <a:off x="1907250" y="483206"/>
            <a:ext cx="568200" cy="597300"/>
          </a:xfrm>
          <a:prstGeom prst="bentConnector3">
            <a:avLst>
              <a:gd fmla="val -419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7"/>
          <p:cNvCxnSpPr>
            <a:stCxn id="89" idx="3"/>
            <a:endCxn id="84" idx="3"/>
          </p:cNvCxnSpPr>
          <p:nvPr/>
        </p:nvCxnSpPr>
        <p:spPr>
          <a:xfrm rot="10800000">
            <a:off x="4045625" y="483206"/>
            <a:ext cx="568200" cy="597300"/>
          </a:xfrm>
          <a:prstGeom prst="bentConnector3">
            <a:avLst>
              <a:gd fmla="val -419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7"/>
          <p:cNvCxnSpPr>
            <a:stCxn id="96" idx="3"/>
            <a:endCxn id="137" idx="1"/>
          </p:cNvCxnSpPr>
          <p:nvPr/>
        </p:nvCxnSpPr>
        <p:spPr>
          <a:xfrm flipH="1" rot="10800000">
            <a:off x="3884825" y="1903831"/>
            <a:ext cx="652200" cy="231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7"/>
          <p:cNvSpPr/>
          <p:nvPr/>
        </p:nvSpPr>
        <p:spPr>
          <a:xfrm>
            <a:off x="4177885" y="1768506"/>
            <a:ext cx="2235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NO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4536900" y="1705551"/>
            <a:ext cx="1248600" cy="3966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4587325" y="1748151"/>
            <a:ext cx="1147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플레이어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캐릭터 체력 0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140" name="Google Shape;140;p17"/>
          <p:cNvCxnSpPr>
            <a:stCxn id="137" idx="2"/>
            <a:endCxn id="141" idx="0"/>
          </p:cNvCxnSpPr>
          <p:nvPr/>
        </p:nvCxnSpPr>
        <p:spPr>
          <a:xfrm>
            <a:off x="5161200" y="2102151"/>
            <a:ext cx="0" cy="1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7"/>
          <p:cNvSpPr/>
          <p:nvPr/>
        </p:nvSpPr>
        <p:spPr>
          <a:xfrm>
            <a:off x="4937726" y="2049319"/>
            <a:ext cx="2235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YES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143" name="Google Shape;143;p17"/>
          <p:cNvCxnSpPr>
            <a:stCxn id="137" idx="3"/>
            <a:endCxn id="91" idx="3"/>
          </p:cNvCxnSpPr>
          <p:nvPr/>
        </p:nvCxnSpPr>
        <p:spPr>
          <a:xfrm rot="10800000">
            <a:off x="3884700" y="1665351"/>
            <a:ext cx="1900800" cy="238500"/>
          </a:xfrm>
          <a:prstGeom prst="bentConnector3">
            <a:avLst>
              <a:gd fmla="val -125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7"/>
          <p:cNvSpPr/>
          <p:nvPr/>
        </p:nvSpPr>
        <p:spPr>
          <a:xfrm>
            <a:off x="5785210" y="1768506"/>
            <a:ext cx="2235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NO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4536775" y="2269557"/>
            <a:ext cx="1248600" cy="19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실패 팝업 표시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4536900" y="2592264"/>
            <a:ext cx="1248600" cy="192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메인 화면으로 돌아감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146" name="Google Shape;146;p17"/>
          <p:cNvCxnSpPr>
            <a:stCxn id="141" idx="2"/>
            <a:endCxn id="145" idx="0"/>
          </p:cNvCxnSpPr>
          <p:nvPr/>
        </p:nvCxnSpPr>
        <p:spPr>
          <a:xfrm>
            <a:off x="5161075" y="2462157"/>
            <a:ext cx="0" cy="1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0" y="-12175"/>
            <a:ext cx="9144000" cy="279600"/>
          </a:xfrm>
          <a:prstGeom prst="rect">
            <a:avLst/>
          </a:prstGeom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1-1. </a:t>
            </a:r>
            <a:r>
              <a:rPr lang="ko"/>
              <a:t>필드 구성 - 기능성 건물 종류</a:t>
            </a:r>
            <a:endParaRPr/>
          </a:p>
        </p:txBody>
      </p:sp>
      <p:graphicFrame>
        <p:nvGraphicFramePr>
          <p:cNvPr id="152" name="Google Shape;152;p18"/>
          <p:cNvGraphicFramePr/>
          <p:nvPr/>
        </p:nvGraphicFramePr>
        <p:xfrm>
          <a:off x="511175" y="69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{BED94C8B-696C-4659-8494-4FEA8BE6B0EC}</a:tableStyleId>
              </a:tblPr>
              <a:tblGrid>
                <a:gridCol w="1210225"/>
                <a:gridCol w="3278300"/>
                <a:gridCol w="1197125"/>
                <a:gridCol w="1439325"/>
              </a:tblGrid>
              <a:tr h="27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기능</a:t>
                      </a:r>
                      <a:endParaRPr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작동방식</a:t>
                      </a:r>
                      <a:endParaRPr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쿨타임</a:t>
                      </a:r>
                      <a:endParaRPr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D9D9D9"/>
                    </a:solidFill>
                  </a:tcPr>
                </a:tc>
              </a:tr>
              <a:tr h="54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순간이동장치</a:t>
                      </a:r>
                      <a:endParaRPr b="1"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포탈</a:t>
                      </a:r>
                      <a:endParaRPr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일정 비용을 지불한 후 활성화 된 포탈 중 원하는 포탈로 이동</a:t>
                      </a:r>
                      <a:endParaRPr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미니맵 - 팝업</a:t>
                      </a:r>
                      <a:endParaRPr b="1"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화면 전환 (이동)</a:t>
                      </a:r>
                      <a:endParaRPr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쿨타임 없음</a:t>
                      </a:r>
                      <a:endParaRPr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/>
                </a:tc>
              </a:tr>
              <a:tr h="54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구역 이동</a:t>
                      </a:r>
                      <a:endParaRPr b="1"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수송선</a:t>
                      </a:r>
                      <a:endParaRPr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정해진 1곳으로 이동</a:t>
                      </a:r>
                      <a:endParaRPr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(크기 작게 수정해서 포탈과 차이나도록 함)</a:t>
                      </a:r>
                      <a:endParaRPr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즉시작동</a:t>
                      </a:r>
                      <a:endParaRPr b="1"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화면 전환 (이동)</a:t>
                      </a:r>
                      <a:endParaRPr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쿨타임 없음</a:t>
                      </a:r>
                      <a:endParaRPr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/>
                </a:tc>
              </a:tr>
              <a:tr h="81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정비소</a:t>
                      </a:r>
                      <a:endParaRPr b="1"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힐링 스테이션</a:t>
                      </a:r>
                      <a:endParaRPr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광고 시청 후 (광고제거 구매시 무료)</a:t>
                      </a:r>
                      <a:endParaRPr sz="1000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플레이어 캐릭터 및 따라다니는 졸개의 체력을 모두 채워줌</a:t>
                      </a:r>
                      <a:endParaRPr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팝업</a:t>
                      </a:r>
                      <a:endParaRPr b="1"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기능 활성화 </a:t>
                      </a:r>
                      <a:r>
                        <a:rPr lang="ko" sz="1000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(회복)</a:t>
                      </a:r>
                      <a:endParaRPr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모든 힐링 스테이션 공통</a:t>
                      </a:r>
                      <a:endParaRPr sz="1000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3분 쿨타임</a:t>
                      </a:r>
                      <a:endParaRPr sz="1000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(건물 위에 남은 쿨타임을 ‘초’로 표시)</a:t>
                      </a:r>
                      <a:endParaRPr sz="1000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전진기지</a:t>
                      </a:r>
                      <a:endParaRPr b="1"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베이스캠프</a:t>
                      </a:r>
                      <a:endParaRPr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정비 편집 등 활동이 가능한 장소</a:t>
                      </a:r>
                      <a:endParaRPr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진입 시 메인페이지로 이동</a:t>
                      </a:r>
                      <a:endParaRPr sz="1000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팝업</a:t>
                      </a:r>
                      <a:endParaRPr b="1"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화면 전환(로비)</a:t>
                      </a:r>
                      <a:endParaRPr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쿨타임 없음</a:t>
                      </a:r>
                      <a:endParaRPr sz="1000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보물상자</a:t>
                      </a:r>
                      <a:endParaRPr b="1"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발판위에 있으면 상자가 열리면 아이템이 쏟아짐</a:t>
                      </a:r>
                      <a:endParaRPr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즉시작동</a:t>
                      </a:r>
                      <a:endParaRPr b="1"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기능 활성화 (획득)</a:t>
                      </a:r>
                      <a:endParaRPr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쿨타임 없음</a:t>
                      </a:r>
                      <a:endParaRPr sz="1000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보스 관문</a:t>
                      </a:r>
                      <a:endParaRPr b="1"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각 지역의 구분하고 있는 관문을 넘기 위해서는 보스를 처리해야 함</a:t>
                      </a:r>
                      <a:endParaRPr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즉시작동</a:t>
                      </a:r>
                      <a:endParaRPr b="1"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화면 전환(이동)</a:t>
                      </a:r>
                      <a:endParaRPr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쿨타임 없음</a:t>
                      </a:r>
                      <a:endParaRPr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0" y="-12175"/>
            <a:ext cx="9144000" cy="279600"/>
          </a:xfrm>
          <a:prstGeom prst="rect">
            <a:avLst/>
          </a:prstGeom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1-2. 필드 구성 - 기능성 건물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1190325" y="1764769"/>
            <a:ext cx="1570200" cy="192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기능성 건물</a:t>
            </a: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 카드에 닿음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1190325" y="4026163"/>
            <a:ext cx="1570200" cy="192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필드 화면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3037975" y="2522463"/>
            <a:ext cx="746400" cy="619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필드 화면으로 전환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Nanum Gothic"/>
                <a:ea typeface="Nanum Gothic"/>
                <a:cs typeface="Nanum Gothic"/>
                <a:sym typeface="Nanum Gothic"/>
              </a:rPr>
              <a:t>(영역 밖으로 나갔다 와야 재작동)</a:t>
            </a:r>
            <a:endParaRPr sz="7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161" name="Google Shape;161;p19"/>
          <p:cNvCxnSpPr>
            <a:stCxn id="158" idx="2"/>
            <a:endCxn id="162" idx="0"/>
          </p:cNvCxnSpPr>
          <p:nvPr/>
        </p:nvCxnSpPr>
        <p:spPr>
          <a:xfrm>
            <a:off x="1975425" y="1957369"/>
            <a:ext cx="0" cy="1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19"/>
          <p:cNvSpPr/>
          <p:nvPr/>
        </p:nvSpPr>
        <p:spPr>
          <a:xfrm>
            <a:off x="1190325" y="3061713"/>
            <a:ext cx="1570200" cy="207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확인 팝업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2020739" y="3360752"/>
            <a:ext cx="504000" cy="14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진행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2809139" y="3211952"/>
            <a:ext cx="504000" cy="148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취소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1190325" y="1401344"/>
            <a:ext cx="1570200" cy="192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필드화면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1190325" y="3626663"/>
            <a:ext cx="1570200" cy="19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정해진 기능 수행</a:t>
            </a:r>
            <a:endParaRPr sz="7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168" name="Google Shape;168;p19"/>
          <p:cNvCxnSpPr>
            <a:stCxn id="167" idx="2"/>
            <a:endCxn id="159" idx="0"/>
          </p:cNvCxnSpPr>
          <p:nvPr/>
        </p:nvCxnSpPr>
        <p:spPr>
          <a:xfrm>
            <a:off x="1975425" y="3819263"/>
            <a:ext cx="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9"/>
          <p:cNvCxnSpPr>
            <a:stCxn id="163" idx="2"/>
            <a:endCxn id="167" idx="0"/>
          </p:cNvCxnSpPr>
          <p:nvPr/>
        </p:nvCxnSpPr>
        <p:spPr>
          <a:xfrm>
            <a:off x="1975425" y="3268713"/>
            <a:ext cx="0" cy="3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9"/>
          <p:cNvSpPr/>
          <p:nvPr/>
        </p:nvSpPr>
        <p:spPr>
          <a:xfrm>
            <a:off x="1170525" y="2105888"/>
            <a:ext cx="1609800" cy="687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- 순간이동장치 타이머 회전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- 타이머가 모두 회전하면 컬러 이미지 내려옴(애니메이션)</a:t>
            </a:r>
            <a:endParaRPr sz="8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- 0.5초 대기 후 미니맵 화면으로 전환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170" name="Google Shape;170;p19"/>
          <p:cNvCxnSpPr>
            <a:stCxn id="166" idx="2"/>
            <a:endCxn id="158" idx="0"/>
          </p:cNvCxnSpPr>
          <p:nvPr/>
        </p:nvCxnSpPr>
        <p:spPr>
          <a:xfrm>
            <a:off x="1975425" y="1593944"/>
            <a:ext cx="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9"/>
          <p:cNvCxnSpPr>
            <a:stCxn id="162" idx="2"/>
            <a:endCxn id="163" idx="0"/>
          </p:cNvCxnSpPr>
          <p:nvPr/>
        </p:nvCxnSpPr>
        <p:spPr>
          <a:xfrm>
            <a:off x="1975425" y="2793188"/>
            <a:ext cx="0" cy="2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9"/>
          <p:cNvCxnSpPr>
            <a:stCxn id="162" idx="1"/>
            <a:endCxn id="166" idx="1"/>
          </p:cNvCxnSpPr>
          <p:nvPr/>
        </p:nvCxnSpPr>
        <p:spPr>
          <a:xfrm flipH="1" rot="10800000">
            <a:off x="1170525" y="1497638"/>
            <a:ext cx="19800" cy="951900"/>
          </a:xfrm>
          <a:prstGeom prst="bentConnector3">
            <a:avLst>
              <a:gd fmla="val -120265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19"/>
          <p:cNvSpPr/>
          <p:nvPr/>
        </p:nvSpPr>
        <p:spPr>
          <a:xfrm>
            <a:off x="148950" y="1852338"/>
            <a:ext cx="746400" cy="619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순간이동 장치 영역에서 벗어날 경우 바로 원상태로 돌아감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174" name="Google Shape;174;p19"/>
          <p:cNvCxnSpPr>
            <a:stCxn id="163" idx="3"/>
            <a:endCxn id="166" idx="3"/>
          </p:cNvCxnSpPr>
          <p:nvPr/>
        </p:nvCxnSpPr>
        <p:spPr>
          <a:xfrm flipH="1" rot="10800000">
            <a:off x="2760525" y="1497513"/>
            <a:ext cx="600" cy="16677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19"/>
          <p:cNvSpPr/>
          <p:nvPr/>
        </p:nvSpPr>
        <p:spPr>
          <a:xfrm>
            <a:off x="4338000" y="1764769"/>
            <a:ext cx="1570200" cy="192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기능성 건물 카드에 닿음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4338000" y="4026163"/>
            <a:ext cx="1570200" cy="192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필드 화면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177" name="Google Shape;177;p19"/>
          <p:cNvCxnSpPr>
            <a:stCxn id="175" idx="2"/>
            <a:endCxn id="178" idx="0"/>
          </p:cNvCxnSpPr>
          <p:nvPr/>
        </p:nvCxnSpPr>
        <p:spPr>
          <a:xfrm>
            <a:off x="5123100" y="1957369"/>
            <a:ext cx="0" cy="1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19"/>
          <p:cNvSpPr/>
          <p:nvPr/>
        </p:nvSpPr>
        <p:spPr>
          <a:xfrm>
            <a:off x="4338000" y="1401344"/>
            <a:ext cx="1570200" cy="192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필드화면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4338000" y="3626663"/>
            <a:ext cx="1570200" cy="19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정해진 기능 수행</a:t>
            </a:r>
            <a:endParaRPr sz="7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181" name="Google Shape;181;p19"/>
          <p:cNvCxnSpPr>
            <a:stCxn id="180" idx="2"/>
            <a:endCxn id="176" idx="0"/>
          </p:cNvCxnSpPr>
          <p:nvPr/>
        </p:nvCxnSpPr>
        <p:spPr>
          <a:xfrm>
            <a:off x="5123100" y="3819263"/>
            <a:ext cx="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19"/>
          <p:cNvSpPr/>
          <p:nvPr/>
        </p:nvSpPr>
        <p:spPr>
          <a:xfrm>
            <a:off x="4318200" y="2105888"/>
            <a:ext cx="1609800" cy="687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- 순간이동장치 타이머 회전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- 타이머가 모두 회전하면 컬러 이미지 내려옴(애니메이션)</a:t>
            </a:r>
            <a:endParaRPr sz="8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- 0.5초 대기 후 미니맵 화면으로 전환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182" name="Google Shape;182;p19"/>
          <p:cNvCxnSpPr>
            <a:stCxn id="179" idx="2"/>
            <a:endCxn id="175" idx="0"/>
          </p:cNvCxnSpPr>
          <p:nvPr/>
        </p:nvCxnSpPr>
        <p:spPr>
          <a:xfrm>
            <a:off x="5123100" y="1593944"/>
            <a:ext cx="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9"/>
          <p:cNvCxnSpPr>
            <a:stCxn id="178" idx="2"/>
            <a:endCxn id="180" idx="0"/>
          </p:cNvCxnSpPr>
          <p:nvPr/>
        </p:nvCxnSpPr>
        <p:spPr>
          <a:xfrm>
            <a:off x="5123100" y="2793188"/>
            <a:ext cx="0" cy="8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9"/>
          <p:cNvCxnSpPr>
            <a:stCxn id="178" idx="1"/>
            <a:endCxn id="179" idx="1"/>
          </p:cNvCxnSpPr>
          <p:nvPr/>
        </p:nvCxnSpPr>
        <p:spPr>
          <a:xfrm flipH="1" rot="10800000">
            <a:off x="4318200" y="1497638"/>
            <a:ext cx="19800" cy="951900"/>
          </a:xfrm>
          <a:prstGeom prst="bentConnector3">
            <a:avLst>
              <a:gd fmla="val -120265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19"/>
          <p:cNvSpPr/>
          <p:nvPr/>
        </p:nvSpPr>
        <p:spPr>
          <a:xfrm>
            <a:off x="1241925" y="974150"/>
            <a:ext cx="1467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Nanum Gothic"/>
                <a:ea typeface="Nanum Gothic"/>
                <a:cs typeface="Nanum Gothic"/>
                <a:sym typeface="Nanum Gothic"/>
              </a:rPr>
              <a:t>팝업</a:t>
            </a:r>
            <a:endParaRPr b="1"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4389600" y="974150"/>
            <a:ext cx="1467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Nanum Gothic"/>
                <a:ea typeface="Nanum Gothic"/>
                <a:cs typeface="Nanum Gothic"/>
                <a:sym typeface="Nanum Gothic"/>
              </a:rPr>
              <a:t>즉시발동</a:t>
            </a:r>
            <a:endParaRPr b="1"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8400459" y="1960287"/>
            <a:ext cx="570600" cy="570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8400459" y="1960100"/>
            <a:ext cx="570600" cy="570600"/>
          </a:xfrm>
          <a:prstGeom prst="pie">
            <a:avLst>
              <a:gd fmla="val 16240383" name="adj1"/>
              <a:gd fmla="val 1620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8488326" y="2048154"/>
            <a:ext cx="394500" cy="3945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6245623" y="1960287"/>
            <a:ext cx="570600" cy="570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6245623" y="1960100"/>
            <a:ext cx="570600" cy="570600"/>
          </a:xfrm>
          <a:prstGeom prst="pie">
            <a:avLst>
              <a:gd fmla="val 16240383" name="adj1"/>
              <a:gd fmla="val 16379613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6333490" y="2048154"/>
            <a:ext cx="394500" cy="394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19"/>
          <p:cNvGrpSpPr/>
          <p:nvPr/>
        </p:nvGrpSpPr>
        <p:grpSpPr>
          <a:xfrm rot="-1082268">
            <a:off x="6409709" y="2616739"/>
            <a:ext cx="242118" cy="379674"/>
            <a:chOff x="2707100" y="2524650"/>
            <a:chExt cx="291600" cy="457269"/>
          </a:xfrm>
        </p:grpSpPr>
        <p:sp>
          <p:nvSpPr>
            <p:cNvPr id="194" name="Google Shape;194;p19"/>
            <p:cNvSpPr/>
            <p:nvPr/>
          </p:nvSpPr>
          <p:spPr>
            <a:xfrm>
              <a:off x="2707100" y="2609919"/>
              <a:ext cx="291600" cy="3720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2811200" y="2524650"/>
              <a:ext cx="83400" cy="258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2756600" y="2718775"/>
              <a:ext cx="192600" cy="192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19"/>
          <p:cNvGrpSpPr/>
          <p:nvPr/>
        </p:nvGrpSpPr>
        <p:grpSpPr>
          <a:xfrm rot="-1082268">
            <a:off x="8588644" y="2173259"/>
            <a:ext cx="242118" cy="379674"/>
            <a:chOff x="2707100" y="2524650"/>
            <a:chExt cx="291600" cy="457269"/>
          </a:xfrm>
        </p:grpSpPr>
        <p:sp>
          <p:nvSpPr>
            <p:cNvPr id="198" name="Google Shape;198;p19"/>
            <p:cNvSpPr/>
            <p:nvPr/>
          </p:nvSpPr>
          <p:spPr>
            <a:xfrm>
              <a:off x="2707100" y="2609919"/>
              <a:ext cx="291600" cy="3720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811200" y="2524650"/>
              <a:ext cx="83400" cy="258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756600" y="2718775"/>
              <a:ext cx="192600" cy="192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19"/>
          <p:cNvSpPr/>
          <p:nvPr/>
        </p:nvSpPr>
        <p:spPr>
          <a:xfrm rot="5400000">
            <a:off x="6760152" y="2202183"/>
            <a:ext cx="259200" cy="86400"/>
          </a:xfrm>
          <a:prstGeom prst="triangle">
            <a:avLst>
              <a:gd fmla="val 50000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 rot="5400000">
            <a:off x="7477704" y="2202183"/>
            <a:ext cx="259200" cy="86400"/>
          </a:xfrm>
          <a:prstGeom prst="triangle">
            <a:avLst>
              <a:gd fmla="val 50000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 rot="5400000">
            <a:off x="8196698" y="2202183"/>
            <a:ext cx="259200" cy="86400"/>
          </a:xfrm>
          <a:prstGeom prst="triangle">
            <a:avLst>
              <a:gd fmla="val 50000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6963175" y="1960287"/>
            <a:ext cx="570600" cy="570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6963175" y="1960100"/>
            <a:ext cx="570600" cy="570600"/>
          </a:xfrm>
          <a:prstGeom prst="pie">
            <a:avLst>
              <a:gd fmla="val 16240383" name="adj1"/>
              <a:gd fmla="val 18269608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7051042" y="2048154"/>
            <a:ext cx="394500" cy="394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7681454" y="1960287"/>
            <a:ext cx="570600" cy="570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7681454" y="1960100"/>
            <a:ext cx="570600" cy="570600"/>
          </a:xfrm>
          <a:prstGeom prst="pie">
            <a:avLst>
              <a:gd fmla="val 16240383" name="adj1"/>
              <a:gd fmla="val 1620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7769321" y="2048154"/>
            <a:ext cx="394500" cy="394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9"/>
          <p:cNvGrpSpPr/>
          <p:nvPr/>
        </p:nvGrpSpPr>
        <p:grpSpPr>
          <a:xfrm rot="-1082268">
            <a:off x="7127448" y="2440650"/>
            <a:ext cx="242118" cy="379674"/>
            <a:chOff x="2707100" y="2524650"/>
            <a:chExt cx="291600" cy="457269"/>
          </a:xfrm>
        </p:grpSpPr>
        <p:sp>
          <p:nvSpPr>
            <p:cNvPr id="211" name="Google Shape;211;p19"/>
            <p:cNvSpPr/>
            <p:nvPr/>
          </p:nvSpPr>
          <p:spPr>
            <a:xfrm>
              <a:off x="2707100" y="2609919"/>
              <a:ext cx="291600" cy="3720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2811200" y="2524650"/>
              <a:ext cx="83400" cy="258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2756600" y="2718775"/>
              <a:ext cx="192600" cy="192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9"/>
          <p:cNvGrpSpPr/>
          <p:nvPr/>
        </p:nvGrpSpPr>
        <p:grpSpPr>
          <a:xfrm rot="-1082268">
            <a:off x="7845727" y="2229585"/>
            <a:ext cx="242118" cy="379674"/>
            <a:chOff x="2707100" y="2524650"/>
            <a:chExt cx="291600" cy="457269"/>
          </a:xfrm>
        </p:grpSpPr>
        <p:sp>
          <p:nvSpPr>
            <p:cNvPr id="215" name="Google Shape;215;p19"/>
            <p:cNvSpPr/>
            <p:nvPr/>
          </p:nvSpPr>
          <p:spPr>
            <a:xfrm>
              <a:off x="2707100" y="2609919"/>
              <a:ext cx="291600" cy="3720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2811200" y="2524650"/>
              <a:ext cx="83400" cy="258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2756600" y="2718775"/>
              <a:ext cx="192600" cy="192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19"/>
          <p:cNvSpPr/>
          <p:nvPr/>
        </p:nvSpPr>
        <p:spPr>
          <a:xfrm>
            <a:off x="7681449" y="2795600"/>
            <a:ext cx="1137600" cy="416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발판 활성화 되면 0.5초 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대기 후 다음행동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(모든 기능성 건물 공통)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/>
          <p:nvPr/>
        </p:nvSpPr>
        <p:spPr>
          <a:xfrm>
            <a:off x="7835950" y="543450"/>
            <a:ext cx="687300" cy="687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7835950" y="543225"/>
            <a:ext cx="687300" cy="687300"/>
          </a:xfrm>
          <a:prstGeom prst="pie">
            <a:avLst>
              <a:gd fmla="val 16240383" name="adj1"/>
              <a:gd fmla="val 1620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7941775" y="649275"/>
            <a:ext cx="475200" cy="4752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5240725" y="543450"/>
            <a:ext cx="687300" cy="687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>
            <a:off x="5240725" y="543225"/>
            <a:ext cx="687300" cy="687300"/>
          </a:xfrm>
          <a:prstGeom prst="pie">
            <a:avLst>
              <a:gd fmla="val 16240383" name="adj1"/>
              <a:gd fmla="val 16379613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 txBox="1"/>
          <p:nvPr>
            <p:ph type="title"/>
          </p:nvPr>
        </p:nvSpPr>
        <p:spPr>
          <a:xfrm>
            <a:off x="0" y="-12175"/>
            <a:ext cx="9144000" cy="279600"/>
          </a:xfrm>
          <a:prstGeom prst="rect">
            <a:avLst/>
          </a:prstGeom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1-3. </a:t>
            </a:r>
            <a:r>
              <a:rPr lang="ko"/>
              <a:t>필드 구성 - </a:t>
            </a:r>
            <a:r>
              <a:rPr lang="ko"/>
              <a:t>순간이동 장치 (포탈) 설정</a:t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>
            <a:off x="1305350" y="801681"/>
            <a:ext cx="1570200" cy="192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순간이동 장치 카드에 닿음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30" name="Google Shape;230;p20"/>
          <p:cNvSpPr/>
          <p:nvPr/>
        </p:nvSpPr>
        <p:spPr>
          <a:xfrm>
            <a:off x="1305350" y="2627675"/>
            <a:ext cx="1570200" cy="299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미니맵 내에 활성화 된(이동가능한)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순간이동 장치 터치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31" name="Google Shape;231;p20"/>
          <p:cNvSpPr/>
          <p:nvPr/>
        </p:nvSpPr>
        <p:spPr>
          <a:xfrm>
            <a:off x="3029050" y="2551475"/>
            <a:ext cx="984300" cy="19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닫기 버튼 터치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32" name="Google Shape;232;p20"/>
          <p:cNvCxnSpPr>
            <a:stCxn id="233" idx="3"/>
            <a:endCxn id="231" idx="0"/>
          </p:cNvCxnSpPr>
          <p:nvPr/>
        </p:nvCxnSpPr>
        <p:spPr>
          <a:xfrm>
            <a:off x="2875850" y="2342169"/>
            <a:ext cx="645300" cy="209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0"/>
          <p:cNvSpPr/>
          <p:nvPr/>
        </p:nvSpPr>
        <p:spPr>
          <a:xfrm>
            <a:off x="1305350" y="4587075"/>
            <a:ext cx="1570200" cy="192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필드 화면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35" name="Google Shape;235;p20"/>
          <p:cNvSpPr/>
          <p:nvPr/>
        </p:nvSpPr>
        <p:spPr>
          <a:xfrm>
            <a:off x="3726075" y="2084075"/>
            <a:ext cx="475200" cy="4206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필드 화면으로 전환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36" name="Google Shape;236;p20"/>
          <p:cNvCxnSpPr>
            <a:stCxn id="230" idx="2"/>
            <a:endCxn id="237" idx="0"/>
          </p:cNvCxnSpPr>
          <p:nvPr/>
        </p:nvCxnSpPr>
        <p:spPr>
          <a:xfrm>
            <a:off x="2090450" y="2926775"/>
            <a:ext cx="0" cy="1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0"/>
          <p:cNvCxnSpPr>
            <a:stCxn id="229" idx="2"/>
            <a:endCxn id="239" idx="0"/>
          </p:cNvCxnSpPr>
          <p:nvPr/>
        </p:nvCxnSpPr>
        <p:spPr>
          <a:xfrm>
            <a:off x="2090450" y="994281"/>
            <a:ext cx="0" cy="1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0"/>
          <p:cNvSpPr/>
          <p:nvPr/>
        </p:nvSpPr>
        <p:spPr>
          <a:xfrm>
            <a:off x="5346550" y="649275"/>
            <a:ext cx="475200" cy="475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20"/>
          <p:cNvGrpSpPr/>
          <p:nvPr/>
        </p:nvGrpSpPr>
        <p:grpSpPr>
          <a:xfrm rot="-1082506">
            <a:off x="5438355" y="1333770"/>
            <a:ext cx="291590" cy="457254"/>
            <a:chOff x="2707100" y="2524650"/>
            <a:chExt cx="291600" cy="457269"/>
          </a:xfrm>
        </p:grpSpPr>
        <p:sp>
          <p:nvSpPr>
            <p:cNvPr id="242" name="Google Shape;242;p20"/>
            <p:cNvSpPr/>
            <p:nvPr/>
          </p:nvSpPr>
          <p:spPr>
            <a:xfrm>
              <a:off x="2707100" y="2609919"/>
              <a:ext cx="291600" cy="3720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2811200" y="2524650"/>
              <a:ext cx="83400" cy="258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2756600" y="2718775"/>
              <a:ext cx="192600" cy="192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20"/>
          <p:cNvGrpSpPr/>
          <p:nvPr/>
        </p:nvGrpSpPr>
        <p:grpSpPr>
          <a:xfrm rot="-1082506">
            <a:off x="8062605" y="799658"/>
            <a:ext cx="291590" cy="457254"/>
            <a:chOff x="2707100" y="2524650"/>
            <a:chExt cx="291600" cy="457269"/>
          </a:xfrm>
        </p:grpSpPr>
        <p:sp>
          <p:nvSpPr>
            <p:cNvPr id="246" name="Google Shape;246;p20"/>
            <p:cNvSpPr/>
            <p:nvPr/>
          </p:nvSpPr>
          <p:spPr>
            <a:xfrm>
              <a:off x="2707100" y="2609919"/>
              <a:ext cx="291600" cy="3720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2811200" y="2524650"/>
              <a:ext cx="83400" cy="258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2756600" y="2718775"/>
              <a:ext cx="192600" cy="192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20"/>
          <p:cNvSpPr/>
          <p:nvPr/>
        </p:nvSpPr>
        <p:spPr>
          <a:xfrm rot="5400000">
            <a:off x="5860325" y="834825"/>
            <a:ext cx="312300" cy="104100"/>
          </a:xfrm>
          <a:prstGeom prst="triangle">
            <a:avLst>
              <a:gd fmla="val 50000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"/>
          <p:cNvSpPr/>
          <p:nvPr/>
        </p:nvSpPr>
        <p:spPr>
          <a:xfrm rot="5400000">
            <a:off x="6724525" y="834825"/>
            <a:ext cx="312300" cy="104100"/>
          </a:xfrm>
          <a:prstGeom prst="triangle">
            <a:avLst>
              <a:gd fmla="val 50000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 rot="5400000">
            <a:off x="7590463" y="834825"/>
            <a:ext cx="312300" cy="104100"/>
          </a:xfrm>
          <a:prstGeom prst="triangle">
            <a:avLst>
              <a:gd fmla="val 50000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20"/>
          <p:cNvPicPr preferRelativeResize="0"/>
          <p:nvPr/>
        </p:nvPicPr>
        <p:blipFill rotWithShape="1">
          <a:blip r:embed="rId3">
            <a:alphaModFix/>
          </a:blip>
          <a:srcRect b="0" l="3381" r="0" t="60966"/>
          <a:stretch/>
        </p:blipFill>
        <p:spPr>
          <a:xfrm>
            <a:off x="5231075" y="2213213"/>
            <a:ext cx="2902950" cy="1608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3" name="Google Shape;253;p20"/>
          <p:cNvSpPr/>
          <p:nvPr/>
        </p:nvSpPr>
        <p:spPr>
          <a:xfrm>
            <a:off x="7960534" y="2213213"/>
            <a:ext cx="162300" cy="1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"/>
          <p:cNvSpPr/>
          <p:nvPr/>
        </p:nvSpPr>
        <p:spPr>
          <a:xfrm>
            <a:off x="7960534" y="2213213"/>
            <a:ext cx="162300" cy="1623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5" name="Google Shape;255;p20"/>
          <p:cNvGraphicFramePr/>
          <p:nvPr/>
        </p:nvGraphicFramePr>
        <p:xfrm>
          <a:off x="5266948" y="27165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{BED94C8B-696C-4659-8494-4FEA8BE6B0EC}</a:tableStyleId>
              </a:tblPr>
              <a:tblGrid>
                <a:gridCol w="200000"/>
                <a:gridCol w="200000"/>
              </a:tblGrid>
              <a:tr h="5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표시</a:t>
                      </a:r>
                      <a:endParaRPr b="1" sz="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내용</a:t>
                      </a:r>
                      <a:endParaRPr b="1" sz="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시작점</a:t>
                      </a:r>
                      <a:endParaRPr sz="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보스</a:t>
                      </a:r>
                      <a:endParaRPr sz="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회복소</a:t>
                      </a:r>
                      <a:endParaRPr sz="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워프게이트</a:t>
                      </a:r>
                      <a:endParaRPr sz="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보물상자</a:t>
                      </a:r>
                      <a:endParaRPr sz="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관문</a:t>
                      </a:r>
                      <a:endParaRPr sz="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6" name="Google Shape;256;p20"/>
          <p:cNvSpPr/>
          <p:nvPr/>
        </p:nvSpPr>
        <p:spPr>
          <a:xfrm>
            <a:off x="5328073" y="2784441"/>
            <a:ext cx="72900" cy="729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257" name="Google Shape;257;p20"/>
          <p:cNvSpPr/>
          <p:nvPr/>
        </p:nvSpPr>
        <p:spPr>
          <a:xfrm>
            <a:off x="5328073" y="2857341"/>
            <a:ext cx="72900" cy="729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58" name="Google Shape;258;p20"/>
          <p:cNvSpPr/>
          <p:nvPr/>
        </p:nvSpPr>
        <p:spPr>
          <a:xfrm>
            <a:off x="5328073" y="2926085"/>
            <a:ext cx="72900" cy="729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59" name="Google Shape;259;p20"/>
          <p:cNvSpPr/>
          <p:nvPr/>
        </p:nvSpPr>
        <p:spPr>
          <a:xfrm>
            <a:off x="5328073" y="2996907"/>
            <a:ext cx="72900" cy="729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60" name="Google Shape;260;p20"/>
          <p:cNvSpPr/>
          <p:nvPr/>
        </p:nvSpPr>
        <p:spPr>
          <a:xfrm>
            <a:off x="5328073" y="3067729"/>
            <a:ext cx="72900" cy="729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61" name="Google Shape;261;p20"/>
          <p:cNvSpPr/>
          <p:nvPr/>
        </p:nvSpPr>
        <p:spPr>
          <a:xfrm>
            <a:off x="5328073" y="3140629"/>
            <a:ext cx="72900" cy="729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62" name="Google Shape;262;p20"/>
          <p:cNvSpPr/>
          <p:nvPr/>
        </p:nvSpPr>
        <p:spPr>
          <a:xfrm rot="6808134">
            <a:off x="7338177" y="1575002"/>
            <a:ext cx="993594" cy="18770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6104925" y="543450"/>
            <a:ext cx="687300" cy="687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>
            <a:off x="6104925" y="543225"/>
            <a:ext cx="687300" cy="687300"/>
          </a:xfrm>
          <a:prstGeom prst="pie">
            <a:avLst>
              <a:gd fmla="val 16240383" name="adj1"/>
              <a:gd fmla="val 18269608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>
            <a:off x="6210750" y="649275"/>
            <a:ext cx="475200" cy="475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"/>
          <p:cNvSpPr/>
          <p:nvPr/>
        </p:nvSpPr>
        <p:spPr>
          <a:xfrm>
            <a:off x="6970000" y="543450"/>
            <a:ext cx="687300" cy="687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6970000" y="543225"/>
            <a:ext cx="687300" cy="687300"/>
          </a:xfrm>
          <a:prstGeom prst="pie">
            <a:avLst>
              <a:gd fmla="val 16240383" name="adj1"/>
              <a:gd fmla="val 1620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7075825" y="649275"/>
            <a:ext cx="475200" cy="475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20"/>
          <p:cNvGrpSpPr/>
          <p:nvPr/>
        </p:nvGrpSpPr>
        <p:grpSpPr>
          <a:xfrm rot="-1082506">
            <a:off x="6302780" y="1121695"/>
            <a:ext cx="291590" cy="457254"/>
            <a:chOff x="2707100" y="2524650"/>
            <a:chExt cx="291600" cy="457269"/>
          </a:xfrm>
        </p:grpSpPr>
        <p:sp>
          <p:nvSpPr>
            <p:cNvPr id="270" name="Google Shape;270;p20"/>
            <p:cNvSpPr/>
            <p:nvPr/>
          </p:nvSpPr>
          <p:spPr>
            <a:xfrm>
              <a:off x="2707100" y="2609919"/>
              <a:ext cx="291600" cy="3720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2811200" y="2524650"/>
              <a:ext cx="83400" cy="258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2756600" y="2718775"/>
              <a:ext cx="192600" cy="192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20"/>
          <p:cNvGrpSpPr/>
          <p:nvPr/>
        </p:nvGrpSpPr>
        <p:grpSpPr>
          <a:xfrm rot="-1082506">
            <a:off x="7167855" y="867495"/>
            <a:ext cx="291590" cy="457254"/>
            <a:chOff x="2707100" y="2524650"/>
            <a:chExt cx="291600" cy="457269"/>
          </a:xfrm>
        </p:grpSpPr>
        <p:sp>
          <p:nvSpPr>
            <p:cNvPr id="274" name="Google Shape;274;p20"/>
            <p:cNvSpPr/>
            <p:nvPr/>
          </p:nvSpPr>
          <p:spPr>
            <a:xfrm>
              <a:off x="2707100" y="2609919"/>
              <a:ext cx="291600" cy="3720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2811200" y="2524650"/>
              <a:ext cx="83400" cy="258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2756600" y="2718775"/>
              <a:ext cx="192600" cy="192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20"/>
          <p:cNvSpPr/>
          <p:nvPr/>
        </p:nvSpPr>
        <p:spPr>
          <a:xfrm>
            <a:off x="1305350" y="3089225"/>
            <a:ext cx="1570200" cy="312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확인 팝업</a:t>
            </a:r>
            <a:br>
              <a:rPr lang="ko" sz="800"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(이동비용 표시)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77" name="Google Shape;277;p20"/>
          <p:cNvSpPr/>
          <p:nvPr/>
        </p:nvSpPr>
        <p:spPr>
          <a:xfrm>
            <a:off x="8214125" y="2490813"/>
            <a:ext cx="687300" cy="279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미니맵 전체화면 표시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78" name="Google Shape;278;p20"/>
          <p:cNvSpPr/>
          <p:nvPr/>
        </p:nvSpPr>
        <p:spPr>
          <a:xfrm>
            <a:off x="7903925" y="1557000"/>
            <a:ext cx="940800" cy="501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발판 활성화 되면 0.5초 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대기 후 </a:t>
            </a: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화면전환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79" name="Google Shape;279;p20"/>
          <p:cNvSpPr/>
          <p:nvPr/>
        </p:nvSpPr>
        <p:spPr>
          <a:xfrm>
            <a:off x="6074750" y="4104135"/>
            <a:ext cx="1215600" cy="718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이동비용 00너트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이동합니다.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80" name="Google Shape;280;p20"/>
          <p:cNvSpPr/>
          <p:nvPr/>
        </p:nvSpPr>
        <p:spPr>
          <a:xfrm>
            <a:off x="6141089" y="4568640"/>
            <a:ext cx="504000" cy="148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취소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81" name="Google Shape;281;p20"/>
          <p:cNvSpPr/>
          <p:nvPr/>
        </p:nvSpPr>
        <p:spPr>
          <a:xfrm>
            <a:off x="6718139" y="4568640"/>
            <a:ext cx="504000" cy="14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진행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82" name="Google Shape;282;p20"/>
          <p:cNvSpPr/>
          <p:nvPr/>
        </p:nvSpPr>
        <p:spPr>
          <a:xfrm rot="6808333">
            <a:off x="6303621" y="3297124"/>
            <a:ext cx="1534254" cy="10265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0"/>
          <p:cNvSpPr/>
          <p:nvPr/>
        </p:nvSpPr>
        <p:spPr>
          <a:xfrm>
            <a:off x="7423400" y="3888175"/>
            <a:ext cx="940800" cy="501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이동비용과 취소/확인버튼 표시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84" name="Google Shape;284;p20"/>
          <p:cNvSpPr/>
          <p:nvPr/>
        </p:nvSpPr>
        <p:spPr>
          <a:xfrm>
            <a:off x="2135764" y="3464465"/>
            <a:ext cx="504000" cy="14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진행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85" name="Google Shape;285;p20"/>
          <p:cNvSpPr/>
          <p:nvPr/>
        </p:nvSpPr>
        <p:spPr>
          <a:xfrm>
            <a:off x="723864" y="3274040"/>
            <a:ext cx="504000" cy="148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취소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1305350" y="438256"/>
            <a:ext cx="1570200" cy="192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필드화면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87" name="Google Shape;287;p20"/>
          <p:cNvSpPr/>
          <p:nvPr/>
        </p:nvSpPr>
        <p:spPr>
          <a:xfrm>
            <a:off x="1305350" y="3730375"/>
            <a:ext cx="1570200" cy="501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터치한 위치에 있는 순간이동 장치 중앙으로 이동 </a:t>
            </a:r>
            <a:r>
              <a:rPr lang="ko" sz="700">
                <a:latin typeface="Nanum Gothic"/>
                <a:ea typeface="Nanum Gothic"/>
                <a:cs typeface="Nanum Gothic"/>
                <a:sym typeface="Nanum Gothic"/>
              </a:rPr>
              <a:t>(순간이동장치는 타이머 다 돌고 컬러이미지 내려온 상태)</a:t>
            </a:r>
            <a:endParaRPr sz="7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88" name="Google Shape;288;p20"/>
          <p:cNvCxnSpPr>
            <a:stCxn id="237" idx="1"/>
            <a:endCxn id="233" idx="1"/>
          </p:cNvCxnSpPr>
          <p:nvPr/>
        </p:nvCxnSpPr>
        <p:spPr>
          <a:xfrm flipH="1" rot="10800000">
            <a:off x="1305350" y="2342075"/>
            <a:ext cx="600" cy="9033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20"/>
          <p:cNvSpPr/>
          <p:nvPr/>
        </p:nvSpPr>
        <p:spPr>
          <a:xfrm>
            <a:off x="1305650" y="2245869"/>
            <a:ext cx="1570200" cy="192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미니맵 전체 </a:t>
            </a: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화면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89" name="Google Shape;289;p20"/>
          <p:cNvCxnSpPr>
            <a:stCxn id="233" idx="2"/>
            <a:endCxn id="230" idx="0"/>
          </p:cNvCxnSpPr>
          <p:nvPr/>
        </p:nvCxnSpPr>
        <p:spPr>
          <a:xfrm flipH="1">
            <a:off x="2090450" y="2438469"/>
            <a:ext cx="300" cy="1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0"/>
          <p:cNvCxnSpPr>
            <a:stCxn id="231" idx="3"/>
            <a:endCxn id="286" idx="3"/>
          </p:cNvCxnSpPr>
          <p:nvPr/>
        </p:nvCxnSpPr>
        <p:spPr>
          <a:xfrm rot="10800000">
            <a:off x="2875450" y="534575"/>
            <a:ext cx="1137900" cy="2113200"/>
          </a:xfrm>
          <a:prstGeom prst="bentConnector3">
            <a:avLst>
              <a:gd fmla="val -2092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20"/>
          <p:cNvCxnSpPr>
            <a:stCxn id="287" idx="2"/>
            <a:endCxn id="234" idx="0"/>
          </p:cNvCxnSpPr>
          <p:nvPr/>
        </p:nvCxnSpPr>
        <p:spPr>
          <a:xfrm>
            <a:off x="2090450" y="4231675"/>
            <a:ext cx="0" cy="3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0"/>
          <p:cNvCxnSpPr>
            <a:stCxn id="237" idx="2"/>
            <a:endCxn id="287" idx="0"/>
          </p:cNvCxnSpPr>
          <p:nvPr/>
        </p:nvCxnSpPr>
        <p:spPr>
          <a:xfrm>
            <a:off x="2090450" y="3401525"/>
            <a:ext cx="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0"/>
          <p:cNvSpPr/>
          <p:nvPr/>
        </p:nvSpPr>
        <p:spPr>
          <a:xfrm>
            <a:off x="1285550" y="1142800"/>
            <a:ext cx="1609800" cy="687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- </a:t>
            </a: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순간이동장치 타이머 회전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- 타이머가 모두 회전하면 컬러 이미지 내려옴(애니메이션)</a:t>
            </a:r>
            <a:endParaRPr sz="8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- 0.5초 대기 후 미니맵 화면으로 전환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93" name="Google Shape;293;p20"/>
          <p:cNvCxnSpPr>
            <a:stCxn id="286" idx="2"/>
            <a:endCxn id="229" idx="0"/>
          </p:cNvCxnSpPr>
          <p:nvPr/>
        </p:nvCxnSpPr>
        <p:spPr>
          <a:xfrm>
            <a:off x="2090450" y="630856"/>
            <a:ext cx="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20"/>
          <p:cNvCxnSpPr>
            <a:stCxn id="239" idx="2"/>
            <a:endCxn id="233" idx="0"/>
          </p:cNvCxnSpPr>
          <p:nvPr/>
        </p:nvCxnSpPr>
        <p:spPr>
          <a:xfrm>
            <a:off x="2090450" y="1830100"/>
            <a:ext cx="300" cy="4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0"/>
          <p:cNvCxnSpPr>
            <a:stCxn id="239" idx="1"/>
            <a:endCxn id="286" idx="1"/>
          </p:cNvCxnSpPr>
          <p:nvPr/>
        </p:nvCxnSpPr>
        <p:spPr>
          <a:xfrm flipH="1" rot="10800000">
            <a:off x="1285550" y="534550"/>
            <a:ext cx="19800" cy="951900"/>
          </a:xfrm>
          <a:prstGeom prst="bentConnector3">
            <a:avLst>
              <a:gd fmla="val -120265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20"/>
          <p:cNvSpPr/>
          <p:nvPr/>
        </p:nvSpPr>
        <p:spPr>
          <a:xfrm>
            <a:off x="263975" y="736850"/>
            <a:ext cx="746400" cy="619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순간이동 장치 영역에서 벗어날 경우 바로 원상태로 돌아감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0" y="1738050"/>
            <a:ext cx="1018800" cy="525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해당 포탈이 활성화 되지 않은 상태면 활성화 시킴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98" name="Google Shape;298;p20"/>
          <p:cNvCxnSpPr>
            <a:stCxn id="239" idx="2"/>
            <a:endCxn id="297" idx="0"/>
          </p:cNvCxnSpPr>
          <p:nvPr/>
        </p:nvCxnSpPr>
        <p:spPr>
          <a:xfrm flipH="1" rot="5400000">
            <a:off x="1253900" y="993550"/>
            <a:ext cx="92100" cy="1581000"/>
          </a:xfrm>
          <a:prstGeom prst="curvedConnector5">
            <a:avLst>
              <a:gd fmla="val -117752" name="adj1"/>
              <a:gd fmla="val 59347" name="adj2"/>
              <a:gd fmla="val 243295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20"/>
          <p:cNvCxnSpPr>
            <a:stCxn id="297" idx="2"/>
            <a:endCxn id="233" idx="0"/>
          </p:cNvCxnSpPr>
          <p:nvPr/>
        </p:nvCxnSpPr>
        <p:spPr>
          <a:xfrm rot="-5400000">
            <a:off x="1291500" y="1463850"/>
            <a:ext cx="17100" cy="1581300"/>
          </a:xfrm>
          <a:prstGeom prst="curvedConnector5">
            <a:avLst>
              <a:gd fmla="val -543421" name="adj1"/>
              <a:gd fmla="val 41284" name="adj2"/>
              <a:gd fmla="val 863304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"/>
          <p:cNvSpPr txBox="1"/>
          <p:nvPr>
            <p:ph type="title"/>
          </p:nvPr>
        </p:nvSpPr>
        <p:spPr>
          <a:xfrm>
            <a:off x="0" y="-12175"/>
            <a:ext cx="9144000" cy="279600"/>
          </a:xfrm>
          <a:prstGeom prst="rect">
            <a:avLst/>
          </a:prstGeom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전투 흐름 (보스)</a:t>
            </a: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2917200" y="373149"/>
            <a:ext cx="1570200" cy="192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관문 내부로 들어감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06" name="Google Shape;306;p21"/>
          <p:cNvSpPr/>
          <p:nvPr/>
        </p:nvSpPr>
        <p:spPr>
          <a:xfrm>
            <a:off x="3077988" y="710276"/>
            <a:ext cx="1248600" cy="3966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3128413" y="752876"/>
            <a:ext cx="1147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관문 해금 조건 해결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08" name="Google Shape;308;p21"/>
          <p:cNvSpPr/>
          <p:nvPr/>
        </p:nvSpPr>
        <p:spPr>
          <a:xfrm>
            <a:off x="3701238" y="1072175"/>
            <a:ext cx="2235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YES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09" name="Google Shape;309;p21"/>
          <p:cNvSpPr/>
          <p:nvPr/>
        </p:nvSpPr>
        <p:spPr>
          <a:xfrm>
            <a:off x="2956925" y="1264028"/>
            <a:ext cx="1490700" cy="279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관문 입장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Nanum Gothic"/>
                <a:ea typeface="Nanum Gothic"/>
                <a:cs typeface="Nanum Gothic"/>
                <a:sym typeface="Nanum Gothic"/>
              </a:rPr>
              <a:t>좁은 전투전용 공간 관문 내부 화면으로 변경</a:t>
            </a:r>
            <a:endParaRPr sz="6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10" name="Google Shape;310;p21"/>
          <p:cNvCxnSpPr>
            <a:stCxn id="306" idx="2"/>
            <a:endCxn id="309" idx="0"/>
          </p:cNvCxnSpPr>
          <p:nvPr/>
        </p:nvCxnSpPr>
        <p:spPr>
          <a:xfrm>
            <a:off x="3702288" y="1106876"/>
            <a:ext cx="0" cy="1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21"/>
          <p:cNvCxnSpPr>
            <a:stCxn id="305" idx="2"/>
            <a:endCxn id="306" idx="0"/>
          </p:cNvCxnSpPr>
          <p:nvPr/>
        </p:nvCxnSpPr>
        <p:spPr>
          <a:xfrm>
            <a:off x="3702300" y="565749"/>
            <a:ext cx="0" cy="1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21"/>
          <p:cNvSpPr/>
          <p:nvPr/>
        </p:nvSpPr>
        <p:spPr>
          <a:xfrm>
            <a:off x="4680850" y="812275"/>
            <a:ext cx="1147500" cy="192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입장 조건 팝업 표시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13" name="Google Shape;313;p21"/>
          <p:cNvCxnSpPr>
            <a:stCxn id="306" idx="3"/>
            <a:endCxn id="312" idx="1"/>
          </p:cNvCxnSpPr>
          <p:nvPr/>
        </p:nvCxnSpPr>
        <p:spPr>
          <a:xfrm>
            <a:off x="4326588" y="908576"/>
            <a:ext cx="35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21"/>
          <p:cNvSpPr/>
          <p:nvPr/>
        </p:nvSpPr>
        <p:spPr>
          <a:xfrm>
            <a:off x="4315810" y="752881"/>
            <a:ext cx="2235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NO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15" name="Google Shape;315;p21"/>
          <p:cNvSpPr/>
          <p:nvPr/>
        </p:nvSpPr>
        <p:spPr>
          <a:xfrm>
            <a:off x="3078000" y="1655272"/>
            <a:ext cx="1248600" cy="192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보스 대사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16" name="Google Shape;316;p21"/>
          <p:cNvSpPr/>
          <p:nvPr/>
        </p:nvSpPr>
        <p:spPr>
          <a:xfrm>
            <a:off x="3078000" y="1970471"/>
            <a:ext cx="1248600" cy="19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보스 자동공격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17" name="Google Shape;317;p21"/>
          <p:cNvCxnSpPr>
            <a:stCxn id="309" idx="2"/>
            <a:endCxn id="315" idx="0"/>
          </p:cNvCxnSpPr>
          <p:nvPr/>
        </p:nvCxnSpPr>
        <p:spPr>
          <a:xfrm>
            <a:off x="3702275" y="1543628"/>
            <a:ext cx="0" cy="1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21"/>
          <p:cNvCxnSpPr>
            <a:stCxn id="315" idx="2"/>
            <a:endCxn id="316" idx="0"/>
          </p:cNvCxnSpPr>
          <p:nvPr/>
        </p:nvCxnSpPr>
        <p:spPr>
          <a:xfrm>
            <a:off x="3702300" y="1847872"/>
            <a:ext cx="0" cy="1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21"/>
          <p:cNvSpPr/>
          <p:nvPr/>
        </p:nvSpPr>
        <p:spPr>
          <a:xfrm>
            <a:off x="3080525" y="2288804"/>
            <a:ext cx="1248600" cy="3966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1"/>
          <p:cNvSpPr/>
          <p:nvPr/>
        </p:nvSpPr>
        <p:spPr>
          <a:xfrm>
            <a:off x="3130950" y="2331404"/>
            <a:ext cx="1147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보스</a:t>
            </a: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 캐릭터 체력 0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21" name="Google Shape;321;p21"/>
          <p:cNvCxnSpPr>
            <a:stCxn id="319" idx="2"/>
            <a:endCxn id="322" idx="0"/>
          </p:cNvCxnSpPr>
          <p:nvPr/>
        </p:nvCxnSpPr>
        <p:spPr>
          <a:xfrm flipH="1">
            <a:off x="3702425" y="2685404"/>
            <a:ext cx="2400" cy="1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21"/>
          <p:cNvCxnSpPr>
            <a:stCxn id="319" idx="3"/>
            <a:endCxn id="324" idx="1"/>
          </p:cNvCxnSpPr>
          <p:nvPr/>
        </p:nvCxnSpPr>
        <p:spPr>
          <a:xfrm>
            <a:off x="4329125" y="2487104"/>
            <a:ext cx="3519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21"/>
          <p:cNvSpPr/>
          <p:nvPr/>
        </p:nvSpPr>
        <p:spPr>
          <a:xfrm>
            <a:off x="3481351" y="2632572"/>
            <a:ext cx="2235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YES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26" name="Google Shape;326;p21"/>
          <p:cNvSpPr/>
          <p:nvPr/>
        </p:nvSpPr>
        <p:spPr>
          <a:xfrm>
            <a:off x="4321960" y="2351759"/>
            <a:ext cx="2235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NO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27" name="Google Shape;327;p21"/>
          <p:cNvCxnSpPr>
            <a:stCxn id="316" idx="2"/>
            <a:endCxn id="319" idx="0"/>
          </p:cNvCxnSpPr>
          <p:nvPr/>
        </p:nvCxnSpPr>
        <p:spPr>
          <a:xfrm>
            <a:off x="3702300" y="2163071"/>
            <a:ext cx="2400" cy="1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21"/>
          <p:cNvSpPr/>
          <p:nvPr/>
        </p:nvSpPr>
        <p:spPr>
          <a:xfrm>
            <a:off x="4680975" y="2288804"/>
            <a:ext cx="1248600" cy="3966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4731400" y="2331404"/>
            <a:ext cx="1147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플레이어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캐릭터 체력 0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29" name="Google Shape;329;p21"/>
          <p:cNvCxnSpPr>
            <a:stCxn id="324" idx="2"/>
            <a:endCxn id="330" idx="0"/>
          </p:cNvCxnSpPr>
          <p:nvPr/>
        </p:nvCxnSpPr>
        <p:spPr>
          <a:xfrm>
            <a:off x="5305275" y="2685404"/>
            <a:ext cx="0" cy="1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21"/>
          <p:cNvSpPr/>
          <p:nvPr/>
        </p:nvSpPr>
        <p:spPr>
          <a:xfrm>
            <a:off x="5081801" y="2632572"/>
            <a:ext cx="2235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YES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32" name="Google Shape;332;p21"/>
          <p:cNvCxnSpPr>
            <a:stCxn id="324" idx="3"/>
            <a:endCxn id="316" idx="3"/>
          </p:cNvCxnSpPr>
          <p:nvPr/>
        </p:nvCxnSpPr>
        <p:spPr>
          <a:xfrm rot="10800000">
            <a:off x="4326675" y="2066804"/>
            <a:ext cx="1602900" cy="420300"/>
          </a:xfrm>
          <a:prstGeom prst="bentConnector3">
            <a:avLst>
              <a:gd fmla="val -1485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21"/>
          <p:cNvSpPr/>
          <p:nvPr/>
        </p:nvSpPr>
        <p:spPr>
          <a:xfrm>
            <a:off x="5929285" y="2351759"/>
            <a:ext cx="2235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NO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30" name="Google Shape;330;p21"/>
          <p:cNvSpPr/>
          <p:nvPr/>
        </p:nvSpPr>
        <p:spPr>
          <a:xfrm>
            <a:off x="4680850" y="2852810"/>
            <a:ext cx="1248600" cy="19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실패 팝업 표시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4680975" y="3175517"/>
            <a:ext cx="1248600" cy="192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메인 화면으로 돌아감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35" name="Google Shape;335;p21"/>
          <p:cNvCxnSpPr>
            <a:stCxn id="330" idx="2"/>
            <a:endCxn id="334" idx="0"/>
          </p:cNvCxnSpPr>
          <p:nvPr/>
        </p:nvCxnSpPr>
        <p:spPr>
          <a:xfrm>
            <a:off x="5305150" y="3045410"/>
            <a:ext cx="0" cy="1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21"/>
          <p:cNvSpPr/>
          <p:nvPr/>
        </p:nvSpPr>
        <p:spPr>
          <a:xfrm>
            <a:off x="3078000" y="2852810"/>
            <a:ext cx="1248600" cy="19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캐릭터 파괴 이펙트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3078000" y="3182458"/>
            <a:ext cx="1248600" cy="192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보스 대사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37" name="Google Shape;337;p21"/>
          <p:cNvCxnSpPr>
            <a:stCxn id="322" idx="2"/>
            <a:endCxn id="336" idx="0"/>
          </p:cNvCxnSpPr>
          <p:nvPr/>
        </p:nvCxnSpPr>
        <p:spPr>
          <a:xfrm>
            <a:off x="3702300" y="304541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21"/>
          <p:cNvSpPr/>
          <p:nvPr/>
        </p:nvSpPr>
        <p:spPr>
          <a:xfrm>
            <a:off x="3078000" y="3803532"/>
            <a:ext cx="1248600" cy="19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재료 떨굼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3078000" y="4124643"/>
            <a:ext cx="1248600" cy="3966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3128425" y="4167243"/>
            <a:ext cx="1147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터치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3078000" y="4697768"/>
            <a:ext cx="1248600" cy="19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상단 재화창으로 들어감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42" name="Google Shape;342;p21"/>
          <p:cNvCxnSpPr>
            <a:stCxn id="339" idx="2"/>
            <a:endCxn id="341" idx="0"/>
          </p:cNvCxnSpPr>
          <p:nvPr/>
        </p:nvCxnSpPr>
        <p:spPr>
          <a:xfrm>
            <a:off x="3702300" y="4521243"/>
            <a:ext cx="0" cy="1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21"/>
          <p:cNvCxnSpPr>
            <a:stCxn id="338" idx="2"/>
            <a:endCxn id="339" idx="0"/>
          </p:cNvCxnSpPr>
          <p:nvPr/>
        </p:nvCxnSpPr>
        <p:spPr>
          <a:xfrm>
            <a:off x="3702300" y="3996132"/>
            <a:ext cx="0" cy="12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21"/>
          <p:cNvSpPr/>
          <p:nvPr/>
        </p:nvSpPr>
        <p:spPr>
          <a:xfrm>
            <a:off x="4680975" y="4702018"/>
            <a:ext cx="1248600" cy="19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3초 후 상단 재화창으로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45" name="Google Shape;345;p21"/>
          <p:cNvCxnSpPr>
            <a:stCxn id="339" idx="3"/>
            <a:endCxn id="344" idx="0"/>
          </p:cNvCxnSpPr>
          <p:nvPr/>
        </p:nvCxnSpPr>
        <p:spPr>
          <a:xfrm>
            <a:off x="4326600" y="4322943"/>
            <a:ext cx="978600" cy="379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21"/>
          <p:cNvSpPr/>
          <p:nvPr/>
        </p:nvSpPr>
        <p:spPr>
          <a:xfrm>
            <a:off x="4326610" y="4167235"/>
            <a:ext cx="2235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NO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3478801" y="4493635"/>
            <a:ext cx="2235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YES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3078000" y="3489520"/>
            <a:ext cx="1248600" cy="19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재료 확률 계산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7368500" y="3113515"/>
            <a:ext cx="1248600" cy="19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입구 반대쪽에 출구 열림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998125" y="2288804"/>
            <a:ext cx="1248600" cy="3966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1"/>
          <p:cNvSpPr/>
          <p:nvPr/>
        </p:nvSpPr>
        <p:spPr>
          <a:xfrm>
            <a:off x="1048550" y="2331404"/>
            <a:ext cx="1147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입구 영역 들어감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52" name="Google Shape;352;p21"/>
          <p:cNvCxnSpPr>
            <a:stCxn id="350" idx="2"/>
            <a:endCxn id="353" idx="0"/>
          </p:cNvCxnSpPr>
          <p:nvPr/>
        </p:nvCxnSpPr>
        <p:spPr>
          <a:xfrm>
            <a:off x="1622425" y="2685404"/>
            <a:ext cx="0" cy="1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21"/>
          <p:cNvCxnSpPr>
            <a:stCxn id="350" idx="3"/>
            <a:endCxn id="316" idx="1"/>
          </p:cNvCxnSpPr>
          <p:nvPr/>
        </p:nvCxnSpPr>
        <p:spPr>
          <a:xfrm flipH="1" rot="10800000">
            <a:off x="2246725" y="2066804"/>
            <a:ext cx="831300" cy="4203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21"/>
          <p:cNvSpPr/>
          <p:nvPr/>
        </p:nvSpPr>
        <p:spPr>
          <a:xfrm>
            <a:off x="1398951" y="2632572"/>
            <a:ext cx="2235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YES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2239560" y="2351759"/>
            <a:ext cx="2235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NO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7368500" y="3431854"/>
            <a:ext cx="1248600" cy="3966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1"/>
          <p:cNvSpPr/>
          <p:nvPr/>
        </p:nvSpPr>
        <p:spPr>
          <a:xfrm>
            <a:off x="7418925" y="3474454"/>
            <a:ext cx="1147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출</a:t>
            </a: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구 영역 들어감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59" name="Google Shape;359;p21"/>
          <p:cNvCxnSpPr>
            <a:stCxn id="357" idx="2"/>
          </p:cNvCxnSpPr>
          <p:nvPr/>
        </p:nvCxnSpPr>
        <p:spPr>
          <a:xfrm flipH="1">
            <a:off x="7990400" y="3828454"/>
            <a:ext cx="2400" cy="1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21"/>
          <p:cNvSpPr/>
          <p:nvPr/>
        </p:nvSpPr>
        <p:spPr>
          <a:xfrm>
            <a:off x="7769326" y="3775622"/>
            <a:ext cx="2235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YES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61" name="Google Shape;361;p21"/>
          <p:cNvCxnSpPr>
            <a:stCxn id="316" idx="1"/>
            <a:endCxn id="350" idx="0"/>
          </p:cNvCxnSpPr>
          <p:nvPr/>
        </p:nvCxnSpPr>
        <p:spPr>
          <a:xfrm flipH="1">
            <a:off x="1622400" y="2066771"/>
            <a:ext cx="1455600" cy="222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21"/>
          <p:cNvSpPr/>
          <p:nvPr/>
        </p:nvSpPr>
        <p:spPr>
          <a:xfrm>
            <a:off x="998125" y="2877704"/>
            <a:ext cx="1248600" cy="3966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1"/>
          <p:cNvSpPr/>
          <p:nvPr/>
        </p:nvSpPr>
        <p:spPr>
          <a:xfrm>
            <a:off x="1048550" y="2920304"/>
            <a:ext cx="1147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포기하시겠습니까?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팝업 창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63" name="Google Shape;363;p21"/>
          <p:cNvCxnSpPr>
            <a:stCxn id="353" idx="2"/>
          </p:cNvCxnSpPr>
          <p:nvPr/>
        </p:nvCxnSpPr>
        <p:spPr>
          <a:xfrm>
            <a:off x="1622425" y="3274304"/>
            <a:ext cx="0" cy="1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21"/>
          <p:cNvCxnSpPr>
            <a:stCxn id="353" idx="3"/>
            <a:endCxn id="316" idx="1"/>
          </p:cNvCxnSpPr>
          <p:nvPr/>
        </p:nvCxnSpPr>
        <p:spPr>
          <a:xfrm flipH="1" rot="10800000">
            <a:off x="2246725" y="2066804"/>
            <a:ext cx="831300" cy="10092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21"/>
          <p:cNvSpPr/>
          <p:nvPr/>
        </p:nvSpPr>
        <p:spPr>
          <a:xfrm>
            <a:off x="1398951" y="3221472"/>
            <a:ext cx="2235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YES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66" name="Google Shape;366;p21"/>
          <p:cNvSpPr/>
          <p:nvPr/>
        </p:nvSpPr>
        <p:spPr>
          <a:xfrm>
            <a:off x="2239560" y="2940659"/>
            <a:ext cx="2235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NO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67" name="Google Shape;367;p21"/>
          <p:cNvCxnSpPr>
            <a:stCxn id="336" idx="2"/>
            <a:endCxn id="348" idx="0"/>
          </p:cNvCxnSpPr>
          <p:nvPr/>
        </p:nvCxnSpPr>
        <p:spPr>
          <a:xfrm>
            <a:off x="3702300" y="3375058"/>
            <a:ext cx="0" cy="1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21"/>
          <p:cNvCxnSpPr>
            <a:stCxn id="348" idx="2"/>
            <a:endCxn id="338" idx="0"/>
          </p:cNvCxnSpPr>
          <p:nvPr/>
        </p:nvCxnSpPr>
        <p:spPr>
          <a:xfrm>
            <a:off x="3702300" y="3682120"/>
            <a:ext cx="0" cy="1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21"/>
          <p:cNvSpPr/>
          <p:nvPr/>
        </p:nvSpPr>
        <p:spPr>
          <a:xfrm>
            <a:off x="5751975" y="3803525"/>
            <a:ext cx="400800" cy="19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3초 후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70" name="Google Shape;370;p21"/>
          <p:cNvCxnSpPr>
            <a:stCxn id="341" idx="2"/>
            <a:endCxn id="349" idx="1"/>
          </p:cNvCxnSpPr>
          <p:nvPr/>
        </p:nvCxnSpPr>
        <p:spPr>
          <a:xfrm rot="-5400000">
            <a:off x="4695150" y="2216918"/>
            <a:ext cx="1680600" cy="3666300"/>
          </a:xfrm>
          <a:prstGeom prst="bentConnector4">
            <a:avLst>
              <a:gd fmla="val -4048" name="adj1"/>
              <a:gd fmla="val 9452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21"/>
          <p:cNvCxnSpPr>
            <a:stCxn id="344" idx="2"/>
            <a:endCxn id="349" idx="1"/>
          </p:cNvCxnSpPr>
          <p:nvPr/>
        </p:nvCxnSpPr>
        <p:spPr>
          <a:xfrm rot="-5400000">
            <a:off x="5494425" y="3020668"/>
            <a:ext cx="1684800" cy="2063100"/>
          </a:xfrm>
          <a:prstGeom prst="bentConnector4">
            <a:avLst>
              <a:gd fmla="val -3892" name="adj1"/>
              <a:gd fmla="val 9040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21"/>
          <p:cNvCxnSpPr>
            <a:stCxn id="338" idx="3"/>
            <a:endCxn id="369" idx="1"/>
          </p:cNvCxnSpPr>
          <p:nvPr/>
        </p:nvCxnSpPr>
        <p:spPr>
          <a:xfrm>
            <a:off x="4326600" y="3899832"/>
            <a:ext cx="142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21"/>
          <p:cNvCxnSpPr>
            <a:stCxn id="369" idx="3"/>
            <a:endCxn id="349" idx="1"/>
          </p:cNvCxnSpPr>
          <p:nvPr/>
        </p:nvCxnSpPr>
        <p:spPr>
          <a:xfrm flipH="1" rot="10800000">
            <a:off x="6152775" y="3209825"/>
            <a:ext cx="1215600" cy="690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21"/>
          <p:cNvCxnSpPr>
            <a:stCxn id="349" idx="2"/>
            <a:endCxn id="357" idx="0"/>
          </p:cNvCxnSpPr>
          <p:nvPr/>
        </p:nvCxnSpPr>
        <p:spPr>
          <a:xfrm>
            <a:off x="7992800" y="3306115"/>
            <a:ext cx="0" cy="1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21"/>
          <p:cNvSpPr/>
          <p:nvPr/>
        </p:nvSpPr>
        <p:spPr>
          <a:xfrm>
            <a:off x="998000" y="3439421"/>
            <a:ext cx="1248600" cy="192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들어왔던 필드로 복귀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7368500" y="3995840"/>
            <a:ext cx="1248600" cy="192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Nanum Gothic"/>
                <a:ea typeface="Nanum Gothic"/>
                <a:cs typeface="Nanum Gothic"/>
                <a:sym typeface="Nanum Gothic"/>
              </a:rPr>
              <a:t>다음 필드로 이동</a:t>
            </a:r>
            <a:endParaRPr b="1"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4680861" y="1130681"/>
            <a:ext cx="1147500" cy="19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필드 화면으로 돌아옴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78" name="Google Shape;378;p21"/>
          <p:cNvCxnSpPr>
            <a:stCxn id="312" idx="2"/>
            <a:endCxn id="377" idx="0"/>
          </p:cNvCxnSpPr>
          <p:nvPr/>
        </p:nvCxnSpPr>
        <p:spPr>
          <a:xfrm>
            <a:off x="5254600" y="1004875"/>
            <a:ext cx="0" cy="1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21"/>
          <p:cNvSpPr/>
          <p:nvPr/>
        </p:nvSpPr>
        <p:spPr>
          <a:xfrm>
            <a:off x="4680861" y="1445112"/>
            <a:ext cx="1147500" cy="19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캐릭터 발판으로 밀려나옴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80" name="Google Shape;380;p21"/>
          <p:cNvCxnSpPr>
            <a:stCxn id="377" idx="2"/>
            <a:endCxn id="379" idx="0"/>
          </p:cNvCxnSpPr>
          <p:nvPr/>
        </p:nvCxnSpPr>
        <p:spPr>
          <a:xfrm>
            <a:off x="5254611" y="1323281"/>
            <a:ext cx="0" cy="1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2"/>
          <p:cNvSpPr txBox="1"/>
          <p:nvPr>
            <p:ph type="title"/>
          </p:nvPr>
        </p:nvSpPr>
        <p:spPr>
          <a:xfrm>
            <a:off x="0" y="-12175"/>
            <a:ext cx="9144000" cy="279600"/>
          </a:xfrm>
          <a:prstGeom prst="rect">
            <a:avLst/>
          </a:prstGeom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2-1. </a:t>
            </a:r>
            <a:r>
              <a:rPr lang="ko"/>
              <a:t>필드 구성 - </a:t>
            </a:r>
            <a:r>
              <a:rPr lang="ko"/>
              <a:t>관문 구성</a:t>
            </a:r>
            <a:endParaRPr/>
          </a:p>
        </p:txBody>
      </p:sp>
      <p:sp>
        <p:nvSpPr>
          <p:cNvPr id="386" name="Google Shape;386;p22"/>
          <p:cNvSpPr/>
          <p:nvPr/>
        </p:nvSpPr>
        <p:spPr>
          <a:xfrm>
            <a:off x="4364000" y="910225"/>
            <a:ext cx="4364100" cy="37806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2"/>
          <p:cNvSpPr/>
          <p:nvPr/>
        </p:nvSpPr>
        <p:spPr>
          <a:xfrm>
            <a:off x="6261450" y="2515975"/>
            <a:ext cx="569100" cy="569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보스몹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5544075" y="1526633"/>
            <a:ext cx="1248600" cy="192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전투 영역 (이동가능)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4266900" y="990250"/>
            <a:ext cx="10989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이동 불가 영역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90" name="Google Shape;390;p22"/>
          <p:cNvSpPr/>
          <p:nvPr/>
        </p:nvSpPr>
        <p:spPr>
          <a:xfrm rot="-1799564">
            <a:off x="1273947" y="1711645"/>
            <a:ext cx="825781" cy="953341"/>
          </a:xfrm>
          <a:prstGeom prst="star6">
            <a:avLst>
              <a:gd fmla="val 37634" name="adj"/>
              <a:gd fmla="val 115470" name="hf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2"/>
          <p:cNvSpPr/>
          <p:nvPr/>
        </p:nvSpPr>
        <p:spPr>
          <a:xfrm>
            <a:off x="1400888" y="1847525"/>
            <a:ext cx="4605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관문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92" name="Google Shape;392;p22"/>
          <p:cNvCxnSpPr>
            <a:stCxn id="390" idx="5"/>
          </p:cNvCxnSpPr>
          <p:nvPr/>
        </p:nvCxnSpPr>
        <p:spPr>
          <a:xfrm rot="10800000">
            <a:off x="1165287" y="1285316"/>
            <a:ext cx="283200" cy="49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2"/>
          <p:cNvCxnSpPr>
            <a:endCxn id="390" idx="2"/>
          </p:cNvCxnSpPr>
          <p:nvPr/>
        </p:nvCxnSpPr>
        <p:spPr>
          <a:xfrm rot="10800000">
            <a:off x="1925187" y="2601116"/>
            <a:ext cx="284100" cy="49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22"/>
          <p:cNvSpPr/>
          <p:nvPr/>
        </p:nvSpPr>
        <p:spPr>
          <a:xfrm>
            <a:off x="1206713" y="1321375"/>
            <a:ext cx="4605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성벽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634400" y="1000446"/>
            <a:ext cx="12486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관문 외부 (일반 필드)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4841450" y="537300"/>
            <a:ext cx="2819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관문 내부 (인던형식 필드) </a:t>
            </a: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- 외부와 같은 타일 사용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97" name="Google Shape;397;p22"/>
          <p:cNvSpPr/>
          <p:nvPr/>
        </p:nvSpPr>
        <p:spPr>
          <a:xfrm rot="5400000">
            <a:off x="5092042" y="3038150"/>
            <a:ext cx="372000" cy="322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/>
          <p:nvPr/>
        </p:nvSpPr>
        <p:spPr>
          <a:xfrm rot="5400000">
            <a:off x="5414322" y="3038150"/>
            <a:ext cx="372000" cy="322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2"/>
          <p:cNvSpPr/>
          <p:nvPr/>
        </p:nvSpPr>
        <p:spPr>
          <a:xfrm rot="5400000">
            <a:off x="4769842" y="3038150"/>
            <a:ext cx="372000" cy="322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2"/>
          <p:cNvSpPr/>
          <p:nvPr/>
        </p:nvSpPr>
        <p:spPr>
          <a:xfrm rot="5400000">
            <a:off x="5736597" y="3038150"/>
            <a:ext cx="372000" cy="322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2"/>
          <p:cNvSpPr/>
          <p:nvPr/>
        </p:nvSpPr>
        <p:spPr>
          <a:xfrm>
            <a:off x="4881000" y="3102950"/>
            <a:ext cx="10989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Nanum Gothic"/>
                <a:ea typeface="Nanum Gothic"/>
                <a:cs typeface="Nanum Gothic"/>
                <a:sym typeface="Nanum Gothic"/>
              </a:rPr>
              <a:t>이동 불가 (장애물)</a:t>
            </a:r>
            <a:endParaRPr sz="80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"/>
          <p:cNvSpPr txBox="1"/>
          <p:nvPr>
            <p:ph type="title"/>
          </p:nvPr>
        </p:nvSpPr>
        <p:spPr>
          <a:xfrm>
            <a:off x="0" y="2150850"/>
            <a:ext cx="9144000" cy="841800"/>
          </a:xfrm>
          <a:prstGeom prst="rect">
            <a:avLst/>
          </a:prstGeom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전투화면 구성</a:t>
            </a:r>
            <a:endParaRPr/>
          </a:p>
        </p:txBody>
      </p:sp>
      <p:sp>
        <p:nvSpPr>
          <p:cNvPr id="407" name="Google Shape;407;p23"/>
          <p:cNvSpPr/>
          <p:nvPr/>
        </p:nvSpPr>
        <p:spPr>
          <a:xfrm>
            <a:off x="2924200" y="2992650"/>
            <a:ext cx="3295200" cy="215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0" lIns="144000" spcFirstLastPara="1" rIns="144000" wrap="square" tIns="72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Nanum Gothic"/>
                <a:ea typeface="Nanum Gothic"/>
                <a:cs typeface="Nanum Gothic"/>
                <a:sym typeface="Nanum Gothic"/>
              </a:rPr>
              <a:t>1. 전투기본화면</a:t>
            </a:r>
            <a:endParaRPr b="1"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Nanum Gothic"/>
                <a:ea typeface="Nanum Gothic"/>
                <a:cs typeface="Nanum Gothic"/>
                <a:sym typeface="Nanum Gothic"/>
              </a:rPr>
              <a:t>2. 전투기본화면(확장)</a:t>
            </a:r>
            <a:endParaRPr b="1"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 Gothic"/>
                <a:ea typeface="Nanum Gothic"/>
                <a:cs typeface="Nanum Gothic"/>
                <a:sym typeface="Nanum Gothic"/>
              </a:rPr>
              <a:t>2-1.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상단메뉴 구성 - 상단정보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 Gothic"/>
                <a:ea typeface="Nanum Gothic"/>
                <a:cs typeface="Nanum Gothic"/>
                <a:sym typeface="Nanum Gothic"/>
              </a:rPr>
              <a:t>2-2.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상단메뉴 구성 - 체력/퀘스트/미니맵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ko" sz="1000">
                <a:latin typeface="Nanum Gothic"/>
                <a:ea typeface="Nanum Gothic"/>
                <a:cs typeface="Nanum Gothic"/>
                <a:sym typeface="Nanum Gothic"/>
              </a:rPr>
              <a:t>2-2-1. </a:t>
            </a:r>
            <a:r>
              <a:rPr lang="ko" sz="1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미니맵 화면 상세</a:t>
            </a:r>
            <a:endParaRPr sz="1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 Gothic"/>
                <a:ea typeface="Nanum Gothic"/>
                <a:cs typeface="Nanum Gothic"/>
                <a:sym typeface="Nanum Gothic"/>
              </a:rPr>
              <a:t>2-3. 캐릭터 HUD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 Gothic"/>
                <a:ea typeface="Nanum Gothic"/>
                <a:cs typeface="Nanum Gothic"/>
                <a:sym typeface="Nanum Gothic"/>
              </a:rPr>
              <a:t>2-4.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컨트롤러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