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4">
          <p15:clr>
            <a:srgbClr val="9AA0A6"/>
          </p15:clr>
        </p15:guide>
        <p15:guide id="4" orient="horz" pos="23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727E68-F2B5-4F38-B856-A03DB22A1E0A}">
  <a:tblStyle styleId="{70727E68-F2B5-4F38-B856-A03DB22A1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54" orient="horz"/>
        <p:guide pos="23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9ba4f6e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9ba4f6e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9ba4f6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9ba4f6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데이터에 사용된 격자공간고유번호를 분석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9ba4f6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59ba4f6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실제로 데이터에 사용된 격자공간고유번호를 분석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4852ab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4852ab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4852ab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4852ab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4852ab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4852ab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4852ab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4852ab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4852ab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54852ab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59ba4f6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59ba4f6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54852ab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54852ab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9ba4f6e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9ba4f6e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격자공간고유번호 잘라서 분석하기 예시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방법으로 잘라서 데이터를 분석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9ba4f6e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9ba4f6e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9ba4f6e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59ba4f6e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물품-카테고리 개수를 줄여서 분석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카테고리를 대분류/소분류로 나누어 다양하게 분석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59ba4f6e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59ba4f6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대부분 3건이고, 10건 이상인 운송장 건수를 합쳐도 4건보다 적기 때문에 10건 이상은 데이터를 drop 하기도 하고 다양하게 분석함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59ba4f6e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59ba4f6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대부분 3건이고, 10건 이상인 운송장 건수를 합쳐도 4건보다 적기 때문에 10건 이상은 데이터를 drop 하기도 하고 다양하게 분석함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54f6c5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54f6c5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54f6c5b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54f6c5b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9dfd6c62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9dfd6c62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9ba4f6e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9ba4f6e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9ba4f6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9ba4f6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설명하기 - 처음 데이터를 봤을 때 컬럼 총 4개에 y값인 운송장_건수를 제외하면 사용할 수 있는 데이터는 3개 뿐이다.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9ba4f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9ba4f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격자공간고유번호에 대해 알기 위한 자료 조사 - 인터넷 검색을 통해 우리나라 지도를 50미터 단위로 구분한 격자공간50미터 데이터를 찾음.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9ba4f6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9ba4f6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격자공간고유번호에는 이러한 정보가 있다는 것을 알게 됨. 이것을 토대로 격자공간 고유번호를 나누어 데이터를 세분화하기로 함.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9ba4f6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9ba4f6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격자공간 고유번호는 총 16자리이므로 자료를 더 찾아보니 PNU가 있음을 알게 됨. PNU를 기반으로 격자공간고유 번호를 나누어 보도록 함.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9ba4f6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9ba4f6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격자공간50미터와 PNU를 기반으로 데이터를 추가함.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9ba4f6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9ba4f6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총 31684개 데이터, nan 값은 없음.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2750" y="430700"/>
            <a:ext cx="72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00"/>
              <a:t>물류 유통량 예측</a:t>
            </a:r>
            <a:endParaRPr b="1" sz="4200"/>
          </a:p>
        </p:txBody>
      </p:sp>
      <p:sp>
        <p:nvSpPr>
          <p:cNvPr id="55" name="Google Shape;55;p13"/>
          <p:cNvSpPr txBox="1"/>
          <p:nvPr/>
        </p:nvSpPr>
        <p:spPr>
          <a:xfrm>
            <a:off x="4885400" y="3801000"/>
            <a:ext cx="390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모델링 오프라인 3조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강다호, 문이세, 백영기, 주재영</a:t>
            </a:r>
            <a:endParaRPr b="1"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580640"/>
            <a:ext cx="9144001" cy="163147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28" name="Google Shape;128;p22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격자공간고유번호 분석</a:t>
            </a:r>
            <a:endParaRPr b="1" sz="15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950"/>
            <a:ext cx="8839202" cy="2926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36" name="Google Shape;136;p23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" y="1073050"/>
            <a:ext cx="53721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675"/>
            <a:ext cx="8839202" cy="32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44" name="Google Shape;144;p24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4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Feature 분석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1700"/>
            <a:ext cx="8839199" cy="2617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5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5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Feature</a:t>
            </a:r>
            <a:r>
              <a:rPr b="1" lang="ko" sz="1500"/>
              <a:t> 분석 - 제주도로 들어오는 운송</a:t>
            </a:r>
            <a:endParaRPr b="1" sz="1500"/>
          </a:p>
        </p:txBody>
      </p:sp>
      <p:sp>
        <p:nvSpPr>
          <p:cNvPr id="153" name="Google Shape;153;p25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6625"/>
            <a:ext cx="8839199" cy="2637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6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sp>
        <p:nvSpPr>
          <p:cNvPr id="161" name="Google Shape;161;p26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Feature</a:t>
            </a:r>
            <a:r>
              <a:rPr b="1" lang="ko" sz="1500"/>
              <a:t> 분석 - 제주도로 들어오는 운송(카테고</a:t>
            </a:r>
            <a:r>
              <a:rPr b="1" lang="ko" sz="1500"/>
              <a:t>리)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9062"/>
            <a:ext cx="8839199" cy="22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7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Feature</a:t>
            </a:r>
            <a:r>
              <a:rPr b="1" lang="ko" sz="1500"/>
              <a:t> 분석 - </a:t>
            </a:r>
            <a:r>
              <a:rPr b="1" lang="ko" sz="1500">
                <a:solidFill>
                  <a:schemeClr val="dk1"/>
                </a:solidFill>
              </a:rPr>
              <a:t>제주도에서 나가는 운송</a:t>
            </a:r>
            <a:endParaRPr b="1" sz="1500"/>
          </a:p>
        </p:txBody>
      </p:sp>
      <p:sp>
        <p:nvSpPr>
          <p:cNvPr id="169" name="Google Shape;169;p27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5600"/>
            <a:ext cx="8839198" cy="2092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8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sp>
        <p:nvSpPr>
          <p:cNvPr id="177" name="Google Shape;177;p28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Feature 분석 - </a:t>
            </a:r>
            <a:r>
              <a:rPr b="1" lang="ko" sz="1500">
                <a:solidFill>
                  <a:schemeClr val="dk1"/>
                </a:solidFill>
              </a:rPr>
              <a:t>제주도에서 나가는 운송(카테고</a:t>
            </a:r>
            <a:r>
              <a:rPr b="1" lang="ko" sz="1500">
                <a:solidFill>
                  <a:schemeClr val="dk1"/>
                </a:solidFill>
              </a:rPr>
              <a:t>리)</a:t>
            </a:r>
            <a:endParaRPr b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12" y="1842925"/>
            <a:ext cx="4968975" cy="282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9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9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카테고리 분석 - </a:t>
            </a:r>
            <a:r>
              <a:rPr b="1" lang="ko" sz="1500">
                <a:solidFill>
                  <a:schemeClr val="dk1"/>
                </a:solidFill>
              </a:rPr>
              <a:t>제주도에서 나가는 운송</a:t>
            </a:r>
            <a:endParaRPr b="1" sz="1500"/>
          </a:p>
        </p:txBody>
      </p:sp>
      <p:sp>
        <p:nvSpPr>
          <p:cNvPr id="185" name="Google Shape;185;p29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1601400"/>
            <a:ext cx="4115524" cy="33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757150" y="305750"/>
            <a:ext cx="4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120" y="1436975"/>
            <a:ext cx="3422280" cy="335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0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0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sp>
        <p:nvSpPr>
          <p:cNvPr id="195" name="Google Shape;195;p30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Target 분석</a:t>
            </a:r>
            <a:endParaRPr b="1"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757150" y="305750"/>
            <a:ext cx="4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1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1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데이터 전처리</a:t>
            </a:r>
            <a:endParaRPr b="1" sz="2600"/>
          </a:p>
        </p:txBody>
      </p:sp>
      <p:sp>
        <p:nvSpPr>
          <p:cNvPr id="203" name="Google Shape;203;p31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격자공간고유번호</a:t>
            </a:r>
            <a:endParaRPr b="1" sz="1500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" y="1447650"/>
            <a:ext cx="4965976" cy="16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122676"/>
            <a:ext cx="7172266" cy="1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대회 소개</a:t>
            </a:r>
            <a:r>
              <a:rPr b="1" lang="ko" sz="2600"/>
              <a:t> </a:t>
            </a:r>
            <a:endParaRPr b="1" sz="2600"/>
          </a:p>
        </p:txBody>
      </p:sp>
      <p:sp>
        <p:nvSpPr>
          <p:cNvPr id="63" name="Google Shape;63;p14"/>
          <p:cNvSpPr txBox="1"/>
          <p:nvPr/>
        </p:nvSpPr>
        <p:spPr>
          <a:xfrm>
            <a:off x="722875" y="1320050"/>
            <a:ext cx="43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5" y="3867078"/>
            <a:ext cx="8676950" cy="11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78" y="1130550"/>
            <a:ext cx="7488799" cy="25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757150" y="305750"/>
            <a:ext cx="4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2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2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데이터 전처리</a:t>
            </a:r>
            <a:endParaRPr b="1" sz="2600"/>
          </a:p>
        </p:txBody>
      </p:sp>
      <p:sp>
        <p:nvSpPr>
          <p:cNvPr id="213" name="Google Shape;213;p32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물품 - 카테고리</a:t>
            </a:r>
            <a:endParaRPr b="1" sz="15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950"/>
            <a:ext cx="8839200" cy="303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757150" y="305750"/>
            <a:ext cx="4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3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3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데이터 전처리</a:t>
            </a:r>
            <a:endParaRPr b="1" sz="2600"/>
          </a:p>
        </p:txBody>
      </p:sp>
      <p:sp>
        <p:nvSpPr>
          <p:cNvPr id="222" name="Google Shape;222;p33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운송장_건수</a:t>
            </a:r>
            <a:endParaRPr b="1" sz="15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" y="1820150"/>
            <a:ext cx="3521100" cy="28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6575"/>
            <a:ext cx="4119714" cy="2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757150" y="305750"/>
            <a:ext cx="4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4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데이터 전처리 종합</a:t>
            </a:r>
            <a:endParaRPr b="1" sz="2600"/>
          </a:p>
        </p:txBody>
      </p:sp>
      <p:sp>
        <p:nvSpPr>
          <p:cNvPr id="232" name="Google Shape;232;p34"/>
          <p:cNvSpPr txBox="1"/>
          <p:nvPr/>
        </p:nvSpPr>
        <p:spPr>
          <a:xfrm>
            <a:off x="232350" y="1073050"/>
            <a:ext cx="6219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격자공간고유번호 자르기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5/4/1/4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5/1/3/1/3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물품 카테고리 분류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소분류 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대분류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대분류 + 소분류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운송장_건수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모든 데이터 사용 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운송장_건수 10건 이상 제외</a:t>
            </a:r>
            <a:endParaRPr b="1"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5"/>
          <p:cNvGraphicFramePr/>
          <p:nvPr/>
        </p:nvGraphicFramePr>
        <p:xfrm>
          <a:off x="133288" y="1587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{70727E68-F2B5-4F38-B856-A03DB22A1E0A}</a:tableStyleId>
              </a:tblPr>
              <a:tblGrid>
                <a:gridCol w="1268200"/>
                <a:gridCol w="1268200"/>
                <a:gridCol w="1268200"/>
                <a:gridCol w="1268200"/>
                <a:gridCol w="1268200"/>
                <a:gridCol w="1268200"/>
                <a:gridCol w="1268200"/>
              </a:tblGrid>
              <a:tr h="6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Linear Reg.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Ridge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Lasso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XGBoost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LGBM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6.1262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R2 : </a:t>
                      </a:r>
                      <a:r>
                        <a:rPr lang="ko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0.2098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6.0698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0.0373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6.1856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-0.0000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6.0094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0.0564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6.4026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-0.0712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5.8483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0.1063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6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0.2014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6.0952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</a:t>
                      </a:r>
                      <a:r>
                        <a:rPr lang="ko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0.0292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6.1856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0.0002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6.0617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0.0381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6.3784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-0.0631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050">
                          <a:solidFill>
                            <a:schemeClr val="dk1"/>
                          </a:solidFill>
                        </a:rPr>
                        <a:t>5.8434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</a:t>
                      </a:r>
                      <a:r>
                        <a:rPr lang="ko" sz="1050">
                          <a:solidFill>
                            <a:schemeClr val="dk1"/>
                          </a:solidFill>
                        </a:rPr>
                        <a:t>0.1078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3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소/대분류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(100가지,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10가지)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6.0857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0.2202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6.0699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0.0373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6.1856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0.0002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6.0554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0.0419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6.3258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-0.0456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5.8593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R2 : 0.1029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238" name="Google Shape;238;p35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5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One-Hot Encoding</a:t>
            </a:r>
            <a:endParaRPr b="1" sz="1500"/>
          </a:p>
        </p:txBody>
      </p:sp>
      <p:sp>
        <p:nvSpPr>
          <p:cNvPr id="240" name="Google Shape;240;p35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머신러닝 결과</a:t>
            </a:r>
            <a:r>
              <a:rPr b="1" lang="ko" sz="2600"/>
              <a:t> </a:t>
            </a:r>
            <a:endParaRPr b="1"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36"/>
          <p:cNvGraphicFramePr/>
          <p:nvPr/>
        </p:nvGraphicFramePr>
        <p:xfrm>
          <a:off x="133288" y="1587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{70727E68-F2B5-4F38-B856-A03DB22A1E0A}</a:tableStyleId>
              </a:tblPr>
              <a:tblGrid>
                <a:gridCol w="1268200"/>
                <a:gridCol w="1268200"/>
                <a:gridCol w="1268200"/>
                <a:gridCol w="1268200"/>
                <a:gridCol w="1268200"/>
                <a:gridCol w="1268200"/>
                <a:gridCol w="1268200"/>
              </a:tblGrid>
              <a:tr h="6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Linear Reg.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Ridge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Lasso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XGBoost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LGBM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</a:t>
                      </a:r>
                      <a:r>
                        <a:rPr lang="ko"/>
                        <a:t>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0.0105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0.0105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0.0092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7.1392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-0.3318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7.5378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-0.4847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5.9846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0.0641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6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(10가</a:t>
                      </a:r>
                      <a:r>
                        <a:rPr lang="ko"/>
                        <a:t>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6.1392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0.0151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6.1392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0.0151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0.0092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7.2446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-0.3715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7.1189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-0.3243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6.0128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0.0553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73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소/대분류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</a:t>
                      </a:r>
                      <a:r>
                        <a:rPr lang="ko"/>
                        <a:t>지,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10가지)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6.1416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0.0144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6.1416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0.0144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6.1576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0.0092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7.0938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-0.3149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7.4638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-0.4557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RMSE : 5.9620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R-2  : 0.0712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246" name="Google Shape;246;p36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6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Label Encoding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머신러닝 결과 </a:t>
            </a:r>
            <a:endParaRPr b="1"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7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7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머신러닝 결과 </a:t>
            </a:r>
            <a:endParaRPr b="1" sz="2600"/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1352488" y="1892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{70727E68-F2B5-4F38-B856-A03DB22A1E0A}</a:tableStyleId>
              </a:tblPr>
              <a:tblGrid>
                <a:gridCol w="1992725"/>
                <a:gridCol w="2384350"/>
              </a:tblGrid>
              <a:tr h="7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RMSE : 5.2880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R-2  : 0.2162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76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RMSE : 5.2563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R-2  : 0.2256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 소/대분류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(100가지,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10가지)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RMSE :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5.2537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R-2  :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0.2264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6" name="Google Shape;256;p37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CatBoost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2587650" y="772025"/>
            <a:ext cx="39687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100"/>
              <a:t>Q  &amp;  A</a:t>
            </a:r>
            <a:endParaRPr b="1" sz="7100"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2520390"/>
            <a:ext cx="9144001" cy="163147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목 차 </a:t>
            </a:r>
            <a:endParaRPr b="1" sz="2600"/>
          </a:p>
        </p:txBody>
      </p:sp>
      <p:sp>
        <p:nvSpPr>
          <p:cNvPr id="72" name="Google Shape;72;p15"/>
          <p:cNvSpPr txBox="1"/>
          <p:nvPr/>
        </p:nvSpPr>
        <p:spPr>
          <a:xfrm>
            <a:off x="722875" y="1320050"/>
            <a:ext cx="43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59750" y="1073050"/>
            <a:ext cx="48663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EDA 과정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국토도시 격자공간50미터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Feature, Target 분석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데이터 전처리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격자공간고유번호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물품 - 카테고리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운송장_건수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머신러닝 결과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Onehot Encoding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Label Encoding</a:t>
            </a:r>
            <a:endParaRPr b="1"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CatBoost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900" y="1009550"/>
            <a:ext cx="3401550" cy="396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 </a:t>
            </a:r>
            <a:endParaRPr b="1" sz="2600"/>
          </a:p>
        </p:txBody>
      </p:sp>
      <p:cxnSp>
        <p:nvCxnSpPr>
          <p:cNvPr id="80" name="Google Shape;80;p16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88" y="1149250"/>
            <a:ext cx="6522823" cy="38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</a:t>
            </a:r>
            <a:r>
              <a:rPr b="1" lang="ko" sz="2600"/>
              <a:t> </a:t>
            </a:r>
            <a:endParaRPr b="1" sz="2600"/>
          </a:p>
        </p:txBody>
      </p:sp>
      <p:cxnSp>
        <p:nvCxnSpPr>
          <p:cNvPr id="88" name="Google Shape;88;p17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/>
        </p:nvSpPr>
        <p:spPr>
          <a:xfrm>
            <a:off x="159750" y="1073050"/>
            <a:ext cx="832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국토도시 격자공간50미터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https://www.bigdata-region.kr/#/dataset/0ad3c882-f7ee-4faf-970d-00c53cb65a84</a:t>
            </a:r>
            <a:endParaRPr b="1" sz="1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020"/>
            <a:ext cx="9144001" cy="26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96" name="Google Shape;96;p18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278300" y="1415350"/>
            <a:ext cx="64041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C4C4C"/>
                </a:solidFill>
              </a:rPr>
              <a:t>지역경제 분석/활용/유통을 위한 세분화/표준화한 데이터(50미터격자)</a:t>
            </a:r>
            <a:endParaRPr b="1" sz="1600">
              <a:solidFill>
                <a:srgbClr val="4C4C4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C4C4C"/>
                </a:solidFill>
              </a:rPr>
              <a:t>- 격자공간고유번호: 공간정보 표준화를 위해 고유로 부여한 격자공간 고유번호</a:t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C4C4C"/>
                </a:solidFill>
              </a:rPr>
              <a:t>- 격자공간명</a:t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C4C4C"/>
                </a:solidFill>
              </a:rPr>
              <a:t>- 시군구코드</a:t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C4C4C"/>
                </a:solidFill>
              </a:rPr>
              <a:t>- 시군구명</a:t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C4C4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C4C4C"/>
                </a:solidFill>
              </a:rPr>
              <a:t>- 데이터 기준년도: 2019년 4분기</a:t>
            </a:r>
            <a:endParaRPr b="1" sz="15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475" y="1504250"/>
            <a:ext cx="2866200" cy="32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04" name="Google Shape;104;p19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88" y="1375600"/>
            <a:ext cx="64674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PNU ( 필지고유번호 )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12" name="Google Shape;112;p20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데이터 추가</a:t>
            </a:r>
            <a:endParaRPr b="1" sz="15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950"/>
            <a:ext cx="8839200" cy="290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06900" y="156450"/>
            <a:ext cx="30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/>
              <a:t>EDA 과정 </a:t>
            </a:r>
            <a:endParaRPr b="1" sz="2600"/>
          </a:p>
        </p:txBody>
      </p:sp>
      <p:cxnSp>
        <p:nvCxnSpPr>
          <p:cNvPr id="120" name="Google Shape;120;p21"/>
          <p:cNvCxnSpPr/>
          <p:nvPr/>
        </p:nvCxnSpPr>
        <p:spPr>
          <a:xfrm>
            <a:off x="0" y="907250"/>
            <a:ext cx="66840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 txBox="1"/>
          <p:nvPr/>
        </p:nvSpPr>
        <p:spPr>
          <a:xfrm>
            <a:off x="232350" y="1073050"/>
            <a:ext cx="621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데이터 Info()</a:t>
            </a:r>
            <a:endParaRPr b="1" sz="15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3" y="1488550"/>
            <a:ext cx="36099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