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8"/>
  </p:handoutMasterIdLst>
  <p:sldIdLst>
    <p:sldId id="256" r:id="rId3"/>
    <p:sldId id="262" r:id="rId4"/>
    <p:sldId id="264" r:id="rId5"/>
    <p:sldId id="267" r:id="rId6"/>
    <p:sldId id="265" r:id="rId7"/>
    <p:sldId id="277" r:id="rId8"/>
    <p:sldId id="258" r:id="rId9"/>
    <p:sldId id="259" r:id="rId10"/>
    <p:sldId id="260" r:id="rId11"/>
    <p:sldId id="268" r:id="rId12"/>
    <p:sldId id="269" r:id="rId13"/>
    <p:sldId id="273" r:id="rId14"/>
    <p:sldId id="271" r:id="rId15"/>
    <p:sldId id="274" r:id="rId16"/>
    <p:sldId id="275" r:id="rId17"/>
    <p:sldId id="276" r:id="rId18"/>
    <p:sldId id="279" r:id="rId19"/>
    <p:sldId id="281" r:id="rId20"/>
    <p:sldId id="282" r:id="rId21"/>
    <p:sldId id="283" r:id="rId22"/>
    <p:sldId id="284" r:id="rId23"/>
    <p:sldId id="285" r:id="rId24"/>
    <p:sldId id="286" r:id="rId26"/>
    <p:sldId id="287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 userDrawn="1">
          <p15:clr>
            <a:srgbClr val="A4A3A4"/>
          </p15:clr>
        </p15:guide>
        <p15:guide id="2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38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/>
              <a:t>EngRizz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Веб-сайт центра изучения английского языка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98780" y="2792730"/>
            <a:ext cx="3228975" cy="3595370"/>
          </a:xfrm>
        </p:spPr>
        <p:txBody>
          <a:bodyPr>
            <a:normAutofit fontScale="25000"/>
          </a:bodyPr>
          <a:p>
            <a:r>
              <a:rPr lang="ru-RU" altLang="en-US" sz="7200">
                <a:latin typeface="Calibri" panose="020F0502020204030204" charset="0"/>
                <a:cs typeface="Calibri" panose="020F0502020204030204" charset="0"/>
              </a:rPr>
              <a:t>Это уже готовая рабочая система, на которой можно создать сайт любой тематики — хоть для детского сада, хоть для нефтеперерабатывающего завода. В «коробке» уже есть необходимый функционал, например шаблоны оформления страниц сайта или варианты структуры блога.</a:t>
            </a:r>
            <a:endParaRPr lang="ru-RU" altLang="en-US" sz="7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52645" y="276225"/>
            <a:ext cx="2759075" cy="9175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CMS</a:t>
            </a:r>
            <a:endParaRPr lang="en-US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4905" y="1628775"/>
            <a:ext cx="2759075" cy="9175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Коробочный </a:t>
            </a:r>
            <a:r>
              <a:rPr lang="en-US" altLang="ru-RU"/>
              <a:t>CMS</a:t>
            </a:r>
            <a:endParaRPr lang="en-US" altLang="ru-RU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907155" y="279273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Calibri" panose="020F0502020204030204" charset="0"/>
                <a:cs typeface="Calibri" panose="020F0502020204030204" charset="0"/>
              </a:rPr>
              <a:t>Конструктор — это интернет-платформа для создания сайтов, на которой всё уже продумано и готово: дизайн, размеры блоков и их расположение. Ничего не нужно скачивать и устанавливать. Сайт можно собрать прямо на платформе за час, как лего: выбрать подходящий шаблон из десятков предложенных, двигать блоки, как нравится. Например, на Wix больше 800 шаблонов для разных сфер бизнеса.</a:t>
            </a:r>
            <a:endParaRPr lang="ru-RU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52645" y="1628775"/>
            <a:ext cx="2759075" cy="9175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Конструктор</a:t>
            </a:r>
            <a:endParaRPr lang="en-US" alt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334375" y="1628775"/>
            <a:ext cx="2759075" cy="9175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Самописные </a:t>
            </a:r>
            <a:r>
              <a:rPr lang="en-US" altLang="en-US"/>
              <a:t>CMS</a:t>
            </a:r>
            <a:endParaRPr lang="en-US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128000" y="279273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Такую систему разрабатывают специально для задач клиента. Программисты с нуля пишут код для создания страниц, добавления видео, фото и любых функций. Например, если на сайте понадобится выделять галочкой выбранные товары и отправлять их в корзину, веб-разработчики пишут для этого новый код, и так каждый раз. Это недешёво и занимает время, так что быстро реализовать новые идеи не получится.</a:t>
            </a:r>
            <a:endParaRPr lang="ru-RU" altLang="en-US"/>
          </a:p>
        </p:txBody>
      </p:sp>
      <p:cxnSp>
        <p:nvCxnSpPr>
          <p:cNvPr id="10" name="Прямая со стрелкой 9"/>
          <p:cNvCxnSpPr>
            <a:stCxn id="4" idx="1"/>
            <a:endCxn id="5" idx="0"/>
          </p:cNvCxnSpPr>
          <p:nvPr/>
        </p:nvCxnSpPr>
        <p:spPr>
          <a:xfrm flipH="1">
            <a:off x="2524760" y="735330"/>
            <a:ext cx="2127885" cy="893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2"/>
            <a:endCxn id="7" idx="0"/>
          </p:cNvCxnSpPr>
          <p:nvPr/>
        </p:nvCxnSpPr>
        <p:spPr>
          <a:xfrm>
            <a:off x="6032500" y="1193800"/>
            <a:ext cx="0" cy="43497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3"/>
            <a:endCxn id="8" idx="0"/>
          </p:cNvCxnSpPr>
          <p:nvPr/>
        </p:nvCxnSpPr>
        <p:spPr>
          <a:xfrm>
            <a:off x="7411720" y="735330"/>
            <a:ext cx="2302510" cy="893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Самописный </a:t>
            </a:r>
            <a:r>
              <a:rPr lang="en-US" altLang="en-US"/>
              <a:t>CMS</a:t>
            </a:r>
            <a:endParaRPr lang="en-US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4589145" y="1407160"/>
            <a:ext cx="2866390" cy="7645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Самописный </a:t>
            </a:r>
            <a:r>
              <a:rPr lang="en-US" altLang="ru-RU"/>
              <a:t>CMS</a:t>
            </a:r>
            <a:endParaRPr lang="en-US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87120" y="2478405"/>
            <a:ext cx="2866390" cy="7645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Сервер</a:t>
            </a:r>
            <a:endParaRPr lang="ru-RU" alt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161655" y="2478405"/>
            <a:ext cx="2866390" cy="7645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Клиент</a:t>
            </a:r>
            <a:endParaRPr lang="ru-RU" altLang="ru-RU"/>
          </a:p>
        </p:txBody>
      </p:sp>
      <p:pic>
        <p:nvPicPr>
          <p:cNvPr id="8" name="Замещающее содержимое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7120" y="3528060"/>
            <a:ext cx="2105660" cy="644525"/>
          </a:xfrm>
          <a:prstGeom prst="rect">
            <a:avLst/>
          </a:prstGeom>
        </p:spPr>
      </p:pic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7120" y="4302125"/>
            <a:ext cx="2274570" cy="792480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105" y="3702685"/>
            <a:ext cx="1384300" cy="1477010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150" y="3702685"/>
            <a:ext cx="2152650" cy="657225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50" y="4636770"/>
            <a:ext cx="1733550" cy="542925"/>
          </a:xfrm>
          <a:prstGeom prst="rect">
            <a:avLst/>
          </a:prstGeom>
        </p:spPr>
      </p:pic>
      <p:cxnSp>
        <p:nvCxnSpPr>
          <p:cNvPr id="17" name="Прямая со стрелкой 16"/>
          <p:cNvCxnSpPr>
            <a:stCxn id="4" idx="1"/>
            <a:endCxn id="5" idx="0"/>
          </p:cNvCxnSpPr>
          <p:nvPr/>
        </p:nvCxnSpPr>
        <p:spPr>
          <a:xfrm flipH="1">
            <a:off x="2520315" y="1789430"/>
            <a:ext cx="2068830" cy="68897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3"/>
            <a:endCxn id="6" idx="0"/>
          </p:cNvCxnSpPr>
          <p:nvPr/>
        </p:nvCxnSpPr>
        <p:spPr>
          <a:xfrm>
            <a:off x="7455535" y="1789430"/>
            <a:ext cx="2139315" cy="68897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940" y="5293360"/>
            <a:ext cx="1628775" cy="533400"/>
          </a:xfrm>
          <a:prstGeom prst="rect">
            <a:avLst/>
          </a:prstGeom>
        </p:spPr>
      </p:pic>
      <p:pic>
        <p:nvPicPr>
          <p:cNvPr id="105" name="Изображение 104"/>
          <p:cNvPicPr/>
          <p:nvPr/>
        </p:nvPicPr>
        <p:blipFill>
          <a:blip r:embed="rId7"/>
          <a:stretch>
            <a:fillRect/>
          </a:stretch>
        </p:blipFill>
        <p:spPr>
          <a:xfrm>
            <a:off x="3411855" y="3456940"/>
            <a:ext cx="2339975" cy="1027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7255" y="4446905"/>
            <a:ext cx="231457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559435" y="1471930"/>
            <a:ext cx="111410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Кроссплатформенная среда выполнения JavaScript с открытым исходным кодом, которая позволяет разработчикам создавать серверы, веб-приложения, инструменты командной строки и скрипты.</a:t>
            </a:r>
            <a:endParaRPr lang="ru-RU" altLang="en-US" sz="2000"/>
          </a:p>
          <a:p>
            <a:r>
              <a:rPr lang="ru-RU" altLang="en-US" sz="2000"/>
              <a:t>Включает следующие компоненты:</a:t>
            </a:r>
            <a:endParaRPr lang="ru-RU" altLang="en-US" sz="2000"/>
          </a:p>
        </p:txBody>
      </p:sp>
      <p:pic>
        <p:nvPicPr>
          <p:cNvPr id="8" name="Замещающее содержимо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7740" y="410845"/>
            <a:ext cx="2105660" cy="64452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410845"/>
            <a:ext cx="1400175" cy="66675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767080" y="2628265"/>
            <a:ext cx="151193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600"/>
              <a:t>Express</a:t>
            </a:r>
            <a:endParaRPr lang="en-US" altLang="ru-RU" sz="260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767080" y="31197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Быстрый, непредвзятый, минималистичный веб-фреймворк для Node.js.</a:t>
            </a:r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235575" y="2486660"/>
            <a:ext cx="12128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600"/>
              <a:t>dotenv</a:t>
            </a:r>
            <a:endParaRPr lang="en-US" altLang="ru-RU" sz="260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5235575" y="3004185"/>
            <a:ext cx="3312795" cy="1175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Модуль с нулевой зависимостью, который загружает переменные среды из .env файла в process.env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67080" y="4148455"/>
            <a:ext cx="1177925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2600"/>
              <a:t>bcrypt</a:t>
            </a:r>
            <a:endParaRPr lang="en-US" altLang="ru-RU" sz="2600"/>
          </a:p>
          <a:p>
            <a:endParaRPr lang="ru-RU" altLang="en-US" sz="2600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767080" y="4674870"/>
            <a:ext cx="3197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Библиотека, помогающая вам хэшировать пароли.</a:t>
            </a:r>
            <a:endParaRPr lang="ru-RU" altLang="en-US"/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4230370" y="4110355"/>
            <a:ext cx="86614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600"/>
              <a:t>cors</a:t>
            </a:r>
            <a:endParaRPr lang="en-US" altLang="ru-RU" sz="2600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4230370" y="4670425"/>
            <a:ext cx="7735570" cy="1061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Cross-Origin Resource Sharing (CORS) — механизм</a:t>
            </a:r>
            <a:r>
              <a:rPr lang="en-US" altLang="ru-RU"/>
              <a:t> c</a:t>
            </a:r>
            <a:r>
              <a:rPr lang="ru-RU" altLang="en-US"/>
              <a:t>овременных браузеров, которая позволяет предоставить веб-страницам доступ к ресурсам другого домена.</a:t>
            </a:r>
            <a:endParaRPr lang="ru-RU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767080" y="5527040"/>
            <a:ext cx="21018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600"/>
              <a:t>pg, pg-hstore</a:t>
            </a:r>
            <a:endParaRPr lang="en-US" altLang="ru-RU" sz="2600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848360" y="6106160"/>
            <a:ext cx="867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Пакет узлов для сериализации и десериализации данных JSON в формат hstore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8861425" y="3301365"/>
            <a:ext cx="2367280" cy="994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HTTP-клиент на основе обещаний для браузера и node.js</a:t>
            </a:r>
            <a:endParaRPr lang="ru-RU" altLang="en-US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8952865" y="2809875"/>
            <a:ext cx="10394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600"/>
              <a:t>axios</a:t>
            </a:r>
            <a:endParaRPr lang="en-US" altLang="ru-RU"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Блок-схема: альтернативный процесс 17"/>
          <p:cNvSpPr/>
          <p:nvPr/>
        </p:nvSpPr>
        <p:spPr>
          <a:xfrm>
            <a:off x="654685" y="2776220"/>
            <a:ext cx="3486785" cy="364807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3255" y="104140"/>
            <a:ext cx="3440430" cy="133477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654685" y="1201420"/>
            <a:ext cx="10772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ORM(Object-Relational Mapping) </a:t>
            </a:r>
            <a:r>
              <a:rPr lang="ru-RU" altLang="en-US" sz="2400"/>
              <a:t>объектно-реляционной отображение - технология программирования, которая позволяет обеспечить работы с данными в терминах классов, а не таблиц данных и напротив, преобразовать термины и данные классов в данные, пригодные для хранения в СУБД</a:t>
            </a:r>
            <a:endParaRPr lang="ru-RU" altLang="en-US" sz="2400"/>
          </a:p>
        </p:txBody>
      </p:sp>
      <p:sp>
        <p:nvSpPr>
          <p:cNvPr id="8" name="Шестиугольник 7"/>
          <p:cNvSpPr/>
          <p:nvPr/>
        </p:nvSpPr>
        <p:spPr>
          <a:xfrm>
            <a:off x="1107440" y="2921635"/>
            <a:ext cx="1235075" cy="995045"/>
          </a:xfrm>
          <a:prstGeom prst="hexag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Object</a:t>
            </a:r>
            <a:endParaRPr lang="en-US" altLang="en-US"/>
          </a:p>
        </p:txBody>
      </p:sp>
      <p:sp>
        <p:nvSpPr>
          <p:cNvPr id="9" name="Шестиугольник 8"/>
          <p:cNvSpPr/>
          <p:nvPr/>
        </p:nvSpPr>
        <p:spPr>
          <a:xfrm>
            <a:off x="2215515" y="3452495"/>
            <a:ext cx="1235075" cy="995045"/>
          </a:xfrm>
          <a:prstGeom prst="hexag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Object</a:t>
            </a:r>
            <a:endParaRPr lang="en-US" altLang="en-US"/>
          </a:p>
        </p:txBody>
      </p:sp>
      <p:sp>
        <p:nvSpPr>
          <p:cNvPr id="10" name="Шестиугольник 9"/>
          <p:cNvSpPr/>
          <p:nvPr/>
        </p:nvSpPr>
        <p:spPr>
          <a:xfrm>
            <a:off x="1107440" y="4025900"/>
            <a:ext cx="1235075" cy="995045"/>
          </a:xfrm>
          <a:prstGeom prst="hexag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Object</a:t>
            </a:r>
            <a:endParaRPr lang="en-US" altLang="en-US"/>
          </a:p>
        </p:txBody>
      </p:sp>
      <p:sp>
        <p:nvSpPr>
          <p:cNvPr id="11" name="Шестиугольник 10"/>
          <p:cNvSpPr/>
          <p:nvPr/>
        </p:nvSpPr>
        <p:spPr>
          <a:xfrm>
            <a:off x="2215515" y="4607560"/>
            <a:ext cx="1235075" cy="995045"/>
          </a:xfrm>
          <a:prstGeom prst="hexag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Object</a:t>
            </a:r>
            <a:endParaRPr lang="en-US" altLang="en-US"/>
          </a:p>
        </p:txBody>
      </p:sp>
      <p:sp>
        <p:nvSpPr>
          <p:cNvPr id="12" name="Шестиугольник 11"/>
          <p:cNvSpPr/>
          <p:nvPr/>
        </p:nvSpPr>
        <p:spPr>
          <a:xfrm>
            <a:off x="1107440" y="5130165"/>
            <a:ext cx="1235075" cy="995045"/>
          </a:xfrm>
          <a:prstGeom prst="hexag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Object</a:t>
            </a:r>
            <a:endParaRPr lang="en-US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5100320" y="3894455"/>
            <a:ext cx="1881505" cy="1200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ORM (Mapping Logic)</a:t>
            </a:r>
            <a:endParaRPr lang="en-US" altLang="ru-RU"/>
          </a:p>
        </p:txBody>
      </p:sp>
      <p:sp>
        <p:nvSpPr>
          <p:cNvPr id="14" name="Блок-схема: магнитный диск 13"/>
          <p:cNvSpPr/>
          <p:nvPr/>
        </p:nvSpPr>
        <p:spPr>
          <a:xfrm>
            <a:off x="8471535" y="3215005"/>
            <a:ext cx="3070860" cy="2771140"/>
          </a:xfrm>
          <a:prstGeom prst="flowChartMagneticDisk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/>
          </a:p>
        </p:txBody>
      </p:sp>
      <p:graphicFrame>
        <p:nvGraphicFramePr>
          <p:cNvPr id="15" name="Таблица 14"/>
          <p:cNvGraphicFramePr/>
          <p:nvPr/>
        </p:nvGraphicFramePr>
        <p:xfrm>
          <a:off x="8982075" y="4299585"/>
          <a:ext cx="20497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"/>
                <a:gridCol w="512445"/>
                <a:gridCol w="512445"/>
                <a:gridCol w="5124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ru-RU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Текстовое поле 15"/>
          <p:cNvSpPr txBox="1"/>
          <p:nvPr/>
        </p:nvSpPr>
        <p:spPr>
          <a:xfrm>
            <a:off x="8552180" y="3548380"/>
            <a:ext cx="287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>
                <a:solidFill>
                  <a:schemeClr val="bg1"/>
                </a:solidFill>
              </a:rPr>
              <a:t>Реляционная база данных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2799080" y="5762625"/>
            <a:ext cx="12592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60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endParaRPr lang="en-US" altLang="en-US" sz="260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Прямая со стрелкой 20"/>
          <p:cNvCxnSpPr>
            <a:stCxn id="13" idx="1"/>
          </p:cNvCxnSpPr>
          <p:nvPr/>
        </p:nvCxnSpPr>
        <p:spPr>
          <a:xfrm flipH="1" flipV="1">
            <a:off x="4184650" y="4485005"/>
            <a:ext cx="915670" cy="1016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3"/>
          </p:cNvCxnSpPr>
          <p:nvPr/>
        </p:nvCxnSpPr>
        <p:spPr>
          <a:xfrm flipV="1">
            <a:off x="6981825" y="4490720"/>
            <a:ext cx="1186180" cy="4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504825" y="1263650"/>
            <a:ext cx="112795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 JavaScript-библиотека</a:t>
            </a:r>
            <a:r>
              <a:rPr lang="en-US" altLang="ru-RU" sz="2000"/>
              <a:t> </a:t>
            </a:r>
            <a:r>
              <a:rPr lang="ru-RU" altLang="en-US" sz="2000"/>
              <a:t>с открытым исходным кодом для разработки пользовательских интерфейсов.</a:t>
            </a:r>
            <a:endParaRPr lang="ru-RU" altLang="en-US" sz="2000"/>
          </a:p>
          <a:p>
            <a:r>
              <a:rPr lang="ru-RU" altLang="en-US" sz="2000"/>
              <a:t>Синтаксис разметки </a:t>
            </a:r>
            <a:r>
              <a:rPr lang="en-US" altLang="en-US" sz="2000"/>
              <a:t>React</a:t>
            </a:r>
            <a:r>
              <a:rPr lang="ru-RU" altLang="en-US" sz="2000"/>
              <a:t> называется JSX. Это необязательно, но большинство проектов React используют JSX для удобства.</a:t>
            </a:r>
            <a:endParaRPr lang="ru-RU" altLang="en-US" sz="2000"/>
          </a:p>
          <a:p>
            <a:r>
              <a:rPr lang="ru-RU" altLang="en-US" sz="2000"/>
              <a:t>JSX более строгий, чем HTML. Вы должны закрывать теги типа &lt;br /&gt;. Ваш компонент также не может возвращать несколько тегов JSX. Вы должны обернуть их в общий родительский файл, например в &lt;div&gt;...&lt;/div&gt; или пустую &lt;&gt;...&lt;/&gt; оболочку:</a:t>
            </a:r>
            <a:endParaRPr lang="ru-RU" altLang="en-US" sz="2000"/>
          </a:p>
          <a:p>
            <a:r>
              <a:rPr lang="ru-RU" altLang="en-US" sz="2000"/>
              <a:t>React может использоваться для разработки одностраничных и мобильных приложений. Его цель — предоставить высокую скорость разработки, простоту и масштабируемость.</a:t>
            </a:r>
            <a:endParaRPr lang="ru-RU" altLang="en-US" sz="200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rcRect t="29214" b="29594"/>
          <a:stretch>
            <a:fillRect/>
          </a:stretch>
        </p:blipFill>
        <p:spPr>
          <a:xfrm>
            <a:off x="3868420" y="236220"/>
            <a:ext cx="3657600" cy="825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4018915"/>
            <a:ext cx="4000500" cy="27051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90" y="4018915"/>
            <a:ext cx="3757930" cy="2805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1815" y="375920"/>
            <a:ext cx="2944495" cy="89916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594360" y="1398905"/>
            <a:ext cx="107835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React-Bootstrap - это полная повторная реализация компонентов Bootstrap с использованием React. Он не зависит ни от bootstrap.js, ни от jQuery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Методы и события с использованием jQuery выполняются в обязательном порядке путем прямого манипулирования DOM. В отличие от этого, React использует обновления состояния для обновления виртуального DOM. Таким образом, React-Bootstrap обеспечивает более надежное решение, поскольку включает функциональность Bootstrap в виртуальный DOM React</a:t>
            </a:r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3333750" y="3552825"/>
            <a:ext cx="1144270" cy="961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4911090" y="3632835"/>
            <a:ext cx="975995" cy="834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4"/>
          <a:srcRect l="12431" t="19000" r="8663" b="22143"/>
          <a:stretch>
            <a:fillRect/>
          </a:stretch>
        </p:blipFill>
        <p:spPr>
          <a:xfrm>
            <a:off x="6320155" y="3618230"/>
            <a:ext cx="2886075" cy="784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Текстовое поле 6"/>
          <p:cNvSpPr txBox="1"/>
          <p:nvPr/>
        </p:nvSpPr>
        <p:spPr>
          <a:xfrm>
            <a:off x="434340" y="4671060"/>
            <a:ext cx="112572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свободный набор инструментов для создания сайтов и веб-приложений. Включает в себя HTML- и CSS-шаблоны оформления для типографики, веб-форм, кнопок, меток, блоков навигации и прочих компонентов веб-интерфейса, включая JavaScript-расширения.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Bootstrap использует современные наработки в области CSS, JavaScript и HTML, поэтому использование данного инструмента не всегда может быть правильным решением при использовании старых браузеров.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405" y="2151380"/>
            <a:ext cx="9429750" cy="2152650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340" y="339090"/>
            <a:ext cx="2595880" cy="81343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64210" y="1506220"/>
            <a:ext cx="10770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это библиотека на основе сигналов, которая делает управление состоянием простым и масштабируемым за счет прозрачного применения функционального реактивного программирования.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57555" y="4202430"/>
            <a:ext cx="10677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Как и другие подобные библиотеки (например, Redux, Recoil, Hook states), MobX позволяет управлять состоянием вашего приложения, но она отличается простотой и масштабируемостью.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Mobx различает следующие концепции:</a:t>
            </a:r>
            <a:endParaRPr lang="ru-RU" altLang="en-US"/>
          </a:p>
          <a:p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State (состояние)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Actions (действия)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Derivations (производные)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850" y="120015"/>
            <a:ext cx="4119245" cy="842010"/>
          </a:xfrm>
        </p:spPr>
        <p:txBody>
          <a:bodyPr/>
          <a:p>
            <a:r>
              <a:rPr lang="ru-RU" altLang="ru-RU" sz="3000"/>
              <a:t>Дизайн-макет веб-сайта</a:t>
            </a:r>
            <a:endParaRPr lang="ru-RU" altLang="ru-RU" sz="3000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7440" y="857250"/>
            <a:ext cx="7248525" cy="53803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439285" y="6238240"/>
            <a:ext cx="372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Главная страница. Баннер сайта</a:t>
            </a:r>
            <a:endParaRPr lang="ru-RU" altLang="ru-RU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94360" y="2025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Баннер сайта</a:t>
            </a:r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776460" y="4625340"/>
            <a:ext cx="2256155" cy="99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Раздел «Приходите, если...»</a:t>
            </a:r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707245" y="2025650"/>
            <a:ext cx="2171065" cy="1256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Форма отправки заявки с полями: Имя, Телефон, Почта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264160"/>
            <a:ext cx="10227310" cy="578675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3676650" y="6274435"/>
            <a:ext cx="520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Главная страница. Специализированные курсы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895" y="78740"/>
            <a:ext cx="7943850" cy="30480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95" y="3126740"/>
            <a:ext cx="7905750" cy="363855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0113645" y="4246880"/>
            <a:ext cx="2078355" cy="933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Выбор курса по предпочтениям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09220" y="1725930"/>
            <a:ext cx="1892935" cy="795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Маркетинговое предложение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Что такое веб-сайт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Веб-сайт это совокупность веб-страниц работающих в пределах одного веб-сервера. Веб-сервер хранит содержимое веб-сайта, а также код который запускает развёртывание сайта у пользователя (движок сайта). Также для сохранения большого объема данных используется БД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191135"/>
            <a:ext cx="9829165" cy="568261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4796790" y="5951855"/>
            <a:ext cx="286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Главная страница. Отзывы</a:t>
            </a:r>
            <a:endParaRPr lang="ru-R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070" y="325120"/>
            <a:ext cx="7515225" cy="59531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4923790" y="6367145"/>
            <a:ext cx="280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Главная страница. Курсы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853295" y="2510790"/>
            <a:ext cx="2089785" cy="163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Курсы по уровню сложности: Начальный, Средний и Продвинутый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020" y="162560"/>
            <a:ext cx="7553325" cy="616267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10022840" y="1287145"/>
            <a:ext cx="2169160" cy="1163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Продолжение Курсов по уровню сложности: Премиальный курс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022840" y="4358640"/>
            <a:ext cx="1882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Информация о </a:t>
            </a:r>
            <a:endParaRPr lang="ru-RU" altLang="en-US"/>
          </a:p>
          <a:p>
            <a:r>
              <a:rPr lang="ru-RU" altLang="en-US"/>
              <a:t>преподавателях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3688715" y="6409055"/>
            <a:ext cx="512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Главная страница. Курсы и Преподаватели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" y="265430"/>
            <a:ext cx="11849100" cy="27717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265930" y="3037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Главная страница. Способы оплаты</a:t>
            </a: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75" y="564515"/>
            <a:ext cx="8858250" cy="6143625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4242435" y="196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Главная страница. Подвал сайта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Текстовое поле 5"/>
          <p:cNvSpPr txBox="1"/>
          <p:nvPr/>
        </p:nvSpPr>
        <p:spPr>
          <a:xfrm>
            <a:off x="4911725" y="260985"/>
            <a:ext cx="2091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/>
              <a:t>Веб-сайт</a:t>
            </a:r>
            <a:endParaRPr lang="ru-RU" altLang="en-US" sz="3600"/>
          </a:p>
        </p:txBody>
      </p:sp>
      <p:sp>
        <p:nvSpPr>
          <p:cNvPr id="8" name="Прямоугольник 7"/>
          <p:cNvSpPr/>
          <p:nvPr/>
        </p:nvSpPr>
        <p:spPr>
          <a:xfrm>
            <a:off x="1080770" y="1407160"/>
            <a:ext cx="2896870" cy="1379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Веб-сервер</a:t>
            </a:r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449445" y="1407160"/>
            <a:ext cx="2896870" cy="1379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База данных</a:t>
            </a:r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7818120" y="1407160"/>
            <a:ext cx="2896870" cy="1379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CMS</a:t>
            </a:r>
            <a:r>
              <a:rPr lang="ru-RU" altLang="en-US"/>
              <a:t> система</a:t>
            </a:r>
            <a:endParaRPr lang="ru-RU" altLang="en-US"/>
          </a:p>
        </p:txBody>
      </p:sp>
      <p:cxnSp>
        <p:nvCxnSpPr>
          <p:cNvPr id="13" name="Прямая со стрелкой 12"/>
          <p:cNvCxnSpPr>
            <a:stCxn id="6" idx="1"/>
            <a:endCxn id="8" idx="0"/>
          </p:cNvCxnSpPr>
          <p:nvPr/>
        </p:nvCxnSpPr>
        <p:spPr>
          <a:xfrm flipH="1">
            <a:off x="2529205" y="583565"/>
            <a:ext cx="2382520" cy="8235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942330" y="969645"/>
            <a:ext cx="15240" cy="37338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3"/>
            <a:endCxn id="12" idx="0"/>
          </p:cNvCxnSpPr>
          <p:nvPr/>
        </p:nvCxnSpPr>
        <p:spPr>
          <a:xfrm>
            <a:off x="7002780" y="583565"/>
            <a:ext cx="2263775" cy="8235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Текстовое поле 16"/>
          <p:cNvSpPr txBox="1"/>
          <p:nvPr/>
        </p:nvSpPr>
        <p:spPr>
          <a:xfrm>
            <a:off x="4239260" y="4136390"/>
            <a:ext cx="3435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СУБД: </a:t>
            </a:r>
            <a:r>
              <a:rPr lang="en-US" altLang="en-US"/>
              <a:t>Postgresql</a:t>
            </a:r>
            <a:endParaRPr lang="en-US" altLang="en-US"/>
          </a:p>
          <a:p>
            <a:r>
              <a:rPr lang="ru-RU" altLang="en-US"/>
              <a:t>Графическая оболочка: </a:t>
            </a:r>
            <a:r>
              <a:rPr lang="en-US" altLang="en-US"/>
              <a:t>pgAdmin4</a:t>
            </a:r>
            <a:endParaRPr lang="en-US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1356995" y="2977515"/>
            <a:ext cx="2620645" cy="8604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Физический сервер</a:t>
            </a:r>
            <a:endParaRPr lang="ru-RU" alt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356995" y="4028440"/>
            <a:ext cx="2620645" cy="8604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Серверное ПО</a:t>
            </a:r>
            <a:endParaRPr lang="ru-RU" altLang="ru-RU"/>
          </a:p>
        </p:txBody>
      </p:sp>
      <p:cxnSp>
        <p:nvCxnSpPr>
          <p:cNvPr id="20" name="Соединительная линия уступом 19"/>
          <p:cNvCxnSpPr>
            <a:stCxn id="8" idx="1"/>
            <a:endCxn id="18" idx="1"/>
          </p:cNvCxnSpPr>
          <p:nvPr/>
        </p:nvCxnSpPr>
        <p:spPr>
          <a:xfrm rot="10800000" flipH="1" flipV="1">
            <a:off x="1080135" y="2097405"/>
            <a:ext cx="276225" cy="1310640"/>
          </a:xfrm>
          <a:prstGeom prst="bentConnector3">
            <a:avLst>
              <a:gd name="adj1" fmla="val -86207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8" idx="1"/>
            <a:endCxn id="19" idx="1"/>
          </p:cNvCxnSpPr>
          <p:nvPr/>
        </p:nvCxnSpPr>
        <p:spPr>
          <a:xfrm rot="10800000" flipH="1" flipV="1">
            <a:off x="1080135" y="2096770"/>
            <a:ext cx="276225" cy="2361565"/>
          </a:xfrm>
          <a:prstGeom prst="bentConnector3">
            <a:avLst>
              <a:gd name="adj1" fmla="val -86207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523740" y="2999105"/>
            <a:ext cx="2620645" cy="8604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/>
              <a:t>СУБД</a:t>
            </a:r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Веб-сервер</a:t>
            </a:r>
            <a:endParaRPr lang="ru-RU" altLang="en-US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ru-RU" altLang="en-US">
                <a:latin typeface="+mn-lt"/>
                <a:cs typeface="+mn-lt"/>
                <a:sym typeface="+mn-ea"/>
              </a:rPr>
              <a:t>сервер, принимающий HTTP-запросы от клиентов, обычно веб-браузеров, и выдающий им HTTP-ответы, как правило, вместе с HTML-страницей, изображением, файлом, медиа-потоком или другими данными.</a:t>
            </a:r>
            <a:endParaRPr lang="ru-RU" altLang="en-US">
              <a:latin typeface="+mn-lt"/>
              <a:cs typeface="+mn-lt"/>
            </a:endParaRPr>
          </a:p>
          <a:p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  <a:sym typeface="+mn-ea"/>
              </a:rPr>
              <a:t>Веб-сервером называют как программное обеспечение, выполняющее функции веб-сервера, так и непосредственно компьютер (см.: Сервер (аппаратное обеспечение)), на котором это программное обеспечение работает.</a:t>
            </a:r>
            <a:endParaRPr lang="ru-RU" altLang="en-US">
              <a:latin typeface="+mn-lt"/>
              <a:cs typeface="+mn-lt"/>
            </a:endParaRPr>
          </a:p>
          <a:p>
            <a:endParaRPr lang="ru-RU" altLang="en-US">
              <a:latin typeface="+mn-lt"/>
              <a:cs typeface="+mn-lt"/>
            </a:endParaRPr>
          </a:p>
          <a:p>
            <a:r>
              <a:rPr lang="ru-RU" altLang="en-US">
                <a:latin typeface="+mn-lt"/>
                <a:cs typeface="+mn-lt"/>
                <a:sym typeface="+mn-ea"/>
              </a:rPr>
              <a:t>Клиент, которым обычно является веб-браузер, передаёт веб-серверу запросы на получение ресурсов, обозначенных URL-адресами. Ресурсы — это HTML-страницы, изображения, файлы, медиа-потоки или другие данные, которые необходимы клиенту. В ответ веб-сервер передаёт клиенту запрошенные данные. Этот обмен происходит по протоколу HTTP.</a:t>
            </a:r>
            <a:endParaRPr lang="ru-RU" altLang="en-US">
              <a:latin typeface="+mn-lt"/>
              <a:cs typeface="+mn-lt"/>
            </a:endParaRPr>
          </a:p>
          <a:p>
            <a:endParaRPr lang="ru-RU" altLang="en-US">
              <a:latin typeface="+mn-lt"/>
              <a:cs typeface="+mn-lt"/>
            </a:endParaRPr>
          </a:p>
          <a:p>
            <a:endParaRPr lang="ru-RU" altLang="en-US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812800" y="257619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Программный компонент вычислительной системы, выполняющий сервисные (обслуживающие) функции по запросу клиента, предоставляя ему доступ к определённым ресурсам или услугам. Например доступ к запросам БД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14400" y="19792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/>
              <a:t>Сервер (ПО)</a:t>
            </a:r>
            <a:endParaRPr lang="ru-RU" altLang="en-US" sz="28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707505" y="1904365"/>
            <a:ext cx="3152140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>
                <a:sym typeface="+mn-ea"/>
              </a:rPr>
              <a:t>Сервер (АО)</a:t>
            </a:r>
            <a:endParaRPr lang="ru-RU" altLang="en-US" sz="2800"/>
          </a:p>
          <a:p>
            <a:endParaRPr lang="ru-RU" altLang="en-US" sz="28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707505" y="2489835"/>
            <a:ext cx="51015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Сервером называется </a:t>
            </a:r>
            <a:r>
              <a:rPr lang="ru-RU" altLang="en-US" b="1"/>
              <a:t>компьютер</a:t>
            </a:r>
            <a:r>
              <a:rPr lang="ru-RU" altLang="en-US"/>
              <a:t>, выделенный из группы персональных компьютеров (или рабочих станций) для выполнения какой-либо сервисной задачи без непосредственного участия человека. Сервер и рабочая станция могут иметь одинаковую аппаратную конфигурацию, так как различаются лишь по участию в своей работе человека за консолью.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Некоторые сервисные задачи могут выполняться на рабочей станции параллельно с работой пользователя. Такую рабочую станцию условно называют </a:t>
            </a:r>
            <a:r>
              <a:rPr lang="ru-RU" altLang="en-US" b="1"/>
              <a:t>невыделенным сервером</a:t>
            </a:r>
            <a:endParaRPr lang="ru-RU" altLang="en-US" b="1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3596005" y="744855"/>
            <a:ext cx="2712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/>
              <a:t>Веб-сервер</a:t>
            </a:r>
            <a:endParaRPr lang="ru-RU" altLang="en-US" sz="4000"/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1910715" y="1098550"/>
            <a:ext cx="1685290" cy="8058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3"/>
            <a:endCxn id="6" idx="0"/>
          </p:cNvCxnSpPr>
          <p:nvPr/>
        </p:nvCxnSpPr>
        <p:spPr>
          <a:xfrm>
            <a:off x="6308725" y="1098550"/>
            <a:ext cx="1974850" cy="8058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" y="4882515"/>
            <a:ext cx="3286125" cy="97155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5082540"/>
            <a:ext cx="3124200" cy="571500"/>
          </a:xfrm>
          <a:prstGeom prst="rect">
            <a:avLst/>
          </a:prstGeom>
        </p:spPr>
      </p:pic>
      <p:pic>
        <p:nvPicPr>
          <p:cNvPr id="110" name="Изображение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8833485" y="550545"/>
            <a:ext cx="2860675" cy="1901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365500" y="398145"/>
            <a:ext cx="5461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3000"/>
              <a:t>Средства разработки веб-сайта</a:t>
            </a:r>
            <a:endParaRPr lang="ru-RU" altLang="ru-RU" sz="3000"/>
          </a:p>
        </p:txBody>
      </p:sp>
      <p:pic>
        <p:nvPicPr>
          <p:cNvPr id="20" name="Изображение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9605" y="2588260"/>
            <a:ext cx="2314575" cy="6477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7585075" y="15506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API-</a:t>
            </a:r>
            <a:r>
              <a:rPr lang="ru-RU" altLang="en-US"/>
              <a:t>приложение для тестирования работоспособности сервера через </a:t>
            </a:r>
            <a:r>
              <a:rPr lang="en-US" altLang="en-US"/>
              <a:t>HTTP-</a:t>
            </a:r>
            <a:r>
              <a:rPr lang="ru-RU" altLang="en-US"/>
              <a:t>азпросы</a:t>
            </a:r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682355" y="1059180"/>
            <a:ext cx="148971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600"/>
              <a:t>Insomnia</a:t>
            </a:r>
            <a:endParaRPr lang="en-US" altLang="en-US" sz="26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62940" y="1228725"/>
            <a:ext cx="4064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600"/>
              <a:t>Visual Studio Code</a:t>
            </a:r>
            <a:endParaRPr lang="en-US" altLang="ru-RU" sz="2600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62940" y="1871345"/>
            <a:ext cx="6580505" cy="2421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Позиционируется как «лёгкий» редактор кода для кроссплатформенной разработки веб- и облачных приложений. Включает в себя отладчи, инструменты для работы с Git, подсветку синтаксиса, IntelliSense и средства для рефакторинга. Имеет широкие возможности для кастомизации: пользовательские темы, сочетания клавиш и файлы конфигурации. Распространяется бесплатно, разрабатывается как программное обеспечение с открытым исходным кодом</a:t>
            </a:r>
            <a:endParaRPr lang="ru-RU" altLang="en-US"/>
          </a:p>
        </p:txBody>
      </p:sp>
      <p:pic>
        <p:nvPicPr>
          <p:cNvPr id="106" name="Изображение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662940" y="4224020"/>
            <a:ext cx="2286000" cy="128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Текстовое поле 9"/>
          <p:cNvSpPr txBox="1"/>
          <p:nvPr/>
        </p:nvSpPr>
        <p:spPr>
          <a:xfrm>
            <a:off x="7660005" y="3801745"/>
            <a:ext cx="11664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600"/>
              <a:t>Figma</a:t>
            </a:r>
            <a:endParaRPr lang="en-US" altLang="ru-RU" sz="260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3723005" y="4444365"/>
            <a:ext cx="8150860" cy="1987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/>
              <a:t>О</a:t>
            </a:r>
            <a:r>
              <a:rPr lang="en-US" altLang="ru-RU"/>
              <a:t>нлайн-сервис для разработки интерфейсов и прототипирования с возможностью организации совместной работы в режиме реального времени.</a:t>
            </a:r>
            <a:endParaRPr lang="en-US" altLang="ru-RU"/>
          </a:p>
          <a:p>
            <a:endParaRPr lang="en-US" altLang="ru-RU"/>
          </a:p>
          <a:p>
            <a:r>
              <a:rPr lang="en-US" altLang="ru-RU"/>
              <a:t>Сервис доступен по подписке, предусмотрен бесплатный тарифный план для одного пользователя. Используется как для создания упрощённых прототипов интерфейсов, так и для детальной проработки дизайна интерфейсов мобильных приложений, веб-сайтов, корпоративных порталов.</a:t>
            </a:r>
            <a:endParaRPr lang="en-US" altLang="ru-RU"/>
          </a:p>
        </p:txBody>
      </p:sp>
      <p:pic>
        <p:nvPicPr>
          <p:cNvPr id="107" name="Изображение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8682355" y="3540125"/>
            <a:ext cx="1014730" cy="1014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Что такое </a:t>
            </a:r>
            <a:r>
              <a:rPr lang="en-US" altLang="en-US"/>
              <a:t>CMS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С</a:t>
            </a:r>
            <a:r>
              <a:rPr lang="en-US" altLang="en-US">
                <a:sym typeface="+mn-ea"/>
              </a:rPr>
              <a:t>MS-</a:t>
            </a:r>
            <a:r>
              <a:rPr lang="ru-RU" altLang="en-US">
                <a:sym typeface="+mn-ea"/>
              </a:rPr>
              <a:t>система - </a:t>
            </a:r>
            <a:r>
              <a:rPr lang="en-US" altLang="ru-RU">
                <a:sym typeface="+mn-ea"/>
              </a:rPr>
              <a:t>Content Manager System. </a:t>
            </a:r>
            <a:r>
              <a:rPr lang="ru-RU" altLang="en-US">
                <a:sym typeface="+mn-ea"/>
              </a:rPr>
              <a:t>Система управления контентом</a:t>
            </a:r>
            <a:r>
              <a:rPr lang="en-US" altLang="ru-RU">
                <a:sym typeface="+mn-ea"/>
              </a:rPr>
              <a:t>. CMS </a:t>
            </a:r>
            <a:r>
              <a:rPr lang="ru-RU" altLang="ru-RU">
                <a:sym typeface="+mn-ea"/>
              </a:rPr>
              <a:t>управляет контентом- содержимым сайта. </a:t>
            </a:r>
            <a:r>
              <a:rPr lang="ru-RU" altLang="en-US">
                <a:sym typeface="+mn-ea"/>
              </a:rPr>
              <a:t>Некоторые системы управления контентом сайта — это два в одном: обеспечивают работу сайта т.е. являются «движком сайта» и позволяют редактировать его содержимое. Например, Wordpress или Joomla. </a:t>
            </a:r>
            <a:endParaRPr lang="ru-RU" altLang="en-US">
              <a:sym typeface="+mn-ea"/>
            </a:endParaRPr>
          </a:p>
          <a:p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CMS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ru-RU" altLang="en-US" sz="2000">
                <a:latin typeface="+mn-lt"/>
                <a:cs typeface="+mn-lt"/>
              </a:rPr>
              <a:t>CMS обычно состоит из двух основных компонентов: приложения для управления контентом (CMA) в качестве внешнего пользовательского интерфейса, позволяющего пользователю добавлять, изменять и удалять контент с веб-сайта без вмешательства веб-мастера, и приложение доставки контента (CDA), которое компилирует контент и обновляет веб-сайт.</a:t>
            </a:r>
            <a:endParaRPr lang="ru-RU" altLang="en-US" sz="2000">
              <a:latin typeface="+mn-lt"/>
              <a:cs typeface="+mn-lt"/>
            </a:endParaRPr>
          </a:p>
          <a:p>
            <a:pPr>
              <a:lnSpc>
                <a:spcPct val="80000"/>
              </a:lnSpc>
            </a:pPr>
            <a:endParaRPr lang="ru-RU" altLang="en-US" sz="2000">
              <a:latin typeface="+mn-lt"/>
              <a:cs typeface="+mn-lt"/>
            </a:endParaRPr>
          </a:p>
          <a:p>
            <a:pPr>
              <a:lnSpc>
                <a:spcPct val="80000"/>
              </a:lnSpc>
            </a:pPr>
            <a:r>
              <a:rPr lang="ru-RU" altLang="en-US" sz="2000">
                <a:latin typeface="+mn-lt"/>
                <a:cs typeface="+mn-lt"/>
              </a:rPr>
              <a:t>Основные функции CMS:</a:t>
            </a:r>
            <a:endParaRPr lang="ru-RU" altLang="en-US" sz="2000">
              <a:latin typeface="+mn-lt"/>
              <a:cs typeface="+mn-lt"/>
            </a:endParaRPr>
          </a:p>
          <a:p>
            <a:pPr>
              <a:lnSpc>
                <a:spcPct val="80000"/>
              </a:lnSpc>
            </a:pPr>
            <a:endParaRPr lang="ru-RU" altLang="en-US" sz="2000">
              <a:latin typeface="+mn-lt"/>
              <a:cs typeface="+mn-lt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en-US" sz="2000">
                <a:latin typeface="+mn-lt"/>
                <a:cs typeface="+mn-lt"/>
              </a:rPr>
              <a:t>предоставление инструментов для создания содержимого, организация совместной работы над содержимым;</a:t>
            </a:r>
            <a:endParaRPr lang="ru-RU" altLang="en-US" sz="2000">
              <a:latin typeface="+mn-lt"/>
              <a:cs typeface="+mn-lt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en-US" sz="2000">
                <a:latin typeface="+mn-lt"/>
                <a:cs typeface="+mn-lt"/>
              </a:rPr>
              <a:t>управление содержимым: хранение, контроль версий, соблюдение режима доступа, управление потоком документов;</a:t>
            </a:r>
            <a:endParaRPr lang="ru-RU" altLang="en-US" sz="2000">
              <a:latin typeface="+mn-lt"/>
              <a:cs typeface="+mn-lt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en-US" sz="2000">
                <a:latin typeface="+mn-lt"/>
                <a:cs typeface="+mn-lt"/>
              </a:rPr>
              <a:t>публикация содержимого;</a:t>
            </a:r>
            <a:endParaRPr lang="ru-RU" altLang="en-US" sz="2000">
              <a:latin typeface="+mn-lt"/>
              <a:cs typeface="+mn-lt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en-US" sz="2000">
                <a:latin typeface="+mn-lt"/>
                <a:cs typeface="+mn-lt"/>
              </a:rPr>
              <a:t>представление информации в виде, удобном для навигации, поиска.</a:t>
            </a:r>
            <a:endParaRPr lang="ru-RU" altLang="en-US" sz="20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Компоненты </a:t>
            </a:r>
            <a:r>
              <a:rPr lang="en-US" altLang="ru-RU"/>
              <a:t>CMS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4467860" y="1825625"/>
            <a:ext cx="2875280" cy="10610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/>
              <a:t>С</a:t>
            </a:r>
            <a:r>
              <a:rPr lang="en-US" altLang="ru-RU"/>
              <a:t>MS </a:t>
            </a:r>
            <a:r>
              <a:rPr lang="ru-RU" altLang="ru-RU"/>
              <a:t>Система управления содержимым</a:t>
            </a:r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40460" y="3082925"/>
            <a:ext cx="2875280" cy="10610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CMA -</a:t>
            </a:r>
            <a:r>
              <a:rPr lang="ru-RU" altLang="ru-RU"/>
              <a:t> Приложение для управления контентом</a:t>
            </a:r>
            <a:endParaRPr lang="ru-RU" alt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974330" y="3082925"/>
            <a:ext cx="2875280" cy="10610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CDA</a:t>
            </a:r>
            <a:r>
              <a:rPr lang="ru-RU" altLang="ru-RU"/>
              <a:t> - Приложение доставки контента</a:t>
            </a:r>
            <a:endParaRPr lang="ru-RU" altLang="ru-RU"/>
          </a:p>
        </p:txBody>
      </p:sp>
      <p:cxnSp>
        <p:nvCxnSpPr>
          <p:cNvPr id="8" name="Прямая со стрелкой 7"/>
          <p:cNvCxnSpPr>
            <a:stCxn id="4" idx="1"/>
            <a:endCxn id="5" idx="0"/>
          </p:cNvCxnSpPr>
          <p:nvPr/>
        </p:nvCxnSpPr>
        <p:spPr>
          <a:xfrm flipH="1">
            <a:off x="2578100" y="2356485"/>
            <a:ext cx="1889760" cy="7264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3"/>
            <a:endCxn id="6" idx="0"/>
          </p:cNvCxnSpPr>
          <p:nvPr/>
        </p:nvCxnSpPr>
        <p:spPr>
          <a:xfrm>
            <a:off x="7343140" y="2356485"/>
            <a:ext cx="2068830" cy="7264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8633</Words>
  <Application>WPS Presentation</Application>
  <PresentationFormat>宽屏</PresentationFormat>
  <Paragraphs>212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Bookman Old Style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aabdi</dc:creator>
  <cp:lastModifiedBy>Bael Abdimalikov</cp:lastModifiedBy>
  <cp:revision>4</cp:revision>
  <dcterms:created xsi:type="dcterms:W3CDTF">2024-05-23T05:37:38Z</dcterms:created>
  <dcterms:modified xsi:type="dcterms:W3CDTF">2024-05-23T07:26:49Z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065FDE47427E4EB1B56E549E811F90E3_11</vt:lpwstr>
  </property>
</Properties>
</file>