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a68cbc4a6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4a68cbc4a6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a68cbc4a6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4a68cbc4a6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a68cbc4a6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4a68cbc4a6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a68cbc4a6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4a68cbc4a6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a68cbc4a6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4a68cbc4a6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a68cbc4a6_0_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4a68cbc4a6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a68cbc4a6_0_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4a68cbc4a6_0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a68cbc4a6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4a68cbc4a6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a68cbc4a6_0_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4a68cbc4a6_0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a68cbc4a6_0_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4a68cbc4a6_0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Avenir"/>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0"/>
            <a:ext cx="7886700" cy="702365"/>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1791389" y="-367610"/>
            <a:ext cx="5561221" cy="78867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Avenir"/>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28650" y="0"/>
            <a:ext cx="7886700" cy="702365"/>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28650" y="702365"/>
            <a:ext cx="3886200" cy="5653986"/>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4629150" y="702365"/>
            <a:ext cx="3886200" cy="5653986"/>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628650" y="0"/>
            <a:ext cx="7886700" cy="702365"/>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venir"/>
                <a:ea typeface="Avenir"/>
                <a:cs typeface="Avenir"/>
                <a:sym typeface="Avenir"/>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venir"/>
                <a:ea typeface="Avenir"/>
                <a:cs typeface="Avenir"/>
                <a:sym typeface="Avenir"/>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venir"/>
                <a:ea typeface="Avenir"/>
                <a:cs typeface="Avenir"/>
                <a:sym typeface="Avenir"/>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0"/>
            <a:ext cx="7886700" cy="702365"/>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Avenir"/>
              <a:buNone/>
              <a:defRPr b="0" i="0" sz="4400" u="none" cap="none" strike="noStrike">
                <a:solidFill>
                  <a:schemeClr val="dk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795130"/>
            <a:ext cx="7886700" cy="5561221"/>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venir"/>
                <a:ea typeface="Avenir"/>
                <a:cs typeface="Avenir"/>
                <a:sym typeface="Avenir"/>
              </a:defRPr>
            </a:lvl1pPr>
            <a:lvl2pPr indent="0" lvl="1" marL="0" marR="0" rtl="0" algn="r">
              <a:spcBef>
                <a:spcPts val="0"/>
              </a:spcBef>
              <a:buNone/>
              <a:defRPr b="0" i="0" sz="1200" u="none" cap="none" strike="noStrike">
                <a:solidFill>
                  <a:srgbClr val="888888"/>
                </a:solidFill>
                <a:latin typeface="Avenir"/>
                <a:ea typeface="Avenir"/>
                <a:cs typeface="Avenir"/>
                <a:sym typeface="Avenir"/>
              </a:defRPr>
            </a:lvl2pPr>
            <a:lvl3pPr indent="0" lvl="2" marL="0" marR="0" rtl="0" algn="r">
              <a:spcBef>
                <a:spcPts val="0"/>
              </a:spcBef>
              <a:buNone/>
              <a:defRPr b="0" i="0" sz="1200" u="none" cap="none" strike="noStrike">
                <a:solidFill>
                  <a:srgbClr val="888888"/>
                </a:solidFill>
                <a:latin typeface="Avenir"/>
                <a:ea typeface="Avenir"/>
                <a:cs typeface="Avenir"/>
                <a:sym typeface="Avenir"/>
              </a:defRPr>
            </a:lvl3pPr>
            <a:lvl4pPr indent="0" lvl="3" marL="0" marR="0" rtl="0" algn="r">
              <a:spcBef>
                <a:spcPts val="0"/>
              </a:spcBef>
              <a:buNone/>
              <a:defRPr b="0" i="0" sz="1200" u="none" cap="none" strike="noStrike">
                <a:solidFill>
                  <a:srgbClr val="888888"/>
                </a:solidFill>
                <a:latin typeface="Avenir"/>
                <a:ea typeface="Avenir"/>
                <a:cs typeface="Avenir"/>
                <a:sym typeface="Avenir"/>
              </a:defRPr>
            </a:lvl4pPr>
            <a:lvl5pPr indent="0" lvl="4" marL="0" marR="0" rtl="0" algn="r">
              <a:spcBef>
                <a:spcPts val="0"/>
              </a:spcBef>
              <a:buNone/>
              <a:defRPr b="0" i="0" sz="1200" u="none" cap="none" strike="noStrike">
                <a:solidFill>
                  <a:srgbClr val="888888"/>
                </a:solidFill>
                <a:latin typeface="Avenir"/>
                <a:ea typeface="Avenir"/>
                <a:cs typeface="Avenir"/>
                <a:sym typeface="Avenir"/>
              </a:defRPr>
            </a:lvl5pPr>
            <a:lvl6pPr indent="0" lvl="5" marL="0" marR="0" rtl="0" algn="r">
              <a:spcBef>
                <a:spcPts val="0"/>
              </a:spcBef>
              <a:buNone/>
              <a:defRPr b="0" i="0" sz="1200" u="none" cap="none" strike="noStrike">
                <a:solidFill>
                  <a:srgbClr val="888888"/>
                </a:solidFill>
                <a:latin typeface="Avenir"/>
                <a:ea typeface="Avenir"/>
                <a:cs typeface="Avenir"/>
                <a:sym typeface="Avenir"/>
              </a:defRPr>
            </a:lvl6pPr>
            <a:lvl7pPr indent="0" lvl="6" marL="0" marR="0" rtl="0" algn="r">
              <a:spcBef>
                <a:spcPts val="0"/>
              </a:spcBef>
              <a:buNone/>
              <a:defRPr b="0" i="0" sz="1200" u="none" cap="none" strike="noStrike">
                <a:solidFill>
                  <a:srgbClr val="888888"/>
                </a:solidFill>
                <a:latin typeface="Avenir"/>
                <a:ea typeface="Avenir"/>
                <a:cs typeface="Avenir"/>
                <a:sym typeface="Avenir"/>
              </a:defRPr>
            </a:lvl7pPr>
            <a:lvl8pPr indent="0" lvl="7" marL="0" marR="0" rtl="0" algn="r">
              <a:spcBef>
                <a:spcPts val="0"/>
              </a:spcBef>
              <a:buNone/>
              <a:defRPr b="0" i="0" sz="1200" u="none" cap="none" strike="noStrike">
                <a:solidFill>
                  <a:srgbClr val="888888"/>
                </a:solidFill>
                <a:latin typeface="Avenir"/>
                <a:ea typeface="Avenir"/>
                <a:cs typeface="Avenir"/>
                <a:sym typeface="Avenir"/>
              </a:defRPr>
            </a:lvl8pPr>
            <a:lvl9pPr indent="0" lvl="8" marL="0" marR="0" rtl="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jpg"/><Relationship Id="rId4" Type="http://schemas.openxmlformats.org/officeDocument/2006/relationships/image" Target="../media/image14.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jpg"/><Relationship Id="rId4" Type="http://schemas.openxmlformats.org/officeDocument/2006/relationships/image" Target="../media/image2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jp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youtube.com/watch?v=CWfoMgZAt28&amp;feature=youtu.b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ti.com/tool/UNIFLASH" TargetMode="External"/><Relationship Id="rId4" Type="http://schemas.openxmlformats.org/officeDocument/2006/relationships/hyperlink" Target="http://www.ti.com/tool/ti-15.4-stack-gateway-linux-sdk" TargetMode="External"/><Relationship Id="rId5" Type="http://schemas.openxmlformats.org/officeDocument/2006/relationships/hyperlink" Target="https://ttssh2.osdn.jp/index.html.en" TargetMode="External"/><Relationship Id="rId6" Type="http://schemas.openxmlformats.org/officeDocument/2006/relationships/hyperlink" Target="https://sourceforge.net/projects/win32diskimag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type="ctrTitle"/>
          </p:nvPr>
        </p:nvSpPr>
        <p:spPr>
          <a:xfrm>
            <a:off x="433050" y="3805483"/>
            <a:ext cx="8038596" cy="2353956"/>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Avenir"/>
              <a:buNone/>
            </a:pPr>
            <a:r>
              <a:rPr lang="en-US"/>
              <a:t>Linux Gateway</a:t>
            </a:r>
            <a:endParaRPr/>
          </a:p>
        </p:txBody>
      </p:sp>
      <p:sp>
        <p:nvSpPr>
          <p:cNvPr id="90" name="Google Shape;90;p13"/>
          <p:cNvSpPr txBox="1"/>
          <p:nvPr>
            <p:ph idx="1" type="subTitle"/>
          </p:nvPr>
        </p:nvSpPr>
        <p:spPr>
          <a:xfrm>
            <a:off x="433050" y="2748873"/>
            <a:ext cx="8038596" cy="100076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None/>
            </a:pPr>
            <a:r>
              <a:rPr lang="en-US" sz="4000"/>
              <a:t>Jacob Sherman</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628650" y="139839"/>
            <a:ext cx="7886700" cy="62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Implementation Details</a:t>
            </a:r>
            <a:endParaRPr sz="3959"/>
          </a:p>
        </p:txBody>
      </p:sp>
      <p:sp>
        <p:nvSpPr>
          <p:cNvPr id="157" name="Google Shape;157;p22"/>
          <p:cNvSpPr txBox="1"/>
          <p:nvPr>
            <p:ph idx="1" type="body"/>
          </p:nvPr>
        </p:nvSpPr>
        <p:spPr>
          <a:xfrm>
            <a:off x="628650" y="887896"/>
            <a:ext cx="7886700" cy="5468400"/>
          </a:xfrm>
          <a:prstGeom prst="rect">
            <a:avLst/>
          </a:prstGeom>
          <a:noFill/>
          <a:ln>
            <a:noFill/>
          </a:ln>
        </p:spPr>
        <p:txBody>
          <a:bodyPr anchorCtr="0" anchor="t" bIns="45700" lIns="91425" spcFirstLastPara="1" rIns="91425" wrap="square" tIns="45700">
            <a:noAutofit/>
          </a:bodyPr>
          <a:lstStyle/>
          <a:p>
            <a:pPr indent="-292100" lvl="0" marL="228600" rtl="0" algn="l">
              <a:spcBef>
                <a:spcPts val="500"/>
              </a:spcBef>
              <a:spcAft>
                <a:spcPts val="0"/>
              </a:spcAft>
              <a:buSzPts val="2800"/>
              <a:buChar char="•"/>
            </a:pPr>
            <a:r>
              <a:rPr lang="en-US" sz="2400"/>
              <a:t>STEP 5: Connect FTDI cable to Beaglebone Black and USB end to computer</a:t>
            </a:r>
            <a:endParaRPr sz="2400"/>
          </a:p>
          <a:p>
            <a:pPr indent="0" lvl="0" marL="228600" rtl="0" algn="l">
              <a:spcBef>
                <a:spcPts val="500"/>
              </a:spcBef>
              <a:spcAft>
                <a:spcPts val="0"/>
              </a:spcAft>
              <a:buNone/>
            </a:pPr>
            <a:r>
              <a:t/>
            </a:r>
            <a:endParaRPr sz="2400"/>
          </a:p>
          <a:p>
            <a:pPr indent="0" lvl="0" marL="228600" rtl="0" algn="l">
              <a:spcBef>
                <a:spcPts val="500"/>
              </a:spcBef>
              <a:spcAft>
                <a:spcPts val="0"/>
              </a:spcAft>
              <a:buNone/>
            </a:pPr>
            <a:r>
              <a:t/>
            </a:r>
            <a:endParaRPr sz="2400"/>
          </a:p>
          <a:p>
            <a:pPr indent="0" lvl="0" marL="228600" rtl="0" algn="l">
              <a:spcBef>
                <a:spcPts val="500"/>
              </a:spcBef>
              <a:spcAft>
                <a:spcPts val="0"/>
              </a:spcAft>
              <a:buNone/>
            </a:pPr>
            <a:r>
              <a:t/>
            </a:r>
            <a:endParaRPr sz="2400"/>
          </a:p>
          <a:p>
            <a:pPr indent="0" lvl="0" marL="228600" rtl="0" algn="l">
              <a:spcBef>
                <a:spcPts val="500"/>
              </a:spcBef>
              <a:spcAft>
                <a:spcPts val="0"/>
              </a:spcAft>
              <a:buNone/>
            </a:pPr>
            <a:r>
              <a:t/>
            </a:r>
            <a:endParaRPr sz="2400"/>
          </a:p>
          <a:p>
            <a:pPr indent="0" lvl="0" marL="0" rtl="0" algn="l">
              <a:spcBef>
                <a:spcPts val="500"/>
              </a:spcBef>
              <a:spcAft>
                <a:spcPts val="0"/>
              </a:spcAft>
              <a:buNone/>
            </a:pPr>
            <a:r>
              <a:t/>
            </a:r>
            <a:endParaRPr sz="2400"/>
          </a:p>
          <a:p>
            <a:pPr indent="-266700" lvl="0" marL="228600" rtl="0" algn="l">
              <a:spcBef>
                <a:spcPts val="500"/>
              </a:spcBef>
              <a:spcAft>
                <a:spcPts val="0"/>
              </a:spcAft>
              <a:buSzPts val="2400"/>
              <a:buChar char="•"/>
            </a:pPr>
            <a:r>
              <a:rPr lang="en-US" sz="2400"/>
              <a:t>STEP 6: </a:t>
            </a:r>
            <a:r>
              <a:rPr lang="en-US" sz="2400"/>
              <a:t>Run Tera Term and connect it to the FTDI’s com port and set the baud rate to 115200, 8 data bits, no parity, 1 stop bit, no flow control</a:t>
            </a:r>
            <a:endParaRPr sz="2400"/>
          </a:p>
        </p:txBody>
      </p:sp>
      <p:sp>
        <p:nvSpPr>
          <p:cNvPr id="158" name="Google Shape;158;p22"/>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159" name="Google Shape;159;p22"/>
          <p:cNvPicPr preferRelativeResize="0"/>
          <p:nvPr/>
        </p:nvPicPr>
        <p:blipFill>
          <a:blip r:embed="rId3">
            <a:alphaModFix/>
          </a:blip>
          <a:stretch>
            <a:fillRect/>
          </a:stretch>
        </p:blipFill>
        <p:spPr>
          <a:xfrm>
            <a:off x="4026550" y="1478400"/>
            <a:ext cx="4178175" cy="2517625"/>
          </a:xfrm>
          <a:prstGeom prst="rect">
            <a:avLst/>
          </a:prstGeom>
          <a:noFill/>
          <a:ln>
            <a:noFill/>
          </a:ln>
        </p:spPr>
      </p:pic>
      <p:pic>
        <p:nvPicPr>
          <p:cNvPr id="160" name="Google Shape;160;p22"/>
          <p:cNvPicPr preferRelativeResize="0"/>
          <p:nvPr/>
        </p:nvPicPr>
        <p:blipFill>
          <a:blip r:embed="rId4">
            <a:alphaModFix/>
          </a:blip>
          <a:stretch>
            <a:fillRect/>
          </a:stretch>
        </p:blipFill>
        <p:spPr>
          <a:xfrm>
            <a:off x="228800" y="5099600"/>
            <a:ext cx="2898050" cy="1584550"/>
          </a:xfrm>
          <a:prstGeom prst="rect">
            <a:avLst/>
          </a:prstGeom>
          <a:noFill/>
          <a:ln>
            <a:noFill/>
          </a:ln>
        </p:spPr>
      </p:pic>
      <p:pic>
        <p:nvPicPr>
          <p:cNvPr id="161" name="Google Shape;161;p22"/>
          <p:cNvPicPr preferRelativeResize="0"/>
          <p:nvPr/>
        </p:nvPicPr>
        <p:blipFill>
          <a:blip r:embed="rId5">
            <a:alphaModFix/>
          </a:blip>
          <a:stretch>
            <a:fillRect/>
          </a:stretch>
        </p:blipFill>
        <p:spPr>
          <a:xfrm>
            <a:off x="5959750" y="4759075"/>
            <a:ext cx="2244975" cy="17030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628650" y="139839"/>
            <a:ext cx="7886700" cy="62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Implementation Details</a:t>
            </a:r>
            <a:endParaRPr sz="3959"/>
          </a:p>
        </p:txBody>
      </p:sp>
      <p:sp>
        <p:nvSpPr>
          <p:cNvPr id="167" name="Google Shape;167;p23"/>
          <p:cNvSpPr txBox="1"/>
          <p:nvPr>
            <p:ph idx="1" type="body"/>
          </p:nvPr>
        </p:nvSpPr>
        <p:spPr>
          <a:xfrm>
            <a:off x="628650" y="887896"/>
            <a:ext cx="7886700" cy="5468400"/>
          </a:xfrm>
          <a:prstGeom prst="rect">
            <a:avLst/>
          </a:prstGeom>
          <a:noFill/>
          <a:ln>
            <a:noFill/>
          </a:ln>
        </p:spPr>
        <p:txBody>
          <a:bodyPr anchorCtr="0" anchor="t" bIns="45700" lIns="91425" spcFirstLastPara="1" rIns="91425" wrap="square" tIns="45700">
            <a:noAutofit/>
          </a:bodyPr>
          <a:lstStyle/>
          <a:p>
            <a:pPr indent="-292100" lvl="0" marL="228600" rtl="0" algn="l">
              <a:spcBef>
                <a:spcPts val="500"/>
              </a:spcBef>
              <a:spcAft>
                <a:spcPts val="0"/>
              </a:spcAft>
              <a:buSzPts val="2800"/>
              <a:buChar char="•"/>
            </a:pPr>
            <a:r>
              <a:rPr lang="en-US" sz="2400"/>
              <a:t>STEP 7: </a:t>
            </a:r>
            <a:r>
              <a:rPr lang="en-US" sz="2400"/>
              <a:t>Connect the ethernet cable and insert the SD card into the Beaglebone Black.</a:t>
            </a:r>
            <a:endParaRPr sz="2400"/>
          </a:p>
          <a:p>
            <a:pPr indent="0" lvl="0" marL="228600" rtl="0" algn="l">
              <a:spcBef>
                <a:spcPts val="500"/>
              </a:spcBef>
              <a:spcAft>
                <a:spcPts val="0"/>
              </a:spcAft>
              <a:buNone/>
            </a:pPr>
            <a:r>
              <a:t/>
            </a:r>
            <a:endParaRPr sz="2400"/>
          </a:p>
          <a:p>
            <a:pPr indent="0" lvl="0" marL="228600" rtl="0" algn="l">
              <a:spcBef>
                <a:spcPts val="500"/>
              </a:spcBef>
              <a:spcAft>
                <a:spcPts val="0"/>
              </a:spcAft>
              <a:buNone/>
            </a:pPr>
            <a:r>
              <a:t/>
            </a:r>
            <a:endParaRPr sz="2400"/>
          </a:p>
          <a:p>
            <a:pPr indent="0" lvl="0" marL="228600" rtl="0" algn="l">
              <a:spcBef>
                <a:spcPts val="500"/>
              </a:spcBef>
              <a:spcAft>
                <a:spcPts val="0"/>
              </a:spcAft>
              <a:buNone/>
            </a:pPr>
            <a:r>
              <a:t/>
            </a:r>
            <a:endParaRPr sz="2400"/>
          </a:p>
          <a:p>
            <a:pPr indent="0" lvl="0" marL="0" rtl="0" algn="l">
              <a:spcBef>
                <a:spcPts val="500"/>
              </a:spcBef>
              <a:spcAft>
                <a:spcPts val="0"/>
              </a:spcAft>
              <a:buNone/>
            </a:pPr>
            <a:r>
              <a:t/>
            </a:r>
            <a:endParaRPr sz="2400"/>
          </a:p>
          <a:p>
            <a:pPr indent="-266700" lvl="0" marL="228600" rtl="0" algn="l">
              <a:spcBef>
                <a:spcPts val="500"/>
              </a:spcBef>
              <a:spcAft>
                <a:spcPts val="0"/>
              </a:spcAft>
              <a:buSzPts val="2400"/>
              <a:buChar char="•"/>
            </a:pPr>
            <a:r>
              <a:rPr lang="en-US" sz="2400"/>
              <a:t>STEP 8:</a:t>
            </a:r>
            <a:r>
              <a:rPr lang="en-US" sz="1200">
                <a:latin typeface="Times New Roman"/>
                <a:ea typeface="Times New Roman"/>
                <a:cs typeface="Times New Roman"/>
                <a:sym typeface="Times New Roman"/>
              </a:rPr>
              <a:t> </a:t>
            </a:r>
            <a:r>
              <a:rPr lang="en-US" sz="2400"/>
              <a:t>Press and hold the boot select button for a few seconds while supplying power to the Beaglebone Black then let go. In 5 to 10 seconds the LEDs should start flashing.</a:t>
            </a:r>
            <a:endParaRPr sz="2400"/>
          </a:p>
        </p:txBody>
      </p:sp>
      <p:sp>
        <p:nvSpPr>
          <p:cNvPr id="168" name="Google Shape;168;p23"/>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169" name="Google Shape;169;p23"/>
          <p:cNvPicPr preferRelativeResize="0"/>
          <p:nvPr/>
        </p:nvPicPr>
        <p:blipFill>
          <a:blip r:embed="rId3">
            <a:alphaModFix/>
          </a:blip>
          <a:stretch>
            <a:fillRect/>
          </a:stretch>
        </p:blipFill>
        <p:spPr>
          <a:xfrm>
            <a:off x="5315475" y="1420950"/>
            <a:ext cx="3350450" cy="2008050"/>
          </a:xfrm>
          <a:prstGeom prst="rect">
            <a:avLst/>
          </a:prstGeom>
          <a:noFill/>
          <a:ln>
            <a:noFill/>
          </a:ln>
        </p:spPr>
      </p:pic>
      <p:pic>
        <p:nvPicPr>
          <p:cNvPr id="170" name="Google Shape;170;p23"/>
          <p:cNvPicPr preferRelativeResize="0"/>
          <p:nvPr/>
        </p:nvPicPr>
        <p:blipFill>
          <a:blip r:embed="rId4">
            <a:alphaModFix/>
          </a:blip>
          <a:stretch>
            <a:fillRect/>
          </a:stretch>
        </p:blipFill>
        <p:spPr>
          <a:xfrm rot="-5400000">
            <a:off x="6262225" y="4063125"/>
            <a:ext cx="1796300" cy="3011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628650" y="139839"/>
            <a:ext cx="7886700" cy="62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Implementation Details</a:t>
            </a:r>
            <a:endParaRPr sz="3959"/>
          </a:p>
        </p:txBody>
      </p:sp>
      <p:sp>
        <p:nvSpPr>
          <p:cNvPr id="176" name="Google Shape;176;p24"/>
          <p:cNvSpPr txBox="1"/>
          <p:nvPr>
            <p:ph idx="1" type="body"/>
          </p:nvPr>
        </p:nvSpPr>
        <p:spPr>
          <a:xfrm>
            <a:off x="628650" y="887896"/>
            <a:ext cx="7886700" cy="5468400"/>
          </a:xfrm>
          <a:prstGeom prst="rect">
            <a:avLst/>
          </a:prstGeom>
          <a:noFill/>
          <a:ln>
            <a:noFill/>
          </a:ln>
        </p:spPr>
        <p:txBody>
          <a:bodyPr anchorCtr="0" anchor="t" bIns="45700" lIns="91425" spcFirstLastPara="1" rIns="91425" wrap="square" tIns="45700">
            <a:noAutofit/>
          </a:bodyPr>
          <a:lstStyle/>
          <a:p>
            <a:pPr indent="-292100" lvl="0" marL="228600" rtl="0" algn="l">
              <a:spcBef>
                <a:spcPts val="500"/>
              </a:spcBef>
              <a:spcAft>
                <a:spcPts val="0"/>
              </a:spcAft>
              <a:buSzPts val="2800"/>
              <a:buChar char="•"/>
            </a:pPr>
            <a:r>
              <a:rPr lang="en-US" sz="2400"/>
              <a:t>STEP 9: </a:t>
            </a:r>
            <a:r>
              <a:rPr lang="en-US" sz="2400"/>
              <a:t>Once the Beaglebone Black is up and running the terminal should show the Arago Project Welcome message. The username is root.</a:t>
            </a:r>
            <a:endParaRPr sz="2400"/>
          </a:p>
          <a:p>
            <a:pPr indent="0" lvl="0" marL="228600" rtl="0" algn="l">
              <a:spcBef>
                <a:spcPts val="500"/>
              </a:spcBef>
              <a:spcAft>
                <a:spcPts val="0"/>
              </a:spcAft>
              <a:buNone/>
            </a:pPr>
            <a:r>
              <a:t/>
            </a:r>
            <a:endParaRPr sz="2400"/>
          </a:p>
          <a:p>
            <a:pPr indent="0" lvl="0" marL="228600" rtl="0" algn="l">
              <a:spcBef>
                <a:spcPts val="500"/>
              </a:spcBef>
              <a:spcAft>
                <a:spcPts val="0"/>
              </a:spcAft>
              <a:buNone/>
            </a:pPr>
            <a:r>
              <a:t/>
            </a:r>
            <a:endParaRPr sz="2400"/>
          </a:p>
          <a:p>
            <a:pPr indent="0" lvl="0" marL="0" rtl="0" algn="l">
              <a:spcBef>
                <a:spcPts val="500"/>
              </a:spcBef>
              <a:spcAft>
                <a:spcPts val="0"/>
              </a:spcAft>
              <a:buNone/>
            </a:pPr>
            <a:r>
              <a:t/>
            </a:r>
            <a:endParaRPr sz="2400"/>
          </a:p>
          <a:p>
            <a:pPr indent="-266700" lvl="0" marL="228600" rtl="0" algn="l">
              <a:spcBef>
                <a:spcPts val="500"/>
              </a:spcBef>
              <a:spcAft>
                <a:spcPts val="0"/>
              </a:spcAft>
              <a:buSzPts val="2400"/>
              <a:buChar char="•"/>
            </a:pPr>
            <a:r>
              <a:rPr lang="en-US" sz="2400"/>
              <a:t>STEP 10: </a:t>
            </a:r>
            <a:r>
              <a:rPr lang="en-US" sz="2400"/>
              <a:t>Use the ifconfig command to get the ip address of the Beaglebone Black. Then open another terminal to ssh to that ip address.</a:t>
            </a:r>
            <a:endParaRPr sz="2400"/>
          </a:p>
        </p:txBody>
      </p:sp>
      <p:sp>
        <p:nvSpPr>
          <p:cNvPr id="177" name="Google Shape;177;p24"/>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178" name="Google Shape;178;p24"/>
          <p:cNvPicPr preferRelativeResize="0"/>
          <p:nvPr/>
        </p:nvPicPr>
        <p:blipFill rotWithShape="1">
          <a:blip r:embed="rId3">
            <a:alphaModFix/>
          </a:blip>
          <a:srcRect b="0" l="1743" r="4527" t="64406"/>
          <a:stretch/>
        </p:blipFill>
        <p:spPr>
          <a:xfrm>
            <a:off x="5319500" y="1899500"/>
            <a:ext cx="3566626" cy="1473000"/>
          </a:xfrm>
          <a:prstGeom prst="rect">
            <a:avLst/>
          </a:prstGeom>
          <a:noFill/>
          <a:ln>
            <a:noFill/>
          </a:ln>
        </p:spPr>
      </p:pic>
      <p:pic>
        <p:nvPicPr>
          <p:cNvPr id="179" name="Google Shape;179;p24"/>
          <p:cNvPicPr preferRelativeResize="0"/>
          <p:nvPr/>
        </p:nvPicPr>
        <p:blipFill rotWithShape="1">
          <a:blip r:embed="rId4">
            <a:alphaModFix/>
          </a:blip>
          <a:srcRect b="48775" l="817" r="10269" t="10080"/>
          <a:stretch/>
        </p:blipFill>
        <p:spPr>
          <a:xfrm>
            <a:off x="930050" y="4589975"/>
            <a:ext cx="3566624" cy="18075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628650" y="139839"/>
            <a:ext cx="7886700" cy="62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Implementation Details</a:t>
            </a:r>
            <a:endParaRPr sz="3959"/>
          </a:p>
        </p:txBody>
      </p:sp>
      <p:sp>
        <p:nvSpPr>
          <p:cNvPr id="185" name="Google Shape;185;p25"/>
          <p:cNvSpPr txBox="1"/>
          <p:nvPr>
            <p:ph idx="1" type="body"/>
          </p:nvPr>
        </p:nvSpPr>
        <p:spPr>
          <a:xfrm>
            <a:off x="628650" y="887896"/>
            <a:ext cx="7886700" cy="5468400"/>
          </a:xfrm>
          <a:prstGeom prst="rect">
            <a:avLst/>
          </a:prstGeom>
          <a:noFill/>
          <a:ln>
            <a:noFill/>
          </a:ln>
        </p:spPr>
        <p:txBody>
          <a:bodyPr anchorCtr="0" anchor="t" bIns="45700" lIns="91425" spcFirstLastPara="1" rIns="91425" wrap="square" tIns="45700">
            <a:noAutofit/>
          </a:bodyPr>
          <a:lstStyle/>
          <a:p>
            <a:pPr indent="-292100" lvl="0" marL="228600" rtl="0" algn="l">
              <a:spcBef>
                <a:spcPts val="500"/>
              </a:spcBef>
              <a:spcAft>
                <a:spcPts val="0"/>
              </a:spcAft>
              <a:buSzPts val="2800"/>
              <a:buChar char="•"/>
            </a:pPr>
            <a:r>
              <a:rPr lang="en-US" sz="2400"/>
              <a:t>STEP 11: </a:t>
            </a:r>
            <a:r>
              <a:rPr lang="en-US" sz="2400"/>
              <a:t>Locate the bbb_prebuilt.tar.gz file in the Linux Gateway SDK. bbb_prebuilt.tar.gz should be in the prebuilt directory inside the main SDK folder which is by default installed to ~/ti/ti154stack_linux_x64_2_07_00_16/. Copy this file over to the Beaglebone Black. You can either use a flash drive or you can scp it through the network if the Beaglebone Black is connected to the same network as the computer you installed to.</a:t>
            </a:r>
            <a:endParaRPr sz="2400"/>
          </a:p>
          <a:p>
            <a:pPr indent="0" lvl="0" marL="228600" rtl="0" algn="l">
              <a:spcBef>
                <a:spcPts val="500"/>
              </a:spcBef>
              <a:spcAft>
                <a:spcPts val="0"/>
              </a:spcAft>
              <a:buNone/>
            </a:pPr>
            <a:r>
              <a:t/>
            </a:r>
            <a:endParaRPr sz="2400"/>
          </a:p>
          <a:p>
            <a:pPr indent="-266700" lvl="0" marL="228600" rtl="0" algn="l">
              <a:spcBef>
                <a:spcPts val="500"/>
              </a:spcBef>
              <a:spcAft>
                <a:spcPts val="0"/>
              </a:spcAft>
              <a:buSzPts val="2400"/>
              <a:buFont typeface="Avenir"/>
              <a:buChar char="•"/>
            </a:pPr>
            <a:r>
              <a:rPr lang="en-US" sz="2400"/>
              <a:t>Step 12: On the Beaglebone Black, extract bbb_prebuilt.tar.gz</a:t>
            </a:r>
            <a:endParaRPr sz="2400"/>
          </a:p>
          <a:p>
            <a:pPr indent="0" lvl="0" marL="0" rtl="0" algn="l">
              <a:spcBef>
                <a:spcPts val="500"/>
              </a:spcBef>
              <a:spcAft>
                <a:spcPts val="0"/>
              </a:spcAft>
              <a:buNone/>
            </a:pPr>
            <a:r>
              <a:t/>
            </a:r>
            <a:endParaRPr sz="2400"/>
          </a:p>
        </p:txBody>
      </p:sp>
      <p:sp>
        <p:nvSpPr>
          <p:cNvPr id="186" name="Google Shape;186;p25"/>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628650" y="139839"/>
            <a:ext cx="7886700" cy="62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Implementation Details</a:t>
            </a:r>
            <a:endParaRPr sz="3959"/>
          </a:p>
        </p:txBody>
      </p:sp>
      <p:sp>
        <p:nvSpPr>
          <p:cNvPr id="192" name="Google Shape;192;p26"/>
          <p:cNvSpPr txBox="1"/>
          <p:nvPr>
            <p:ph idx="1" type="body"/>
          </p:nvPr>
        </p:nvSpPr>
        <p:spPr>
          <a:xfrm>
            <a:off x="628650" y="887896"/>
            <a:ext cx="7886700" cy="5468400"/>
          </a:xfrm>
          <a:prstGeom prst="rect">
            <a:avLst/>
          </a:prstGeom>
          <a:noFill/>
          <a:ln>
            <a:noFill/>
          </a:ln>
        </p:spPr>
        <p:txBody>
          <a:bodyPr anchorCtr="0" anchor="t" bIns="45700" lIns="91425" spcFirstLastPara="1" rIns="91425" wrap="square" tIns="45700">
            <a:noAutofit/>
          </a:bodyPr>
          <a:lstStyle/>
          <a:p>
            <a:pPr indent="-292100" lvl="0" marL="228600" rtl="0" algn="l">
              <a:spcBef>
                <a:spcPts val="500"/>
              </a:spcBef>
              <a:spcAft>
                <a:spcPts val="0"/>
              </a:spcAft>
              <a:buSzPts val="2800"/>
              <a:buChar char="•"/>
            </a:pPr>
            <a:r>
              <a:rPr lang="en-US" sz="2400"/>
              <a:t>STEP 13:</a:t>
            </a:r>
            <a:r>
              <a:rPr lang="en-US" sz="2400"/>
              <a:t> Next connect the MAC-CoP Launchpad to the Beaglebone Black using a USB cable. After a few seconds you can check and see if the MAC-CoP connected properly by typing</a:t>
            </a:r>
            <a:endParaRPr sz="2400"/>
          </a:p>
          <a:p>
            <a:pPr indent="0" lvl="0" marL="228600" rtl="0" algn="l">
              <a:spcBef>
                <a:spcPts val="500"/>
              </a:spcBef>
              <a:spcAft>
                <a:spcPts val="0"/>
              </a:spcAft>
              <a:buNone/>
            </a:pPr>
            <a:r>
              <a:t/>
            </a:r>
            <a:endParaRPr sz="2400"/>
          </a:p>
          <a:p>
            <a:pPr indent="0" lvl="0" marL="228600" rtl="0" algn="l">
              <a:spcBef>
                <a:spcPts val="500"/>
              </a:spcBef>
              <a:spcAft>
                <a:spcPts val="0"/>
              </a:spcAft>
              <a:buNone/>
            </a:pPr>
            <a:r>
              <a:rPr lang="en-US" sz="2400"/>
              <a:t>ls -l /dev/ttyACM*</a:t>
            </a:r>
            <a:endParaRPr sz="2400"/>
          </a:p>
          <a:p>
            <a:pPr indent="0" lvl="0" marL="228600" rtl="0" algn="l">
              <a:spcBef>
                <a:spcPts val="500"/>
              </a:spcBef>
              <a:spcAft>
                <a:spcPts val="0"/>
              </a:spcAft>
              <a:buNone/>
            </a:pPr>
            <a:r>
              <a:t/>
            </a:r>
            <a:endParaRPr sz="2400"/>
          </a:p>
          <a:p>
            <a:pPr indent="0" lvl="0" marL="228600" rtl="0" algn="l">
              <a:spcBef>
                <a:spcPts val="500"/>
              </a:spcBef>
              <a:spcAft>
                <a:spcPts val="0"/>
              </a:spcAft>
              <a:buNone/>
            </a:pPr>
            <a:r>
              <a:rPr lang="en-US" sz="2400"/>
              <a:t>If it shows both /dev/ttyACM0 and /dev/ttyACM1 then it should be connected properly. If it shows a different number than you may need to change ttyACM0 to a different number in prebuilt/bin/collector.cfg</a:t>
            </a:r>
            <a:endParaRPr sz="2400"/>
          </a:p>
        </p:txBody>
      </p:sp>
      <p:sp>
        <p:nvSpPr>
          <p:cNvPr id="193" name="Google Shape;193;p26"/>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194" name="Google Shape;194;p26"/>
          <p:cNvPicPr preferRelativeResize="0"/>
          <p:nvPr/>
        </p:nvPicPr>
        <p:blipFill rotWithShape="1">
          <a:blip r:embed="rId3">
            <a:alphaModFix/>
          </a:blip>
          <a:srcRect b="14133" l="15224" r="20832" t="30134"/>
          <a:stretch/>
        </p:blipFill>
        <p:spPr>
          <a:xfrm>
            <a:off x="5106850" y="2134175"/>
            <a:ext cx="3028875" cy="1586550"/>
          </a:xfrm>
          <a:prstGeom prst="rect">
            <a:avLst/>
          </a:prstGeom>
          <a:noFill/>
          <a:ln>
            <a:noFill/>
          </a:ln>
        </p:spPr>
      </p:pic>
      <p:pic>
        <p:nvPicPr>
          <p:cNvPr id="195" name="Google Shape;195;p26"/>
          <p:cNvPicPr preferRelativeResize="0"/>
          <p:nvPr/>
        </p:nvPicPr>
        <p:blipFill>
          <a:blip r:embed="rId4">
            <a:alphaModFix/>
          </a:blip>
          <a:stretch>
            <a:fillRect/>
          </a:stretch>
        </p:blipFill>
        <p:spPr>
          <a:xfrm>
            <a:off x="1000150" y="5380950"/>
            <a:ext cx="6618947" cy="628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628650" y="139839"/>
            <a:ext cx="7886700" cy="62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Implementation Details</a:t>
            </a:r>
            <a:endParaRPr sz="3959"/>
          </a:p>
        </p:txBody>
      </p:sp>
      <p:sp>
        <p:nvSpPr>
          <p:cNvPr id="201" name="Google Shape;201;p27"/>
          <p:cNvSpPr txBox="1"/>
          <p:nvPr>
            <p:ph idx="1" type="body"/>
          </p:nvPr>
        </p:nvSpPr>
        <p:spPr>
          <a:xfrm>
            <a:off x="628650" y="887896"/>
            <a:ext cx="7886700" cy="5468400"/>
          </a:xfrm>
          <a:prstGeom prst="rect">
            <a:avLst/>
          </a:prstGeom>
          <a:noFill/>
          <a:ln>
            <a:noFill/>
          </a:ln>
        </p:spPr>
        <p:txBody>
          <a:bodyPr anchorCtr="0" anchor="t" bIns="45700" lIns="91425" spcFirstLastPara="1" rIns="91425" wrap="square" tIns="45700">
            <a:noAutofit/>
          </a:bodyPr>
          <a:lstStyle/>
          <a:p>
            <a:pPr indent="-292100" lvl="0" marL="228600" rtl="0" algn="l">
              <a:spcBef>
                <a:spcPts val="500"/>
              </a:spcBef>
              <a:spcAft>
                <a:spcPts val="0"/>
              </a:spcAft>
              <a:buSzPts val="2800"/>
              <a:buChar char="•"/>
            </a:pPr>
            <a:r>
              <a:rPr lang="en-US" sz="2400"/>
              <a:t>STEP 14: </a:t>
            </a:r>
            <a:r>
              <a:rPr lang="en-US" sz="2400"/>
              <a:t>So there is actually an error in the bash file used to start the application. This file is run_demo.sh It should be located in the prebuilt folder. You will need to edit it and change GATEWAY_DIR=${HERE}/gateway to GATEWAY_DIR=${HERE}/gateway/gateway. This is because when the bbb_prebuilt.tar.gz is extracted it extracts run_gateway.sh to prebuilt/gateway/gateway and not to prebuilt/gateway. </a:t>
            </a:r>
            <a:endParaRPr sz="2400"/>
          </a:p>
        </p:txBody>
      </p:sp>
      <p:sp>
        <p:nvSpPr>
          <p:cNvPr id="202" name="Google Shape;202;p27"/>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203" name="Google Shape;203;p27"/>
          <p:cNvPicPr preferRelativeResize="0"/>
          <p:nvPr/>
        </p:nvPicPr>
        <p:blipFill>
          <a:blip r:embed="rId3">
            <a:alphaModFix/>
          </a:blip>
          <a:stretch>
            <a:fillRect/>
          </a:stretch>
        </p:blipFill>
        <p:spPr>
          <a:xfrm>
            <a:off x="969450" y="4515775"/>
            <a:ext cx="4417950" cy="110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628650" y="139839"/>
            <a:ext cx="7886700" cy="62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Implementation Details</a:t>
            </a:r>
            <a:endParaRPr sz="3959"/>
          </a:p>
        </p:txBody>
      </p:sp>
      <p:sp>
        <p:nvSpPr>
          <p:cNvPr id="209" name="Google Shape;209;p28"/>
          <p:cNvSpPr txBox="1"/>
          <p:nvPr>
            <p:ph idx="1" type="body"/>
          </p:nvPr>
        </p:nvSpPr>
        <p:spPr>
          <a:xfrm>
            <a:off x="628650" y="887896"/>
            <a:ext cx="7886700" cy="5468400"/>
          </a:xfrm>
          <a:prstGeom prst="rect">
            <a:avLst/>
          </a:prstGeom>
          <a:noFill/>
          <a:ln>
            <a:noFill/>
          </a:ln>
        </p:spPr>
        <p:txBody>
          <a:bodyPr anchorCtr="0" anchor="t" bIns="45700" lIns="91425" spcFirstLastPara="1" rIns="91425" wrap="square" tIns="45700">
            <a:noAutofit/>
          </a:bodyPr>
          <a:lstStyle/>
          <a:p>
            <a:pPr indent="-292100" lvl="0" marL="228600" rtl="0" algn="l">
              <a:spcBef>
                <a:spcPts val="500"/>
              </a:spcBef>
              <a:spcAft>
                <a:spcPts val="0"/>
              </a:spcAft>
              <a:buSzPts val="2800"/>
              <a:buChar char="•"/>
            </a:pPr>
            <a:r>
              <a:rPr lang="en-US" sz="2400"/>
              <a:t>STEP 15: </a:t>
            </a:r>
            <a:r>
              <a:rPr lang="en-US" sz="2400"/>
              <a:t>Now with that error fixed you should be able to run the application by making sure you are in the prebuilt directory and using ./run_demo.sh. After typing that it should display on the terminal that it is running the application and some tasks. Eventually it will display the address of the collector app. It should be at http://&lt;Beaglebone’s ip address&gt;:1310 Copy the URL to your web browser and you should see the collector app.</a:t>
            </a:r>
            <a:endParaRPr sz="2400"/>
          </a:p>
        </p:txBody>
      </p:sp>
      <p:sp>
        <p:nvSpPr>
          <p:cNvPr id="210" name="Google Shape;210;p28"/>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211" name="Google Shape;211;p28"/>
          <p:cNvPicPr preferRelativeResize="0"/>
          <p:nvPr/>
        </p:nvPicPr>
        <p:blipFill rotWithShape="1">
          <a:blip r:embed="rId3">
            <a:alphaModFix/>
          </a:blip>
          <a:srcRect b="0" l="0" r="41280" t="68946"/>
          <a:stretch/>
        </p:blipFill>
        <p:spPr>
          <a:xfrm>
            <a:off x="6363125" y="3981663"/>
            <a:ext cx="2228850" cy="809625"/>
          </a:xfrm>
          <a:prstGeom prst="rect">
            <a:avLst/>
          </a:prstGeom>
          <a:noFill/>
          <a:ln>
            <a:noFill/>
          </a:ln>
        </p:spPr>
      </p:pic>
      <p:pic>
        <p:nvPicPr>
          <p:cNvPr id="212" name="Google Shape;212;p28"/>
          <p:cNvPicPr preferRelativeResize="0"/>
          <p:nvPr/>
        </p:nvPicPr>
        <p:blipFill rotWithShape="1">
          <a:blip r:embed="rId4">
            <a:alphaModFix/>
          </a:blip>
          <a:srcRect b="0" l="26600" r="0" t="0"/>
          <a:stretch/>
        </p:blipFill>
        <p:spPr>
          <a:xfrm>
            <a:off x="495725" y="4446825"/>
            <a:ext cx="3528674" cy="2193975"/>
          </a:xfrm>
          <a:prstGeom prst="rect">
            <a:avLst/>
          </a:prstGeom>
          <a:noFill/>
          <a:ln>
            <a:noFill/>
          </a:ln>
        </p:spPr>
      </p:pic>
      <p:pic>
        <p:nvPicPr>
          <p:cNvPr id="213" name="Google Shape;213;p28"/>
          <p:cNvPicPr preferRelativeResize="0"/>
          <p:nvPr/>
        </p:nvPicPr>
        <p:blipFill rotWithShape="1">
          <a:blip r:embed="rId5">
            <a:alphaModFix/>
          </a:blip>
          <a:srcRect b="10321" l="0" r="32249" t="32529"/>
          <a:stretch/>
        </p:blipFill>
        <p:spPr>
          <a:xfrm>
            <a:off x="2849038" y="3976913"/>
            <a:ext cx="3324225" cy="819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628650" y="139839"/>
            <a:ext cx="7886700" cy="62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Implementation Details</a:t>
            </a:r>
            <a:endParaRPr sz="3959"/>
          </a:p>
        </p:txBody>
      </p:sp>
      <p:sp>
        <p:nvSpPr>
          <p:cNvPr id="219" name="Google Shape;219;p29"/>
          <p:cNvSpPr txBox="1"/>
          <p:nvPr>
            <p:ph idx="1" type="body"/>
          </p:nvPr>
        </p:nvSpPr>
        <p:spPr>
          <a:xfrm>
            <a:off x="628650" y="887896"/>
            <a:ext cx="7886700" cy="5468400"/>
          </a:xfrm>
          <a:prstGeom prst="rect">
            <a:avLst/>
          </a:prstGeom>
          <a:noFill/>
          <a:ln>
            <a:noFill/>
          </a:ln>
        </p:spPr>
        <p:txBody>
          <a:bodyPr anchorCtr="0" anchor="t" bIns="45700" lIns="91425" spcFirstLastPara="1" rIns="91425" wrap="square" tIns="45700">
            <a:noAutofit/>
          </a:bodyPr>
          <a:lstStyle/>
          <a:p>
            <a:pPr indent="-292100" lvl="0" marL="228600" rtl="0" algn="l">
              <a:spcBef>
                <a:spcPts val="500"/>
              </a:spcBef>
              <a:spcAft>
                <a:spcPts val="0"/>
              </a:spcAft>
              <a:buSzPts val="2800"/>
              <a:buChar char="•"/>
            </a:pPr>
            <a:r>
              <a:rPr lang="en-US" sz="2400"/>
              <a:t>STEP 16: </a:t>
            </a:r>
            <a:r>
              <a:rPr lang="en-US" sz="2400"/>
              <a:t>Now connect the sensor launchboard to a power source using a USB and then reset it to factory default by pressing and holding button 2 and then pressing and releasing the reset button before releasing button 2.</a:t>
            </a:r>
            <a:endParaRPr sz="2400"/>
          </a:p>
          <a:p>
            <a:pPr indent="0" lvl="0" marL="228600" rtl="0" algn="l">
              <a:spcBef>
                <a:spcPts val="500"/>
              </a:spcBef>
              <a:spcAft>
                <a:spcPts val="0"/>
              </a:spcAft>
              <a:buNone/>
            </a:pPr>
            <a:r>
              <a:t/>
            </a:r>
            <a:endParaRPr sz="2400"/>
          </a:p>
          <a:p>
            <a:pPr indent="0" lvl="0" marL="0" rtl="0" algn="l">
              <a:spcBef>
                <a:spcPts val="500"/>
              </a:spcBef>
              <a:spcAft>
                <a:spcPts val="0"/>
              </a:spcAft>
              <a:buNone/>
            </a:pPr>
            <a:r>
              <a:t/>
            </a:r>
            <a:endParaRPr sz="2400"/>
          </a:p>
        </p:txBody>
      </p:sp>
      <p:sp>
        <p:nvSpPr>
          <p:cNvPr id="220" name="Google Shape;220;p29"/>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221" name="Google Shape;221;p29"/>
          <p:cNvPicPr preferRelativeResize="0"/>
          <p:nvPr/>
        </p:nvPicPr>
        <p:blipFill>
          <a:blip r:embed="rId3">
            <a:alphaModFix/>
          </a:blip>
          <a:stretch>
            <a:fillRect/>
          </a:stretch>
        </p:blipFill>
        <p:spPr>
          <a:xfrm rot="-5400000">
            <a:off x="4592275" y="1695725"/>
            <a:ext cx="2686800" cy="4508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628650" y="139839"/>
            <a:ext cx="7886700" cy="62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Implementation Details</a:t>
            </a:r>
            <a:endParaRPr sz="3959"/>
          </a:p>
        </p:txBody>
      </p:sp>
      <p:sp>
        <p:nvSpPr>
          <p:cNvPr id="227" name="Google Shape;227;p30"/>
          <p:cNvSpPr txBox="1"/>
          <p:nvPr>
            <p:ph idx="1" type="body"/>
          </p:nvPr>
        </p:nvSpPr>
        <p:spPr>
          <a:xfrm>
            <a:off x="628650" y="887896"/>
            <a:ext cx="7886700" cy="5468400"/>
          </a:xfrm>
          <a:prstGeom prst="rect">
            <a:avLst/>
          </a:prstGeom>
          <a:noFill/>
          <a:ln>
            <a:noFill/>
          </a:ln>
        </p:spPr>
        <p:txBody>
          <a:bodyPr anchorCtr="0" anchor="t" bIns="45700" lIns="91425" spcFirstLastPara="1" rIns="91425" wrap="square" tIns="45700">
            <a:noAutofit/>
          </a:bodyPr>
          <a:lstStyle/>
          <a:p>
            <a:pPr indent="-292100" lvl="0" marL="228600" rtl="0" algn="l">
              <a:spcBef>
                <a:spcPts val="500"/>
              </a:spcBef>
              <a:spcAft>
                <a:spcPts val="0"/>
              </a:spcAft>
              <a:buSzPts val="2800"/>
              <a:buChar char="•"/>
            </a:pPr>
            <a:r>
              <a:rPr lang="en-US" sz="2400"/>
              <a:t>STEP 17: Now press the open button on the collector app. Within a few seconds the sensor launchpad should connect and appear on the collector app. You can press LED toggle to turn the green LED on the Sensor on and off. It can sometimes have a few seconds of delay.</a:t>
            </a:r>
            <a:endParaRPr sz="2400"/>
          </a:p>
          <a:p>
            <a:pPr indent="0" lvl="0" marL="228600" rtl="0" algn="l">
              <a:spcBef>
                <a:spcPts val="500"/>
              </a:spcBef>
              <a:spcAft>
                <a:spcPts val="0"/>
              </a:spcAft>
              <a:buNone/>
            </a:pPr>
            <a:r>
              <a:t/>
            </a:r>
            <a:endParaRPr sz="2400"/>
          </a:p>
          <a:p>
            <a:pPr indent="0" lvl="0" marL="0" rtl="0" algn="l">
              <a:spcBef>
                <a:spcPts val="500"/>
              </a:spcBef>
              <a:spcAft>
                <a:spcPts val="0"/>
              </a:spcAft>
              <a:buNone/>
            </a:pPr>
            <a:r>
              <a:t/>
            </a:r>
            <a:endParaRPr sz="2400"/>
          </a:p>
        </p:txBody>
      </p:sp>
      <p:sp>
        <p:nvSpPr>
          <p:cNvPr id="228" name="Google Shape;228;p30"/>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229" name="Google Shape;229;p30"/>
          <p:cNvPicPr preferRelativeResize="0"/>
          <p:nvPr/>
        </p:nvPicPr>
        <p:blipFill>
          <a:blip r:embed="rId3">
            <a:alphaModFix/>
          </a:blip>
          <a:stretch>
            <a:fillRect/>
          </a:stretch>
        </p:blipFill>
        <p:spPr>
          <a:xfrm>
            <a:off x="3394500" y="2942525"/>
            <a:ext cx="5228625" cy="2846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628650" y="139839"/>
            <a:ext cx="7886700" cy="62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Implementation Details</a:t>
            </a:r>
            <a:endParaRPr sz="3959"/>
          </a:p>
        </p:txBody>
      </p:sp>
      <p:sp>
        <p:nvSpPr>
          <p:cNvPr id="235" name="Google Shape;235;p31"/>
          <p:cNvSpPr txBox="1"/>
          <p:nvPr>
            <p:ph idx="1" type="body"/>
          </p:nvPr>
        </p:nvSpPr>
        <p:spPr>
          <a:xfrm>
            <a:off x="628650" y="887896"/>
            <a:ext cx="7886700" cy="5468400"/>
          </a:xfrm>
          <a:prstGeom prst="rect">
            <a:avLst/>
          </a:prstGeom>
          <a:noFill/>
          <a:ln>
            <a:noFill/>
          </a:ln>
        </p:spPr>
        <p:txBody>
          <a:bodyPr anchorCtr="0" anchor="t" bIns="45700" lIns="91425" spcFirstLastPara="1" rIns="91425" wrap="square" tIns="45700">
            <a:noAutofit/>
          </a:bodyPr>
          <a:lstStyle/>
          <a:p>
            <a:pPr indent="-292100" lvl="0" marL="228600" rtl="0" algn="l">
              <a:spcBef>
                <a:spcPts val="500"/>
              </a:spcBef>
              <a:spcAft>
                <a:spcPts val="0"/>
              </a:spcAft>
              <a:buSzPts val="2800"/>
              <a:buChar char="•"/>
            </a:pPr>
            <a:r>
              <a:rPr lang="en-US" sz="2400"/>
              <a:t>STEP 18: Wait for temperature data to appear. For whatever reason in my tests they do not and the boards sometimes disconnect. I’m not sure the reason for this behavior.</a:t>
            </a:r>
            <a:endParaRPr sz="2400"/>
          </a:p>
          <a:p>
            <a:pPr indent="0" lvl="0" marL="228600" rtl="0" algn="l">
              <a:spcBef>
                <a:spcPts val="500"/>
              </a:spcBef>
              <a:spcAft>
                <a:spcPts val="0"/>
              </a:spcAft>
              <a:buNone/>
            </a:pPr>
            <a:r>
              <a:t/>
            </a:r>
            <a:endParaRPr sz="2400"/>
          </a:p>
          <a:p>
            <a:pPr indent="0" lvl="0" marL="0" rtl="0" algn="l">
              <a:spcBef>
                <a:spcPts val="500"/>
              </a:spcBef>
              <a:spcAft>
                <a:spcPts val="0"/>
              </a:spcAft>
              <a:buNone/>
            </a:pPr>
            <a:r>
              <a:t/>
            </a:r>
            <a:endParaRPr sz="2400"/>
          </a:p>
        </p:txBody>
      </p:sp>
      <p:sp>
        <p:nvSpPr>
          <p:cNvPr id="236" name="Google Shape;236;p31"/>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237" name="Google Shape;237;p31"/>
          <p:cNvPicPr preferRelativeResize="0"/>
          <p:nvPr/>
        </p:nvPicPr>
        <p:blipFill>
          <a:blip r:embed="rId3">
            <a:alphaModFix/>
          </a:blip>
          <a:stretch>
            <a:fillRect/>
          </a:stretch>
        </p:blipFill>
        <p:spPr>
          <a:xfrm>
            <a:off x="978150" y="2664400"/>
            <a:ext cx="4743450" cy="1657350"/>
          </a:xfrm>
          <a:prstGeom prst="rect">
            <a:avLst/>
          </a:prstGeom>
          <a:noFill/>
          <a:ln>
            <a:noFill/>
          </a:ln>
        </p:spPr>
      </p:pic>
      <p:pic>
        <p:nvPicPr>
          <p:cNvPr id="238" name="Google Shape;238;p31"/>
          <p:cNvPicPr preferRelativeResize="0"/>
          <p:nvPr/>
        </p:nvPicPr>
        <p:blipFill>
          <a:blip r:embed="rId4">
            <a:alphaModFix/>
          </a:blip>
          <a:stretch>
            <a:fillRect/>
          </a:stretch>
        </p:blipFill>
        <p:spPr>
          <a:xfrm>
            <a:off x="978150" y="4476975"/>
            <a:ext cx="4667250" cy="143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Goal</a:t>
            </a:r>
            <a:endParaRPr sz="3959"/>
          </a:p>
        </p:txBody>
      </p:sp>
      <p:sp>
        <p:nvSpPr>
          <p:cNvPr id="96" name="Google Shape;96;p14"/>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800"/>
              <a:buChar char="•"/>
            </a:pPr>
            <a:r>
              <a:rPr lang="en-US"/>
              <a:t>Main Goal</a:t>
            </a:r>
            <a:endParaRPr/>
          </a:p>
          <a:p>
            <a:pPr indent="-228600" lvl="1" marL="685800" rtl="0" algn="l">
              <a:lnSpc>
                <a:spcPct val="80000"/>
              </a:lnSpc>
              <a:spcBef>
                <a:spcPts val="500"/>
              </a:spcBef>
              <a:spcAft>
                <a:spcPts val="0"/>
              </a:spcAft>
              <a:buClr>
                <a:schemeClr val="dk1"/>
              </a:buClr>
              <a:buSzPts val="2400"/>
              <a:buChar char="•"/>
            </a:pPr>
            <a:r>
              <a:rPr i="1" lang="en-US"/>
              <a:t>The goal of this project was to develop a WSN or embedded application to measure temperature</a:t>
            </a:r>
            <a:endParaRPr/>
          </a:p>
          <a:p>
            <a:pPr indent="-50800" lvl="0" marL="228600" rtl="0" algn="l">
              <a:lnSpc>
                <a:spcPct val="80000"/>
              </a:lnSpc>
              <a:spcBef>
                <a:spcPts val="1000"/>
              </a:spcBef>
              <a:spcAft>
                <a:spcPts val="0"/>
              </a:spcAft>
              <a:buClr>
                <a:schemeClr val="dk1"/>
              </a:buClr>
              <a:buSzPts val="2800"/>
              <a:buNone/>
            </a:pPr>
            <a:r>
              <a:t/>
            </a:r>
            <a:endParaRPr i="1"/>
          </a:p>
          <a:p>
            <a:pPr indent="-228600" lvl="0" marL="228600" rtl="0" algn="l">
              <a:lnSpc>
                <a:spcPct val="80000"/>
              </a:lnSpc>
              <a:spcBef>
                <a:spcPts val="1000"/>
              </a:spcBef>
              <a:spcAft>
                <a:spcPts val="0"/>
              </a:spcAft>
              <a:buClr>
                <a:schemeClr val="dk1"/>
              </a:buClr>
              <a:buSzPts val="2800"/>
              <a:buChar char="•"/>
            </a:pPr>
            <a:r>
              <a:rPr lang="en-US"/>
              <a:t>Objectives</a:t>
            </a:r>
            <a:endParaRPr/>
          </a:p>
          <a:p>
            <a:pPr indent="-228600" lvl="1" marL="685800" rtl="0" algn="l">
              <a:lnSpc>
                <a:spcPct val="80000"/>
              </a:lnSpc>
              <a:spcBef>
                <a:spcPts val="500"/>
              </a:spcBef>
              <a:spcAft>
                <a:spcPts val="0"/>
              </a:spcAft>
              <a:buClr>
                <a:schemeClr val="dk1"/>
              </a:buClr>
              <a:buSzPts val="2400"/>
              <a:buChar char="•"/>
            </a:pPr>
            <a:r>
              <a:rPr i="1" lang="en-US"/>
              <a:t>Show understanding of the Beaglebone Black and the CC1350. </a:t>
            </a:r>
            <a:endParaRPr/>
          </a:p>
          <a:p>
            <a:pPr indent="-228600" lvl="1" marL="685800" rtl="0" algn="l">
              <a:lnSpc>
                <a:spcPct val="80000"/>
              </a:lnSpc>
              <a:spcBef>
                <a:spcPts val="500"/>
              </a:spcBef>
              <a:spcAft>
                <a:spcPts val="0"/>
              </a:spcAft>
              <a:buClr>
                <a:schemeClr val="dk1"/>
              </a:buClr>
              <a:buSzPts val="2400"/>
              <a:buChar char="•"/>
            </a:pPr>
            <a:r>
              <a:rPr i="1" lang="en-US"/>
              <a:t>This goal was achieved by interfacing a Beaglebone Black with a pair of CC1350’s and measuring temperature on one and transmitting this information back through the other CC1350 to the Beaglebone.</a:t>
            </a:r>
            <a:br>
              <a:rPr lang="en-US"/>
            </a:br>
            <a:endParaRPr/>
          </a:p>
        </p:txBody>
      </p:sp>
      <p:sp>
        <p:nvSpPr>
          <p:cNvPr id="97" name="Google Shape;97;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Actual project set-up</a:t>
            </a:r>
            <a:endParaRPr sz="3959"/>
          </a:p>
        </p:txBody>
      </p:sp>
      <p:sp>
        <p:nvSpPr>
          <p:cNvPr id="244" name="Google Shape;244;p32"/>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t/>
            </a:r>
            <a:endParaRPr i="1"/>
          </a:p>
        </p:txBody>
      </p:sp>
      <p:sp>
        <p:nvSpPr>
          <p:cNvPr id="245" name="Google Shape;245;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246" name="Google Shape;246;p32"/>
          <p:cNvPicPr preferRelativeResize="0"/>
          <p:nvPr/>
        </p:nvPicPr>
        <p:blipFill>
          <a:blip r:embed="rId3">
            <a:alphaModFix/>
          </a:blip>
          <a:stretch>
            <a:fillRect/>
          </a:stretch>
        </p:blipFill>
        <p:spPr>
          <a:xfrm>
            <a:off x="958000" y="719450"/>
            <a:ext cx="6853074" cy="58053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Demo</a:t>
            </a:r>
            <a:endParaRPr sz="3959"/>
          </a:p>
        </p:txBody>
      </p:sp>
      <p:sp>
        <p:nvSpPr>
          <p:cNvPr id="252" name="Google Shape;252;p33"/>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https://www.youtube.com/watch?v=CWfoMgZAt28&amp;feature=youtu.be</a:t>
            </a:r>
            <a:r>
              <a:rPr lang="en-US"/>
              <a:t> </a:t>
            </a:r>
            <a:endParaRPr/>
          </a:p>
        </p:txBody>
      </p:sp>
      <p:sp>
        <p:nvSpPr>
          <p:cNvPr id="253" name="Google Shape;253;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Results and Conclusions</a:t>
            </a:r>
            <a:endParaRPr sz="3959"/>
          </a:p>
        </p:txBody>
      </p:sp>
      <p:sp>
        <p:nvSpPr>
          <p:cNvPr id="259" name="Google Shape;259;p34"/>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chemeClr val="dk1"/>
              </a:buClr>
              <a:buSzPts val="2800"/>
              <a:buChar char="•"/>
            </a:pPr>
            <a:r>
              <a:rPr lang="en-US"/>
              <a:t>I failed to get any real results from my project. I couldn’t get any sensor data to appear in the collector app. As the sensor board would disconnect constantly.</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60" name="Google Shape;260;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261" name="Google Shape;261;p34"/>
          <p:cNvPicPr preferRelativeResize="0"/>
          <p:nvPr/>
        </p:nvPicPr>
        <p:blipFill>
          <a:blip r:embed="rId3">
            <a:alphaModFix/>
          </a:blip>
          <a:stretch>
            <a:fillRect/>
          </a:stretch>
        </p:blipFill>
        <p:spPr>
          <a:xfrm>
            <a:off x="873825" y="3300958"/>
            <a:ext cx="7571975" cy="23334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Outcome - Accomplishments</a:t>
            </a:r>
            <a:endParaRPr sz="3959"/>
          </a:p>
        </p:txBody>
      </p:sp>
      <p:sp>
        <p:nvSpPr>
          <p:cNvPr id="103" name="Google Shape;103;p15"/>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Outcome – result of your project?</a:t>
            </a:r>
            <a:endParaRPr/>
          </a:p>
          <a:p>
            <a:pPr indent="-228600" lvl="1" marL="685800" rtl="0" algn="l">
              <a:lnSpc>
                <a:spcPct val="90000"/>
              </a:lnSpc>
              <a:spcBef>
                <a:spcPts val="500"/>
              </a:spcBef>
              <a:spcAft>
                <a:spcPts val="0"/>
              </a:spcAft>
              <a:buClr>
                <a:schemeClr val="dk1"/>
              </a:buClr>
              <a:buSzPts val="2400"/>
              <a:buChar char="•"/>
            </a:pPr>
            <a:r>
              <a:rPr i="1" lang="en-US"/>
              <a:t>The CC1350 sensor Launchpad measures the temperature which is what I set out to do. The MAC-CoP launchpad then interfaces with the Beaglebone Black to show my understanding of it.</a:t>
            </a:r>
            <a:endParaRPr i="1"/>
          </a:p>
          <a:p>
            <a:pPr indent="-190500" lvl="1" marL="685800" rtl="0" algn="l">
              <a:lnSpc>
                <a:spcPct val="90000"/>
              </a:lnSpc>
              <a:spcBef>
                <a:spcPts val="500"/>
              </a:spcBef>
              <a:spcAft>
                <a:spcPts val="0"/>
              </a:spcAft>
              <a:buSzPts val="1800"/>
              <a:buChar char="•"/>
            </a:pPr>
            <a:r>
              <a:rPr i="1" lang="en-US"/>
              <a:t>The project probably isn’t very useful as I was unable to actually get it to work as the sensor and Mac-CoP constantly disconnect and it would only measure temperature. If I had gotten it to work I would have added more sensors.</a:t>
            </a:r>
            <a:endParaRPr i="1"/>
          </a:p>
        </p:txBody>
      </p:sp>
      <p:sp>
        <p:nvSpPr>
          <p:cNvPr id="104" name="Google Shape;104;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Components Used in Design</a:t>
            </a:r>
            <a:endParaRPr sz="3959"/>
          </a:p>
        </p:txBody>
      </p:sp>
      <p:sp>
        <p:nvSpPr>
          <p:cNvPr id="110" name="Google Shape;110;p16"/>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u="sng"/>
              <a:t>List</a:t>
            </a:r>
            <a:r>
              <a:rPr lang="en-US"/>
              <a:t> </a:t>
            </a:r>
            <a:endParaRPr/>
          </a:p>
          <a:p>
            <a:pPr indent="-228600" lvl="0" marL="228600" rtl="0" algn="l">
              <a:lnSpc>
                <a:spcPct val="90000"/>
              </a:lnSpc>
              <a:spcBef>
                <a:spcPts val="0"/>
              </a:spcBef>
              <a:spcAft>
                <a:spcPts val="0"/>
              </a:spcAft>
              <a:buClr>
                <a:schemeClr val="dk1"/>
              </a:buClr>
              <a:buSzPts val="2800"/>
              <a:buChar char="•"/>
            </a:pPr>
            <a:r>
              <a:rPr lang="en-US"/>
              <a:t>1xBeaglebone Black</a:t>
            </a:r>
            <a:endParaRPr/>
          </a:p>
          <a:p>
            <a:pPr indent="-228600" lvl="0" marL="228600" rtl="0" algn="l">
              <a:lnSpc>
                <a:spcPct val="90000"/>
              </a:lnSpc>
              <a:spcBef>
                <a:spcPts val="0"/>
              </a:spcBef>
              <a:spcAft>
                <a:spcPts val="0"/>
              </a:spcAft>
              <a:buClr>
                <a:schemeClr val="dk1"/>
              </a:buClr>
              <a:buSzPts val="2800"/>
              <a:buChar char="•"/>
            </a:pPr>
            <a:r>
              <a:rPr lang="en-US"/>
              <a:t>2xCC1350</a:t>
            </a:r>
            <a:endParaRPr/>
          </a:p>
          <a:p>
            <a:pPr indent="-228600" lvl="0" marL="228600" rtl="0" algn="l">
              <a:lnSpc>
                <a:spcPct val="90000"/>
              </a:lnSpc>
              <a:spcBef>
                <a:spcPts val="0"/>
              </a:spcBef>
              <a:spcAft>
                <a:spcPts val="0"/>
              </a:spcAft>
              <a:buClr>
                <a:schemeClr val="dk1"/>
              </a:buClr>
              <a:buSzPts val="2800"/>
              <a:buChar char="•"/>
            </a:pPr>
            <a:r>
              <a:rPr lang="en-US"/>
              <a:t>3xUSB Cable</a:t>
            </a:r>
            <a:endParaRPr/>
          </a:p>
          <a:p>
            <a:pPr indent="-228600" lvl="0" marL="228600" rtl="0" algn="l">
              <a:lnSpc>
                <a:spcPct val="90000"/>
              </a:lnSpc>
              <a:spcBef>
                <a:spcPts val="0"/>
              </a:spcBef>
              <a:spcAft>
                <a:spcPts val="0"/>
              </a:spcAft>
              <a:buClr>
                <a:schemeClr val="dk1"/>
              </a:buClr>
              <a:buSzPts val="2800"/>
              <a:buChar char="•"/>
            </a:pPr>
            <a:r>
              <a:rPr lang="en-US"/>
              <a:t>Ethernet Cable</a:t>
            </a:r>
            <a:endParaRPr/>
          </a:p>
          <a:p>
            <a:pPr indent="-228600" lvl="0" marL="228600" rtl="0" algn="l">
              <a:lnSpc>
                <a:spcPct val="90000"/>
              </a:lnSpc>
              <a:spcBef>
                <a:spcPts val="0"/>
              </a:spcBef>
              <a:spcAft>
                <a:spcPts val="0"/>
              </a:spcAft>
              <a:buClr>
                <a:schemeClr val="dk1"/>
              </a:buClr>
              <a:buSzPts val="2800"/>
              <a:buChar char="•"/>
            </a:pPr>
            <a:r>
              <a:rPr lang="en-US"/>
              <a:t>FTDI Cable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11" name="Google Shape;111;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Tools used in Design</a:t>
            </a:r>
            <a:endParaRPr sz="3959"/>
          </a:p>
        </p:txBody>
      </p:sp>
      <p:sp>
        <p:nvSpPr>
          <p:cNvPr id="117" name="Google Shape;117;p17"/>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165100" lvl="0" marL="228600" rtl="0" algn="l">
              <a:lnSpc>
                <a:spcPct val="90000"/>
              </a:lnSpc>
              <a:spcBef>
                <a:spcPts val="0"/>
              </a:spcBef>
              <a:spcAft>
                <a:spcPts val="0"/>
              </a:spcAft>
              <a:buSzPts val="1800"/>
              <a:buChar char="•"/>
            </a:pPr>
            <a:r>
              <a:rPr lang="en-US"/>
              <a:t>Uniflash - </a:t>
            </a:r>
            <a:r>
              <a:rPr lang="en-US" u="sng">
                <a:solidFill>
                  <a:schemeClr val="hlink"/>
                </a:solidFill>
                <a:hlinkClick r:id="rId3"/>
              </a:rPr>
              <a:t>http://www.ti.com/tool/UNIFLASH</a:t>
            </a:r>
            <a:r>
              <a:rPr lang="en-US"/>
              <a:t> </a:t>
            </a:r>
            <a:endParaRPr/>
          </a:p>
          <a:p>
            <a:pPr indent="-165100" lvl="0" marL="228600" rtl="0" algn="l">
              <a:lnSpc>
                <a:spcPct val="90000"/>
              </a:lnSpc>
              <a:spcBef>
                <a:spcPts val="0"/>
              </a:spcBef>
              <a:spcAft>
                <a:spcPts val="0"/>
              </a:spcAft>
              <a:buSzPts val="1800"/>
              <a:buChar char="•"/>
            </a:pPr>
            <a:r>
              <a:rPr lang="en-US"/>
              <a:t>TI 15.4-Stack Linux Gateway SDK - </a:t>
            </a:r>
            <a:r>
              <a:rPr lang="en-US" u="sng">
                <a:solidFill>
                  <a:schemeClr val="hlink"/>
                </a:solidFill>
                <a:hlinkClick r:id="rId4"/>
              </a:rPr>
              <a:t>http://www.ti.com/tool/ti-15.4-stack-gateway-linux-sdk</a:t>
            </a:r>
            <a:r>
              <a:rPr lang="en-US"/>
              <a:t> </a:t>
            </a:r>
            <a:endParaRPr/>
          </a:p>
          <a:p>
            <a:pPr indent="-165100" lvl="0" marL="228600" rtl="0" algn="l">
              <a:lnSpc>
                <a:spcPct val="90000"/>
              </a:lnSpc>
              <a:spcBef>
                <a:spcPts val="0"/>
              </a:spcBef>
              <a:spcAft>
                <a:spcPts val="0"/>
              </a:spcAft>
              <a:buSzPts val="1800"/>
              <a:buChar char="•"/>
            </a:pPr>
            <a:r>
              <a:rPr lang="en-US"/>
              <a:t>Tera Term - </a:t>
            </a:r>
            <a:r>
              <a:rPr lang="en-US" u="sng">
                <a:solidFill>
                  <a:schemeClr val="hlink"/>
                </a:solidFill>
                <a:hlinkClick r:id="rId5"/>
              </a:rPr>
              <a:t>https://ttssh2.osdn.jp/index.html.en</a:t>
            </a:r>
            <a:r>
              <a:rPr lang="en-US"/>
              <a:t> </a:t>
            </a:r>
            <a:endParaRPr/>
          </a:p>
          <a:p>
            <a:pPr indent="-165100" lvl="0" marL="228600" rtl="0" algn="l">
              <a:lnSpc>
                <a:spcPct val="90000"/>
              </a:lnSpc>
              <a:spcBef>
                <a:spcPts val="0"/>
              </a:spcBef>
              <a:spcAft>
                <a:spcPts val="0"/>
              </a:spcAft>
              <a:buSzPts val="1800"/>
              <a:buChar char="•"/>
            </a:pPr>
            <a:r>
              <a:rPr lang="en-US"/>
              <a:t>Win32DiskImager - </a:t>
            </a:r>
            <a:r>
              <a:rPr lang="en-US" u="sng">
                <a:solidFill>
                  <a:schemeClr val="hlink"/>
                </a:solidFill>
                <a:hlinkClick r:id="rId6"/>
              </a:rPr>
              <a:t>https://sourceforge.net/projects/win32diskimager/</a:t>
            </a:r>
            <a:r>
              <a:rPr lang="en-US"/>
              <a:t> </a:t>
            </a:r>
            <a:endParaRPr/>
          </a:p>
        </p:txBody>
      </p:sp>
      <p:sp>
        <p:nvSpPr>
          <p:cNvPr id="118" name="Google Shape;118;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Schematics</a:t>
            </a:r>
            <a:endParaRPr sz="3959"/>
          </a:p>
        </p:txBody>
      </p:sp>
      <p:sp>
        <p:nvSpPr>
          <p:cNvPr id="124" name="Google Shape;124;p18"/>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t/>
            </a:r>
            <a:endParaRPr/>
          </a:p>
        </p:txBody>
      </p:sp>
      <p:sp>
        <p:nvSpPr>
          <p:cNvPr id="125" name="Google Shape;125;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126" name="Google Shape;126;p18"/>
          <p:cNvPicPr preferRelativeResize="0"/>
          <p:nvPr/>
        </p:nvPicPr>
        <p:blipFill>
          <a:blip r:embed="rId3">
            <a:alphaModFix/>
          </a:blip>
          <a:stretch>
            <a:fillRect/>
          </a:stretch>
        </p:blipFill>
        <p:spPr>
          <a:xfrm>
            <a:off x="1492498" y="887898"/>
            <a:ext cx="6158998" cy="53273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Pre-requisites used in Design</a:t>
            </a:r>
            <a:endParaRPr/>
          </a:p>
        </p:txBody>
      </p:sp>
      <p:sp>
        <p:nvSpPr>
          <p:cNvPr id="132" name="Google Shape;132;p19"/>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1000"/>
              </a:spcBef>
              <a:spcAft>
                <a:spcPts val="0"/>
              </a:spcAft>
              <a:buClr>
                <a:schemeClr val="dk1"/>
              </a:buClr>
              <a:buSzPts val="2800"/>
              <a:buFont typeface="Arial"/>
              <a:buChar char="•"/>
            </a:pPr>
            <a:r>
              <a:rPr lang="en-US"/>
              <a:t>Only need to install Linux Gateway SDK</a:t>
            </a:r>
            <a:endParaRPr/>
          </a:p>
        </p:txBody>
      </p:sp>
      <p:sp>
        <p:nvSpPr>
          <p:cNvPr id="133" name="Google Shape;133;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Implementation Details</a:t>
            </a:r>
            <a:endParaRPr/>
          </a:p>
        </p:txBody>
      </p:sp>
      <p:sp>
        <p:nvSpPr>
          <p:cNvPr id="139" name="Google Shape;139;p20"/>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Steps used in design:</a:t>
            </a:r>
            <a:endParaRPr/>
          </a:p>
          <a:p>
            <a:pPr indent="-228600" lvl="1" marL="685800" rtl="0" algn="l">
              <a:lnSpc>
                <a:spcPct val="90000"/>
              </a:lnSpc>
              <a:spcBef>
                <a:spcPts val="500"/>
              </a:spcBef>
              <a:spcAft>
                <a:spcPts val="0"/>
              </a:spcAft>
              <a:buClr>
                <a:schemeClr val="dk1"/>
              </a:buClr>
              <a:buSzPts val="2400"/>
              <a:buChar char="•"/>
            </a:pPr>
            <a:r>
              <a:rPr lang="en-US"/>
              <a:t>STEP 1: Use uniflash to program the “sensor” launchpad.</a:t>
            </a:r>
            <a:endParaRPr/>
          </a:p>
          <a:p>
            <a:pPr indent="0" lvl="0" marL="685800" rtl="0" algn="l">
              <a:lnSpc>
                <a:spcPct val="90000"/>
              </a:lnSpc>
              <a:spcBef>
                <a:spcPts val="500"/>
              </a:spcBef>
              <a:spcAft>
                <a:spcPts val="0"/>
              </a:spcAft>
              <a:buNone/>
            </a:pPr>
            <a:r>
              <a:t/>
            </a:r>
            <a:endParaRPr/>
          </a:p>
          <a:p>
            <a:pPr indent="0" lvl="0" marL="685800" rtl="0" algn="l">
              <a:lnSpc>
                <a:spcPct val="90000"/>
              </a:lnSpc>
              <a:spcBef>
                <a:spcPts val="500"/>
              </a:spcBef>
              <a:spcAft>
                <a:spcPts val="0"/>
              </a:spcAft>
              <a:buNone/>
            </a:pPr>
            <a:r>
              <a:t/>
            </a:r>
            <a:endParaRPr/>
          </a:p>
          <a:p>
            <a:pPr indent="0" lvl="0" marL="0" rtl="0" algn="l">
              <a:lnSpc>
                <a:spcPct val="90000"/>
              </a:lnSpc>
              <a:spcBef>
                <a:spcPts val="500"/>
              </a:spcBef>
              <a:spcAft>
                <a:spcPts val="0"/>
              </a:spcAft>
              <a:buNone/>
            </a:pPr>
            <a:r>
              <a:t/>
            </a:r>
            <a:endParaRPr/>
          </a:p>
          <a:p>
            <a:pPr indent="-228600" lvl="1" marL="685800" rtl="0" algn="l">
              <a:lnSpc>
                <a:spcPct val="90000"/>
              </a:lnSpc>
              <a:spcBef>
                <a:spcPts val="500"/>
              </a:spcBef>
              <a:spcAft>
                <a:spcPts val="0"/>
              </a:spcAft>
              <a:buClr>
                <a:schemeClr val="dk1"/>
              </a:buClr>
              <a:buSzPts val="2400"/>
              <a:buChar char="•"/>
            </a:pPr>
            <a:r>
              <a:rPr lang="en-US"/>
              <a:t>STEP 2: Use uniflash to program the “MAC-CoP” launchpad.</a:t>
            </a:r>
            <a:endParaRPr/>
          </a:p>
          <a:p>
            <a:pPr indent="0" lvl="0" marL="685800" rtl="0" algn="l">
              <a:lnSpc>
                <a:spcPct val="90000"/>
              </a:lnSpc>
              <a:spcBef>
                <a:spcPts val="500"/>
              </a:spcBef>
              <a:spcAft>
                <a:spcPts val="0"/>
              </a:spcAft>
              <a:buNone/>
            </a:pPr>
            <a:r>
              <a:t/>
            </a:r>
            <a:endParaRPr/>
          </a:p>
          <a:p>
            <a:pPr indent="0" lvl="0" marL="0" rtl="0" algn="l">
              <a:lnSpc>
                <a:spcPct val="90000"/>
              </a:lnSpc>
              <a:spcBef>
                <a:spcPts val="500"/>
              </a:spcBef>
              <a:spcAft>
                <a:spcPts val="0"/>
              </a:spcAft>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40" name="Google Shape;140;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141" name="Google Shape;141;p20"/>
          <p:cNvPicPr preferRelativeResize="0"/>
          <p:nvPr/>
        </p:nvPicPr>
        <p:blipFill>
          <a:blip r:embed="rId3">
            <a:alphaModFix/>
          </a:blip>
          <a:stretch>
            <a:fillRect/>
          </a:stretch>
        </p:blipFill>
        <p:spPr>
          <a:xfrm>
            <a:off x="1039925" y="2382338"/>
            <a:ext cx="3638550" cy="828675"/>
          </a:xfrm>
          <a:prstGeom prst="rect">
            <a:avLst/>
          </a:prstGeom>
          <a:noFill/>
          <a:ln>
            <a:noFill/>
          </a:ln>
        </p:spPr>
      </p:pic>
      <p:pic>
        <p:nvPicPr>
          <p:cNvPr id="142" name="Google Shape;142;p20"/>
          <p:cNvPicPr preferRelativeResize="0"/>
          <p:nvPr/>
        </p:nvPicPr>
        <p:blipFill>
          <a:blip r:embed="rId4">
            <a:alphaModFix/>
          </a:blip>
          <a:stretch>
            <a:fillRect/>
          </a:stretch>
        </p:blipFill>
        <p:spPr>
          <a:xfrm>
            <a:off x="5009638" y="1876413"/>
            <a:ext cx="2619375" cy="1552575"/>
          </a:xfrm>
          <a:prstGeom prst="rect">
            <a:avLst/>
          </a:prstGeom>
          <a:noFill/>
          <a:ln>
            <a:noFill/>
          </a:ln>
        </p:spPr>
      </p:pic>
      <p:pic>
        <p:nvPicPr>
          <p:cNvPr id="143" name="Google Shape;143;p20"/>
          <p:cNvPicPr preferRelativeResize="0"/>
          <p:nvPr/>
        </p:nvPicPr>
        <p:blipFill>
          <a:blip r:embed="rId5">
            <a:alphaModFix/>
          </a:blip>
          <a:stretch>
            <a:fillRect/>
          </a:stretch>
        </p:blipFill>
        <p:spPr>
          <a:xfrm>
            <a:off x="5095375" y="4536788"/>
            <a:ext cx="2533650" cy="153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Implementation Details</a:t>
            </a:r>
            <a:endParaRPr sz="3959"/>
          </a:p>
        </p:txBody>
      </p:sp>
      <p:sp>
        <p:nvSpPr>
          <p:cNvPr id="149" name="Google Shape;149;p21"/>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292100" lvl="0" marL="228600" rtl="0" algn="l">
              <a:spcBef>
                <a:spcPts val="500"/>
              </a:spcBef>
              <a:spcAft>
                <a:spcPts val="0"/>
              </a:spcAft>
              <a:buSzPts val="2800"/>
              <a:buChar char="•"/>
            </a:pPr>
            <a:r>
              <a:rPr lang="en-US" sz="2400"/>
              <a:t>STEP 3: Burn am335x-evm-linux-05.01.00.11.img to the SD card with Win32DiskImager.</a:t>
            </a:r>
            <a:endParaRPr sz="2400"/>
          </a:p>
          <a:p>
            <a:pPr indent="0" lvl="0" marL="228600" rtl="0" algn="l">
              <a:spcBef>
                <a:spcPts val="500"/>
              </a:spcBef>
              <a:spcAft>
                <a:spcPts val="0"/>
              </a:spcAft>
              <a:buNone/>
            </a:pPr>
            <a:r>
              <a:t/>
            </a:r>
            <a:endParaRPr sz="2400"/>
          </a:p>
          <a:p>
            <a:pPr indent="0" lvl="0" marL="228600" rtl="0" algn="l">
              <a:spcBef>
                <a:spcPts val="500"/>
              </a:spcBef>
              <a:spcAft>
                <a:spcPts val="0"/>
              </a:spcAft>
              <a:buNone/>
            </a:pPr>
            <a:r>
              <a:t/>
            </a:r>
            <a:endParaRPr sz="2400"/>
          </a:p>
          <a:p>
            <a:pPr indent="0" lvl="0" marL="228600" rtl="0" algn="l">
              <a:spcBef>
                <a:spcPts val="500"/>
              </a:spcBef>
              <a:spcAft>
                <a:spcPts val="0"/>
              </a:spcAft>
              <a:buNone/>
            </a:pPr>
            <a:r>
              <a:t/>
            </a:r>
            <a:endParaRPr sz="2400"/>
          </a:p>
          <a:p>
            <a:pPr indent="0" lvl="0" marL="228600" rtl="0" algn="l">
              <a:spcBef>
                <a:spcPts val="500"/>
              </a:spcBef>
              <a:spcAft>
                <a:spcPts val="0"/>
              </a:spcAft>
              <a:buNone/>
            </a:pPr>
            <a:r>
              <a:t/>
            </a:r>
            <a:endParaRPr sz="2400"/>
          </a:p>
          <a:p>
            <a:pPr indent="0" lvl="0" marL="228600" rtl="0" algn="l">
              <a:spcBef>
                <a:spcPts val="500"/>
              </a:spcBef>
              <a:spcAft>
                <a:spcPts val="0"/>
              </a:spcAft>
              <a:buNone/>
            </a:pPr>
            <a:r>
              <a:t/>
            </a:r>
            <a:endParaRPr sz="2400"/>
          </a:p>
          <a:p>
            <a:pPr indent="0" lvl="0" marL="228600" rtl="0" algn="l">
              <a:spcBef>
                <a:spcPts val="500"/>
              </a:spcBef>
              <a:spcAft>
                <a:spcPts val="0"/>
              </a:spcAft>
              <a:buNone/>
            </a:pPr>
            <a:r>
              <a:t/>
            </a:r>
            <a:endParaRPr sz="2400"/>
          </a:p>
          <a:p>
            <a:pPr indent="0" lvl="0" marL="228600" rtl="0" algn="l">
              <a:spcBef>
                <a:spcPts val="500"/>
              </a:spcBef>
              <a:spcAft>
                <a:spcPts val="0"/>
              </a:spcAft>
              <a:buNone/>
            </a:pPr>
            <a:r>
              <a:t/>
            </a:r>
            <a:endParaRPr sz="2400"/>
          </a:p>
          <a:p>
            <a:pPr indent="-266700" lvl="0" marL="228600" rtl="0" algn="l">
              <a:spcBef>
                <a:spcPts val="500"/>
              </a:spcBef>
              <a:spcAft>
                <a:spcPts val="0"/>
              </a:spcAft>
              <a:buSzPts val="2400"/>
              <a:buChar char="•"/>
            </a:pPr>
            <a:r>
              <a:rPr lang="en-US" sz="2400"/>
              <a:t>STEP 4: Install Linux Gateway SDK to your computer</a:t>
            </a:r>
            <a:endParaRPr sz="2400"/>
          </a:p>
        </p:txBody>
      </p:sp>
      <p:sp>
        <p:nvSpPr>
          <p:cNvPr id="150" name="Google Shape;150;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151" name="Google Shape;151;p21"/>
          <p:cNvPicPr preferRelativeResize="0"/>
          <p:nvPr/>
        </p:nvPicPr>
        <p:blipFill>
          <a:blip r:embed="rId3">
            <a:alphaModFix/>
          </a:blip>
          <a:stretch>
            <a:fillRect/>
          </a:stretch>
        </p:blipFill>
        <p:spPr>
          <a:xfrm>
            <a:off x="1801850" y="2143125"/>
            <a:ext cx="4476750" cy="257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eanA">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