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1" r:id="rId1"/>
  </p:sldMasterIdLst>
  <p:sldIdLst>
    <p:sldId id="256" r:id="rId2"/>
    <p:sldId id="363" r:id="rId3"/>
    <p:sldId id="425" r:id="rId4"/>
    <p:sldId id="426" r:id="rId5"/>
    <p:sldId id="427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411" r:id="rId14"/>
    <p:sldId id="428" r:id="rId15"/>
    <p:sldId id="429" r:id="rId16"/>
    <p:sldId id="433" r:id="rId17"/>
    <p:sldId id="398" r:id="rId18"/>
    <p:sldId id="399" r:id="rId19"/>
    <p:sldId id="400" r:id="rId20"/>
    <p:sldId id="401" r:id="rId21"/>
    <p:sldId id="402" r:id="rId22"/>
    <p:sldId id="434" r:id="rId23"/>
    <p:sldId id="430" r:id="rId24"/>
    <p:sldId id="431" r:id="rId25"/>
    <p:sldId id="432" r:id="rId26"/>
    <p:sldId id="412" r:id="rId27"/>
    <p:sldId id="403" r:id="rId28"/>
    <p:sldId id="404" r:id="rId29"/>
    <p:sldId id="405" r:id="rId30"/>
    <p:sldId id="410" r:id="rId31"/>
    <p:sldId id="407" r:id="rId32"/>
    <p:sldId id="408" r:id="rId33"/>
    <p:sldId id="409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3" r:id="rId43"/>
    <p:sldId id="424" r:id="rId44"/>
    <p:sldId id="435" r:id="rId4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CC"/>
    <a:srgbClr val="FFCCCC"/>
    <a:srgbClr val="FFCCFF"/>
    <a:srgbClr val="66CCFF"/>
    <a:srgbClr val="CCFFCC"/>
    <a:srgbClr val="CCECFF"/>
    <a:srgbClr val="CC99FF"/>
    <a:srgbClr val="CC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1598" y="-41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23246" y="1730187"/>
            <a:ext cx="6884895" cy="1559860"/>
          </a:xfrm>
        </p:spPr>
        <p:txBody>
          <a:bodyPr anchor="b">
            <a:normAutofit/>
          </a:bodyPr>
          <a:lstStyle>
            <a:lvl1pPr algn="l">
              <a:defRPr sz="32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- </a:t>
            </a:r>
            <a:r>
              <a:rPr lang="ko-KR" altLang="en-US" dirty="0"/>
              <a:t>부제목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7497" y="4356847"/>
            <a:ext cx="3360644" cy="96370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CC1E14-EB8B-4DFA-A4E9-45132D54E991}" type="datetimeFigureOut">
              <a:rPr lang="ko-KR" altLang="en-US" smtClean="0"/>
              <a:t>2018-05-07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4FA4C02-421B-45AF-8BF4-E2A3ED46F4B9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90165" y="1730188"/>
            <a:ext cx="0" cy="15598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07577"/>
            <a:ext cx="8543925" cy="4482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678141"/>
            <a:ext cx="9168933" cy="792069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800"/>
            </a:lvl1pPr>
            <a:lvl2pPr marL="252000" indent="252000">
              <a:lnSpc>
                <a:spcPct val="120000"/>
              </a:lnSpc>
              <a:buFont typeface="Calibri" panose="020F0502020204030204" pitchFamily="34" charset="0"/>
              <a:buChar char="‒"/>
              <a:defRPr sz="1600"/>
            </a:lvl2pPr>
            <a:lvl3pPr marL="540000" indent="180000">
              <a:buFont typeface="Wingdings" panose="05000000000000000000" pitchFamily="2" charset="2"/>
              <a:buChar char="ü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Line 35"/>
          <p:cNvSpPr>
            <a:spLocks noChangeShapeType="1"/>
          </p:cNvSpPr>
          <p:nvPr userDrawn="1"/>
        </p:nvSpPr>
        <p:spPr bwMode="gray">
          <a:xfrm>
            <a:off x="268288" y="635630"/>
            <a:ext cx="9200683" cy="0"/>
          </a:xfrm>
          <a:prstGeom prst="line">
            <a:avLst/>
          </a:prstGeom>
          <a:ln w="19050">
            <a:solidFill>
              <a:srgbClr val="0037A4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894" dirty="0">
              <a:solidFill>
                <a:schemeClr val="accent4"/>
              </a:solidFill>
              <a:ea typeface="가는각진제목체" pitchFamily="18" charset="-127"/>
            </a:endParaRPr>
          </a:p>
        </p:txBody>
      </p:sp>
      <p:sp>
        <p:nvSpPr>
          <p:cNvPr id="8" name="Text Box 792"/>
          <p:cNvSpPr txBox="1">
            <a:spLocks noChangeArrowheads="1"/>
          </p:cNvSpPr>
          <p:nvPr userDrawn="1"/>
        </p:nvSpPr>
        <p:spPr bwMode="auto">
          <a:xfrm>
            <a:off x="9539288" y="6534150"/>
            <a:ext cx="2190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fld id="{241E6E4B-3B75-4073-8895-EBF5FF9C45E0}" type="slidenum">
              <a:rPr lang="en-US" altLang="ko-KR" smtClean="0">
                <a:solidFill>
                  <a:srgbClr val="666666"/>
                </a:solidFill>
                <a:cs typeface="Arial" panose="020B0604020202020204" pitchFamily="34" charset="0"/>
              </a:rPr>
              <a:pPr algn="ctr" eaLnBrk="1" latinLnBrk="1" hangingPunct="1"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ko-KR" dirty="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53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/index.php?title=%EB%A7%88%EC%8A%A4%ED%84%B0%EC%BD%94%EC%9D%B8&amp;action=edit&amp;redlink=1" TargetMode="External"/><Relationship Id="rId3" Type="http://schemas.openxmlformats.org/officeDocument/2006/relationships/hyperlink" Target="https://ko.wikipedia.org/w/index.php?title=Proof_of_work&amp;action=edit&amp;redlink=1" TargetMode="External"/><Relationship Id="rId7" Type="http://schemas.openxmlformats.org/officeDocument/2006/relationships/hyperlink" Target="https://ko.wikipedia.org/w/index.php?title=%EB%84%A4%EC%9E%84%EC%BD%94%EC%9D%B8&amp;action=edit&amp;redlink=1" TargetMode="External"/><Relationship Id="rId2" Type="http://schemas.openxmlformats.org/officeDocument/2006/relationships/hyperlink" Target="https://ko.wikipedia.org/wiki/%EB%B9%84%ED%8A%B8%EC%BD%94%EC%9D%B8#.EB.B8.94.EB.A1.9D.EC.B2.B4.EC.9D.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/index.php?title=%EC%9E%91%EC%97%85_%EC%A6%9D%EB%AA%85&amp;action=edit&amp;redlink=1" TargetMode="External"/><Relationship Id="rId11" Type="http://schemas.openxmlformats.org/officeDocument/2006/relationships/hyperlink" Target="https://ko.wikipedia.org/wiki/%EC%9D%B4%EB%8D%94%EB%A6%AC%EC%9B%80" TargetMode="External"/><Relationship Id="rId5" Type="http://schemas.openxmlformats.org/officeDocument/2006/relationships/hyperlink" Target="https://ko.wikipedia.org/wiki/%EC%9D%B8%EC%8A%A4%ED%84%B4%ED%8A%B8_%EB%A9%94%EC%8B%A0%EC%A0%80" TargetMode="External"/><Relationship Id="rId10" Type="http://schemas.openxmlformats.org/officeDocument/2006/relationships/hyperlink" Target="https://ko.wikipedia.org/w/index.php?title=%EC%9E%91%EC%97%85%EC%A6%9D%EB%AA%85&amp;action=edit&amp;redlink=1" TargetMode="External"/><Relationship Id="rId4" Type="http://schemas.openxmlformats.org/officeDocument/2006/relationships/hyperlink" Target="http://digitalnote.org/" TargetMode="External"/><Relationship Id="rId9" Type="http://schemas.openxmlformats.org/officeDocument/2006/relationships/hyperlink" Target="https://ko.wikipedia.org/w/index.php?title=%ED%94%BC%EC%96%B4%EC%BD%94%EC%9D%B8&amp;action=edit&amp;redlink=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2016" y="1111461"/>
            <a:ext cx="7305404" cy="2506703"/>
          </a:xfrm>
        </p:spPr>
        <p:txBody>
          <a:bodyPr>
            <a:normAutofit/>
          </a:bodyPr>
          <a:lstStyle/>
          <a:p>
            <a:r>
              <a:rPr lang="ko-KR" altLang="en-US" sz="4400" b="1" dirty="0" smtClean="0"/>
              <a:t>비트코인과 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ko-KR" altLang="en-US" sz="4400" b="1" dirty="0" smtClean="0"/>
              <a:t>블록 체인 기술 </a:t>
            </a:r>
            <a:r>
              <a:rPr lang="ko-KR" altLang="en-US" sz="4400" b="1" dirty="0"/>
              <a:t>동</a:t>
            </a:r>
            <a:r>
              <a:rPr lang="ko-KR" altLang="en-US" sz="4400" b="1" dirty="0" smtClean="0"/>
              <a:t>향</a:t>
            </a:r>
            <a:r>
              <a:rPr lang="en-US" altLang="ko-KR" sz="4400" b="1" dirty="0"/>
              <a:t/>
            </a:r>
            <a:br>
              <a:rPr lang="en-US" altLang="ko-KR" sz="4400" b="1" dirty="0"/>
            </a:br>
            <a:endParaRPr lang="ko-KR" altLang="en-US" sz="4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43604" y="3743987"/>
            <a:ext cx="4447794" cy="1452976"/>
          </a:xfrm>
        </p:spPr>
        <p:txBody>
          <a:bodyPr>
            <a:noAutofit/>
          </a:bodyPr>
          <a:lstStyle/>
          <a:p>
            <a:pPr algn="r"/>
            <a:r>
              <a:rPr lang="en-US" altLang="ko-KR" dirty="0" smtClean="0"/>
              <a:t>2018. 5. 17.</a:t>
            </a:r>
          </a:p>
          <a:p>
            <a:pPr algn="r"/>
            <a:r>
              <a:rPr lang="en-US" altLang="ko-KR" dirty="0" smtClean="0"/>
              <a:t>(</a:t>
            </a:r>
            <a:r>
              <a:rPr lang="ko-KR" altLang="en-US" dirty="0" smtClean="0"/>
              <a:t>동의대학교 특강</a:t>
            </a:r>
            <a:r>
              <a:rPr lang="en-US" altLang="ko-KR" dirty="0" smtClean="0"/>
              <a:t>)</a:t>
            </a:r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진 병 문</a:t>
            </a:r>
            <a:r>
              <a:rPr lang="en-US" altLang="ko-KR" dirty="0"/>
              <a:t> </a:t>
            </a:r>
            <a:r>
              <a:rPr lang="en-US" altLang="ko-KR" dirty="0" smtClean="0"/>
              <a:t>(bmchin@tta.or.kr)</a:t>
            </a:r>
          </a:p>
          <a:p>
            <a:pPr algn="r"/>
            <a:r>
              <a:rPr lang="ko-KR" altLang="en-US" dirty="0" smtClean="0"/>
              <a:t>순천향대학교  초빙교</a:t>
            </a:r>
            <a:r>
              <a:rPr lang="ko-KR" altLang="en-US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290931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서론</a:t>
            </a:r>
            <a:r>
              <a:rPr lang="en-US" altLang="ko-KR" sz="2800" b="1" dirty="0" smtClean="0"/>
              <a:t> (8/10)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283029" y="819054"/>
            <a:ext cx="9448795" cy="498118"/>
          </a:xfrm>
        </p:spPr>
        <p:txBody>
          <a:bodyPr/>
          <a:lstStyle/>
          <a:p>
            <a:pPr marL="511425" lvl="2" indent="-342900">
              <a:buFont typeface="Wingdings" pitchFamily="2" charset="2"/>
              <a:buChar char="u"/>
            </a:pPr>
            <a:r>
              <a:rPr lang="ko-KR" altLang="en-US" sz="2800" b="1" dirty="0" smtClean="0"/>
              <a:t>블록체인을 특징짓는 </a:t>
            </a:r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 요소들</a:t>
            </a:r>
            <a:endParaRPr lang="en-US" altLang="ko-KR" sz="2800" b="1" dirty="0" smtClean="0"/>
          </a:p>
        </p:txBody>
      </p:sp>
      <p:sp>
        <p:nvSpPr>
          <p:cNvPr id="20" name="FreeForm 18"/>
          <p:cNvSpPr/>
          <p:nvPr/>
        </p:nvSpPr>
        <p:spPr>
          <a:xfrm>
            <a:off x="2711078" y="2133801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60680" y="0"/>
                </a:moveTo>
                <a:cubicBezTo>
                  <a:pt x="565022" y="0"/>
                  <a:pt x="720090" y="156338"/>
                  <a:pt x="720090" y="359538"/>
                </a:cubicBezTo>
                <a:cubicBezTo>
                  <a:pt x="720090" y="563881"/>
                  <a:pt x="565022" y="720091"/>
                  <a:pt x="360680" y="720091"/>
                </a:cubicBezTo>
                <a:cubicBezTo>
                  <a:pt x="156210" y="720091"/>
                  <a:pt x="0" y="563881"/>
                  <a:pt x="0" y="359538"/>
                </a:cubicBezTo>
                <a:cubicBezTo>
                  <a:pt x="0" y="156338"/>
                  <a:pt x="156210" y="0"/>
                  <a:pt x="36068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Bob</a:t>
            </a:r>
          </a:p>
        </p:txBody>
      </p:sp>
      <p:sp>
        <p:nvSpPr>
          <p:cNvPr id="21" name="FreeForm 15"/>
          <p:cNvSpPr/>
          <p:nvPr/>
        </p:nvSpPr>
        <p:spPr>
          <a:xfrm>
            <a:off x="1293940" y="2930094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59410" y="0"/>
                </a:moveTo>
                <a:cubicBezTo>
                  <a:pt x="563880" y="0"/>
                  <a:pt x="720090" y="156210"/>
                  <a:pt x="720090" y="359410"/>
                </a:cubicBezTo>
                <a:cubicBezTo>
                  <a:pt x="720090" y="563880"/>
                  <a:pt x="563880" y="720090"/>
                  <a:pt x="359410" y="720090"/>
                </a:cubicBezTo>
                <a:cubicBezTo>
                  <a:pt x="154940" y="720090"/>
                  <a:pt x="0" y="563880"/>
                  <a:pt x="0" y="359410"/>
                </a:cubicBezTo>
                <a:cubicBezTo>
                  <a:pt x="0" y="156210"/>
                  <a:pt x="154940" y="0"/>
                  <a:pt x="35941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Alice</a:t>
            </a:r>
          </a:p>
        </p:txBody>
      </p:sp>
      <p:sp>
        <p:nvSpPr>
          <p:cNvPr id="22" name="FreeForm 16"/>
          <p:cNvSpPr/>
          <p:nvPr/>
        </p:nvSpPr>
        <p:spPr>
          <a:xfrm>
            <a:off x="1326598" y="4479133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59410" y="0"/>
                </a:moveTo>
                <a:cubicBezTo>
                  <a:pt x="563880" y="0"/>
                  <a:pt x="720090" y="156210"/>
                  <a:pt x="720090" y="359411"/>
                </a:cubicBezTo>
                <a:cubicBezTo>
                  <a:pt x="720090" y="563881"/>
                  <a:pt x="563880" y="720091"/>
                  <a:pt x="359410" y="720091"/>
                </a:cubicBezTo>
                <a:cubicBezTo>
                  <a:pt x="154940" y="720091"/>
                  <a:pt x="0" y="563881"/>
                  <a:pt x="0" y="359411"/>
                </a:cubicBezTo>
                <a:cubicBezTo>
                  <a:pt x="0" y="156210"/>
                  <a:pt x="154940" y="0"/>
                  <a:pt x="35941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Frank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7109" y="3077468"/>
            <a:ext cx="131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Charlie</a:t>
            </a:r>
            <a:endParaRPr lang="ko-KR" altLang="ko-KR" dirty="0">
              <a:solidFill>
                <a:srgbClr val="FFFFFF"/>
              </a:solidFill>
            </a:endParaRPr>
          </a:p>
        </p:txBody>
      </p:sp>
      <p:sp>
        <p:nvSpPr>
          <p:cNvPr id="24" name="FreeForm 17"/>
          <p:cNvSpPr/>
          <p:nvPr/>
        </p:nvSpPr>
        <p:spPr>
          <a:xfrm>
            <a:off x="4173030" y="4468247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60680" y="0"/>
                </a:moveTo>
                <a:cubicBezTo>
                  <a:pt x="563880" y="0"/>
                  <a:pt x="720090" y="156210"/>
                  <a:pt x="720090" y="359411"/>
                </a:cubicBezTo>
                <a:cubicBezTo>
                  <a:pt x="720090" y="563881"/>
                  <a:pt x="563880" y="720091"/>
                  <a:pt x="360680" y="720091"/>
                </a:cubicBezTo>
                <a:cubicBezTo>
                  <a:pt x="156210" y="720091"/>
                  <a:pt x="0" y="563881"/>
                  <a:pt x="0" y="359411"/>
                </a:cubicBezTo>
                <a:cubicBezTo>
                  <a:pt x="0" y="156210"/>
                  <a:pt x="156210" y="0"/>
                  <a:pt x="36068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Dave</a:t>
            </a:r>
          </a:p>
        </p:txBody>
      </p:sp>
      <p:sp>
        <p:nvSpPr>
          <p:cNvPr id="26" name="FreeForm 19"/>
          <p:cNvSpPr/>
          <p:nvPr/>
        </p:nvSpPr>
        <p:spPr>
          <a:xfrm>
            <a:off x="2721964" y="5242768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60680" y="0"/>
                </a:moveTo>
                <a:cubicBezTo>
                  <a:pt x="565022" y="0"/>
                  <a:pt x="720090" y="154940"/>
                  <a:pt x="720090" y="359409"/>
                </a:cubicBezTo>
                <a:cubicBezTo>
                  <a:pt x="720090" y="563880"/>
                  <a:pt x="565022" y="720090"/>
                  <a:pt x="360680" y="720090"/>
                </a:cubicBezTo>
                <a:cubicBezTo>
                  <a:pt x="156210" y="720090"/>
                  <a:pt x="0" y="563880"/>
                  <a:pt x="0" y="359409"/>
                </a:cubicBezTo>
                <a:cubicBezTo>
                  <a:pt x="0" y="154940"/>
                  <a:pt x="156210" y="0"/>
                  <a:pt x="36068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Eve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04797" y="1548411"/>
            <a:ext cx="4724397" cy="2098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2520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525" lvl="2" indent="0" algn="ctr">
              <a:buNone/>
            </a:pPr>
            <a:r>
              <a:rPr lang="ko-KR" altLang="en-US" sz="2800" b="1" dirty="0" smtClean="0">
                <a:solidFill>
                  <a:srgbClr val="0070C0"/>
                </a:solidFill>
              </a:rPr>
              <a:t>복제된 원장</a:t>
            </a:r>
            <a:endParaRPr lang="en-US" altLang="ko-KR" sz="2800" b="1" dirty="0" smtClean="0">
              <a:solidFill>
                <a:srgbClr val="0070C0"/>
              </a:solidFill>
            </a:endParaRPr>
          </a:p>
          <a:p>
            <a:pPr marL="168525" lvl="2" indent="0" algn="ctr">
              <a:buNone/>
            </a:pPr>
            <a:endParaRPr lang="en-US" altLang="ko-KR" sz="800" dirty="0" smtClean="0"/>
          </a:p>
          <a:p>
            <a:pPr marL="511425" lvl="2" indent="-342900">
              <a:buFont typeface="Wingdings" pitchFamily="2" charset="2"/>
              <a:buChar char="§"/>
            </a:pPr>
            <a:r>
              <a:rPr lang="ko-KR" altLang="en-US" sz="2400" dirty="0" smtClean="0"/>
              <a:t>모든 거래들에 대한 역사</a:t>
            </a:r>
            <a:endParaRPr lang="en-US" altLang="ko-KR" sz="2400" dirty="0" smtClean="0"/>
          </a:p>
          <a:p>
            <a:pPr marL="511425" lvl="2" indent="-342900">
              <a:buFont typeface="Wingdings" pitchFamily="2" charset="2"/>
              <a:buChar char="§"/>
            </a:pPr>
            <a:r>
              <a:rPr lang="ko-KR" altLang="en-US" sz="2400" dirty="0" smtClean="0"/>
              <a:t>변경할 수 없는 과거와 함께 첨부만 가능</a:t>
            </a:r>
            <a:endParaRPr lang="en-US" altLang="ko-KR" sz="2400" dirty="0" smtClean="0"/>
          </a:p>
          <a:p>
            <a:pPr marL="511425" lvl="2" indent="-342900">
              <a:buFont typeface="Wingdings" pitchFamily="2" charset="2"/>
              <a:buChar char="§"/>
            </a:pPr>
            <a:r>
              <a:rPr lang="ko-KR" altLang="en-US" sz="2400" dirty="0" smtClean="0"/>
              <a:t>분산 및 자기 복제</a:t>
            </a:r>
            <a:endParaRPr lang="en-US" altLang="ko-KR" sz="2400" dirty="0" smtClean="0"/>
          </a:p>
          <a:p>
            <a:pPr marL="168525" lvl="2" indent="0" algn="ctr">
              <a:buNone/>
            </a:pPr>
            <a:endParaRPr lang="en-US" altLang="ko-KR" sz="2400" dirty="0" smtClean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051089" y="1450433"/>
            <a:ext cx="4724397" cy="2098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2520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525" lvl="2" indent="0" algn="ctr">
              <a:buNone/>
            </a:pPr>
            <a:r>
              <a:rPr lang="ko-KR" altLang="en-US" sz="2800" b="1" dirty="0" smtClean="0">
                <a:solidFill>
                  <a:srgbClr val="0070C0"/>
                </a:solidFill>
              </a:rPr>
              <a:t>암호화</a:t>
            </a:r>
            <a:endParaRPr lang="en-US" altLang="ko-KR" sz="2800" b="1" dirty="0" smtClean="0">
              <a:solidFill>
                <a:srgbClr val="0070C0"/>
              </a:solidFill>
            </a:endParaRPr>
          </a:p>
          <a:p>
            <a:pPr marL="168525" lvl="2" indent="0" algn="ctr">
              <a:buNone/>
            </a:pPr>
            <a:endParaRPr lang="en-US" altLang="ko-KR" sz="800" dirty="0" smtClean="0"/>
          </a:p>
          <a:p>
            <a:pPr marL="511425" lvl="2" indent="-342900">
              <a:buFont typeface="Wingdings" pitchFamily="2" charset="2"/>
              <a:buChar char="§"/>
            </a:pPr>
            <a:r>
              <a:rPr lang="ko-KR" altLang="en-US" sz="2400" dirty="0" smtClean="0"/>
              <a:t>원장의 완전성</a:t>
            </a:r>
            <a:endParaRPr lang="en-US" altLang="ko-KR" sz="2400" dirty="0" smtClean="0"/>
          </a:p>
          <a:p>
            <a:pPr marL="511425" lvl="2" indent="-342900">
              <a:buFont typeface="Wingdings" pitchFamily="2" charset="2"/>
              <a:buChar char="§"/>
            </a:pPr>
            <a:r>
              <a:rPr lang="ko-KR" altLang="en-US" sz="2400" dirty="0" smtClean="0"/>
              <a:t>거래의 </a:t>
            </a:r>
            <a:r>
              <a:rPr lang="ko-KR" altLang="en-US" sz="2400" dirty="0" err="1" smtClean="0"/>
              <a:t>진본성</a:t>
            </a:r>
            <a:endParaRPr lang="en-US" altLang="ko-KR" sz="2400" dirty="0" smtClean="0"/>
          </a:p>
          <a:p>
            <a:pPr marL="511425" lvl="2" indent="-342900">
              <a:buFont typeface="Wingdings" pitchFamily="2" charset="2"/>
              <a:buChar char="§"/>
            </a:pPr>
            <a:r>
              <a:rPr lang="ko-KR" altLang="en-US" sz="2400" dirty="0" smtClean="0"/>
              <a:t>거래의 프라이버시</a:t>
            </a:r>
            <a:endParaRPr lang="en-US" altLang="ko-KR" sz="2400" dirty="0" smtClean="0"/>
          </a:p>
          <a:p>
            <a:pPr marL="511425" lvl="2" indent="-342900">
              <a:buFont typeface="Wingdings" pitchFamily="2" charset="2"/>
              <a:buChar char="§"/>
            </a:pPr>
            <a:r>
              <a:rPr lang="ko-KR" altLang="en-US" sz="2400" dirty="0" smtClean="0"/>
              <a:t>참여자들의 독자성</a:t>
            </a:r>
            <a:endParaRPr lang="en-US" altLang="ko-KR" sz="2400" dirty="0" smtClean="0"/>
          </a:p>
          <a:p>
            <a:pPr marL="168525" lvl="2" indent="0" algn="ctr">
              <a:buNone/>
            </a:pPr>
            <a:endParaRPr lang="en-US" altLang="ko-KR" sz="24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70109" y="4248135"/>
            <a:ext cx="4724397" cy="2098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2520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525" lvl="2" indent="0" algn="ctr">
              <a:buNone/>
            </a:pPr>
            <a:r>
              <a:rPr lang="ko-KR" altLang="en-US" sz="2800" b="1" dirty="0" smtClean="0">
                <a:solidFill>
                  <a:srgbClr val="0070C0"/>
                </a:solidFill>
              </a:rPr>
              <a:t>합의</a:t>
            </a:r>
            <a:endParaRPr lang="en-US" altLang="ko-KR" sz="2800" b="1" dirty="0" smtClean="0">
              <a:solidFill>
                <a:srgbClr val="0070C0"/>
              </a:solidFill>
            </a:endParaRPr>
          </a:p>
          <a:p>
            <a:pPr marL="168525" lvl="2" indent="0" algn="ctr">
              <a:buNone/>
            </a:pPr>
            <a:endParaRPr lang="en-US" altLang="ko-KR" sz="800" dirty="0" smtClean="0"/>
          </a:p>
          <a:p>
            <a:pPr marL="511425" lvl="2" indent="-342900">
              <a:buFont typeface="Wingdings" pitchFamily="2" charset="2"/>
              <a:buChar char="§"/>
            </a:pPr>
            <a:r>
              <a:rPr lang="ko-KR" altLang="en-US" sz="2400" dirty="0" smtClean="0"/>
              <a:t>중앙화되지 않은 프로토콜</a:t>
            </a:r>
            <a:endParaRPr lang="en-US" altLang="ko-KR" sz="2400" dirty="0" smtClean="0"/>
          </a:p>
          <a:p>
            <a:pPr marL="511425" lvl="2" indent="-342900">
              <a:buFont typeface="Wingdings" pitchFamily="2" charset="2"/>
              <a:buChar char="§"/>
            </a:pPr>
            <a:r>
              <a:rPr lang="ko-KR" altLang="en-US" sz="2400" dirty="0" smtClean="0"/>
              <a:t>혼란을 감내하는 공유 제어</a:t>
            </a:r>
            <a:endParaRPr lang="en-US" altLang="ko-KR" sz="2400" dirty="0" smtClean="0"/>
          </a:p>
          <a:p>
            <a:pPr marL="511425" lvl="2" indent="-342900">
              <a:buFont typeface="Wingdings" pitchFamily="2" charset="2"/>
              <a:buChar char="§"/>
            </a:pPr>
            <a:r>
              <a:rPr lang="ko-KR" altLang="en-US" sz="2400" dirty="0" smtClean="0"/>
              <a:t>검증된 거래</a:t>
            </a:r>
            <a:endParaRPr lang="en-US" altLang="ko-KR" sz="2400" dirty="0" smtClean="0"/>
          </a:p>
          <a:p>
            <a:pPr marL="168525" lvl="2" indent="0" algn="ctr">
              <a:buNone/>
            </a:pPr>
            <a:endParaRPr lang="en-US" altLang="ko-KR" sz="2400" dirty="0" smtClean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5116401" y="4182815"/>
            <a:ext cx="4724397" cy="2098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2520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525" lvl="2" indent="0" algn="ctr">
              <a:buNone/>
            </a:pPr>
            <a:r>
              <a:rPr lang="ko-KR" altLang="en-US" sz="2800" b="1" dirty="0" smtClean="0">
                <a:solidFill>
                  <a:srgbClr val="0070C0"/>
                </a:solidFill>
              </a:rPr>
              <a:t>사업 논리</a:t>
            </a:r>
            <a:endParaRPr lang="en-US" altLang="ko-KR" sz="2800" b="1" dirty="0" smtClean="0">
              <a:solidFill>
                <a:srgbClr val="0070C0"/>
              </a:solidFill>
            </a:endParaRPr>
          </a:p>
          <a:p>
            <a:pPr marL="168525" lvl="2" indent="0" algn="ctr">
              <a:buNone/>
            </a:pPr>
            <a:endParaRPr lang="en-US" altLang="ko-KR" sz="800" dirty="0" smtClean="0"/>
          </a:p>
          <a:p>
            <a:pPr marL="511425" lvl="2" indent="-342900">
              <a:buFont typeface="Wingdings" pitchFamily="2" charset="2"/>
              <a:buChar char="§"/>
            </a:pPr>
            <a:r>
              <a:rPr lang="ko-KR" altLang="en-US" sz="2400" dirty="0" err="1" smtClean="0"/>
              <a:t>원장내</a:t>
            </a:r>
            <a:r>
              <a:rPr lang="ko-KR" altLang="en-US" sz="2400" dirty="0" smtClean="0"/>
              <a:t> 논리 내장형</a:t>
            </a:r>
            <a:endParaRPr lang="en-US" altLang="ko-KR" sz="2400" dirty="0" smtClean="0"/>
          </a:p>
          <a:p>
            <a:pPr marL="511425" lvl="2" indent="-342900">
              <a:buFont typeface="Wingdings" pitchFamily="2" charset="2"/>
              <a:buChar char="§"/>
            </a:pPr>
            <a:r>
              <a:rPr lang="ko-KR" altLang="en-US" sz="2400" dirty="0" smtClean="0"/>
              <a:t>거래와 함께 수행됨</a:t>
            </a:r>
            <a:endParaRPr lang="en-US" altLang="ko-KR" sz="2400" dirty="0" smtClean="0"/>
          </a:p>
          <a:p>
            <a:pPr marL="511425" lvl="2" indent="-342900">
              <a:buFont typeface="Wingdings" pitchFamily="2" charset="2"/>
              <a:buChar char="§"/>
            </a:pPr>
            <a:r>
              <a:rPr lang="ko-KR" altLang="en-US" sz="2400" dirty="0" smtClean="0"/>
              <a:t>간단한 </a:t>
            </a:r>
            <a:r>
              <a:rPr lang="en-US" altLang="ko-KR" sz="2400" dirty="0" smtClean="0"/>
              <a:t>“coin”</a:t>
            </a:r>
            <a:r>
              <a:rPr lang="ko-KR" altLang="en-US" sz="2400" dirty="0" smtClean="0"/>
              <a:t>으로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부터 자기 강제적인 </a:t>
            </a:r>
            <a:r>
              <a:rPr lang="en-US" altLang="ko-KR" sz="2400" dirty="0" smtClean="0"/>
              <a:t>“smart contract”</a:t>
            </a:r>
            <a:r>
              <a:rPr lang="ko-KR" altLang="en-US" sz="2400" dirty="0" smtClean="0"/>
              <a:t>까지</a:t>
            </a:r>
            <a:endParaRPr lang="en-US" altLang="ko-KR" sz="2400" dirty="0" smtClean="0"/>
          </a:p>
          <a:p>
            <a:pPr marL="168525" lvl="2" indent="0" algn="ctr">
              <a:buNone/>
            </a:pPr>
            <a:endParaRPr lang="en-US" altLang="ko-KR" sz="2400" dirty="0" smtClean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566057" y="4000500"/>
            <a:ext cx="9013372" cy="5987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16401" y="1450433"/>
            <a:ext cx="0" cy="499391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9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2" grpId="0" build="p"/>
      <p:bldP spid="13" grpId="0" build="p"/>
      <p:bldP spid="14" grpId="0" build="p"/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서론</a:t>
            </a:r>
            <a:r>
              <a:rPr lang="en-US" altLang="ko-KR" sz="2800" b="1" dirty="0" smtClean="0"/>
              <a:t> (9/10)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283029" y="819054"/>
            <a:ext cx="9448795" cy="498118"/>
          </a:xfrm>
        </p:spPr>
        <p:txBody>
          <a:bodyPr/>
          <a:lstStyle/>
          <a:p>
            <a:pPr marL="511425" lvl="2" indent="-342900">
              <a:buFont typeface="Wingdings" pitchFamily="2" charset="2"/>
              <a:buChar char="u"/>
            </a:pPr>
            <a:r>
              <a:rPr lang="ko-KR" altLang="en-US" sz="2800" b="1" dirty="0" smtClean="0"/>
              <a:t>블록체인은 복잡한 거래를 단순화 함</a:t>
            </a:r>
            <a:endParaRPr lang="en-US" altLang="ko-KR" sz="2800" b="1" dirty="0" smtClean="0"/>
          </a:p>
        </p:txBody>
      </p:sp>
      <p:sp>
        <p:nvSpPr>
          <p:cNvPr id="20" name="FreeForm 18"/>
          <p:cNvSpPr/>
          <p:nvPr/>
        </p:nvSpPr>
        <p:spPr>
          <a:xfrm>
            <a:off x="2711078" y="2133801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60680" y="0"/>
                </a:moveTo>
                <a:cubicBezTo>
                  <a:pt x="565022" y="0"/>
                  <a:pt x="720090" y="156338"/>
                  <a:pt x="720090" y="359538"/>
                </a:cubicBezTo>
                <a:cubicBezTo>
                  <a:pt x="720090" y="563881"/>
                  <a:pt x="565022" y="720091"/>
                  <a:pt x="360680" y="720091"/>
                </a:cubicBezTo>
                <a:cubicBezTo>
                  <a:pt x="156210" y="720091"/>
                  <a:pt x="0" y="563881"/>
                  <a:pt x="0" y="359538"/>
                </a:cubicBezTo>
                <a:cubicBezTo>
                  <a:pt x="0" y="156338"/>
                  <a:pt x="156210" y="0"/>
                  <a:pt x="36068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Bob</a:t>
            </a:r>
          </a:p>
        </p:txBody>
      </p:sp>
      <p:sp>
        <p:nvSpPr>
          <p:cNvPr id="21" name="FreeForm 15"/>
          <p:cNvSpPr/>
          <p:nvPr/>
        </p:nvSpPr>
        <p:spPr>
          <a:xfrm>
            <a:off x="1293940" y="2930094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59410" y="0"/>
                </a:moveTo>
                <a:cubicBezTo>
                  <a:pt x="563880" y="0"/>
                  <a:pt x="720090" y="156210"/>
                  <a:pt x="720090" y="359410"/>
                </a:cubicBezTo>
                <a:cubicBezTo>
                  <a:pt x="720090" y="563880"/>
                  <a:pt x="563880" y="720090"/>
                  <a:pt x="359410" y="720090"/>
                </a:cubicBezTo>
                <a:cubicBezTo>
                  <a:pt x="154940" y="720090"/>
                  <a:pt x="0" y="563880"/>
                  <a:pt x="0" y="359410"/>
                </a:cubicBezTo>
                <a:cubicBezTo>
                  <a:pt x="0" y="156210"/>
                  <a:pt x="154940" y="0"/>
                  <a:pt x="35941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Alice</a:t>
            </a:r>
          </a:p>
        </p:txBody>
      </p:sp>
      <p:sp>
        <p:nvSpPr>
          <p:cNvPr id="22" name="FreeForm 16"/>
          <p:cNvSpPr/>
          <p:nvPr/>
        </p:nvSpPr>
        <p:spPr>
          <a:xfrm>
            <a:off x="1326598" y="4479133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59410" y="0"/>
                </a:moveTo>
                <a:cubicBezTo>
                  <a:pt x="563880" y="0"/>
                  <a:pt x="720090" y="156210"/>
                  <a:pt x="720090" y="359411"/>
                </a:cubicBezTo>
                <a:cubicBezTo>
                  <a:pt x="720090" y="563881"/>
                  <a:pt x="563880" y="720091"/>
                  <a:pt x="359410" y="720091"/>
                </a:cubicBezTo>
                <a:cubicBezTo>
                  <a:pt x="154940" y="720091"/>
                  <a:pt x="0" y="563881"/>
                  <a:pt x="0" y="359411"/>
                </a:cubicBezTo>
                <a:cubicBezTo>
                  <a:pt x="0" y="156210"/>
                  <a:pt x="154940" y="0"/>
                  <a:pt x="35941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Frank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7109" y="3077468"/>
            <a:ext cx="131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Charlie</a:t>
            </a:r>
            <a:endParaRPr lang="ko-KR" altLang="ko-KR" dirty="0">
              <a:solidFill>
                <a:srgbClr val="FFFFFF"/>
              </a:solidFill>
            </a:endParaRPr>
          </a:p>
        </p:txBody>
      </p:sp>
      <p:sp>
        <p:nvSpPr>
          <p:cNvPr id="24" name="FreeForm 17"/>
          <p:cNvSpPr/>
          <p:nvPr/>
        </p:nvSpPr>
        <p:spPr>
          <a:xfrm>
            <a:off x="4173030" y="4468247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60680" y="0"/>
                </a:moveTo>
                <a:cubicBezTo>
                  <a:pt x="563880" y="0"/>
                  <a:pt x="720090" y="156210"/>
                  <a:pt x="720090" y="359411"/>
                </a:cubicBezTo>
                <a:cubicBezTo>
                  <a:pt x="720090" y="563881"/>
                  <a:pt x="563880" y="720091"/>
                  <a:pt x="360680" y="720091"/>
                </a:cubicBezTo>
                <a:cubicBezTo>
                  <a:pt x="156210" y="720091"/>
                  <a:pt x="0" y="563881"/>
                  <a:pt x="0" y="359411"/>
                </a:cubicBezTo>
                <a:cubicBezTo>
                  <a:pt x="0" y="156210"/>
                  <a:pt x="156210" y="0"/>
                  <a:pt x="36068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Dave</a:t>
            </a:r>
          </a:p>
        </p:txBody>
      </p:sp>
      <p:sp>
        <p:nvSpPr>
          <p:cNvPr id="26" name="FreeForm 19"/>
          <p:cNvSpPr/>
          <p:nvPr/>
        </p:nvSpPr>
        <p:spPr>
          <a:xfrm>
            <a:off x="2721964" y="5242768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60680" y="0"/>
                </a:moveTo>
                <a:cubicBezTo>
                  <a:pt x="565022" y="0"/>
                  <a:pt x="720090" y="154940"/>
                  <a:pt x="720090" y="359409"/>
                </a:cubicBezTo>
                <a:cubicBezTo>
                  <a:pt x="720090" y="563880"/>
                  <a:pt x="565022" y="720090"/>
                  <a:pt x="360680" y="720090"/>
                </a:cubicBezTo>
                <a:cubicBezTo>
                  <a:pt x="156210" y="720090"/>
                  <a:pt x="0" y="563880"/>
                  <a:pt x="0" y="359409"/>
                </a:cubicBezTo>
                <a:cubicBezTo>
                  <a:pt x="0" y="154940"/>
                  <a:pt x="156210" y="0"/>
                  <a:pt x="36068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Eve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70109" y="3646704"/>
            <a:ext cx="2869661" cy="231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2520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525" lvl="2" indent="0" algn="ctr">
              <a:buNone/>
            </a:pPr>
            <a:r>
              <a:rPr lang="ko-KR" altLang="en-US" sz="2800" dirty="0" smtClean="0"/>
              <a:t>물</a:t>
            </a:r>
            <a:r>
              <a:rPr lang="ko-KR" altLang="en-US" sz="2800" dirty="0"/>
              <a:t>류</a:t>
            </a:r>
            <a:endParaRPr lang="en-US" altLang="ko-KR" sz="2800" dirty="0" smtClean="0"/>
          </a:p>
          <a:p>
            <a:pPr marL="168525" lvl="2" indent="0" algn="ctr">
              <a:buNone/>
            </a:pPr>
            <a:endParaRPr lang="en-US" altLang="ko-KR" sz="800" dirty="0" smtClean="0"/>
          </a:p>
          <a:p>
            <a:pPr marL="168525" lvl="2" indent="0" algn="ctr">
              <a:buNone/>
            </a:pPr>
            <a:endParaRPr lang="en-US" altLang="ko-KR" sz="800" dirty="0" smtClean="0"/>
          </a:p>
          <a:p>
            <a:pPr marL="168525" lvl="2" indent="0">
              <a:buNone/>
            </a:pPr>
            <a:r>
              <a:rPr lang="ko-KR" altLang="en-US" sz="2000" dirty="0" smtClean="0"/>
              <a:t>실시간 가시성</a:t>
            </a:r>
            <a:endParaRPr lang="en-US" altLang="ko-KR" sz="2000" dirty="0" smtClean="0"/>
          </a:p>
          <a:p>
            <a:pPr marL="168525" lvl="2" indent="0">
              <a:buNone/>
            </a:pPr>
            <a:r>
              <a:rPr lang="ko-KR" altLang="en-US" sz="2000" dirty="0" smtClean="0"/>
              <a:t>개선된 효율성</a:t>
            </a:r>
            <a:endParaRPr lang="en-US" altLang="ko-KR" sz="2000" dirty="0" smtClean="0"/>
          </a:p>
          <a:p>
            <a:pPr marL="168525" lvl="2" indent="0">
              <a:buNone/>
            </a:pPr>
            <a:r>
              <a:rPr lang="ko-KR" altLang="en-US" sz="2000" dirty="0" smtClean="0"/>
              <a:t>투명성 및 </a:t>
            </a:r>
            <a:r>
              <a:rPr lang="ko-KR" altLang="en-US" sz="2000" dirty="0" err="1" smtClean="0"/>
              <a:t>검증성</a:t>
            </a:r>
            <a:endParaRPr lang="en-US" altLang="ko-KR" sz="2000" dirty="0" smtClean="0"/>
          </a:p>
          <a:p>
            <a:pPr marL="168525" lvl="2" indent="0">
              <a:buNone/>
            </a:pPr>
            <a:r>
              <a:rPr lang="ko-KR" altLang="en-US" sz="2000" dirty="0" smtClean="0"/>
              <a:t>감소된 비용</a:t>
            </a:r>
            <a:endParaRPr lang="en-US" altLang="ko-KR" sz="2000" dirty="0" smtClean="0"/>
          </a:p>
        </p:txBody>
      </p:sp>
      <p:pic>
        <p:nvPicPr>
          <p:cNvPr id="16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410" y="1581698"/>
            <a:ext cx="2880360" cy="1911350"/>
          </a:xfrm>
          <a:prstGeom prst="rect">
            <a:avLst/>
          </a:prstGeom>
        </p:spPr>
      </p:pic>
      <p:pic>
        <p:nvPicPr>
          <p:cNvPr id="17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450" y="1516382"/>
            <a:ext cx="2880360" cy="1915160"/>
          </a:xfrm>
          <a:prstGeom prst="rect">
            <a:avLst/>
          </a:prstGeom>
        </p:spPr>
      </p:pic>
      <p:pic>
        <p:nvPicPr>
          <p:cNvPr id="19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40220" y="1493340"/>
            <a:ext cx="2880360" cy="1922780"/>
          </a:xfrm>
          <a:prstGeom prst="rect">
            <a:avLst/>
          </a:prstGeom>
        </p:spPr>
      </p:pic>
      <p:sp>
        <p:nvSpPr>
          <p:cNvPr id="25" name="내용 개체 틀 2"/>
          <p:cNvSpPr txBox="1">
            <a:spLocks/>
          </p:cNvSpPr>
          <p:nvPr/>
        </p:nvSpPr>
        <p:spPr>
          <a:xfrm>
            <a:off x="3398510" y="3570498"/>
            <a:ext cx="3372559" cy="231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2520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525" lvl="2" indent="0" algn="ctr">
              <a:buNone/>
            </a:pPr>
            <a:r>
              <a:rPr lang="ko-KR" altLang="en-US" sz="2800" dirty="0" smtClean="0"/>
              <a:t>재산 기록</a:t>
            </a:r>
            <a:endParaRPr lang="en-US" altLang="ko-KR" sz="2800" dirty="0" smtClean="0"/>
          </a:p>
          <a:p>
            <a:pPr marL="168525" lvl="2" indent="0" algn="ctr">
              <a:buNone/>
            </a:pPr>
            <a:endParaRPr lang="en-US" altLang="ko-KR" sz="800" dirty="0" smtClean="0"/>
          </a:p>
          <a:p>
            <a:pPr marL="168525" lvl="2" indent="0" algn="ctr">
              <a:buNone/>
            </a:pPr>
            <a:endParaRPr lang="en-US" altLang="ko-KR" sz="800" dirty="0" smtClean="0"/>
          </a:p>
          <a:p>
            <a:pPr marL="168525" lvl="2" indent="0">
              <a:buNone/>
            </a:pPr>
            <a:r>
              <a:rPr lang="ko-KR" altLang="en-US" sz="2000" dirty="0" smtClean="0"/>
              <a:t>디지털이지만 위조 불가능</a:t>
            </a:r>
            <a:endParaRPr lang="en-US" altLang="ko-KR" sz="2000" dirty="0" smtClean="0"/>
          </a:p>
          <a:p>
            <a:pPr marL="168525" lvl="2" indent="0">
              <a:buNone/>
            </a:pPr>
            <a:r>
              <a:rPr lang="ko-KR" altLang="en-US" sz="2000" dirty="0" smtClean="0"/>
              <a:t>더욱 줄어든 분쟁</a:t>
            </a:r>
            <a:endParaRPr lang="en-US" altLang="ko-KR" sz="2000" dirty="0" smtClean="0"/>
          </a:p>
          <a:p>
            <a:pPr marL="168525" lvl="2" indent="0">
              <a:buNone/>
            </a:pPr>
            <a:r>
              <a:rPr lang="ko-KR" altLang="en-US" sz="2000" dirty="0" smtClean="0"/>
              <a:t>투명성 및 </a:t>
            </a:r>
            <a:r>
              <a:rPr lang="ko-KR" altLang="en-US" sz="2000" dirty="0" err="1" smtClean="0"/>
              <a:t>검증성</a:t>
            </a:r>
            <a:endParaRPr lang="en-US" altLang="ko-KR" sz="2000" dirty="0" smtClean="0"/>
          </a:p>
          <a:p>
            <a:pPr marL="168525" lvl="2" indent="0">
              <a:buNone/>
            </a:pPr>
            <a:r>
              <a:rPr lang="ko-KR" altLang="en-US" sz="2000" dirty="0" smtClean="0"/>
              <a:t>낮은 전달 수수료</a:t>
            </a:r>
            <a:endParaRPr lang="en-US" altLang="ko-KR" sz="2000" dirty="0" smtClean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6814613" y="3624924"/>
            <a:ext cx="2869661" cy="231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2520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525" lvl="2" indent="0" algn="ctr">
              <a:buNone/>
            </a:pPr>
            <a:r>
              <a:rPr lang="ko-KR" altLang="en-US" sz="2800" dirty="0" smtClean="0"/>
              <a:t>자본 시장</a:t>
            </a:r>
            <a:endParaRPr lang="en-US" altLang="ko-KR" sz="2800" dirty="0" smtClean="0"/>
          </a:p>
          <a:p>
            <a:pPr marL="168525" lvl="2" indent="0" algn="ctr">
              <a:buNone/>
            </a:pPr>
            <a:endParaRPr lang="en-US" altLang="ko-KR" sz="800" dirty="0" smtClean="0"/>
          </a:p>
          <a:p>
            <a:pPr marL="168525" lvl="2" indent="0" algn="ctr">
              <a:buNone/>
            </a:pPr>
            <a:endParaRPr lang="en-US" altLang="ko-KR" sz="800" dirty="0" smtClean="0"/>
          </a:p>
          <a:p>
            <a:pPr marL="168525" lvl="2" indent="0">
              <a:buNone/>
            </a:pPr>
            <a:r>
              <a:rPr lang="ko-KR" altLang="en-US" sz="2000" dirty="0" smtClean="0"/>
              <a:t>빠른 정착 시간</a:t>
            </a:r>
            <a:endParaRPr lang="en-US" altLang="ko-KR" sz="2000" dirty="0" smtClean="0"/>
          </a:p>
          <a:p>
            <a:pPr marL="168525" lvl="2" indent="0">
              <a:buNone/>
            </a:pPr>
            <a:r>
              <a:rPr lang="ko-KR" altLang="en-US" sz="2000" dirty="0" smtClean="0"/>
              <a:t>증가된 </a:t>
            </a:r>
            <a:r>
              <a:rPr lang="ko-KR" altLang="en-US" sz="2000" dirty="0"/>
              <a:t>신</a:t>
            </a:r>
            <a:r>
              <a:rPr lang="ko-KR" altLang="en-US" sz="2000" dirty="0" smtClean="0"/>
              <a:t>용 이용성</a:t>
            </a:r>
            <a:endParaRPr lang="en-US" altLang="ko-KR" sz="2000" dirty="0" smtClean="0"/>
          </a:p>
          <a:p>
            <a:pPr marL="168525" lvl="2" indent="0">
              <a:buNone/>
            </a:pPr>
            <a:r>
              <a:rPr lang="ko-KR" altLang="en-US" sz="2000" dirty="0" smtClean="0"/>
              <a:t>투명성 및 </a:t>
            </a:r>
            <a:r>
              <a:rPr lang="ko-KR" altLang="en-US" sz="2000" dirty="0" err="1" smtClean="0"/>
              <a:t>검증성</a:t>
            </a:r>
            <a:endParaRPr lang="en-US" altLang="ko-KR" sz="2000" dirty="0" smtClean="0"/>
          </a:p>
          <a:p>
            <a:pPr marL="168525" lvl="2" indent="0">
              <a:buNone/>
            </a:pPr>
            <a:r>
              <a:rPr lang="ko-KR" altLang="en-US" sz="2000" dirty="0" smtClean="0"/>
              <a:t>조정 비용 없</a:t>
            </a:r>
            <a:r>
              <a:rPr lang="ko-KR" altLang="en-US" sz="2000" dirty="0"/>
              <a:t>음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48848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4" grpId="0" build="p"/>
      <p:bldP spid="25" grpId="0" build="p"/>
      <p:bldP spid="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서론</a:t>
            </a:r>
            <a:r>
              <a:rPr lang="en-US" altLang="ko-KR" sz="2800" b="1" dirty="0" smtClean="0"/>
              <a:t> (10/10)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55396" y="829940"/>
            <a:ext cx="9609089" cy="5830619"/>
          </a:xfrm>
        </p:spPr>
        <p:txBody>
          <a:bodyPr/>
          <a:lstStyle/>
          <a:p>
            <a:pPr marL="511425" lvl="2" indent="-342900">
              <a:buFont typeface="Wingdings" pitchFamily="2" charset="2"/>
              <a:buChar char="u"/>
            </a:pPr>
            <a:r>
              <a:rPr lang="ko-KR" altLang="en-US" sz="2800" b="1" dirty="0" smtClean="0"/>
              <a:t>왜 지금 블록체인을 해야 하나</a:t>
            </a:r>
            <a:r>
              <a:rPr lang="en-US" altLang="ko-KR" sz="2800" b="1" dirty="0"/>
              <a:t>?</a:t>
            </a:r>
            <a:endParaRPr lang="en-US" altLang="ko-KR" sz="2800" b="1" dirty="0" smtClean="0"/>
          </a:p>
          <a:p>
            <a:pPr marL="511425" lvl="2" indent="-342900">
              <a:buFont typeface="Wingdings" pitchFamily="2" charset="2"/>
              <a:buChar char="u"/>
            </a:pPr>
            <a:endParaRPr lang="en-US" altLang="ko-KR" sz="800" b="1" dirty="0" smtClean="0"/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/>
              <a:t>암호화는 </a:t>
            </a:r>
            <a:r>
              <a:rPr lang="ko-KR" altLang="en-US" sz="2400" b="1" dirty="0" err="1" smtClean="0"/>
              <a:t>수십년</a:t>
            </a:r>
            <a:r>
              <a:rPr lang="ko-KR" altLang="en-US" sz="2400" b="1" dirty="0" smtClean="0"/>
              <a:t> 간 금융 세계의 주요 기술이었음</a:t>
            </a:r>
            <a:endParaRPr lang="en-US" altLang="ko-KR" sz="2400" b="1" dirty="0" smtClean="0"/>
          </a:p>
          <a:p>
            <a:pPr marL="1349375" lvl="4" indent="-358775">
              <a:buFont typeface="Wingdings" pitchFamily="2" charset="2"/>
              <a:buChar char="ü"/>
            </a:pPr>
            <a:r>
              <a:rPr lang="ko-KR" altLang="en-US" sz="2000" b="1" dirty="0" smtClean="0"/>
              <a:t>지불 네트워크</a:t>
            </a:r>
            <a:r>
              <a:rPr lang="en-US" altLang="ko-KR" sz="2000" b="1" dirty="0" smtClean="0"/>
              <a:t>, ATM </a:t>
            </a:r>
            <a:r>
              <a:rPr lang="ko-KR" altLang="en-US" sz="2000" b="1" dirty="0" smtClean="0"/>
              <a:t>보안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스마트 카드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온라인 </a:t>
            </a:r>
            <a:r>
              <a:rPr lang="ko-KR" altLang="en-US" sz="2000" b="1" dirty="0" err="1" smtClean="0"/>
              <a:t>뱅킹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…</a:t>
            </a:r>
          </a:p>
          <a:p>
            <a:pPr marL="533400" lvl="4" indent="0">
              <a:buNone/>
            </a:pPr>
            <a:endParaRPr lang="en-US" altLang="ko-KR" sz="2000" b="1" dirty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/>
              <a:t>금융 사업의 신뢰 모델은 변하지 않음</a:t>
            </a:r>
            <a:r>
              <a:rPr lang="en-US" altLang="ko-KR" sz="2400" b="1" dirty="0" smtClean="0"/>
              <a:t>.</a:t>
            </a:r>
          </a:p>
          <a:p>
            <a:pPr marL="1349375" lvl="4" indent="-358775">
              <a:buFont typeface="Wingdings" pitchFamily="2" charset="2"/>
              <a:buChar char="ü"/>
            </a:pPr>
            <a:r>
              <a:rPr lang="ko-KR" altLang="en-US" sz="2000" b="1" dirty="0" smtClean="0"/>
              <a:t>신뢰받는 중개인은 </a:t>
            </a:r>
            <a:r>
              <a:rPr lang="ko-KR" altLang="en-US" sz="2000" b="1" dirty="0" err="1" smtClean="0"/>
              <a:t>비신뢰</a:t>
            </a:r>
            <a:r>
              <a:rPr lang="ko-KR" altLang="en-US" sz="2000" b="1" dirty="0" smtClean="0"/>
              <a:t> 파트너들간의 교환을 필요로 함</a:t>
            </a:r>
            <a:endParaRPr lang="en-US" altLang="ko-KR" sz="2000" b="1" dirty="0"/>
          </a:p>
          <a:p>
            <a:pPr marL="1349375" lvl="4" indent="-358775">
              <a:buFont typeface="Wingdings" pitchFamily="2" charset="2"/>
              <a:buChar char="ü"/>
            </a:pPr>
            <a:r>
              <a:rPr lang="ko-KR" altLang="en-US" sz="2000" b="1" dirty="0" smtClean="0"/>
              <a:t>오늘날 암호화는 </a:t>
            </a:r>
            <a:r>
              <a:rPr lang="en-US" altLang="ko-KR" sz="2000" b="1" dirty="0" smtClean="0"/>
              <a:t>point-to-point </a:t>
            </a:r>
            <a:r>
              <a:rPr lang="ko-KR" altLang="en-US" sz="2000" b="1" dirty="0" smtClean="0"/>
              <a:t>상호작용을 안전하게 함</a:t>
            </a:r>
            <a:endParaRPr lang="en-US" altLang="ko-KR" sz="2000" b="1" dirty="0" smtClean="0"/>
          </a:p>
          <a:p>
            <a:pPr marL="892175" lvl="3" indent="-358775">
              <a:buFont typeface="Wingdings" pitchFamily="2" charset="2"/>
              <a:buChar char="l"/>
            </a:pPr>
            <a:endParaRPr lang="en-US" altLang="ko-KR" sz="2000" b="1" dirty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/>
              <a:t>비트 코인은 </a:t>
            </a:r>
            <a:r>
              <a:rPr lang="en-US" altLang="ko-KR" sz="2400" b="1" dirty="0" smtClean="0"/>
              <a:t>2009</a:t>
            </a:r>
            <a:r>
              <a:rPr lang="ko-KR" altLang="en-US" sz="2400" b="1" dirty="0" smtClean="0"/>
              <a:t>년에 시작됨</a:t>
            </a:r>
            <a:endParaRPr lang="en-US" altLang="ko-KR" sz="2400" b="1" dirty="0" smtClean="0"/>
          </a:p>
          <a:p>
            <a:pPr marL="1349375" lvl="4" indent="-358775">
              <a:buFont typeface="Wingdings" pitchFamily="2" charset="2"/>
              <a:buChar char="ü"/>
            </a:pPr>
            <a:r>
              <a:rPr lang="en-US" altLang="ko-KR" sz="2000" b="1" dirty="0" smtClean="0">
                <a:latin typeface="+mn-ea"/>
              </a:rPr>
              <a:t>1990</a:t>
            </a:r>
            <a:r>
              <a:rPr lang="ko-KR" altLang="en-US" sz="2000" b="1" dirty="0" smtClean="0">
                <a:latin typeface="+mn-ea"/>
              </a:rPr>
              <a:t>년대 및 그 이전의 암호화 만을 포함함</a:t>
            </a:r>
            <a:endParaRPr lang="en-US" altLang="ko-KR" sz="2000" b="1" dirty="0" smtClean="0">
              <a:latin typeface="+mn-ea"/>
            </a:endParaRPr>
          </a:p>
          <a:p>
            <a:pPr marL="1349375" lvl="4" indent="-358775">
              <a:buFont typeface="Wingdings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새로운 신뢰 모델을 위해 암호화를 최초로 두드러지게 이용</a:t>
            </a:r>
            <a:endParaRPr lang="en-US" altLang="ko-KR" sz="2000" b="1" dirty="0" smtClean="0">
              <a:latin typeface="+mn-ea"/>
            </a:endParaRPr>
          </a:p>
          <a:p>
            <a:pPr marL="990600" lvl="4" indent="0">
              <a:buNone/>
            </a:pPr>
            <a:r>
              <a:rPr lang="ko-KR" altLang="en-US" sz="2000" b="1" dirty="0" smtClean="0">
                <a:latin typeface="+mn-ea"/>
              </a:rPr>
              <a:t> </a:t>
            </a:r>
            <a:endParaRPr lang="en-US" altLang="ko-KR" sz="2000" b="1" dirty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>
                <a:latin typeface="+mn-ea"/>
              </a:rPr>
              <a:t>블록 체인의 약속</a:t>
            </a:r>
            <a:endParaRPr lang="en-US" altLang="ko-KR" sz="2400" b="1" dirty="0" smtClean="0">
              <a:latin typeface="+mn-ea"/>
            </a:endParaRPr>
          </a:p>
          <a:p>
            <a:pPr marL="1165225" lvl="4" indent="-273050">
              <a:buFont typeface="Wingdings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신뢰를 감소시키고 그것을 기술로 대체</a:t>
            </a:r>
            <a:endParaRPr lang="en-US" altLang="ko-KR" sz="2000" b="1" dirty="0" smtClean="0">
              <a:latin typeface="+mn-ea"/>
            </a:endParaRPr>
          </a:p>
          <a:p>
            <a:pPr marL="1165225" lvl="4" indent="-273050">
              <a:buFont typeface="Wingdings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선진 암호화 기법들을 활용</a:t>
            </a: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93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41361" y="2249889"/>
            <a:ext cx="5161661" cy="559562"/>
          </a:xfrm>
          <a:prstGeom prst="rect">
            <a:avLst/>
          </a:prstGeom>
          <a:solidFill>
            <a:schemeClr val="bg1">
              <a:lumMod val="65000"/>
              <a:alpha val="30196"/>
            </a:schemeClr>
          </a:solidFill>
          <a:ln>
            <a:noFill/>
          </a:ln>
          <a:effectLst/>
          <a:extLst/>
        </p:spPr>
        <p:txBody>
          <a:bodyPr wrap="none" lIns="36000" tIns="36000" rIns="36000" bIns="3600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8166" y="1112519"/>
            <a:ext cx="5183378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9pPr>
          </a:lstStyle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서</a:t>
            </a:r>
            <a:r>
              <a:rPr lang="ko-KR" altLang="en-US" sz="2800" spc="-4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론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블록 체인이란</a:t>
            </a:r>
            <a:r>
              <a:rPr lang="en-US" altLang="ko-KR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합</a:t>
            </a:r>
            <a:r>
              <a:rPr lang="ko-KR" altLang="en-US" sz="2800" spc="-4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검증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spc="-40" dirty="0" err="1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Hyperledger</a:t>
            </a: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Fabric</a:t>
            </a: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0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/>
              <a:t>블록체인이란</a:t>
            </a:r>
            <a:r>
              <a:rPr lang="en-US" altLang="ko-KR" sz="2800" b="1" dirty="0"/>
              <a:t>? (</a:t>
            </a:r>
            <a:r>
              <a:rPr lang="en-US" altLang="ko-KR" sz="2800" b="1" dirty="0" smtClean="0"/>
              <a:t>1/12)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49318" y="612220"/>
            <a:ext cx="9073054" cy="5830619"/>
          </a:xfrm>
        </p:spPr>
        <p:txBody>
          <a:bodyPr/>
          <a:lstStyle/>
          <a:p>
            <a:pPr marL="168525" lvl="2" indent="0">
              <a:buNone/>
            </a:pPr>
            <a:endParaRPr lang="en-US" altLang="ko-KR" sz="2000" b="1" dirty="0" smtClean="0"/>
          </a:p>
          <a:p>
            <a:pPr marL="223425" lvl="1" indent="-342900">
              <a:buFont typeface="Arial" pitchFamily="34" charset="0"/>
              <a:buChar char="•"/>
            </a:pPr>
            <a:r>
              <a:rPr lang="ko-KR" altLang="en-US" sz="2400" b="1" dirty="0" smtClean="0"/>
              <a:t>블록 체인 등장 배경 </a:t>
            </a:r>
            <a:endParaRPr lang="en-US" altLang="ko-KR" sz="2400" b="1" dirty="0" smtClean="0"/>
          </a:p>
          <a:p>
            <a:pPr marL="511425" lvl="2" indent="-342900"/>
            <a:r>
              <a:rPr lang="en-US" altLang="ko-KR" sz="2000" b="1" dirty="0" smtClean="0"/>
              <a:t>2009</a:t>
            </a:r>
            <a:r>
              <a:rPr lang="ko-KR" altLang="en-US" sz="2000" b="1" dirty="0" smtClean="0"/>
              <a:t>년 등장한 </a:t>
            </a:r>
            <a:r>
              <a:rPr lang="ko-KR" altLang="en-US" sz="2000" b="1" dirty="0" err="1" smtClean="0"/>
              <a:t>첫번째</a:t>
            </a:r>
            <a:r>
              <a:rPr lang="ko-KR" altLang="en-US" sz="2000" b="1" dirty="0" smtClean="0"/>
              <a:t> 암호 화폐였던 비트 코인에서 처음 나타난 개념</a:t>
            </a:r>
            <a:endParaRPr lang="en-US" altLang="ko-KR" sz="2000" b="1" dirty="0" smtClean="0"/>
          </a:p>
          <a:p>
            <a:pPr marL="511425" lvl="2" indent="-342900"/>
            <a:r>
              <a:rPr lang="ko-KR" altLang="en-US" sz="2000" b="1" dirty="0" smtClean="0"/>
              <a:t>모든 암호 화폐는 각각의 블록 체인을 갖고 있음</a:t>
            </a:r>
            <a:endParaRPr lang="en-US" altLang="ko-KR" sz="2000" b="1" dirty="0" smtClean="0"/>
          </a:p>
          <a:p>
            <a:pPr marL="511425" lvl="2" indent="-342900"/>
            <a:endParaRPr lang="en-US" altLang="ko-KR" sz="2000" b="1" dirty="0"/>
          </a:p>
          <a:p>
            <a:pPr marL="223425" lvl="1" indent="-342900">
              <a:buFont typeface="Arial" pitchFamily="34" charset="0"/>
              <a:buChar char="•"/>
            </a:pPr>
            <a:r>
              <a:rPr lang="ko-KR" altLang="en-US" sz="2400" b="1" dirty="0" smtClean="0"/>
              <a:t>암호 화폐</a:t>
            </a:r>
            <a:endParaRPr lang="en-US" altLang="ko-KR" sz="2400" b="1" dirty="0" smtClean="0"/>
          </a:p>
          <a:p>
            <a:pPr marL="511425" lvl="2" indent="-342900"/>
            <a:r>
              <a:rPr lang="ko-KR" altLang="en-US" sz="2000" b="1" dirty="0" smtClean="0"/>
              <a:t>암호 화폐는 화폐를 조폐하는 중앙 은행 없이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일정한 주기마다 블록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(Block)</a:t>
            </a:r>
            <a:r>
              <a:rPr lang="ko-KR" altLang="en-US" sz="2000" b="1" dirty="0">
                <a:solidFill>
                  <a:srgbClr val="FF0000"/>
                </a:solidFill>
              </a:rPr>
              <a:t>을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찾아내고 보상을 받아가는 식</a:t>
            </a:r>
            <a:r>
              <a:rPr lang="ko-KR" altLang="en-US" sz="2000" b="1" dirty="0" smtClean="0"/>
              <a:t>으로 화폐가 생성됨 </a:t>
            </a:r>
            <a:endParaRPr lang="en-US" altLang="ko-KR" sz="2000" b="1" dirty="0" smtClean="0"/>
          </a:p>
          <a:p>
            <a:pPr marL="511425" lvl="2" indent="-342900"/>
            <a:r>
              <a:rPr lang="ko-KR" altLang="en-US" sz="2000" b="1" dirty="0" smtClean="0">
                <a:solidFill>
                  <a:srgbClr val="FF0000"/>
                </a:solidFill>
              </a:rPr>
              <a:t>블록</a:t>
            </a:r>
            <a:r>
              <a:rPr lang="ko-KR" altLang="en-US" sz="2000" b="1" dirty="0" smtClean="0"/>
              <a:t>은 해당 암호 화폐가 사용하는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해시함수</a:t>
            </a:r>
            <a:r>
              <a:rPr lang="ko-KR" altLang="en-US" sz="2000" b="1" dirty="0" smtClean="0"/>
              <a:t>로 이루어져 있음</a:t>
            </a:r>
            <a:endParaRPr lang="en-US" altLang="ko-KR" sz="2000" b="1" dirty="0" smtClean="0"/>
          </a:p>
          <a:p>
            <a:pPr marL="511425" lvl="2" indent="-342900"/>
            <a:r>
              <a:rPr lang="ko-KR" altLang="en-US" sz="2000" b="1" dirty="0" smtClean="0"/>
              <a:t>암호 화폐 주요 용도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지불 거래</a:t>
            </a:r>
            <a:r>
              <a:rPr lang="en-US" altLang="ko-KR" sz="2000" b="1" dirty="0" smtClean="0"/>
              <a:t> + </a:t>
            </a:r>
            <a:r>
              <a:rPr lang="ko-KR" altLang="en-US" sz="2000" b="1" dirty="0" smtClean="0"/>
              <a:t>스마트 계약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자율실행계약</a:t>
            </a:r>
            <a:r>
              <a:rPr lang="en-US" altLang="ko-KR" sz="2000" b="1" dirty="0" smtClean="0"/>
              <a:t>)</a:t>
            </a:r>
          </a:p>
          <a:p>
            <a:pPr marL="511425" lvl="2" indent="-342900"/>
            <a:r>
              <a:rPr lang="ko-KR" altLang="en-US" sz="2000" b="1" dirty="0" smtClean="0"/>
              <a:t>암호의 사용 </a:t>
            </a:r>
            <a:r>
              <a:rPr lang="en-US" altLang="ko-KR" sz="2000" b="1" dirty="0" smtClean="0"/>
              <a:t>:</a:t>
            </a:r>
          </a:p>
          <a:p>
            <a:pPr marL="892175" lvl="3" indent="-358775"/>
            <a:r>
              <a:rPr lang="ko-KR" altLang="en-US" b="1" dirty="0" smtClean="0"/>
              <a:t>디지털 서명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소유권을 입증할 목적으로 사용</a:t>
            </a:r>
            <a:endParaRPr lang="en-US" altLang="ko-KR" b="1" dirty="0" smtClean="0"/>
          </a:p>
          <a:p>
            <a:pPr marL="892175" lvl="3" indent="-358775"/>
            <a:r>
              <a:rPr lang="ko-KR" altLang="en-US" b="1" dirty="0" smtClean="0"/>
              <a:t>암호화 해시 함수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거래 </a:t>
            </a:r>
            <a:r>
              <a:rPr lang="en-US" altLang="ko-KR" b="1" dirty="0" smtClean="0"/>
              <a:t>id </a:t>
            </a:r>
            <a:r>
              <a:rPr lang="ko-KR" altLang="en-US" b="1" dirty="0" smtClean="0"/>
              <a:t>및 블록 </a:t>
            </a:r>
            <a:r>
              <a:rPr lang="en-US" altLang="ko-KR" b="1" dirty="0" smtClean="0"/>
              <a:t>id</a:t>
            </a:r>
            <a:r>
              <a:rPr lang="ko-KR" altLang="en-US" b="1" dirty="0" smtClean="0"/>
              <a:t>를 만들 때 사용</a:t>
            </a:r>
            <a:endParaRPr lang="en-US" altLang="ko-KR" b="1" dirty="0" smtClean="0"/>
          </a:p>
          <a:p>
            <a:pPr marL="511425" lvl="2" indent="-342900"/>
            <a:endParaRPr lang="en-US" altLang="ko-KR" sz="2000" b="1" dirty="0" smtClean="0"/>
          </a:p>
          <a:p>
            <a:pPr marL="511425" lvl="2" indent="-342900"/>
            <a:r>
              <a:rPr lang="ko-KR" altLang="en-US" sz="2000" b="1" dirty="0" smtClean="0"/>
              <a:t>채굴</a:t>
            </a:r>
            <a:r>
              <a:rPr lang="en-US" altLang="ko-KR" sz="2000" b="1" dirty="0" smtClean="0"/>
              <a:t>(Mining) : </a:t>
            </a:r>
            <a:r>
              <a:rPr lang="ko-KR" altLang="en-US" sz="2000" b="1" dirty="0"/>
              <a:t>시</a:t>
            </a:r>
            <a:r>
              <a:rPr lang="ko-KR" altLang="en-US" sz="2000" b="1" dirty="0" smtClean="0"/>
              <a:t>용자가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컴퓨터의 연산 능력을 이용해 일일이 맞는 함수를 대입하는 식으로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해시를 찾아가는 과정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000" b="1" dirty="0"/>
              <a:t>                     </a:t>
            </a:r>
          </a:p>
          <a:p>
            <a:pPr marL="107950" indent="-250825"/>
            <a:endParaRPr lang="ko-KR" altLang="en-US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44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b="1" dirty="0"/>
              <a:t>블록체인이란</a:t>
            </a:r>
            <a:r>
              <a:rPr lang="en-US" altLang="ko-KR" sz="2800" b="1" dirty="0"/>
              <a:t>? </a:t>
            </a:r>
            <a:r>
              <a:rPr lang="en-US" altLang="ko-KR" sz="2800" b="1" dirty="0" smtClean="0"/>
              <a:t>(2/12)</a:t>
            </a:r>
            <a:endParaRPr lang="ko-KR" altLang="en-US" sz="2800" b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96614" y="794684"/>
            <a:ext cx="8954814" cy="4833606"/>
          </a:xfrm>
        </p:spPr>
        <p:txBody>
          <a:bodyPr/>
          <a:lstStyle/>
          <a:p>
            <a:r>
              <a:rPr lang="ko-KR" altLang="en-US" sz="2400" b="1" dirty="0" smtClean="0"/>
              <a:t>블록</a:t>
            </a:r>
            <a:r>
              <a:rPr lang="en-US" altLang="ko-KR" sz="2400" b="1" dirty="0" smtClean="0"/>
              <a:t>(Block)</a:t>
            </a:r>
          </a:p>
          <a:p>
            <a:pPr marL="536575" lvl="1" indent="-268288">
              <a:buFont typeface="Wingdings" pitchFamily="2" charset="2"/>
              <a:buChar char="ü"/>
            </a:pPr>
            <a:r>
              <a:rPr lang="ko-KR" altLang="en-US" sz="2200" b="1" dirty="0" smtClean="0"/>
              <a:t>해당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블록이 발견되기 이전에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사용자들에게 전파되었던 모든 거래 내역이 기록</a:t>
            </a:r>
            <a:r>
              <a:rPr lang="ko-KR" altLang="en-US" sz="2200" b="1" dirty="0" smtClean="0"/>
              <a:t>되어 있음 </a:t>
            </a:r>
            <a:endParaRPr lang="en-US" altLang="ko-KR" sz="2200" b="1" dirty="0" smtClean="0"/>
          </a:p>
          <a:p>
            <a:pPr marL="536575" lvl="1" indent="-268288">
              <a:buFont typeface="Wingdings" pitchFamily="2" charset="2"/>
              <a:buChar char="ü"/>
            </a:pPr>
            <a:r>
              <a:rPr lang="ko-KR" altLang="en-US" sz="2200" b="1" dirty="0" smtClean="0"/>
              <a:t>이</a:t>
            </a:r>
            <a:r>
              <a:rPr lang="ko-KR" altLang="en-US" sz="2200" b="1" dirty="0"/>
              <a:t>는</a:t>
            </a:r>
            <a:r>
              <a:rPr lang="ko-KR" altLang="en-US" sz="2200" b="1" dirty="0" smtClean="0"/>
              <a:t> </a:t>
            </a:r>
            <a:r>
              <a:rPr lang="en-US" altLang="ko-KR" sz="2200" b="1" dirty="0" smtClean="0"/>
              <a:t>P2P </a:t>
            </a:r>
            <a:r>
              <a:rPr lang="ko-KR" altLang="en-US" sz="2200" b="1" dirty="0" smtClean="0"/>
              <a:t>방식으로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모든 사용자에게 똑같이 전송되므로</a:t>
            </a:r>
            <a:r>
              <a:rPr lang="en-US" altLang="ko-KR" sz="2200" b="1" dirty="0" smtClean="0"/>
              <a:t>,</a:t>
            </a:r>
            <a:r>
              <a:rPr lang="ko-KR" altLang="en-US" sz="2200" b="1" dirty="0" smtClean="0"/>
              <a:t> 거래 내역을 임의로 수정하거나 누락시킬 수 없음</a:t>
            </a:r>
            <a:endParaRPr lang="en-US" altLang="ko-KR" sz="2200" b="1" dirty="0"/>
          </a:p>
          <a:p>
            <a:pPr marL="536575" lvl="1" indent="-268288">
              <a:buFont typeface="Wingdings" pitchFamily="2" charset="2"/>
              <a:buChar char="ü"/>
            </a:pPr>
            <a:r>
              <a:rPr lang="en-US" altLang="ko-KR" sz="2200" b="1" dirty="0" smtClean="0"/>
              <a:t>Peer-to-peer </a:t>
            </a:r>
            <a:r>
              <a:rPr lang="ko-KR" altLang="en-US" sz="2200" b="1" dirty="0" smtClean="0"/>
              <a:t>방식 </a:t>
            </a:r>
            <a:r>
              <a:rPr lang="en-US" altLang="ko-KR" sz="2200" b="1" dirty="0" smtClean="0"/>
              <a:t>:  </a:t>
            </a:r>
            <a:endParaRPr lang="en-US" altLang="ko-KR" sz="2200" b="1" dirty="0"/>
          </a:p>
          <a:p>
            <a:pPr marL="899187" lvl="2" indent="-342900">
              <a:buFont typeface="Wingdings" pitchFamily="2" charset="2"/>
              <a:buChar char="Ø"/>
            </a:pPr>
            <a:r>
              <a:rPr lang="en-US" altLang="ko-KR" sz="2000" b="1" dirty="0" smtClean="0"/>
              <a:t>Peer : </a:t>
            </a:r>
            <a:r>
              <a:rPr lang="ko-KR" altLang="en-US" sz="2000" b="1" dirty="0" smtClean="0"/>
              <a:t>동일한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권한의 참가자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각 </a:t>
            </a:r>
            <a:r>
              <a:rPr lang="en-US" altLang="ko-KR" sz="2000" b="1" dirty="0" smtClean="0"/>
              <a:t>peer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DB</a:t>
            </a:r>
            <a:r>
              <a:rPr lang="ko-KR" altLang="en-US" sz="2000" b="1" dirty="0" smtClean="0"/>
              <a:t>를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관리하고 처리</a:t>
            </a:r>
            <a:endParaRPr lang="en-US" altLang="ko-KR" sz="2000" b="1" dirty="0" smtClean="0"/>
          </a:p>
          <a:p>
            <a:pPr marL="899187" lvl="2" indent="-342900">
              <a:buFont typeface="Wingdings" pitchFamily="2" charset="2"/>
              <a:buChar char="Ø"/>
            </a:pPr>
            <a:r>
              <a:rPr lang="ko-KR" altLang="en-US" sz="2000" b="1" dirty="0" smtClean="0"/>
              <a:t>제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자 중개가 불필요 </a:t>
            </a:r>
            <a:r>
              <a:rPr lang="en-US" altLang="ko-KR" sz="2000" b="1" dirty="0" smtClean="0">
                <a:sym typeface="Wingdings" pitchFamily="2" charset="2"/>
              </a:rPr>
              <a:t> Client-Server </a:t>
            </a:r>
            <a:r>
              <a:rPr lang="ko-KR" altLang="en-US" sz="2000" b="1" dirty="0" smtClean="0">
                <a:sym typeface="Wingdings" pitchFamily="2" charset="2"/>
              </a:rPr>
              <a:t>모델과 반대 개념</a:t>
            </a:r>
            <a:endParaRPr lang="en-US" altLang="ko-KR" sz="2200" b="1" dirty="0" smtClean="0"/>
          </a:p>
          <a:p>
            <a:pPr marL="271463" indent="-271463"/>
            <a:r>
              <a:rPr lang="ko-KR" altLang="en-US" sz="2200" b="1" dirty="0" smtClean="0"/>
              <a:t>블록 체인</a:t>
            </a:r>
            <a:r>
              <a:rPr lang="en-US" altLang="ko-KR" sz="2200" b="1" dirty="0" smtClean="0"/>
              <a:t>(</a:t>
            </a:r>
            <a:r>
              <a:rPr lang="en-US" altLang="ko-KR" sz="2200" b="1" dirty="0" err="1" smtClean="0"/>
              <a:t>Blockchain</a:t>
            </a:r>
            <a:r>
              <a:rPr lang="en-US" altLang="ko-KR" sz="2200" b="1" dirty="0" smtClean="0"/>
              <a:t>)</a:t>
            </a:r>
            <a:endParaRPr lang="en-US" altLang="ko-KR" sz="2400" b="1" dirty="0" smtClean="0"/>
          </a:p>
          <a:p>
            <a:pPr marL="536575" lvl="1" indent="-268288">
              <a:buFont typeface="Wingdings" pitchFamily="2" charset="2"/>
              <a:buChar char="ü"/>
            </a:pPr>
            <a:r>
              <a:rPr lang="ko-KR" altLang="en-US" sz="2200" b="1" dirty="0" smtClean="0"/>
              <a:t>블록은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발견된 날짜와 이전 블록에 대한 연결고리</a:t>
            </a:r>
            <a:r>
              <a:rPr lang="ko-KR" altLang="en-US" sz="2200" b="1" dirty="0" smtClean="0"/>
              <a:t>를 </a:t>
            </a:r>
            <a:r>
              <a:rPr lang="ko-KR" altLang="en-US" sz="2200" b="1" dirty="0"/>
              <a:t>갖</a:t>
            </a:r>
            <a:r>
              <a:rPr lang="ko-KR" altLang="en-US" sz="2200" b="1" dirty="0" smtClean="0"/>
              <a:t>고 있</a:t>
            </a:r>
            <a:r>
              <a:rPr lang="ko-KR" altLang="en-US" sz="2200" b="1" dirty="0"/>
              <a:t>고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이러한 블록들의 집합을 </a:t>
            </a:r>
            <a:r>
              <a:rPr lang="en-US" altLang="ko-KR" sz="2200" b="1" dirty="0" smtClean="0"/>
              <a:t>“</a:t>
            </a:r>
            <a:r>
              <a:rPr lang="ko-KR" altLang="en-US" sz="2200" b="1" dirty="0" smtClean="0"/>
              <a:t>블록 체인</a:t>
            </a:r>
            <a:r>
              <a:rPr lang="en-US" altLang="ko-KR" sz="2200" b="1" dirty="0" smtClean="0"/>
              <a:t>”</a:t>
            </a:r>
            <a:r>
              <a:rPr lang="ko-KR" altLang="en-US" sz="2200" b="1" dirty="0" smtClean="0"/>
              <a:t>이라 함</a:t>
            </a:r>
            <a:r>
              <a:rPr lang="en-US" altLang="ko-KR" sz="2200" b="1" dirty="0" smtClean="0"/>
              <a:t>.</a:t>
            </a:r>
          </a:p>
          <a:p>
            <a:pPr marL="536575" lvl="1" indent="-268288">
              <a:buFont typeface="Wingdings" pitchFamily="2" charset="2"/>
              <a:buChar char="ü"/>
            </a:pPr>
            <a:r>
              <a:rPr lang="ko-KR" altLang="en-US" sz="2200" b="1" dirty="0" smtClean="0"/>
              <a:t>블록 체인은 기존의 중앙 서버에 거래 기록을 보관하는 것과는 달리</a:t>
            </a:r>
            <a:r>
              <a:rPr lang="en-US" altLang="ko-KR" sz="2200" b="1" dirty="0" smtClean="0"/>
              <a:t>,</a:t>
            </a:r>
            <a:r>
              <a:rPr lang="ko-KR" altLang="en-US" sz="2200" b="1" dirty="0" smtClean="0"/>
              <a:t> 모든 사용자에게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거래기록을 보여주며 서로 비교</a:t>
            </a:r>
            <a:r>
              <a:rPr lang="ko-KR" altLang="en-US" sz="2200" b="1" dirty="0" smtClean="0"/>
              <a:t>해 위조를 막음</a:t>
            </a:r>
            <a:endParaRPr lang="en-US" altLang="ko-KR" sz="2200" b="1" dirty="0" smtClean="0"/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42161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/>
              <a:t>블록체인이란</a:t>
            </a:r>
            <a:r>
              <a:rPr lang="en-US" altLang="ko-KR" sz="2800" b="1" dirty="0"/>
              <a:t>? </a:t>
            </a:r>
            <a:r>
              <a:rPr lang="en-US" altLang="ko-KR" sz="2800" b="1" dirty="0" smtClean="0"/>
              <a:t>(3/12)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49317" y="829940"/>
            <a:ext cx="9184539" cy="5830619"/>
          </a:xfrm>
        </p:spPr>
        <p:txBody>
          <a:bodyPr/>
          <a:lstStyle/>
          <a:p>
            <a:pPr marL="200025" indent="-342900">
              <a:buFont typeface="Wingdings" pitchFamily="2" charset="2"/>
              <a:buChar char="u"/>
            </a:pPr>
            <a:r>
              <a:rPr lang="ko-KR" altLang="en-US" sz="2400" b="1" dirty="0" smtClean="0"/>
              <a:t>블록 체인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Blockchain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정의</a:t>
            </a:r>
            <a:endParaRPr lang="en-US" altLang="ko-KR" sz="2400" b="1" dirty="0" smtClean="0"/>
          </a:p>
          <a:p>
            <a:pPr marL="419350" lvl="2" indent="-250825"/>
            <a:endParaRPr lang="en-US" altLang="ko-KR" sz="2000" b="1" dirty="0" smtClean="0"/>
          </a:p>
          <a:p>
            <a:pPr marL="511425" lvl="2" indent="-342900"/>
            <a:r>
              <a:rPr lang="en-US" altLang="ko-KR" sz="2200" b="1" dirty="0"/>
              <a:t>A </a:t>
            </a:r>
            <a:r>
              <a:rPr lang="en-US" altLang="ko-KR" sz="2200" b="1" dirty="0" err="1"/>
              <a:t>blockchain</a:t>
            </a:r>
            <a:r>
              <a:rPr lang="en-US" altLang="ko-KR" sz="2200" b="1" dirty="0"/>
              <a:t> is a </a:t>
            </a:r>
            <a:r>
              <a:rPr lang="en-US" altLang="ko-KR" sz="2200" b="1" dirty="0">
                <a:solidFill>
                  <a:srgbClr val="FF0000"/>
                </a:solidFill>
              </a:rPr>
              <a:t>decentralized ledger </a:t>
            </a:r>
            <a:r>
              <a:rPr lang="en-US" altLang="ko-KR" sz="2200" b="1" dirty="0"/>
              <a:t>that maintains a continuously growing </a:t>
            </a:r>
            <a:r>
              <a:rPr lang="en-US" altLang="ko-KR" sz="2200" b="1" dirty="0">
                <a:solidFill>
                  <a:srgbClr val="FF0000"/>
                </a:solidFill>
              </a:rPr>
              <a:t>list of records</a:t>
            </a:r>
            <a:r>
              <a:rPr lang="en-US" altLang="ko-KR" sz="2200" b="1" dirty="0"/>
              <a:t>, secured from tampering and revision. Each block contains a </a:t>
            </a:r>
            <a:r>
              <a:rPr lang="en-US" altLang="ko-KR" sz="2200" b="1" dirty="0">
                <a:solidFill>
                  <a:srgbClr val="FF0000"/>
                </a:solidFill>
              </a:rPr>
              <a:t>timestamp and a link </a:t>
            </a:r>
            <a:r>
              <a:rPr lang="en-US" altLang="ko-KR" sz="2200" b="1" dirty="0"/>
              <a:t>to a previous block. (ITU-T Y. series </a:t>
            </a:r>
            <a:r>
              <a:rPr lang="ko-KR" altLang="en-US" sz="2200" b="1" dirty="0"/>
              <a:t>정의</a:t>
            </a:r>
            <a:r>
              <a:rPr lang="en-US" altLang="ko-KR" sz="2200" b="1" dirty="0"/>
              <a:t>)</a:t>
            </a:r>
          </a:p>
          <a:p>
            <a:pPr marL="223425" lvl="1" indent="-342900">
              <a:buFont typeface="Arial" pitchFamily="34" charset="0"/>
              <a:buChar char="•"/>
            </a:pPr>
            <a:endParaRPr lang="en-US" altLang="ko-KR" sz="2000" b="1" dirty="0"/>
          </a:p>
          <a:p>
            <a:pPr marL="419350" lvl="2" indent="-250825"/>
            <a:r>
              <a:rPr lang="ko-KR" altLang="en-US" sz="2000" b="1" dirty="0" smtClean="0"/>
              <a:t>거래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내역</a:t>
            </a:r>
            <a:r>
              <a:rPr lang="ko-KR" altLang="en-US" sz="2000" b="1" dirty="0"/>
              <a:t>이</a:t>
            </a:r>
            <a:r>
              <a:rPr lang="ko-KR" altLang="en-US" sz="2000" b="1" dirty="0" smtClean="0"/>
              <a:t> 담긴 장부를 한 곳에 모아 저장하는 것이 아니라 </a:t>
            </a:r>
            <a:endParaRPr lang="en-US" altLang="ko-KR" sz="2000" b="1" dirty="0" smtClean="0"/>
          </a:p>
          <a:p>
            <a:pPr marL="168525" lvl="2" indent="0">
              <a:buNone/>
            </a:pPr>
            <a:r>
              <a:rPr lang="ko-KR" altLang="en-US" sz="2000" b="1" dirty="0" smtClean="0"/>
              <a:t>     거래에 참여한 모든 이가 장부를 나눠 가져서</a:t>
            </a:r>
            <a:r>
              <a:rPr lang="en-US" altLang="ko-KR" sz="2000" b="1" dirty="0" smtClean="0"/>
              <a:t>, </a:t>
            </a:r>
          </a:p>
          <a:p>
            <a:pPr marL="168525" lvl="2" indent="0">
              <a:buNone/>
            </a:pPr>
            <a:r>
              <a:rPr lang="ko-KR" altLang="en-US" sz="2000" b="1" dirty="0" smtClean="0">
                <a:solidFill>
                  <a:srgbClr val="FF0000"/>
                </a:solidFill>
              </a:rPr>
              <a:t>     하나의 가상 원장</a:t>
            </a:r>
            <a:r>
              <a:rPr lang="en-US" altLang="ko-KR" sz="2000" b="1" dirty="0" smtClean="0"/>
              <a:t>(Virtual Ledger)</a:t>
            </a:r>
            <a:r>
              <a:rPr lang="ko-KR" altLang="en-US" sz="2000" b="1" dirty="0" smtClean="0"/>
              <a:t>을 만들고 관리하는 것으로</a:t>
            </a:r>
            <a:endParaRPr lang="en-US" altLang="ko-KR" sz="2000" b="1" dirty="0" smtClean="0"/>
          </a:p>
          <a:p>
            <a:pPr marL="168525" lvl="2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</a:t>
            </a:r>
            <a:r>
              <a:rPr lang="ko-KR" altLang="en-US" sz="2000" b="1" dirty="0" smtClean="0"/>
              <a:t>분산원장기술</a:t>
            </a:r>
            <a:r>
              <a:rPr lang="en-US" altLang="ko-KR" sz="2000" b="1" dirty="0" smtClean="0"/>
              <a:t>(DLT : Distributed Ledger Technology) </a:t>
            </a:r>
            <a:r>
              <a:rPr lang="ko-KR" altLang="en-US" sz="2000" b="1" dirty="0" smtClean="0"/>
              <a:t>이라고도 불림</a:t>
            </a:r>
            <a:r>
              <a:rPr lang="en-US" altLang="ko-KR" sz="2000" b="1" dirty="0" smtClean="0"/>
              <a:t>.</a:t>
            </a:r>
          </a:p>
          <a:p>
            <a:pPr marL="168525" lvl="2" indent="0">
              <a:buNone/>
            </a:pPr>
            <a:endParaRPr lang="en-US" altLang="ko-KR" sz="2000" b="1" dirty="0" smtClean="0"/>
          </a:p>
          <a:p>
            <a:pPr marL="419350" lvl="2" indent="-250825"/>
            <a:r>
              <a:rPr lang="ko-KR" altLang="en-US" sz="2000" b="1" dirty="0" smtClean="0"/>
              <a:t>투명성과 비가역성을 지원하는 분산된 데이터베이스</a:t>
            </a:r>
            <a:endParaRPr lang="en-US" altLang="ko-KR" sz="2000" b="1" dirty="0" smtClean="0"/>
          </a:p>
          <a:p>
            <a:pPr marL="168525" lvl="2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투명성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(Transparency) : </a:t>
            </a:r>
            <a:r>
              <a:rPr lang="ko-KR" altLang="en-US" sz="2000" b="1" dirty="0" smtClean="0"/>
              <a:t>거래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내역은 검증 가</a:t>
            </a:r>
            <a:r>
              <a:rPr lang="ko-KR" altLang="en-US" sz="2000" b="1" dirty="0"/>
              <a:t>능</a:t>
            </a:r>
            <a:endParaRPr lang="en-US" altLang="ko-KR" sz="2000" b="1" dirty="0" smtClean="0"/>
          </a:p>
          <a:p>
            <a:pPr marL="168525" lvl="2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비가역성</a:t>
            </a:r>
            <a:r>
              <a:rPr lang="en-US" altLang="ko-KR" sz="2000" b="1" dirty="0" smtClean="0"/>
              <a:t>(Irreversibility) : </a:t>
            </a:r>
            <a:r>
              <a:rPr lang="ko-KR" altLang="en-US" sz="2000" b="1" dirty="0" smtClean="0"/>
              <a:t>기록된 거래 내역은 변경 불가능</a:t>
            </a:r>
            <a:endParaRPr lang="en-US" altLang="ko-KR" sz="2000" b="1" dirty="0" smtClean="0"/>
          </a:p>
          <a:p>
            <a:pPr marL="168525" lvl="2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분산된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DB</a:t>
            </a:r>
            <a:r>
              <a:rPr lang="en-US" altLang="ko-KR" sz="2000" b="1" dirty="0" smtClean="0"/>
              <a:t>(Distributed DB) : </a:t>
            </a:r>
            <a:r>
              <a:rPr lang="ko-KR" altLang="en-US" sz="2000" b="1" dirty="0" smtClean="0"/>
              <a:t>중앙 서버가 불필요한 분산된 </a:t>
            </a:r>
            <a:r>
              <a:rPr lang="en-US" altLang="ko-KR" sz="2000" b="1" dirty="0" smtClean="0"/>
              <a:t>DB</a:t>
            </a:r>
          </a:p>
          <a:p>
            <a:pPr marL="511425" lvl="2" indent="-342900"/>
            <a:endParaRPr lang="en-US" altLang="ko-KR" sz="2000" b="1" dirty="0"/>
          </a:p>
          <a:p>
            <a:pPr marL="0" indent="0">
              <a:buNone/>
              <a:defRPr/>
            </a:pPr>
            <a:r>
              <a:rPr lang="en-US" altLang="ko-KR" sz="2000" b="1" dirty="0" smtClean="0"/>
              <a:t>                     </a:t>
            </a:r>
            <a:endParaRPr lang="en-US" altLang="ko-KR" sz="2000" b="1" dirty="0"/>
          </a:p>
          <a:p>
            <a:pPr marL="107950" indent="-250825"/>
            <a:endParaRPr lang="ko-KR" altLang="en-US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427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블록체인이란</a:t>
            </a:r>
            <a:r>
              <a:rPr lang="en-US" altLang="ko-KR" sz="2800" b="1" dirty="0" smtClean="0"/>
              <a:t>? (4/12)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55396" y="829940"/>
            <a:ext cx="960908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State machine</a:t>
            </a:r>
          </a:p>
          <a:p>
            <a:pPr marL="511425" lvl="2" indent="-342900"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  <a:p>
            <a:pPr marL="511425" lvl="2" indent="-342900">
              <a:buFont typeface="Wingdings" pitchFamily="2" charset="2"/>
              <a:buChar char="l"/>
            </a:pPr>
            <a:r>
              <a:rPr lang="en-US" altLang="ko-KR" sz="2400" dirty="0" smtClean="0">
                <a:latin typeface="+mn-ea"/>
              </a:rPr>
              <a:t>Functionality </a:t>
            </a:r>
            <a:r>
              <a:rPr lang="en-US" altLang="ko-KR" sz="2400" dirty="0" smtClean="0">
                <a:solidFill>
                  <a:srgbClr val="C00000"/>
                </a:solidFill>
                <a:latin typeface="+mn-ea"/>
              </a:rPr>
              <a:t>F</a:t>
            </a:r>
          </a:p>
          <a:p>
            <a:pPr marL="1077913" lvl="3" indent="-446088">
              <a:buFont typeface="Wingdings" pitchFamily="2" charset="2"/>
              <a:buChar char="Ø"/>
            </a:pPr>
            <a:r>
              <a:rPr lang="en-US" altLang="ko-KR" sz="2000" dirty="0" smtClean="0">
                <a:latin typeface="+mn-ea"/>
              </a:rPr>
              <a:t>Operation o </a:t>
            </a:r>
            <a:r>
              <a:rPr lang="ko-KR" altLang="en-US" sz="2000" dirty="0" smtClean="0">
                <a:latin typeface="+mn-ea"/>
              </a:rPr>
              <a:t>는 </a:t>
            </a:r>
            <a:r>
              <a:rPr lang="ko-KR" altLang="en-US" sz="2000" dirty="0">
                <a:latin typeface="+mn-ea"/>
              </a:rPr>
              <a:t>상</a:t>
            </a:r>
            <a:r>
              <a:rPr lang="ko-KR" altLang="en-US" sz="2000" dirty="0" smtClean="0">
                <a:latin typeface="+mn-ea"/>
              </a:rPr>
              <a:t>태 </a:t>
            </a:r>
            <a:r>
              <a:rPr lang="en-US" altLang="ko-KR" sz="2000" dirty="0" smtClean="0">
                <a:latin typeface="+mn-ea"/>
              </a:rPr>
              <a:t>s </a:t>
            </a:r>
            <a:r>
              <a:rPr lang="ko-KR" altLang="en-US" sz="2000" dirty="0" smtClean="0">
                <a:latin typeface="+mn-ea"/>
              </a:rPr>
              <a:t>를 새로운 상태 </a:t>
            </a:r>
            <a:r>
              <a:rPr lang="en-US" altLang="ko-KR" sz="2000" dirty="0" smtClean="0">
                <a:latin typeface="+mn-ea"/>
              </a:rPr>
              <a:t>s’</a:t>
            </a:r>
            <a:r>
              <a:rPr lang="ko-KR" altLang="en-US" sz="2000" dirty="0" smtClean="0">
                <a:latin typeface="+mn-ea"/>
              </a:rPr>
              <a:t>으로 바꾸고 반응 </a:t>
            </a:r>
            <a:r>
              <a:rPr lang="en-US" altLang="ko-KR" sz="2000" dirty="0" smtClean="0">
                <a:latin typeface="+mn-ea"/>
              </a:rPr>
              <a:t>r </a:t>
            </a:r>
            <a:r>
              <a:rPr lang="ko-KR" altLang="en-US" sz="2000" dirty="0" smtClean="0">
                <a:latin typeface="+mn-ea"/>
              </a:rPr>
              <a:t>을 생성함</a:t>
            </a:r>
            <a:endParaRPr lang="en-US" altLang="ko-KR" sz="2000" dirty="0" smtClean="0"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endParaRPr lang="en-US" altLang="ko-KR" sz="2000" dirty="0" smtClean="0"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endParaRPr lang="en-US" altLang="ko-KR" sz="2000" dirty="0"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endParaRPr lang="en-US" altLang="ko-KR" sz="2000" dirty="0" smtClean="0"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endParaRPr lang="en-US" altLang="ko-KR" sz="2000" dirty="0">
              <a:latin typeface="+mn-ea"/>
            </a:endParaRPr>
          </a:p>
          <a:p>
            <a:pPr marL="342900" lvl="2" indent="-168275">
              <a:buFont typeface="Wingdings" pitchFamily="2" charset="2"/>
              <a:buChar char="l"/>
            </a:pP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검증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조건</a:t>
            </a:r>
            <a:endParaRPr lang="en-US" altLang="ko-KR" sz="2400" dirty="0" smtClean="0">
              <a:latin typeface="+mn-ea"/>
            </a:endParaRPr>
          </a:p>
          <a:p>
            <a:pPr marL="1089025" lvl="3" indent="-457200">
              <a:buFont typeface="Wingdings" pitchFamily="2" charset="2"/>
              <a:buChar char="Ø"/>
            </a:pPr>
            <a:r>
              <a:rPr lang="en-US" altLang="ko-KR" sz="2000" dirty="0" smtClean="0">
                <a:latin typeface="+mn-ea"/>
              </a:rPr>
              <a:t>Operation</a:t>
            </a:r>
            <a:r>
              <a:rPr lang="ko-KR" altLang="en-US" sz="2000" dirty="0" smtClean="0">
                <a:latin typeface="+mn-ea"/>
              </a:rPr>
              <a:t>은 현 상태에서 </a:t>
            </a:r>
            <a:r>
              <a:rPr lang="en-US" altLang="ko-KR" sz="2000" dirty="0" smtClean="0">
                <a:latin typeface="+mn-ea"/>
              </a:rPr>
              <a:t>predicate(</a:t>
            </a:r>
            <a:r>
              <a:rPr lang="ko-KR" altLang="en-US" sz="2000" dirty="0" smtClean="0">
                <a:latin typeface="+mn-ea"/>
              </a:rPr>
              <a:t>술부</a:t>
            </a:r>
            <a:r>
              <a:rPr lang="en-US" altLang="ko-KR" sz="2000" dirty="0" smtClean="0">
                <a:latin typeface="+mn-ea"/>
              </a:rPr>
              <a:t>) P( ) </a:t>
            </a:r>
            <a:r>
              <a:rPr lang="ko-KR" altLang="en-US" sz="2000" dirty="0" smtClean="0">
                <a:latin typeface="+mn-ea"/>
              </a:rPr>
              <a:t>에 따라 </a:t>
            </a:r>
            <a:r>
              <a:rPr lang="en-US" altLang="ko-KR" sz="2000" dirty="0" smtClean="0">
                <a:latin typeface="+mn-ea"/>
              </a:rPr>
              <a:t>valid</a:t>
            </a:r>
            <a:r>
              <a:rPr lang="ko-KR" altLang="en-US" sz="2000" dirty="0" smtClean="0">
                <a:latin typeface="+mn-ea"/>
              </a:rPr>
              <a:t>해야 함</a:t>
            </a:r>
            <a:endParaRPr lang="en-US" altLang="ko-KR" sz="2000" dirty="0" smtClean="0"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endParaRPr lang="en-US" altLang="ko-KR" sz="2000" dirty="0"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endParaRPr lang="en-US" altLang="ko-KR" sz="20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516" y="2812031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4B4B4B"/>
                </a:solidFill>
              </a:rPr>
              <a:t>(s', </a:t>
            </a:r>
            <a:r>
              <a:rPr lang="en-US" altLang="ko-KR" sz="2000" dirty="0" smtClean="0">
                <a:solidFill>
                  <a:srgbClr val="C4000A"/>
                </a:solidFill>
              </a:rPr>
              <a:t>r) </a:t>
            </a:r>
            <a:r>
              <a:rPr lang="en-US" altLang="ko-KR" sz="2000" dirty="0" smtClean="0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en-US" altLang="ko-KR" sz="2000" dirty="0" smtClean="0">
                <a:solidFill>
                  <a:srgbClr val="C4000A"/>
                </a:solidFill>
              </a:rPr>
              <a:t>F(s, o)</a:t>
            </a:r>
            <a:endParaRPr lang="ko-KR" altLang="ko-KR" sz="2000" dirty="0">
              <a:solidFill>
                <a:srgbClr val="C4000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6439" y="3255663"/>
            <a:ext cx="1565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910590" algn="l"/>
              </a:tabLst>
            </a:pPr>
            <a:r>
              <a:rPr lang="en-US" altLang="ko-KR" sz="2000" dirty="0" smtClean="0">
                <a:solidFill>
                  <a:srgbClr val="569C1B"/>
                </a:solidFill>
              </a:rPr>
              <a:t>s </a:t>
            </a:r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rgbClr val="569C1B"/>
                </a:solidFill>
              </a:rPr>
              <a:t>s' / r</a:t>
            </a:r>
            <a:endParaRPr lang="ko-KR" altLang="ko-KR" sz="2000" dirty="0">
              <a:solidFill>
                <a:srgbClr val="569C1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5903" y="262882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C4000A"/>
                </a:solidFill>
              </a:rPr>
              <a:t>o</a:t>
            </a:r>
            <a:endParaRPr lang="ko-KR" altLang="ko-KR" sz="2000" dirty="0">
              <a:solidFill>
                <a:srgbClr val="C4000A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212009" y="2811239"/>
            <a:ext cx="1403555" cy="466191"/>
            <a:chOff x="3212009" y="2811239"/>
            <a:chExt cx="1403555" cy="466191"/>
          </a:xfrm>
        </p:grpSpPr>
        <p:sp>
          <p:nvSpPr>
            <p:cNvPr id="2" name="타원 1"/>
            <p:cNvSpPr/>
            <p:nvPr/>
          </p:nvSpPr>
          <p:spPr>
            <a:xfrm>
              <a:off x="3212009" y="2811239"/>
              <a:ext cx="380275" cy="44442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235289" y="2833007"/>
              <a:ext cx="380275" cy="44442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592284" y="3033450"/>
              <a:ext cx="643005" cy="2176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266435" y="5064637"/>
            <a:ext cx="1403555" cy="466191"/>
            <a:chOff x="3212009" y="2811239"/>
            <a:chExt cx="1403555" cy="466191"/>
          </a:xfrm>
        </p:grpSpPr>
        <p:sp>
          <p:nvSpPr>
            <p:cNvPr id="13" name="타원 12"/>
            <p:cNvSpPr/>
            <p:nvPr/>
          </p:nvSpPr>
          <p:spPr>
            <a:xfrm>
              <a:off x="3212009" y="2811239"/>
              <a:ext cx="380275" cy="44442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235289" y="2833007"/>
              <a:ext cx="380275" cy="44442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3592284" y="3033450"/>
              <a:ext cx="643005" cy="2176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806785" y="4882222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C4000A"/>
                </a:solidFill>
              </a:rPr>
              <a:t>o</a:t>
            </a:r>
            <a:endParaRPr lang="ko-KR" altLang="ko-KR" sz="2000" dirty="0">
              <a:solidFill>
                <a:srgbClr val="C4000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31751" y="5519947"/>
            <a:ext cx="1565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910590" algn="l"/>
              </a:tabLst>
            </a:pPr>
            <a:r>
              <a:rPr lang="en-US" altLang="ko-KR" sz="2000" dirty="0" smtClean="0">
                <a:solidFill>
                  <a:srgbClr val="569C1B"/>
                </a:solidFill>
              </a:rPr>
              <a:t>s </a:t>
            </a:r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rgbClr val="569C1B"/>
                </a:solidFill>
              </a:rPr>
              <a:t>s' / r</a:t>
            </a:r>
            <a:endParaRPr lang="ko-KR" altLang="ko-KR" sz="2000" dirty="0">
              <a:solidFill>
                <a:srgbClr val="569C1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4042" y="5936821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940D"/>
                </a:solidFill>
              </a:rPr>
              <a:t>P(s,o) = TRUE</a:t>
            </a:r>
            <a:endParaRPr lang="ko-KR" altLang="ko-KR" sz="2000" dirty="0">
              <a:solidFill>
                <a:srgbClr val="FF940D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722836" y="5464630"/>
            <a:ext cx="378280" cy="461306"/>
            <a:chOff x="6694714" y="5308616"/>
            <a:chExt cx="359229" cy="573776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6694714" y="5689224"/>
              <a:ext cx="108857" cy="193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6803571" y="5308616"/>
              <a:ext cx="250372" cy="57377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504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블록체인이란</a:t>
            </a:r>
            <a:r>
              <a:rPr lang="en-US" altLang="ko-KR" sz="2800" b="1" dirty="0" smtClean="0"/>
              <a:t>? (5/12)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307800" y="688422"/>
            <a:ext cx="960908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블록 체인 </a:t>
            </a:r>
            <a:r>
              <a:rPr lang="en-US" altLang="ko-KR" sz="2800" b="1" dirty="0" smtClean="0"/>
              <a:t>State machine</a:t>
            </a:r>
          </a:p>
          <a:p>
            <a:pPr marL="511425" lvl="2" indent="-342900"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  <a:p>
            <a:pPr marL="511425" lvl="2" indent="-342900">
              <a:buFont typeface="Wingdings" pitchFamily="2" charset="2"/>
              <a:buChar char="l"/>
            </a:pPr>
            <a:r>
              <a:rPr lang="en-US" altLang="ko-KR" sz="2400" dirty="0" smtClean="0">
                <a:latin typeface="+mn-ea"/>
              </a:rPr>
              <a:t>Append-only log</a:t>
            </a:r>
            <a:endParaRPr lang="en-US" altLang="ko-KR" sz="2400" dirty="0" smtClean="0">
              <a:solidFill>
                <a:srgbClr val="C00000"/>
              </a:solidFill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r>
              <a:rPr lang="ko-KR" altLang="en-US" sz="2000" dirty="0" smtClean="0">
                <a:latin typeface="+mn-ea"/>
              </a:rPr>
              <a:t>모든 </a:t>
            </a:r>
            <a:r>
              <a:rPr lang="en-US" altLang="ko-KR" sz="2000" dirty="0" smtClean="0">
                <a:latin typeface="+mn-ea"/>
              </a:rPr>
              <a:t>Operation o </a:t>
            </a:r>
            <a:r>
              <a:rPr lang="ko-KR" altLang="en-US" sz="2000" dirty="0" smtClean="0">
                <a:latin typeface="+mn-ea"/>
              </a:rPr>
              <a:t>는 </a:t>
            </a:r>
            <a:r>
              <a:rPr lang="en-US" altLang="ko-KR" sz="2000" dirty="0" smtClean="0">
                <a:latin typeface="+mn-ea"/>
              </a:rPr>
              <a:t>log</a:t>
            </a:r>
            <a:r>
              <a:rPr lang="ko-KR" altLang="en-US" sz="2000" dirty="0" smtClean="0">
                <a:latin typeface="+mn-ea"/>
              </a:rPr>
              <a:t>에 한 </a:t>
            </a:r>
            <a:r>
              <a:rPr lang="en-US" altLang="ko-KR" sz="2000" dirty="0" smtClean="0">
                <a:latin typeface="+mn-ea"/>
              </a:rPr>
              <a:t>valid</a:t>
            </a:r>
            <a:r>
              <a:rPr lang="ko-KR" altLang="en-US" sz="2000" dirty="0" smtClean="0">
                <a:latin typeface="+mn-ea"/>
              </a:rPr>
              <a:t>한 거래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 err="1" smtClean="0">
                <a:latin typeface="+mn-ea"/>
              </a:rPr>
              <a:t>tx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의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블록을 </a:t>
            </a:r>
            <a:r>
              <a:rPr lang="en-US" altLang="ko-KR" sz="2000" dirty="0" smtClean="0">
                <a:latin typeface="+mn-ea"/>
              </a:rPr>
              <a:t>append</a:t>
            </a:r>
            <a:r>
              <a:rPr lang="ko-KR" altLang="en-US" sz="2000" dirty="0" smtClean="0">
                <a:latin typeface="+mn-ea"/>
              </a:rPr>
              <a:t>함</a:t>
            </a:r>
            <a:endParaRPr lang="en-US" altLang="ko-KR" sz="2000" dirty="0" smtClean="0">
              <a:latin typeface="+mn-ea"/>
            </a:endParaRPr>
          </a:p>
          <a:p>
            <a:pPr marL="631825" lvl="3" indent="0">
              <a:buNone/>
            </a:pPr>
            <a:endParaRPr lang="en-US" altLang="ko-KR" sz="1600" dirty="0"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endParaRPr lang="en-US" altLang="ko-KR" sz="2000" dirty="0" smtClean="0"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endParaRPr lang="en-US" altLang="ko-KR" sz="2000" dirty="0"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endParaRPr lang="en-US" altLang="ko-KR" sz="2000" dirty="0" smtClean="0"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endParaRPr lang="en-US" altLang="ko-KR" sz="2000" dirty="0" smtClean="0"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endParaRPr lang="en-US" altLang="ko-KR" sz="2000" dirty="0" smtClean="0"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endParaRPr lang="en-US" altLang="ko-KR" sz="2000" dirty="0">
              <a:latin typeface="+mn-ea"/>
            </a:endParaRPr>
          </a:p>
          <a:p>
            <a:pPr marL="342900" lvl="2" indent="-168275">
              <a:buFont typeface="Wingdings" pitchFamily="2" charset="2"/>
              <a:buChar char="l"/>
            </a:pPr>
            <a:r>
              <a:rPr lang="en-US" altLang="ko-KR" sz="2400" dirty="0" smtClean="0">
                <a:latin typeface="+mn-ea"/>
              </a:rPr>
              <a:t> log </a:t>
            </a:r>
            <a:r>
              <a:rPr lang="ko-KR" altLang="en-US" sz="2400" dirty="0" smtClean="0">
                <a:latin typeface="+mn-ea"/>
              </a:rPr>
              <a:t>내용은 가장 최근의 요소로 부터 검증 가능함</a:t>
            </a:r>
            <a:endParaRPr lang="en-US" altLang="ko-KR" sz="2400" dirty="0" smtClean="0">
              <a:latin typeface="+mn-ea"/>
            </a:endParaRPr>
          </a:p>
          <a:p>
            <a:pPr marL="342900" lvl="2" indent="-168275">
              <a:buFont typeface="Wingdings" pitchFamily="2" charset="2"/>
              <a:buChar char="l"/>
            </a:pPr>
            <a:endParaRPr lang="en-US" altLang="ko-KR" sz="2400" dirty="0">
              <a:latin typeface="+mn-ea"/>
            </a:endParaRPr>
          </a:p>
          <a:p>
            <a:pPr marL="342900" lvl="2" indent="-168275">
              <a:buFont typeface="Wingdings" pitchFamily="2" charset="2"/>
              <a:buChar char="l"/>
            </a:pPr>
            <a:r>
              <a:rPr lang="en-US" altLang="ko-KR" sz="2400" dirty="0" smtClean="0">
                <a:latin typeface="+mn-ea"/>
              </a:rPr>
              <a:t> log entry</a:t>
            </a:r>
            <a:r>
              <a:rPr lang="ko-KR" altLang="en-US" sz="2400" dirty="0" smtClean="0">
                <a:latin typeface="+mn-ea"/>
              </a:rPr>
              <a:t>는 하나의 </a:t>
            </a:r>
            <a:r>
              <a:rPr lang="en-US" altLang="ko-KR" sz="2400" dirty="0" smtClean="0">
                <a:latin typeface="+mn-ea"/>
              </a:rPr>
              <a:t>hash chain</a:t>
            </a:r>
            <a:r>
              <a:rPr lang="ko-KR" altLang="en-US" sz="2400" dirty="0" smtClean="0">
                <a:latin typeface="+mn-ea"/>
              </a:rPr>
              <a:t>을 형성함</a:t>
            </a:r>
            <a:endParaRPr lang="en-US" altLang="ko-KR" sz="2400" dirty="0" smtClean="0">
              <a:latin typeface="+mn-ea"/>
            </a:endParaRPr>
          </a:p>
          <a:p>
            <a:pPr marL="1077913" lvl="3" indent="-446088">
              <a:buFont typeface="Wingdings" pitchFamily="2" charset="2"/>
              <a:buChar char="Ø"/>
            </a:pPr>
            <a:endParaRPr lang="en-US" altLang="ko-KR" sz="20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9983" y="3255663"/>
            <a:ext cx="1326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910590" algn="l"/>
              </a:tabLst>
            </a:pPr>
            <a:r>
              <a:rPr lang="en-US" altLang="ko-KR" sz="2000" dirty="0" smtClean="0">
                <a:solidFill>
                  <a:srgbClr val="569C1B"/>
                </a:solidFill>
              </a:rPr>
              <a:t>s </a:t>
            </a:r>
            <a:r>
              <a:rPr lang="en-US" altLang="ko-KR" sz="2000" dirty="0" smtClean="0"/>
              <a:t>	 </a:t>
            </a:r>
            <a:r>
              <a:rPr lang="en-US" altLang="ko-KR" sz="2000" dirty="0" smtClean="0">
                <a:solidFill>
                  <a:srgbClr val="569C1B"/>
                </a:solidFill>
              </a:rPr>
              <a:t>s’</a:t>
            </a:r>
            <a:endParaRPr lang="ko-KR" altLang="ko-KR" sz="2000" dirty="0">
              <a:solidFill>
                <a:srgbClr val="569C1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5903" y="262882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C4000A"/>
                </a:solidFill>
              </a:rPr>
              <a:t>o</a:t>
            </a:r>
            <a:endParaRPr lang="ko-KR" altLang="ko-KR" sz="2000" dirty="0">
              <a:solidFill>
                <a:srgbClr val="C4000A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212009" y="2811239"/>
            <a:ext cx="1403555" cy="466191"/>
            <a:chOff x="3212009" y="2811239"/>
            <a:chExt cx="1403555" cy="466191"/>
          </a:xfrm>
        </p:grpSpPr>
        <p:sp>
          <p:nvSpPr>
            <p:cNvPr id="2" name="타원 1"/>
            <p:cNvSpPr/>
            <p:nvPr/>
          </p:nvSpPr>
          <p:spPr>
            <a:xfrm>
              <a:off x="3212009" y="2811239"/>
              <a:ext cx="380275" cy="44442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235289" y="2833007"/>
              <a:ext cx="380275" cy="44442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592284" y="3033450"/>
              <a:ext cx="643005" cy="2176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3722836" y="3233000"/>
            <a:ext cx="378280" cy="461306"/>
            <a:chOff x="6694714" y="5308616"/>
            <a:chExt cx="359229" cy="573776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6694714" y="5689224"/>
              <a:ext cx="108857" cy="193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6803571" y="5308616"/>
              <a:ext cx="250372" cy="57377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3780151" y="2471057"/>
            <a:ext cx="193315" cy="2394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069771" y="3842689"/>
            <a:ext cx="304961" cy="239485"/>
            <a:chOff x="3069771" y="3842689"/>
            <a:chExt cx="304961" cy="239485"/>
          </a:xfrm>
        </p:grpSpPr>
        <p:sp>
          <p:nvSpPr>
            <p:cNvPr id="22" name="직사각형 21"/>
            <p:cNvSpPr/>
            <p:nvPr/>
          </p:nvSpPr>
          <p:spPr>
            <a:xfrm>
              <a:off x="3181417" y="3842689"/>
              <a:ext cx="193315" cy="2394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069771" y="3962431"/>
              <a:ext cx="1116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374575" y="3853571"/>
            <a:ext cx="304961" cy="239485"/>
            <a:chOff x="3069771" y="3842689"/>
            <a:chExt cx="304961" cy="239485"/>
          </a:xfrm>
        </p:grpSpPr>
        <p:sp>
          <p:nvSpPr>
            <p:cNvPr id="28" name="직사각형 27"/>
            <p:cNvSpPr/>
            <p:nvPr/>
          </p:nvSpPr>
          <p:spPr>
            <a:xfrm>
              <a:off x="3181417" y="3842689"/>
              <a:ext cx="193315" cy="2394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069771" y="3962431"/>
              <a:ext cx="1116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136591" y="3842681"/>
            <a:ext cx="304961" cy="239485"/>
            <a:chOff x="3069771" y="3842689"/>
            <a:chExt cx="304961" cy="239485"/>
          </a:xfrm>
        </p:grpSpPr>
        <p:sp>
          <p:nvSpPr>
            <p:cNvPr id="31" name="직사각형 30"/>
            <p:cNvSpPr/>
            <p:nvPr/>
          </p:nvSpPr>
          <p:spPr>
            <a:xfrm>
              <a:off x="3181417" y="3842689"/>
              <a:ext cx="193315" cy="2394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069771" y="3962431"/>
              <a:ext cx="1116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441395" y="3842677"/>
            <a:ext cx="304961" cy="239485"/>
            <a:chOff x="3069771" y="3842689"/>
            <a:chExt cx="304961" cy="239485"/>
          </a:xfrm>
        </p:grpSpPr>
        <p:sp>
          <p:nvSpPr>
            <p:cNvPr id="34" name="직사각형 33"/>
            <p:cNvSpPr/>
            <p:nvPr/>
          </p:nvSpPr>
          <p:spPr>
            <a:xfrm>
              <a:off x="3181417" y="3842689"/>
              <a:ext cx="193315" cy="2394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3069771" y="3962431"/>
              <a:ext cx="1116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4757085" y="3842673"/>
            <a:ext cx="304961" cy="239485"/>
            <a:chOff x="3069771" y="3842689"/>
            <a:chExt cx="304961" cy="239485"/>
          </a:xfrm>
        </p:grpSpPr>
        <p:sp>
          <p:nvSpPr>
            <p:cNvPr id="41" name="직사각형 40"/>
            <p:cNvSpPr/>
            <p:nvPr/>
          </p:nvSpPr>
          <p:spPr>
            <a:xfrm>
              <a:off x="3181417" y="3842689"/>
              <a:ext cx="193315" cy="2394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069771" y="3962431"/>
              <a:ext cx="1116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919306" y="5760987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4000A"/>
                </a:solidFill>
              </a:rPr>
              <a:t>h</a:t>
            </a:r>
            <a:r>
              <a:rPr lang="en-US" altLang="ko-KR" sz="1400" b="1" dirty="0" smtClean="0">
                <a:solidFill>
                  <a:srgbClr val="C4000A"/>
                </a:solidFill>
              </a:rPr>
              <a:t>t </a:t>
            </a:r>
            <a:r>
              <a:rPr lang="en-US" altLang="ko-KR" b="1" dirty="0" smtClean="0">
                <a:solidFill>
                  <a:srgbClr val="C4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en-US" altLang="ko-KR" b="1" dirty="0" smtClean="0">
                <a:solidFill>
                  <a:srgbClr val="C4000A"/>
                </a:solidFill>
              </a:rPr>
              <a:t>Hash( [tx</a:t>
            </a:r>
            <a:r>
              <a:rPr lang="en-US" altLang="ko-KR" sz="1400" b="1" dirty="0" smtClean="0">
                <a:solidFill>
                  <a:srgbClr val="C4000A"/>
                </a:solidFill>
              </a:rPr>
              <a:t>1</a:t>
            </a:r>
            <a:r>
              <a:rPr lang="en-US" altLang="ko-KR" b="1" dirty="0" smtClean="0">
                <a:solidFill>
                  <a:srgbClr val="C4000A"/>
                </a:solidFill>
              </a:rPr>
              <a:t>, tx</a:t>
            </a:r>
            <a:r>
              <a:rPr lang="en-US" altLang="ko-KR" sz="1400" b="1" dirty="0" smtClean="0">
                <a:solidFill>
                  <a:srgbClr val="C4000A"/>
                </a:solidFill>
              </a:rPr>
              <a:t>2</a:t>
            </a:r>
            <a:r>
              <a:rPr lang="en-US" altLang="ko-KR" b="1" dirty="0" smtClean="0">
                <a:solidFill>
                  <a:srgbClr val="C4000A"/>
                </a:solidFill>
              </a:rPr>
              <a:t>, ... ] || h</a:t>
            </a:r>
            <a:r>
              <a:rPr lang="en-US" altLang="ko-KR" sz="1400" b="1" dirty="0" smtClean="0">
                <a:solidFill>
                  <a:srgbClr val="C4000A"/>
                </a:solidFill>
              </a:rPr>
              <a:t>t-1 </a:t>
            </a:r>
            <a:r>
              <a:rPr lang="en-US" altLang="ko-KR" b="1" dirty="0" smtClean="0">
                <a:solidFill>
                  <a:srgbClr val="C4000A"/>
                </a:solidFill>
              </a:rPr>
              <a:t>|| t) </a:t>
            </a:r>
            <a:r>
              <a:rPr lang="en-US" altLang="ko-KR" b="1" dirty="0" smtClean="0">
                <a:solidFill>
                  <a:srgbClr val="4B4B4B"/>
                </a:solidFill>
              </a:rPr>
              <a:t>.</a:t>
            </a:r>
            <a:endParaRPr lang="ko-KR" altLang="ko-KR" b="1" dirty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3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블록체인이란</a:t>
            </a:r>
            <a:r>
              <a:rPr lang="en-US" altLang="ko-KR" sz="2800" b="1" dirty="0" smtClean="0"/>
              <a:t>? (6/12)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307800" y="68842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예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비트 코인 </a:t>
            </a:r>
            <a:r>
              <a:rPr lang="en-US" altLang="ko-KR" sz="2800" b="1" dirty="0" smtClean="0"/>
              <a:t>State machine</a:t>
            </a:r>
          </a:p>
          <a:p>
            <a:pPr marL="511425" lvl="2" indent="-342900">
              <a:buFont typeface="Wingdings" pitchFamily="2" charset="2"/>
              <a:buChar char="u"/>
            </a:pPr>
            <a:endParaRPr lang="en-US" altLang="ko-KR" sz="1200" b="1" dirty="0">
              <a:latin typeface="+mn-ea"/>
            </a:endParaRPr>
          </a:p>
          <a:p>
            <a:pPr marL="511425" lvl="2" indent="-342900">
              <a:buFont typeface="Wingdings" pitchFamily="2" charset="2"/>
              <a:buChar char="l"/>
            </a:pPr>
            <a:r>
              <a:rPr lang="ko-KR" altLang="en-US" sz="2400" dirty="0" smtClean="0">
                <a:latin typeface="+mn-ea"/>
              </a:rPr>
              <a:t>비트 코인들은 위조를 못하는 비트 </a:t>
            </a:r>
            <a:r>
              <a:rPr lang="ko-KR" altLang="en-US" sz="2400" dirty="0" err="1" smtClean="0">
                <a:latin typeface="+mn-ea"/>
              </a:rPr>
              <a:t>스트링임</a:t>
            </a:r>
            <a:endParaRPr lang="en-US" altLang="ko-KR" sz="2400" dirty="0" smtClean="0">
              <a:latin typeface="+mn-ea"/>
            </a:endParaRPr>
          </a:p>
          <a:p>
            <a:pPr marL="1077913" lvl="3" indent="-544513">
              <a:buFont typeface="Wingdings" pitchFamily="2" charset="2"/>
              <a:buChar char="ü"/>
            </a:pPr>
            <a:r>
              <a:rPr lang="ko-KR" altLang="en-US" sz="2000" dirty="0" smtClean="0">
                <a:latin typeface="+mn-ea"/>
              </a:rPr>
              <a:t>프로토콜 그 자체에 의해 </a:t>
            </a:r>
            <a:r>
              <a:rPr lang="en-US" altLang="ko-KR" sz="2000" dirty="0" smtClean="0">
                <a:latin typeface="+mn-ea"/>
              </a:rPr>
              <a:t>“</a:t>
            </a:r>
            <a:r>
              <a:rPr lang="ko-KR" altLang="en-US" sz="2000" dirty="0" smtClean="0">
                <a:latin typeface="+mn-ea"/>
              </a:rPr>
              <a:t>채굴됨</a:t>
            </a:r>
            <a:r>
              <a:rPr lang="en-US" altLang="ko-KR" sz="2000" dirty="0" smtClean="0">
                <a:latin typeface="+mn-ea"/>
              </a:rPr>
              <a:t>”</a:t>
            </a:r>
          </a:p>
          <a:p>
            <a:pPr marL="1077913" lvl="3" indent="-544513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511425" lvl="2" indent="-342900">
              <a:buFont typeface="Wingdings" pitchFamily="2" charset="2"/>
              <a:buChar char="l"/>
            </a:pPr>
            <a:r>
              <a:rPr lang="en-US" altLang="ko-KR" sz="2400" dirty="0" smtClean="0">
                <a:latin typeface="+mn-ea"/>
              </a:rPr>
              <a:t>Digital signature keys(ECDSA) </a:t>
            </a:r>
            <a:r>
              <a:rPr lang="ko-KR" altLang="en-US" sz="2400" dirty="0" smtClean="0">
                <a:latin typeface="+mn-ea"/>
              </a:rPr>
              <a:t>가 </a:t>
            </a:r>
            <a:r>
              <a:rPr lang="ko-KR" altLang="en-US" sz="2400" dirty="0" smtClean="0">
                <a:solidFill>
                  <a:srgbClr val="0033CC"/>
                </a:solidFill>
                <a:latin typeface="+mn-ea"/>
              </a:rPr>
              <a:t>비트코인을 소유하고 전달함</a:t>
            </a:r>
            <a:endParaRPr lang="en-US" altLang="ko-KR" sz="2400" dirty="0">
              <a:solidFill>
                <a:srgbClr val="0033CC"/>
              </a:solidFill>
              <a:latin typeface="+mn-ea"/>
            </a:endParaRPr>
          </a:p>
          <a:p>
            <a:pPr marL="1077913" lvl="3" indent="-544513">
              <a:buFont typeface="Wingdings" pitchFamily="2" charset="2"/>
              <a:buChar char="ü"/>
            </a:pPr>
            <a:r>
              <a:rPr lang="ko-KR" altLang="en-US" sz="2000" dirty="0" smtClean="0">
                <a:latin typeface="+mn-ea"/>
              </a:rPr>
              <a:t>소유자는 익명임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즉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>
                <a:solidFill>
                  <a:srgbClr val="4B4B4B"/>
                </a:solidFill>
              </a:rPr>
              <a:t>3JDs4hAZeKE7vER2YvmH4yTMDEfoA1trnC</a:t>
            </a:r>
            <a:endParaRPr lang="ko-KR" altLang="ko-KR" sz="2000" dirty="0">
              <a:solidFill>
                <a:srgbClr val="4B4B4B"/>
              </a:solidFill>
            </a:endParaRPr>
          </a:p>
          <a:p>
            <a:pPr marL="1077913" lvl="3" indent="-544513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511425" lvl="2" indent="-342900">
              <a:buFont typeface="Wingdings" pitchFamily="2" charset="2"/>
              <a:buChar char="l"/>
            </a:pPr>
            <a:r>
              <a:rPr lang="ko-KR" altLang="en-US" sz="2400" dirty="0" smtClean="0">
                <a:solidFill>
                  <a:srgbClr val="0033CC"/>
                </a:solidFill>
                <a:latin typeface="+mn-ea"/>
              </a:rPr>
              <a:t>각 거래는 한 비트 코인</a:t>
            </a:r>
            <a:r>
              <a:rPr lang="en-US" altLang="ko-KR" sz="2400" dirty="0" smtClean="0">
                <a:solidFill>
                  <a:srgbClr val="0033CC"/>
                </a:solidFill>
                <a:latin typeface="+mn-ea"/>
              </a:rPr>
              <a:t>(</a:t>
            </a:r>
            <a:r>
              <a:rPr lang="ko-KR" altLang="en-US" sz="2400" dirty="0" smtClean="0">
                <a:solidFill>
                  <a:srgbClr val="0033CC"/>
                </a:solidFill>
                <a:latin typeface="+mn-ea"/>
              </a:rPr>
              <a:t>조각</a:t>
            </a:r>
            <a:r>
              <a:rPr lang="en-US" altLang="ko-KR" sz="2400" dirty="0" smtClean="0">
                <a:solidFill>
                  <a:srgbClr val="0033CC"/>
                </a:solidFill>
                <a:latin typeface="+mn-ea"/>
              </a:rPr>
              <a:t>)</a:t>
            </a:r>
            <a:r>
              <a:rPr lang="ko-KR" altLang="en-US" sz="2400" dirty="0" smtClean="0">
                <a:solidFill>
                  <a:srgbClr val="0033CC"/>
                </a:solidFill>
                <a:latin typeface="+mn-ea"/>
              </a:rPr>
              <a:t>을 현 소유자에서 다음 소유자로 전달</a:t>
            </a:r>
            <a:endParaRPr lang="en-US" altLang="ko-KR" sz="2400" dirty="0" smtClean="0">
              <a:solidFill>
                <a:srgbClr val="0033CC"/>
              </a:solidFill>
              <a:latin typeface="+mn-ea"/>
            </a:endParaRPr>
          </a:p>
          <a:p>
            <a:pPr marL="1077913" lvl="3" indent="-544513">
              <a:buFont typeface="Wingdings" pitchFamily="2" charset="2"/>
              <a:buChar char="ü"/>
            </a:pPr>
            <a:r>
              <a:rPr lang="ko-KR" altLang="en-US" sz="2000" dirty="0">
                <a:solidFill>
                  <a:srgbClr val="4B4B4B"/>
                </a:solidFill>
              </a:rPr>
              <a:t>현 소유자의 키로 </a:t>
            </a:r>
            <a:r>
              <a:rPr lang="ko-KR" altLang="en-US" sz="2000" dirty="0" smtClean="0">
                <a:solidFill>
                  <a:srgbClr val="4B4B4B"/>
                </a:solidFill>
              </a:rPr>
              <a:t>서</a:t>
            </a:r>
            <a:r>
              <a:rPr lang="ko-KR" altLang="en-US" sz="2000" dirty="0">
                <a:solidFill>
                  <a:srgbClr val="4B4B4B"/>
                </a:solidFill>
              </a:rPr>
              <a:t>명</a:t>
            </a:r>
            <a:r>
              <a:rPr lang="ko-KR" altLang="en-US" sz="2000" dirty="0" smtClean="0">
                <a:solidFill>
                  <a:srgbClr val="4B4B4B"/>
                </a:solidFill>
              </a:rPr>
              <a:t>되어 </a:t>
            </a:r>
            <a:r>
              <a:rPr lang="en-US" altLang="ko-KR" sz="2000" dirty="0" smtClean="0">
                <a:latin typeface="+mn-ea"/>
              </a:rPr>
              <a:t>“</a:t>
            </a:r>
            <a:r>
              <a:rPr lang="ko-KR" altLang="en-US" sz="2000" dirty="0" smtClean="0">
                <a:latin typeface="+mn-ea"/>
              </a:rPr>
              <a:t>이 비트 코인은 이제 </a:t>
            </a:r>
            <a:r>
              <a:rPr lang="en-US" altLang="ko-KR" sz="2000" dirty="0" smtClean="0">
                <a:solidFill>
                  <a:srgbClr val="4B4B4B"/>
                </a:solidFill>
              </a:rPr>
              <a:t>3JDs…</a:t>
            </a:r>
            <a:r>
              <a:rPr lang="ko-KR" altLang="en-US" sz="2000" dirty="0" smtClean="0">
                <a:solidFill>
                  <a:srgbClr val="4B4B4B"/>
                </a:solidFill>
              </a:rPr>
              <a:t>에</a:t>
            </a:r>
            <a:r>
              <a:rPr lang="en-US" altLang="ko-KR" sz="2000" dirty="0" smtClean="0">
                <a:solidFill>
                  <a:srgbClr val="4B4B4B"/>
                </a:solidFill>
              </a:rPr>
              <a:t> </a:t>
            </a:r>
            <a:r>
              <a:rPr lang="ko-KR" altLang="en-US" sz="2000" dirty="0" smtClean="0">
                <a:solidFill>
                  <a:srgbClr val="4B4B4B"/>
                </a:solidFill>
              </a:rPr>
              <a:t>속한다</a:t>
            </a:r>
            <a:r>
              <a:rPr lang="en-US" altLang="ko-KR" sz="2000" dirty="0" smtClean="0">
                <a:solidFill>
                  <a:srgbClr val="4B4B4B"/>
                </a:solidFill>
              </a:rPr>
              <a:t>”</a:t>
            </a:r>
            <a:endParaRPr lang="en-US" altLang="ko-KR" sz="2000" dirty="0">
              <a:solidFill>
                <a:srgbClr val="4B4B4B"/>
              </a:solidFill>
            </a:endParaRPr>
          </a:p>
          <a:p>
            <a:pPr marL="1077913" lvl="3" indent="-544513"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rgbClr val="4B4B4B"/>
                </a:solidFill>
                <a:latin typeface="+mn-ea"/>
              </a:rPr>
              <a:t>흐름은 프로토콜에 의해 링크될 수 있고</a:t>
            </a:r>
            <a:r>
              <a:rPr lang="en-US" altLang="ko-KR" sz="2000" dirty="0" smtClean="0">
                <a:solidFill>
                  <a:srgbClr val="4B4B4B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B4B4B"/>
                </a:solidFill>
                <a:latin typeface="+mn-ea"/>
              </a:rPr>
              <a:t>실 세계의 자산으로 변할 때는 익명이 아님</a:t>
            </a:r>
            <a:endParaRPr lang="en-US" altLang="ko-KR" sz="2000" dirty="0" smtClean="0">
              <a:solidFill>
                <a:srgbClr val="4B4B4B"/>
              </a:solidFill>
              <a:latin typeface="+mn-ea"/>
            </a:endParaRPr>
          </a:p>
          <a:p>
            <a:pPr marL="1077913" lvl="3" indent="-544513">
              <a:buFont typeface="Wingdings" pitchFamily="2" charset="2"/>
              <a:buChar char="ü"/>
            </a:pPr>
            <a:endParaRPr lang="en-US" altLang="ko-KR" sz="1200" dirty="0" smtClean="0">
              <a:latin typeface="+mn-ea"/>
            </a:endParaRPr>
          </a:p>
          <a:p>
            <a:pPr marL="511425" lvl="2" indent="-342900">
              <a:buFont typeface="Wingdings" pitchFamily="2" charset="2"/>
              <a:buChar char="l"/>
            </a:pPr>
            <a:r>
              <a:rPr lang="ko-KR" altLang="en-US" sz="2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검증은 과거 거래들의 전체적 역사에 기초함</a:t>
            </a:r>
            <a:endParaRPr lang="en-US" altLang="ko-KR" sz="24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077913" lvl="3" indent="-544513"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rgbClr val="4B4B4B"/>
                </a:solidFill>
              </a:rPr>
              <a:t>서명자는 이전에 비트 코인을 접수했음</a:t>
            </a:r>
            <a:endParaRPr lang="en-US" altLang="ko-KR" sz="2000" dirty="0" smtClean="0">
              <a:solidFill>
                <a:srgbClr val="4B4B4B"/>
              </a:solidFill>
            </a:endParaRPr>
          </a:p>
          <a:p>
            <a:pPr marL="1077913" lvl="3" indent="-544513"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rgbClr val="4B4B4B"/>
                </a:solidFill>
                <a:latin typeface="+mn-ea"/>
              </a:rPr>
              <a:t>서명자는 아직 비트 코인을 소비하지 않음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58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41361" y="1161289"/>
            <a:ext cx="5161661" cy="559562"/>
          </a:xfrm>
          <a:prstGeom prst="rect">
            <a:avLst/>
          </a:prstGeom>
          <a:solidFill>
            <a:schemeClr val="bg1">
              <a:lumMod val="65000"/>
              <a:alpha val="30196"/>
            </a:schemeClr>
          </a:solidFill>
          <a:ln>
            <a:noFill/>
          </a:ln>
          <a:effectLst/>
          <a:extLst/>
        </p:spPr>
        <p:txBody>
          <a:bodyPr wrap="none" lIns="36000" tIns="36000" rIns="36000" bIns="3600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8166" y="1112519"/>
            <a:ext cx="5183378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9pPr>
          </a:lstStyle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서</a:t>
            </a:r>
            <a:r>
              <a:rPr lang="ko-KR" altLang="en-US" sz="2800" spc="-4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론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블록 체인이란</a:t>
            </a:r>
            <a:r>
              <a:rPr lang="en-US" altLang="ko-KR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합</a:t>
            </a:r>
            <a:r>
              <a:rPr lang="ko-KR" altLang="en-US" sz="2800" spc="-4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검증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spc="-40" dirty="0" err="1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Hyperledger</a:t>
            </a: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Fabric</a:t>
            </a: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38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블록체인이란</a:t>
            </a:r>
            <a:r>
              <a:rPr lang="en-US" altLang="ko-KR" sz="2800" b="1" dirty="0" smtClean="0"/>
              <a:t>? (7/12)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307800" y="68842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하나의 원장을 만들기 위한 분산</a:t>
            </a:r>
            <a:r>
              <a:rPr lang="en-US" altLang="ko-KR" sz="2800" b="1" dirty="0" smtClean="0"/>
              <a:t> p2p </a:t>
            </a:r>
            <a:r>
              <a:rPr lang="ko-KR" altLang="en-US" sz="2800" b="1" dirty="0" smtClean="0"/>
              <a:t>프로토콜 </a:t>
            </a:r>
            <a:endParaRPr lang="en-US" altLang="ko-KR" sz="2800" b="1" dirty="0"/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8200" y="1490137"/>
            <a:ext cx="2018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0070C0"/>
                </a:solidFill>
              </a:rPr>
              <a:t>노드들</a:t>
            </a:r>
            <a:r>
              <a:rPr lang="ko-KR" altLang="en-US" sz="2000" b="1" dirty="0" smtClean="0"/>
              <a:t>         은 </a:t>
            </a:r>
            <a:endParaRPr lang="en-US" altLang="ko-KR" sz="2000" b="1" dirty="0" smtClean="0"/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거래들</a:t>
            </a:r>
            <a:r>
              <a:rPr lang="ko-KR" altLang="en-US" sz="2000" b="1" dirty="0" smtClean="0"/>
              <a:t>             을 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만듬</a:t>
            </a:r>
            <a:endParaRPr lang="ko-KR" altLang="ko-KR" sz="2000" b="1" dirty="0"/>
          </a:p>
        </p:txBody>
      </p:sp>
      <p:sp>
        <p:nvSpPr>
          <p:cNvPr id="2" name="타원 1"/>
          <p:cNvSpPr/>
          <p:nvPr/>
        </p:nvSpPr>
        <p:spPr>
          <a:xfrm>
            <a:off x="2405742" y="1774371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447800" y="2546654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666999" y="2567822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156857" y="1761888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245429" y="1575235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385456" y="2283588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995058" y="2665190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25477" y="3144776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155370" y="3569307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603170" y="3447753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539347" y="3481017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865913" y="2949424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019799" y="2200722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77542" y="1916488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63143" y="2250331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377542" y="3589870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153399" y="1567362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8164286" y="1984460"/>
            <a:ext cx="522513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665514" y="2709939"/>
            <a:ext cx="522513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474028" y="1749405"/>
            <a:ext cx="522513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226629" y="2360993"/>
            <a:ext cx="522513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452257" y="1483008"/>
            <a:ext cx="522513" cy="1844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094512" y="3112118"/>
            <a:ext cx="522513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223657" y="2852056"/>
            <a:ext cx="522513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19600" y="1840106"/>
            <a:ext cx="522513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385456" y="1926599"/>
            <a:ext cx="522513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95600" y="2754688"/>
            <a:ext cx="522513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2743201" y="3049205"/>
            <a:ext cx="522513" cy="1844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3809998" y="3393929"/>
            <a:ext cx="522513" cy="1844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743157" y="3320150"/>
            <a:ext cx="522513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486399" y="2168658"/>
            <a:ext cx="0" cy="58603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264226" y="4626424"/>
            <a:ext cx="359229" cy="4354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623456" y="4821763"/>
            <a:ext cx="751115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4452255" y="4581674"/>
            <a:ext cx="1110345" cy="435428"/>
            <a:chOff x="2264226" y="4626424"/>
            <a:chExt cx="1110345" cy="435428"/>
          </a:xfrm>
        </p:grpSpPr>
        <p:sp>
          <p:nvSpPr>
            <p:cNvPr id="55" name="타원 54"/>
            <p:cNvSpPr/>
            <p:nvPr/>
          </p:nvSpPr>
          <p:spPr>
            <a:xfrm>
              <a:off x="2264226" y="4626424"/>
              <a:ext cx="359229" cy="43542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>
              <a:off x="2623456" y="4821763"/>
              <a:ext cx="75111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3352798" y="4604049"/>
            <a:ext cx="1110345" cy="435428"/>
            <a:chOff x="2264226" y="4626424"/>
            <a:chExt cx="1110345" cy="435428"/>
          </a:xfrm>
        </p:grpSpPr>
        <p:sp>
          <p:nvSpPr>
            <p:cNvPr id="58" name="타원 57"/>
            <p:cNvSpPr/>
            <p:nvPr/>
          </p:nvSpPr>
          <p:spPr>
            <a:xfrm>
              <a:off x="2264226" y="4626424"/>
              <a:ext cx="359229" cy="43542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2623456" y="4821763"/>
              <a:ext cx="75111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타원 59"/>
          <p:cNvSpPr/>
          <p:nvPr/>
        </p:nvSpPr>
        <p:spPr>
          <a:xfrm>
            <a:off x="5562599" y="4581674"/>
            <a:ext cx="359229" cy="4354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272368" y="5014791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69C1B"/>
                </a:solidFill>
              </a:rPr>
              <a:t>s</a:t>
            </a:r>
            <a:r>
              <a:rPr lang="en-US" altLang="ko-KR" dirty="0" smtClean="0">
                <a:solidFill>
                  <a:srgbClr val="569C1B"/>
                </a:solidFill>
              </a:rPr>
              <a:t>0                  s1                 s2                s3 </a:t>
            </a:r>
            <a:endParaRPr lang="ko-KR" altLang="ko-KR" dirty="0">
              <a:solidFill>
                <a:srgbClr val="569C1B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70570" y="439883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4000A"/>
                </a:solidFill>
              </a:rPr>
              <a:t>o</a:t>
            </a:r>
            <a:r>
              <a:rPr lang="en-US" altLang="ko-KR" dirty="0" smtClean="0">
                <a:solidFill>
                  <a:srgbClr val="C4000A"/>
                </a:solidFill>
              </a:rPr>
              <a:t>1                 o2               o3 </a:t>
            </a:r>
            <a:endParaRPr lang="ko-KR" altLang="ko-KR" dirty="0">
              <a:solidFill>
                <a:srgbClr val="C4000A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677781" y="4267200"/>
            <a:ext cx="250478" cy="341530"/>
            <a:chOff x="6694714" y="5308616"/>
            <a:chExt cx="359229" cy="573776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6694714" y="5689224"/>
              <a:ext cx="108857" cy="193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6803571" y="5308616"/>
              <a:ext cx="250372" cy="57377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3782730" y="4352234"/>
            <a:ext cx="250478" cy="341530"/>
            <a:chOff x="6694714" y="5308616"/>
            <a:chExt cx="359229" cy="573776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694714" y="5689224"/>
              <a:ext cx="108857" cy="193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V="1">
              <a:off x="6803571" y="5308616"/>
              <a:ext cx="250372" cy="57377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4833149" y="4314897"/>
            <a:ext cx="250478" cy="341530"/>
            <a:chOff x="6694714" y="5308616"/>
            <a:chExt cx="359229" cy="573776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6694714" y="5689224"/>
              <a:ext cx="108857" cy="193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6803571" y="5308616"/>
              <a:ext cx="250372" cy="57377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2443840" y="5617029"/>
            <a:ext cx="1333497" cy="359228"/>
            <a:chOff x="2715732" y="5617029"/>
            <a:chExt cx="1192237" cy="359228"/>
          </a:xfrm>
        </p:grpSpPr>
        <p:sp>
          <p:nvSpPr>
            <p:cNvPr id="52" name="직사각형 51"/>
            <p:cNvSpPr/>
            <p:nvPr/>
          </p:nvSpPr>
          <p:spPr>
            <a:xfrm>
              <a:off x="3586798" y="5617029"/>
              <a:ext cx="321171" cy="359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>
              <a:endCxn id="52" idx="1"/>
            </p:cNvCxnSpPr>
            <p:nvPr/>
          </p:nvCxnSpPr>
          <p:spPr>
            <a:xfrm>
              <a:off x="2715732" y="5796643"/>
              <a:ext cx="871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직사각형 77"/>
          <p:cNvSpPr/>
          <p:nvPr/>
        </p:nvSpPr>
        <p:spPr>
          <a:xfrm>
            <a:off x="4512124" y="5600701"/>
            <a:ext cx="375557" cy="3592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1"/>
          </p:cNvCxnSpPr>
          <p:nvPr/>
        </p:nvCxnSpPr>
        <p:spPr>
          <a:xfrm>
            <a:off x="3804304" y="5780315"/>
            <a:ext cx="7078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655124" y="5600701"/>
            <a:ext cx="375557" cy="3592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>
            <a:stCxn id="78" idx="3"/>
          </p:cNvCxnSpPr>
          <p:nvPr/>
        </p:nvCxnSpPr>
        <p:spPr>
          <a:xfrm>
            <a:off x="4887681" y="5780315"/>
            <a:ext cx="729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443840" y="5600701"/>
            <a:ext cx="0" cy="3755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162022" y="4301223"/>
            <a:ext cx="15247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0070C0"/>
                </a:solidFill>
              </a:rPr>
              <a:t>노드들</a:t>
            </a:r>
            <a:r>
              <a:rPr lang="ko-KR" altLang="en-US" sz="2000" b="1" dirty="0" err="1" smtClean="0"/>
              <a:t>은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r>
              <a:rPr lang="ko-KR" altLang="en-US" sz="2000" b="1" dirty="0" smtClean="0">
                <a:solidFill>
                  <a:srgbClr val="0070C0"/>
                </a:solidFill>
              </a:rPr>
              <a:t>원장</a:t>
            </a:r>
            <a:r>
              <a:rPr lang="ko-KR" altLang="en-US" sz="2000" b="1" dirty="0" smtClean="0"/>
              <a:t>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구성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하기 위해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프로토콜을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수행함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19012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블록체인이란</a:t>
            </a:r>
            <a:r>
              <a:rPr lang="en-US" altLang="ko-KR" sz="2800" b="1" dirty="0" smtClean="0"/>
              <a:t>? (8/12)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307800" y="68842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블록 체인 프로토콜의 특징</a:t>
            </a:r>
            <a:endParaRPr lang="en-US" altLang="ko-KR" sz="2800" b="1" dirty="0" smtClean="0"/>
          </a:p>
          <a:p>
            <a:pPr marL="511425" lvl="2" indent="-342900">
              <a:buFont typeface="Wingdings" pitchFamily="2" charset="2"/>
              <a:buChar char="u"/>
            </a:pPr>
            <a:endParaRPr lang="en-US" altLang="ko-KR" sz="1200" b="1" dirty="0">
              <a:latin typeface="+mn-ea"/>
            </a:endParaRPr>
          </a:p>
          <a:p>
            <a:pPr marL="511425" lvl="2" indent="-342900">
              <a:buFont typeface="Wingdings" pitchFamily="2" charset="2"/>
              <a:buChar char="l"/>
            </a:pPr>
            <a:r>
              <a:rPr lang="ko-KR" altLang="en-US" sz="2400" dirty="0" smtClean="0">
                <a:latin typeface="+mn-ea"/>
              </a:rPr>
              <a:t>단지 유효한</a:t>
            </a:r>
            <a:r>
              <a:rPr lang="en-US" altLang="ko-KR" sz="2400" dirty="0" smtClean="0">
                <a:latin typeface="+mn-ea"/>
              </a:rPr>
              <a:t>(valid)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operation</a:t>
            </a:r>
            <a:r>
              <a:rPr lang="ko-KR" altLang="en-US" sz="2400" dirty="0" smtClean="0">
                <a:latin typeface="+mn-ea"/>
              </a:rPr>
              <a:t>들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ko-KR" altLang="en-US" sz="2400" dirty="0" smtClean="0">
                <a:latin typeface="+mn-ea"/>
              </a:rPr>
              <a:t>거래들</a:t>
            </a:r>
            <a:r>
              <a:rPr lang="en-US" altLang="ko-KR" sz="2400" dirty="0" smtClean="0">
                <a:latin typeface="+mn-ea"/>
              </a:rPr>
              <a:t>) </a:t>
            </a:r>
            <a:r>
              <a:rPr lang="ko-KR" altLang="en-US" sz="2400" dirty="0" smtClean="0">
                <a:latin typeface="+mn-ea"/>
              </a:rPr>
              <a:t>만이 수행됨</a:t>
            </a:r>
            <a:endParaRPr lang="en-US" altLang="ko-KR" sz="2400" dirty="0" smtClean="0">
              <a:latin typeface="+mn-ea"/>
            </a:endParaRPr>
          </a:p>
          <a:p>
            <a:pPr marL="1077913" lvl="3" indent="-544513">
              <a:buFont typeface="Wingdings" pitchFamily="2" charset="2"/>
              <a:buChar char="ü"/>
            </a:pPr>
            <a:endParaRPr lang="en-US" altLang="ko-KR" sz="2000" dirty="0">
              <a:latin typeface="+mn-ea"/>
            </a:endParaRPr>
          </a:p>
          <a:p>
            <a:pPr marL="511425" lvl="2" indent="-342900">
              <a:buFont typeface="Wingdings" pitchFamily="2" charset="2"/>
              <a:buChar char="l"/>
            </a:pPr>
            <a:r>
              <a:rPr lang="ko-KR" altLang="en-US" sz="2400" dirty="0" smtClean="0">
                <a:latin typeface="+mn-ea"/>
              </a:rPr>
              <a:t>거래들은 단순할 수 있음</a:t>
            </a:r>
            <a:endParaRPr lang="en-US" altLang="ko-KR" sz="2400" dirty="0">
              <a:latin typeface="+mn-ea"/>
            </a:endParaRPr>
          </a:p>
          <a:p>
            <a:pPr marL="1077913" lvl="3" indent="-544513">
              <a:buFont typeface="Wingdings" pitchFamily="2" charset="2"/>
              <a:buChar char="ü"/>
            </a:pPr>
            <a:r>
              <a:rPr lang="ko-KR" altLang="en-US" sz="2000" dirty="0" smtClean="0">
                <a:latin typeface="+mn-ea"/>
              </a:rPr>
              <a:t>비트 코인 </a:t>
            </a:r>
            <a:r>
              <a:rPr lang="en-US" altLang="ko-KR" sz="2000" dirty="0" err="1" smtClean="0">
                <a:latin typeface="+mn-ea"/>
              </a:rPr>
              <a:t>tx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는 코인에 대한 소유권의 서술로서</a:t>
            </a:r>
            <a:r>
              <a:rPr lang="en-US" altLang="ko-KR" sz="2000" dirty="0" smtClean="0">
                <a:latin typeface="+mn-ea"/>
              </a:rPr>
              <a:t>, “</a:t>
            </a:r>
            <a:r>
              <a:rPr lang="ko-KR" altLang="en-US" sz="2000" dirty="0" smtClean="0">
                <a:latin typeface="+mn-ea"/>
              </a:rPr>
              <a:t>이 비트 코인은 이제 </a:t>
            </a:r>
            <a:r>
              <a:rPr lang="en-US" altLang="ko-KR" sz="2000" dirty="0" smtClean="0">
                <a:latin typeface="+mn-ea"/>
              </a:rPr>
              <a:t>K2</a:t>
            </a:r>
            <a:r>
              <a:rPr lang="ko-KR" altLang="en-US" sz="2000" dirty="0" smtClean="0">
                <a:latin typeface="+mn-ea"/>
              </a:rPr>
              <a:t>에 속한다</a:t>
            </a:r>
            <a:r>
              <a:rPr lang="en-US" altLang="ko-KR" sz="2000" dirty="0" smtClean="0">
                <a:latin typeface="+mn-ea"/>
              </a:rPr>
              <a:t>”</a:t>
            </a:r>
            <a:r>
              <a:rPr lang="ko-KR" altLang="en-US" sz="2000" dirty="0" smtClean="0">
                <a:latin typeface="+mn-ea"/>
              </a:rPr>
              <a:t>고 </a:t>
            </a:r>
            <a:r>
              <a:rPr lang="en-US" altLang="ko-KR" sz="2000" dirty="0">
                <a:latin typeface="+mn-ea"/>
              </a:rPr>
              <a:t>K1</a:t>
            </a:r>
            <a:r>
              <a:rPr lang="ko-KR" altLang="en-US" sz="2000" dirty="0">
                <a:latin typeface="+mn-ea"/>
              </a:rPr>
              <a:t>에 의해 </a:t>
            </a:r>
            <a:r>
              <a:rPr lang="ko-KR" altLang="en-US" sz="2000" dirty="0" smtClean="0">
                <a:latin typeface="+mn-ea"/>
              </a:rPr>
              <a:t>디지털로 서명됨</a:t>
            </a:r>
            <a:endParaRPr lang="en-US" altLang="ko-KR" sz="2000" dirty="0">
              <a:latin typeface="+mn-ea"/>
            </a:endParaRPr>
          </a:p>
          <a:p>
            <a:pPr marL="1077913" lvl="3" indent="-544513">
              <a:buFont typeface="Wingdings" pitchFamily="2" charset="2"/>
              <a:buChar char="ü"/>
            </a:pPr>
            <a:endParaRPr lang="en-US" altLang="ko-KR" sz="2000" dirty="0" smtClean="0">
              <a:latin typeface="+mn-ea"/>
            </a:endParaRPr>
          </a:p>
          <a:p>
            <a:pPr marL="1077913" lvl="3" indent="-544513">
              <a:buFont typeface="Wingdings" pitchFamily="2" charset="2"/>
              <a:buChar char="ü"/>
            </a:pPr>
            <a:endParaRPr lang="en-US" altLang="ko-KR" sz="2000" dirty="0">
              <a:latin typeface="+mn-ea"/>
            </a:endParaRPr>
          </a:p>
          <a:p>
            <a:pPr marL="511425" lvl="2" indent="-342900">
              <a:buFont typeface="Wingdings" pitchFamily="2" charset="2"/>
              <a:buChar char="l"/>
            </a:pPr>
            <a:r>
              <a:rPr lang="ko-KR" altLang="en-US" sz="2400" dirty="0" smtClean="0">
                <a:latin typeface="+mn-ea"/>
              </a:rPr>
              <a:t>거래들은 임의 코드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>
                <a:latin typeface="+mn-ea"/>
              </a:rPr>
              <a:t>smart contract)</a:t>
            </a:r>
            <a:r>
              <a:rPr lang="ko-KR" altLang="en-US" sz="2400" dirty="0" smtClean="0">
                <a:latin typeface="+mn-ea"/>
              </a:rPr>
              <a:t> 일 수 있음</a:t>
            </a:r>
            <a:endParaRPr lang="en-US" altLang="ko-KR" sz="2400" dirty="0">
              <a:latin typeface="+mn-ea"/>
            </a:endParaRPr>
          </a:p>
          <a:p>
            <a:pPr marL="1077913" lvl="3" indent="-544513">
              <a:buFont typeface="Wingdings" pitchFamily="2" charset="2"/>
              <a:buChar char="ü"/>
            </a:pP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블록 체인 상에서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이벤트들에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반응하는 </a:t>
            </a:r>
            <a:r>
              <a:rPr lang="ko-KR" altLang="en-US" sz="2000" dirty="0" err="1" smtClean="0">
                <a:latin typeface="+mn-ea"/>
              </a:rPr>
              <a:t>로직을</a:t>
            </a:r>
            <a:r>
              <a:rPr lang="ko-KR" altLang="en-US" sz="2000" dirty="0" smtClean="0">
                <a:latin typeface="+mn-ea"/>
              </a:rPr>
              <a:t> 포함하며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반응으로써 자산을 전달할 수 있음</a:t>
            </a:r>
            <a:endParaRPr lang="en-US" altLang="ko-KR" sz="2000" dirty="0" smtClean="0">
              <a:latin typeface="+mn-ea"/>
            </a:endParaRPr>
          </a:p>
          <a:p>
            <a:pPr marL="1077913" lvl="3" indent="-544513">
              <a:buFont typeface="Wingdings" pitchFamily="2" charset="2"/>
              <a:buChar char="ü"/>
            </a:pPr>
            <a:r>
              <a:rPr lang="ko-KR" altLang="en-US" sz="2000" dirty="0" smtClean="0">
                <a:latin typeface="+mn-ea"/>
              </a:rPr>
              <a:t>경매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선거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투자 결정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협박 </a:t>
            </a:r>
            <a:r>
              <a:rPr lang="en-US" altLang="ko-KR" sz="2000" dirty="0" smtClean="0">
                <a:latin typeface="+mn-ea"/>
              </a:rPr>
              <a:t>…</a:t>
            </a:r>
            <a:endParaRPr lang="en-US" altLang="ko-KR" sz="2000" dirty="0">
              <a:latin typeface="+mn-ea"/>
            </a:endParaRPr>
          </a:p>
          <a:p>
            <a:pPr marL="1077913" lvl="3" indent="-544513">
              <a:buFont typeface="Wingdings" pitchFamily="2" charset="2"/>
              <a:buChar char="ü"/>
            </a:pP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012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b="1" dirty="0"/>
              <a:t>블록체인이란</a:t>
            </a:r>
            <a:r>
              <a:rPr lang="en-US" altLang="ko-KR" sz="2800" b="1" dirty="0"/>
              <a:t>? </a:t>
            </a:r>
            <a:r>
              <a:rPr lang="en-US" altLang="ko-KR" sz="2800" b="1" dirty="0" smtClean="0"/>
              <a:t>(9/12)</a:t>
            </a:r>
            <a:endParaRPr lang="ko-KR" altLang="en-US" sz="2800" b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398643" y="892645"/>
            <a:ext cx="8954814" cy="4680828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ko-KR" altLang="en-US" sz="2400" b="1" dirty="0"/>
              <a:t>블록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체인 구조의 </a:t>
            </a:r>
            <a:r>
              <a:rPr lang="ko-KR" altLang="en-US" sz="2400" b="1" dirty="0" smtClean="0"/>
              <a:t>특</a:t>
            </a:r>
            <a:r>
              <a:rPr lang="ko-KR" altLang="en-US" sz="2400" b="1" dirty="0"/>
              <a:t>징</a:t>
            </a:r>
            <a:endParaRPr lang="en-US" altLang="ko-KR" sz="2400" b="1" dirty="0" smtClean="0"/>
          </a:p>
          <a:p>
            <a:pPr marL="644525" indent="-285750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rgbClr val="FF0000"/>
                </a:solidFill>
              </a:rPr>
              <a:t>합의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: </a:t>
            </a:r>
            <a:r>
              <a:rPr lang="en-US" altLang="ko-KR" sz="2000" b="1" dirty="0" smtClean="0"/>
              <a:t>P2P </a:t>
            </a:r>
            <a:r>
              <a:rPr lang="ko-KR" altLang="en-US" sz="2000" b="1" dirty="0" smtClean="0"/>
              <a:t>에서 하나의 블록체인 유지 기술</a:t>
            </a:r>
            <a:endParaRPr lang="en-US" altLang="ko-KR" sz="2000" b="1" dirty="0" smtClean="0"/>
          </a:p>
          <a:p>
            <a:pPr marL="1077913" lvl="1" indent="-446088">
              <a:buFont typeface="Wingdings" pitchFamily="2" charset="2"/>
              <a:buChar char="ü"/>
            </a:pPr>
            <a:r>
              <a:rPr lang="ko-KR" altLang="en-US" b="1" dirty="0" smtClean="0">
                <a:sym typeface="Wingdings" pitchFamily="2" charset="2"/>
              </a:rPr>
              <a:t>역할 </a:t>
            </a:r>
            <a:r>
              <a:rPr lang="en-US" altLang="ko-KR" b="1" dirty="0" smtClean="0">
                <a:sym typeface="Wingdings" pitchFamily="2" charset="2"/>
              </a:rPr>
              <a:t>: </a:t>
            </a:r>
            <a:r>
              <a:rPr lang="ko-KR" altLang="en-US" b="1" dirty="0" smtClean="0">
                <a:sym typeface="Wingdings" pitchFamily="2" charset="2"/>
              </a:rPr>
              <a:t>블록 생성 권한 분배 및 검증 방법</a:t>
            </a:r>
            <a:r>
              <a:rPr lang="en-US" altLang="ko-KR" b="1" dirty="0" smtClean="0">
                <a:sym typeface="Wingdings" pitchFamily="2" charset="2"/>
              </a:rPr>
              <a:t>   : </a:t>
            </a:r>
            <a:r>
              <a:rPr lang="ko-KR" altLang="en-US" b="1" dirty="0" smtClean="0">
                <a:sym typeface="Wingdings" pitchFamily="2" charset="2"/>
              </a:rPr>
              <a:t>누가 블록을 채굴하나</a:t>
            </a:r>
            <a:r>
              <a:rPr lang="en-US" altLang="ko-KR" b="1" dirty="0" smtClean="0">
                <a:sym typeface="Wingdings" pitchFamily="2" charset="2"/>
              </a:rPr>
              <a:t>?</a:t>
            </a:r>
          </a:p>
          <a:p>
            <a:pPr marL="1077913" lvl="1" indent="-446088">
              <a:buFont typeface="Wingdings" pitchFamily="2" charset="2"/>
              <a:buChar char="ü"/>
            </a:pPr>
            <a:r>
              <a:rPr lang="ko-KR" altLang="en-US" b="1" dirty="0" smtClean="0">
                <a:sym typeface="Wingdings" pitchFamily="2" charset="2"/>
              </a:rPr>
              <a:t>포크 시 하나의 블록 체인 선택 방법 </a:t>
            </a:r>
            <a:r>
              <a:rPr lang="en-US" altLang="ko-KR" b="1" dirty="0" smtClean="0">
                <a:sym typeface="Wingdings" pitchFamily="2" charset="2"/>
              </a:rPr>
              <a:t>: </a:t>
            </a:r>
            <a:r>
              <a:rPr lang="ko-KR" altLang="en-US" b="1" dirty="0" smtClean="0">
                <a:sym typeface="Wingdings" pitchFamily="2" charset="2"/>
              </a:rPr>
              <a:t>어느 체인이 유효한가</a:t>
            </a:r>
            <a:r>
              <a:rPr lang="en-US" altLang="ko-KR" b="1" dirty="0" smtClean="0">
                <a:sym typeface="Wingdings" pitchFamily="2" charset="2"/>
              </a:rPr>
              <a:t>?   </a:t>
            </a:r>
          </a:p>
          <a:p>
            <a:pPr marL="1077913" lvl="1" indent="-446088">
              <a:buFont typeface="Wingdings" pitchFamily="2" charset="2"/>
              <a:buChar char="ü"/>
            </a:pPr>
            <a:endParaRPr lang="en-US" altLang="ko-KR" sz="800" b="1" dirty="0" smtClean="0">
              <a:sym typeface="Wingdings" pitchFamily="2" charset="2"/>
            </a:endParaRPr>
          </a:p>
          <a:p>
            <a:pPr marL="644525" indent="-285750">
              <a:buFont typeface="Wingdings" pitchFamily="2" charset="2"/>
              <a:buChar char="§"/>
            </a:pPr>
            <a:r>
              <a:rPr lang="ko-KR" altLang="en-US" sz="2000" b="1" dirty="0" smtClean="0"/>
              <a:t>블록 생성 분배 방법 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채굴 능력으로 규정</a:t>
            </a:r>
            <a:endParaRPr lang="en-US" altLang="ko-KR" sz="800" b="1" dirty="0" smtClean="0"/>
          </a:p>
          <a:p>
            <a:pPr marL="892175" indent="-260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ko-KR" altLang="en-US" sz="1800" b="1" dirty="0" smtClean="0">
                <a:solidFill>
                  <a:srgbClr val="FF0000"/>
                </a:solidFill>
              </a:rPr>
              <a:t>작업 </a:t>
            </a:r>
            <a:r>
              <a:rPr lang="ko-KR" altLang="en-US" sz="1800" b="1" dirty="0">
                <a:solidFill>
                  <a:srgbClr val="FF0000"/>
                </a:solidFill>
              </a:rPr>
              <a:t>증명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PoW</a:t>
            </a:r>
            <a:r>
              <a:rPr lang="en-US" altLang="ko-KR" b="1" dirty="0" smtClean="0"/>
              <a:t> : Proof of Work) : </a:t>
            </a:r>
            <a:r>
              <a:rPr lang="ko-KR" altLang="en-US" b="1" dirty="0" smtClean="0"/>
              <a:t>채굴 능력 </a:t>
            </a:r>
            <a:r>
              <a:rPr lang="en-US" altLang="ko-KR" b="1" dirty="0" smtClean="0"/>
              <a:t>== </a:t>
            </a:r>
            <a:r>
              <a:rPr lang="ko-KR" altLang="en-US" b="1" dirty="0" smtClean="0"/>
              <a:t>계산 능력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가장 긴 체인</a:t>
            </a:r>
            <a:r>
              <a:rPr lang="en-US" altLang="ko-KR" b="1" dirty="0" smtClean="0"/>
              <a:t>)</a:t>
            </a:r>
          </a:p>
          <a:p>
            <a:pPr marL="6318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b="1" dirty="0"/>
              <a:t> </a:t>
            </a:r>
            <a:r>
              <a:rPr lang="ko-KR" altLang="en-US" b="1" dirty="0" smtClean="0"/>
              <a:t>    </a:t>
            </a:r>
            <a:r>
              <a:rPr lang="ko-KR" altLang="en-US" sz="1800" b="1" dirty="0" smtClean="0"/>
              <a:t>네트워크의 </a:t>
            </a:r>
            <a:r>
              <a:rPr lang="ko-KR" altLang="en-US" sz="1800" b="1" dirty="0"/>
              <a:t>모든 </a:t>
            </a:r>
            <a:r>
              <a:rPr lang="ko-KR" altLang="en-US" sz="1800" b="1" dirty="0" err="1"/>
              <a:t>노드가</a:t>
            </a:r>
            <a:r>
              <a:rPr lang="ko-KR" altLang="en-US" sz="1800" b="1" dirty="0"/>
              <a:t> 동시에 블록을 만들 수 없게 </a:t>
            </a:r>
            <a:r>
              <a:rPr lang="ko-KR" altLang="en-US" sz="1800" b="1" dirty="0" smtClean="0"/>
              <a:t>하고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 </a:t>
            </a:r>
            <a:r>
              <a:rPr lang="en-US" altLang="ko-KR" sz="1800" b="1" dirty="0"/>
              <a:t>Difficulty </a:t>
            </a:r>
            <a:r>
              <a:rPr lang="ko-KR" altLang="en-US" sz="1800" b="1" dirty="0"/>
              <a:t>조절 </a:t>
            </a:r>
            <a:endParaRPr lang="en-US" altLang="ko-KR" sz="1800" b="1" dirty="0" smtClean="0"/>
          </a:p>
          <a:p>
            <a:pPr marL="6318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ko-KR" altLang="en-US" sz="1800" b="1" dirty="0" smtClean="0"/>
              <a:t>알고리즘을 </a:t>
            </a:r>
            <a:r>
              <a:rPr lang="ko-KR" altLang="en-US" sz="1800" b="1" dirty="0"/>
              <a:t>이용하여 </a:t>
            </a:r>
            <a:r>
              <a:rPr lang="en-US" altLang="ko-KR" sz="1800" b="1" dirty="0"/>
              <a:t>10</a:t>
            </a:r>
            <a:r>
              <a:rPr lang="ko-KR" altLang="en-US" sz="1800" b="1" dirty="0"/>
              <a:t>분당 </a:t>
            </a:r>
            <a:r>
              <a:rPr lang="en-US" altLang="ko-KR" sz="1800" b="1" dirty="0"/>
              <a:t>1~2</a:t>
            </a:r>
            <a:r>
              <a:rPr lang="ko-KR" altLang="en-US" sz="1800" b="1" dirty="0"/>
              <a:t>개의 블록이 생성됨을 보장함</a:t>
            </a:r>
            <a:r>
              <a:rPr lang="en-US" altLang="ko-KR" sz="1800" b="1" dirty="0" smtClean="0"/>
              <a:t>.</a:t>
            </a:r>
            <a:endParaRPr lang="en-US" altLang="ko-KR" sz="800" b="1" dirty="0" smtClean="0"/>
          </a:p>
          <a:p>
            <a:pPr marL="892175" lvl="1" indent="-260350">
              <a:lnSpc>
                <a:spcPct val="100000"/>
              </a:lnSpc>
              <a:spcBef>
                <a:spcPts val="0"/>
              </a:spcBef>
              <a:buFont typeface="+mj-lt"/>
              <a:buAutoNum type="arabicParenR" startAt="2"/>
            </a:pPr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지분증명 </a:t>
            </a:r>
            <a:r>
              <a:rPr lang="en-US" altLang="ko-KR" sz="1800" b="1" dirty="0" smtClean="0">
                <a:latin typeface="+mn-ea"/>
              </a:rPr>
              <a:t>(</a:t>
            </a:r>
            <a:r>
              <a:rPr lang="en-US" altLang="ko-KR" sz="1800" b="1" dirty="0" err="1" smtClean="0">
                <a:latin typeface="+mn-ea"/>
              </a:rPr>
              <a:t>PoS</a:t>
            </a:r>
            <a:r>
              <a:rPr lang="en-US" altLang="ko-KR" sz="1800" b="1" dirty="0" smtClean="0">
                <a:latin typeface="+mn-ea"/>
              </a:rPr>
              <a:t> : Proof of Stake)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:</a:t>
            </a:r>
            <a:r>
              <a:rPr lang="ko-KR" altLang="en-US" sz="1800" b="1" dirty="0" smtClean="0">
                <a:latin typeface="+mn-ea"/>
              </a:rPr>
              <a:t> 채굴 능력</a:t>
            </a:r>
            <a:r>
              <a:rPr lang="en-US" altLang="ko-KR" sz="1800" b="1" dirty="0" smtClean="0">
                <a:latin typeface="+mn-ea"/>
              </a:rPr>
              <a:t>==</a:t>
            </a:r>
            <a:r>
              <a:rPr lang="ko-KR" altLang="en-US" sz="1800" b="1" dirty="0" err="1" smtClean="0">
                <a:latin typeface="+mn-ea"/>
              </a:rPr>
              <a:t>지분량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(</a:t>
            </a:r>
            <a:r>
              <a:rPr lang="ko-KR" altLang="en-US" sz="1800" b="1" dirty="0" smtClean="0">
                <a:latin typeface="+mn-ea"/>
              </a:rPr>
              <a:t>예치금 예치 후 채굴</a:t>
            </a:r>
            <a:r>
              <a:rPr lang="en-US" altLang="ko-KR" sz="1800" b="1" dirty="0" smtClean="0">
                <a:latin typeface="+mn-ea"/>
              </a:rPr>
              <a:t>)</a:t>
            </a:r>
          </a:p>
          <a:p>
            <a:pPr marL="63182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b="1" dirty="0" smtClean="0">
                <a:latin typeface="+mn-ea"/>
              </a:rPr>
              <a:t>   만약 </a:t>
            </a:r>
            <a:r>
              <a:rPr lang="en-US" altLang="ko-KR" sz="1800" b="1" dirty="0">
                <a:latin typeface="+mn-ea"/>
              </a:rPr>
              <a:t>A</a:t>
            </a:r>
            <a:r>
              <a:rPr lang="ko-KR" altLang="en-US" sz="1800" b="1" dirty="0">
                <a:latin typeface="+mn-ea"/>
              </a:rPr>
              <a:t>가 </a:t>
            </a:r>
            <a:r>
              <a:rPr lang="en-US" altLang="ko-KR" sz="1800" b="1" dirty="0">
                <a:latin typeface="+mn-ea"/>
              </a:rPr>
              <a:t>50</a:t>
            </a:r>
            <a:r>
              <a:rPr lang="ko-KR" altLang="en-US" sz="1800" b="1" dirty="0">
                <a:latin typeface="+mn-ea"/>
              </a:rPr>
              <a:t>번째 블록을 만들고 알고리즘에 의해 계산된 가중치가 </a:t>
            </a:r>
            <a:r>
              <a:rPr lang="en-US" altLang="ko-KR" sz="1800" b="1" dirty="0">
                <a:latin typeface="+mn-ea"/>
              </a:rPr>
              <a:t>60</a:t>
            </a:r>
            <a:r>
              <a:rPr lang="ko-KR" altLang="en-US" sz="1800" b="1" dirty="0">
                <a:latin typeface="+mn-ea"/>
              </a:rPr>
              <a:t>이고</a:t>
            </a:r>
            <a:r>
              <a:rPr lang="en-US" altLang="ko-KR" sz="1800" b="1" dirty="0">
                <a:latin typeface="+mn-ea"/>
              </a:rPr>
              <a:t>,</a:t>
            </a:r>
            <a:r>
              <a:rPr lang="ko-KR" altLang="en-US" sz="1800" b="1" dirty="0">
                <a:latin typeface="+mn-ea"/>
              </a:rPr>
              <a:t> </a:t>
            </a:r>
            <a:endParaRPr lang="en-US" altLang="ko-KR" sz="1800" b="1" dirty="0" smtClean="0">
              <a:latin typeface="+mn-ea"/>
            </a:endParaRPr>
          </a:p>
          <a:p>
            <a:pPr marL="63182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b="1" dirty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  B</a:t>
            </a:r>
            <a:r>
              <a:rPr lang="ko-KR" altLang="en-US" sz="1800" b="1" dirty="0">
                <a:latin typeface="+mn-ea"/>
              </a:rPr>
              <a:t>가 </a:t>
            </a:r>
            <a:r>
              <a:rPr lang="en-US" altLang="ko-KR" sz="1800" b="1" dirty="0">
                <a:latin typeface="+mn-ea"/>
              </a:rPr>
              <a:t>50</a:t>
            </a:r>
            <a:r>
              <a:rPr lang="ko-KR" altLang="en-US" sz="1800" b="1" dirty="0">
                <a:latin typeface="+mn-ea"/>
              </a:rPr>
              <a:t>번째 블록을 동시에 만들고 알고리즘에 의해 계산된 가중치가 </a:t>
            </a:r>
            <a:r>
              <a:rPr lang="en-US" altLang="ko-KR" sz="1800" b="1" dirty="0">
                <a:latin typeface="+mn-ea"/>
              </a:rPr>
              <a:t>80</a:t>
            </a:r>
            <a:r>
              <a:rPr lang="ko-KR" altLang="en-US" sz="1800" b="1" dirty="0">
                <a:latin typeface="+mn-ea"/>
              </a:rPr>
              <a:t>이면</a:t>
            </a:r>
            <a:r>
              <a:rPr lang="en-US" altLang="ko-KR" sz="1800" b="1" dirty="0" smtClean="0">
                <a:latin typeface="+mn-ea"/>
              </a:rPr>
              <a:t>,</a:t>
            </a:r>
          </a:p>
          <a:p>
            <a:pPr marL="63182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b="1" dirty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네트워크 </a:t>
            </a:r>
            <a:r>
              <a:rPr lang="ko-KR" altLang="en-US" sz="1800" b="1" dirty="0" err="1">
                <a:latin typeface="+mn-ea"/>
              </a:rPr>
              <a:t>노드들이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가중치가 더 높은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B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의 블록을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선택</a:t>
            </a:r>
            <a:endParaRPr lang="en-US" altLang="ko-KR" sz="1800" b="1" dirty="0">
              <a:latin typeface="+mn-ea"/>
            </a:endParaRPr>
          </a:p>
          <a:p>
            <a:pPr marL="974725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arenR" startAt="3"/>
            </a:pPr>
            <a:r>
              <a:rPr lang="ko-KR" altLang="en-US" sz="1800" b="1" dirty="0" smtClean="0">
                <a:latin typeface="+mn-ea"/>
              </a:rPr>
              <a:t>비경쟁 방법 </a:t>
            </a:r>
            <a:r>
              <a:rPr lang="en-US" altLang="ko-KR" sz="1800" b="1" dirty="0" smtClean="0">
                <a:latin typeface="+mn-ea"/>
              </a:rPr>
              <a:t>: </a:t>
            </a:r>
            <a:r>
              <a:rPr lang="ko-KR" altLang="en-US" sz="1800" b="1" dirty="0" smtClean="0">
                <a:latin typeface="+mn-ea"/>
              </a:rPr>
              <a:t>대부분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투표 시스템</a:t>
            </a:r>
            <a:r>
              <a:rPr lang="en-US" altLang="ko-KR" sz="1800" b="1" dirty="0" smtClean="0">
                <a:latin typeface="+mn-ea"/>
              </a:rPr>
              <a:t>(BFT) </a:t>
            </a:r>
            <a:r>
              <a:rPr lang="ko-KR" altLang="en-US" sz="1800" b="1" dirty="0" smtClean="0">
                <a:latin typeface="+mn-ea"/>
              </a:rPr>
              <a:t>사용</a:t>
            </a:r>
            <a:endParaRPr lang="en-US" altLang="ko-KR" sz="1800" b="1" dirty="0" smtClean="0">
              <a:latin typeface="+mn-ea"/>
            </a:endParaRPr>
          </a:p>
          <a:p>
            <a:pPr marL="63182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b="1" dirty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   BFT 2/3 </a:t>
            </a:r>
            <a:r>
              <a:rPr lang="ko-KR" altLang="en-US" sz="1800" b="1" dirty="0" smtClean="0">
                <a:latin typeface="+mn-ea"/>
              </a:rPr>
              <a:t>이상 동의하면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ko-KR" altLang="en-US" sz="1800" b="1" dirty="0" smtClean="0">
                <a:latin typeface="+mn-ea"/>
              </a:rPr>
              <a:t>블록 확정</a:t>
            </a:r>
            <a:r>
              <a:rPr lang="en-US" altLang="ko-KR" sz="1800" b="1" dirty="0" smtClean="0">
                <a:latin typeface="+mn-ea"/>
              </a:rPr>
              <a:t>(finalization)</a:t>
            </a:r>
            <a:r>
              <a:rPr lang="ko-KR" altLang="en-US" sz="1800" b="1" dirty="0" smtClean="0">
                <a:latin typeface="+mn-ea"/>
              </a:rPr>
              <a:t>됨 </a:t>
            </a:r>
            <a:r>
              <a:rPr lang="en-US" altLang="ko-KR" sz="1800" b="1" dirty="0" smtClean="0">
                <a:latin typeface="+mn-ea"/>
                <a:sym typeface="Wingdings" pitchFamily="2" charset="2"/>
              </a:rPr>
              <a:t> fork </a:t>
            </a:r>
            <a:r>
              <a:rPr lang="ko-KR" altLang="en-US" sz="1800" b="1" dirty="0" smtClean="0">
                <a:latin typeface="+mn-ea"/>
                <a:sym typeface="Wingdings" pitchFamily="2" charset="2"/>
              </a:rPr>
              <a:t>불가능</a:t>
            </a:r>
            <a:endParaRPr lang="en-US" altLang="ko-KR" sz="1800" b="1" dirty="0">
              <a:latin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953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b="1" dirty="0"/>
              <a:t>블록체인이란</a:t>
            </a:r>
            <a:r>
              <a:rPr lang="en-US" altLang="ko-KR" sz="2800" b="1" dirty="0"/>
              <a:t>? </a:t>
            </a:r>
            <a:r>
              <a:rPr lang="en-US" altLang="ko-KR" sz="2800" b="1" dirty="0" smtClean="0"/>
              <a:t>(10/12)</a:t>
            </a:r>
            <a:endParaRPr lang="ko-KR" altLang="en-US" sz="2800" b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96614" y="816456"/>
            <a:ext cx="8954814" cy="4593742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ko-KR" altLang="en-US" sz="2400" b="1" dirty="0"/>
              <a:t>블록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체인의 주요 구현 </a:t>
            </a:r>
            <a:r>
              <a:rPr lang="ko-KR" altLang="en-US" sz="2400" b="1" dirty="0" smtClean="0"/>
              <a:t>사례</a:t>
            </a:r>
            <a:endParaRPr lang="en-US" altLang="ko-KR" sz="2400" b="1" dirty="0" smtClean="0"/>
          </a:p>
          <a:p>
            <a:endParaRPr lang="en-US" altLang="ko-KR" sz="900" b="1" dirty="0" smtClean="0"/>
          </a:p>
          <a:p>
            <a:pPr marL="631825" indent="-273050"/>
            <a:r>
              <a:rPr lang="ko-KR" altLang="en-US" sz="2000" b="1" dirty="0" smtClean="0"/>
              <a:t>블록 체인 개발은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비트코인</a:t>
            </a:r>
            <a:r>
              <a:rPr lang="ko-KR" altLang="en-US" sz="2000" b="1" dirty="0" smtClean="0"/>
              <a:t>으로 시작되었고 추가적으로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성능 개선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익명성 추가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저장 기능과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Smart Contract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기능 </a:t>
            </a:r>
            <a:r>
              <a:rPr lang="ko-KR" altLang="en-US" sz="2000" b="1" dirty="0" smtClean="0"/>
              <a:t>등이 개발됨</a:t>
            </a:r>
            <a:r>
              <a:rPr lang="en-US" altLang="ko-KR" sz="2000" b="1" dirty="0" smtClean="0"/>
              <a:t>.</a:t>
            </a:r>
          </a:p>
          <a:p>
            <a:pPr marL="631825" indent="-273050"/>
            <a:r>
              <a:rPr lang="ko-KR" altLang="en-US" sz="2000" b="1" dirty="0" smtClean="0"/>
              <a:t>주요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구현 사례 </a:t>
            </a:r>
            <a:r>
              <a:rPr lang="en-US" altLang="ko-KR" sz="2000" b="1" dirty="0" smtClean="0"/>
              <a:t>:</a:t>
            </a:r>
          </a:p>
          <a:p>
            <a:pPr marL="719138" lvl="1" indent="358775" latinLnBrk="0"/>
            <a:r>
              <a:rPr lang="en-US" altLang="ko-KR" sz="2000" b="1" dirty="0" err="1">
                <a:latin typeface="+mn-ea"/>
                <a:hlinkClick r:id="rId2" tooltip="비트코인"/>
              </a:rPr>
              <a:t>비트</a:t>
            </a:r>
            <a:r>
              <a:rPr lang="en-US" altLang="ko-KR" sz="2000" b="1" dirty="0">
                <a:latin typeface="+mn-ea"/>
                <a:hlinkClick r:id="rId2" tooltip="비트코인"/>
              </a:rPr>
              <a:t> </a:t>
            </a:r>
            <a:r>
              <a:rPr lang="en-US" altLang="ko-KR" sz="2000" b="1" dirty="0" err="1">
                <a:latin typeface="+mn-ea"/>
                <a:hlinkClick r:id="rId2" tooltip="비트코인"/>
              </a:rPr>
              <a:t>코인</a:t>
            </a:r>
            <a:r>
              <a:rPr lang="en-US" altLang="ko-KR" sz="2000" b="1" dirty="0">
                <a:latin typeface="+mn-ea"/>
              </a:rPr>
              <a:t> : </a:t>
            </a:r>
            <a:r>
              <a:rPr lang="ko-KR" altLang="ko-KR" sz="2000" b="1" dirty="0">
                <a:latin typeface="+mn-ea"/>
              </a:rPr>
              <a:t>작업 증명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en-US" altLang="ko-KR" sz="2000" b="1" dirty="0">
                <a:latin typeface="+mn-ea"/>
                <a:hlinkClick r:id="rId3" tooltip="Proof of work (없는 문서)"/>
              </a:rPr>
              <a:t>Proof of work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ko-KR" sz="2000" b="1" dirty="0">
              <a:latin typeface="+mn-ea"/>
            </a:endParaRPr>
          </a:p>
          <a:p>
            <a:pPr marL="719138" lvl="1" indent="358775" latinLnBrk="0"/>
            <a:r>
              <a:rPr lang="en-US" altLang="ko-KR" sz="2000" b="1" dirty="0" err="1">
                <a:latin typeface="+mn-ea"/>
                <a:hlinkClick r:id="rId4"/>
              </a:rPr>
              <a:t>디지털노트</a:t>
            </a:r>
            <a:r>
              <a:rPr lang="en-US" altLang="ko-KR" sz="2000" b="1" dirty="0">
                <a:latin typeface="+mn-ea"/>
                <a:hlinkClick r:id="rId4"/>
              </a:rPr>
              <a:t> XDN</a:t>
            </a:r>
            <a:r>
              <a:rPr lang="en-US" altLang="ko-KR" sz="2000" b="1" dirty="0">
                <a:latin typeface="+mn-ea"/>
              </a:rPr>
              <a:t> : </a:t>
            </a:r>
            <a:r>
              <a:rPr lang="ko-KR" altLang="ko-KR" sz="2000" b="1" dirty="0">
                <a:latin typeface="+mn-ea"/>
              </a:rPr>
              <a:t>블록체인 위에 </a:t>
            </a:r>
            <a:r>
              <a:rPr lang="en-US" altLang="ko-KR" sz="2000" b="1" dirty="0" err="1">
                <a:latin typeface="+mn-ea"/>
                <a:hlinkClick r:id="rId5" tooltip="인스턴트 메신저"/>
              </a:rPr>
              <a:t>인스턴트</a:t>
            </a:r>
            <a:r>
              <a:rPr lang="en-US" altLang="ko-KR" sz="2000" b="1" dirty="0">
                <a:latin typeface="+mn-ea"/>
                <a:hlinkClick r:id="rId5" tooltip="인스턴트 메신저"/>
              </a:rPr>
              <a:t> </a:t>
            </a:r>
            <a:r>
              <a:rPr lang="en-US" altLang="ko-KR" sz="2000" b="1" dirty="0" err="1">
                <a:latin typeface="+mn-ea"/>
                <a:hlinkClick r:id="rId5" tooltip="인스턴트 메신저"/>
              </a:rPr>
              <a:t>메신저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ko-KR" sz="2000" b="1" dirty="0">
                <a:latin typeface="+mn-ea"/>
              </a:rPr>
              <a:t>블록 체인 </a:t>
            </a:r>
            <a:r>
              <a:rPr lang="en-US" altLang="ko-KR" sz="2000" b="1" dirty="0" err="1" smtClean="0">
                <a:latin typeface="+mn-ea"/>
                <a:hlinkClick r:id="rId6" tooltip="작업 증명 (없는 문서)"/>
              </a:rPr>
              <a:t>작업</a:t>
            </a:r>
            <a:endParaRPr lang="en-US" altLang="ko-KR" sz="2000" b="1" dirty="0" smtClean="0">
              <a:latin typeface="+mn-ea"/>
              <a:hlinkClick r:id="rId6" tooltip="작업 증명 (없는 문서)"/>
            </a:endParaRPr>
          </a:p>
          <a:p>
            <a:pPr marL="719138" lvl="1" indent="358775" latinLnBrk="0">
              <a:buNone/>
            </a:pPr>
            <a:r>
              <a:rPr lang="en-US" altLang="ko-KR" sz="2000" b="1" dirty="0">
                <a:latin typeface="+mn-ea"/>
                <a:hlinkClick r:id="rId6" tooltip="작업 증명 (없는 문서)"/>
              </a:rPr>
              <a:t> </a:t>
            </a:r>
            <a:r>
              <a:rPr lang="en-US" altLang="ko-KR" sz="2000" b="1" dirty="0" smtClean="0">
                <a:latin typeface="+mn-ea"/>
                <a:hlinkClick r:id="rId6" tooltip="작업 증명 (없는 문서)"/>
              </a:rPr>
              <a:t>                          </a:t>
            </a:r>
            <a:r>
              <a:rPr lang="en-US" altLang="ko-KR" sz="2000" b="1" dirty="0" err="1" smtClean="0">
                <a:latin typeface="+mn-ea"/>
                <a:hlinkClick r:id="rId6" tooltip="작업 증명 (없는 문서)"/>
              </a:rPr>
              <a:t>증명</a:t>
            </a:r>
            <a:r>
              <a:rPr lang="ko-KR" altLang="ko-KR" sz="2000" b="1" dirty="0">
                <a:latin typeface="+mn-ea"/>
              </a:rPr>
              <a:t>에 기반을 둔 </a:t>
            </a:r>
            <a:r>
              <a:rPr lang="ko-KR" altLang="ko-KR" sz="2000" b="1" dirty="0" err="1">
                <a:latin typeface="+mn-ea"/>
              </a:rPr>
              <a:t>뱅킹</a:t>
            </a:r>
            <a:r>
              <a:rPr lang="ko-KR" altLang="ko-KR" sz="2000" b="1" dirty="0">
                <a:latin typeface="+mn-ea"/>
              </a:rPr>
              <a:t> 예금 시스템</a:t>
            </a:r>
          </a:p>
          <a:p>
            <a:pPr marL="719138" lvl="1" indent="358775" latinLnBrk="0"/>
            <a:r>
              <a:rPr lang="en-US" altLang="ko-KR" sz="2000" b="1" dirty="0" err="1">
                <a:latin typeface="+mn-ea"/>
                <a:hlinkClick r:id="rId7" tooltip="네임코인 (없는 문서)"/>
              </a:rPr>
              <a:t>네임코인</a:t>
            </a:r>
            <a:r>
              <a:rPr lang="en-US" altLang="ko-KR" sz="2000" b="1" dirty="0">
                <a:latin typeface="+mn-ea"/>
              </a:rPr>
              <a:t> : </a:t>
            </a:r>
            <a:r>
              <a:rPr lang="ko-KR" altLang="ko-KR" sz="2000" b="1" dirty="0">
                <a:latin typeface="+mn-ea"/>
              </a:rPr>
              <a:t>블록 체인에 데이터 저장 기능 제공</a:t>
            </a:r>
          </a:p>
          <a:p>
            <a:pPr marL="719138" lvl="1" indent="358775" latinLnBrk="0"/>
            <a:r>
              <a:rPr lang="en-US" altLang="ko-KR" sz="2000" b="1" dirty="0" err="1">
                <a:latin typeface="+mn-ea"/>
                <a:hlinkClick r:id="rId8" tooltip="마스터코인 (없는 문서)"/>
              </a:rPr>
              <a:t>마스터코인</a:t>
            </a:r>
            <a:r>
              <a:rPr lang="en-US" altLang="ko-KR" sz="2000" b="1" dirty="0">
                <a:latin typeface="+mn-ea"/>
              </a:rPr>
              <a:t> : </a:t>
            </a:r>
            <a:r>
              <a:rPr lang="ko-KR" altLang="ko-KR" sz="2000" b="1" dirty="0">
                <a:latin typeface="+mn-ea"/>
              </a:rPr>
              <a:t>다양한 거래를 처리 가능한 블록 체인</a:t>
            </a:r>
          </a:p>
          <a:p>
            <a:pPr marL="719138" lvl="1" indent="358775" latinLnBrk="0"/>
            <a:r>
              <a:rPr lang="en-US" altLang="ko-KR" sz="2000" b="1" dirty="0" err="1">
                <a:latin typeface="+mn-ea"/>
                <a:hlinkClick r:id="rId9" tooltip="피어코인 (없는 문서)"/>
              </a:rPr>
              <a:t>피어코인</a:t>
            </a:r>
            <a:r>
              <a:rPr lang="en-US" altLang="ko-KR" sz="2000" b="1" dirty="0">
                <a:latin typeface="+mn-ea"/>
              </a:rPr>
              <a:t> : </a:t>
            </a:r>
            <a:r>
              <a:rPr lang="en-US" altLang="ko-KR" sz="2000" b="1" dirty="0" err="1">
                <a:latin typeface="+mn-ea"/>
                <a:hlinkClick r:id="rId10" tooltip="작업증명 (없는 문서)"/>
              </a:rPr>
              <a:t>작업</a:t>
            </a:r>
            <a:r>
              <a:rPr lang="en-US" altLang="ko-KR" sz="2000" b="1" dirty="0">
                <a:latin typeface="+mn-ea"/>
                <a:hlinkClick r:id="rId10" tooltip="작업증명 (없는 문서)"/>
              </a:rPr>
              <a:t> </a:t>
            </a:r>
            <a:r>
              <a:rPr lang="en-US" altLang="ko-KR" sz="2000" b="1" dirty="0" err="1">
                <a:latin typeface="+mn-ea"/>
                <a:hlinkClick r:id="rId10" tooltip="작업증명 (없는 문서)"/>
              </a:rPr>
              <a:t>증명</a:t>
            </a:r>
            <a:r>
              <a:rPr lang="ko-KR" altLang="ko-KR" sz="2000" b="1" dirty="0">
                <a:latin typeface="+mn-ea"/>
              </a:rPr>
              <a:t>의 대안으로 소유 증명 추가</a:t>
            </a:r>
          </a:p>
          <a:p>
            <a:pPr marL="719138" lvl="1" indent="358775" latinLnBrk="0"/>
            <a:r>
              <a:rPr lang="en-US" altLang="ko-KR" sz="2000" b="1" dirty="0" err="1">
                <a:latin typeface="+mn-ea"/>
                <a:hlinkClick r:id="rId11" tooltip="이더리움"/>
              </a:rPr>
              <a:t>이더리움</a:t>
            </a:r>
            <a:r>
              <a:rPr lang="en-US" altLang="ko-KR" sz="2000" b="1" dirty="0">
                <a:latin typeface="+mn-ea"/>
              </a:rPr>
              <a:t> : </a:t>
            </a:r>
            <a:r>
              <a:rPr lang="ko-KR" altLang="ko-KR" sz="2000" b="1" dirty="0" err="1">
                <a:latin typeface="+mn-ea"/>
              </a:rPr>
              <a:t>튜링</a:t>
            </a:r>
            <a:r>
              <a:rPr lang="ko-KR" altLang="ko-KR" sz="2000" b="1" dirty="0">
                <a:latin typeface="+mn-ea"/>
              </a:rPr>
              <a:t> 완전 스마트 </a:t>
            </a:r>
            <a:r>
              <a:rPr lang="ko-KR" altLang="ko-KR" sz="2000" b="1" dirty="0" err="1">
                <a:latin typeface="+mn-ea"/>
              </a:rPr>
              <a:t>컨트랙</a:t>
            </a:r>
            <a:r>
              <a:rPr lang="ko-KR" altLang="ko-KR" sz="2000" b="1" dirty="0">
                <a:latin typeface="+mn-ea"/>
              </a:rPr>
              <a:t> 및</a:t>
            </a:r>
            <a:r>
              <a:rPr lang="en-US" altLang="ko-KR" sz="2000" b="1" dirty="0">
                <a:latin typeface="+mn-ea"/>
              </a:rPr>
              <a:t> 12</a:t>
            </a:r>
            <a:r>
              <a:rPr lang="ko-KR" altLang="ko-KR" sz="2000" b="1" dirty="0">
                <a:latin typeface="+mn-ea"/>
              </a:rPr>
              <a:t>초의 블록 생성 주기 지원</a:t>
            </a:r>
          </a:p>
          <a:p>
            <a:pPr lvl="1"/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4609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b="1" dirty="0"/>
              <a:t>블록체인이란</a:t>
            </a:r>
            <a:r>
              <a:rPr lang="en-US" altLang="ko-KR" sz="2800" b="1" dirty="0"/>
              <a:t>? </a:t>
            </a:r>
            <a:r>
              <a:rPr lang="en-US" altLang="ko-KR" sz="2800" b="1" dirty="0" smtClean="0"/>
              <a:t>(11/12)</a:t>
            </a:r>
            <a:endParaRPr lang="ko-KR" altLang="en-US" sz="2800" b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96614" y="816455"/>
            <a:ext cx="8954814" cy="5388401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ko-KR" altLang="en-US" sz="2400" b="1" dirty="0"/>
              <a:t>주요 기업의 블록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체인 </a:t>
            </a:r>
            <a:r>
              <a:rPr lang="ko-KR" altLang="en-US" sz="2400" b="1" dirty="0" smtClean="0"/>
              <a:t>투자</a:t>
            </a:r>
            <a:endParaRPr lang="en-US" altLang="ko-KR" sz="2400" b="1" dirty="0" smtClean="0"/>
          </a:p>
          <a:p>
            <a:pPr>
              <a:buFont typeface="Wingdings" pitchFamily="2" charset="2"/>
              <a:buChar char="u"/>
            </a:pPr>
            <a:endParaRPr lang="en-US" altLang="ko-KR" sz="800" b="1" dirty="0" smtClean="0"/>
          </a:p>
          <a:p>
            <a:pPr marL="533400" lvl="1" indent="-261938"/>
            <a:r>
              <a:rPr lang="en-US" altLang="ko-KR" sz="2000" b="1" dirty="0" smtClean="0"/>
              <a:t>IBM : </a:t>
            </a:r>
            <a:r>
              <a:rPr lang="ko-KR" altLang="en-US" sz="2000" b="1" dirty="0" smtClean="0"/>
              <a:t>개발자가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직접 블록체인 네트워크를 생성하고 관리할 수 있도록 개선하였으며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자사의 </a:t>
            </a:r>
            <a:r>
              <a:rPr lang="ko-KR" altLang="en-US" sz="2000" b="1" dirty="0" err="1" smtClean="0"/>
              <a:t>개발형</a:t>
            </a:r>
            <a:r>
              <a:rPr lang="ko-KR" altLang="en-US" sz="2000" b="1" dirty="0" smtClean="0"/>
              <a:t> 표준 </a:t>
            </a:r>
            <a:r>
              <a:rPr lang="ko-KR" altLang="en-US" sz="2000" b="1" dirty="0" err="1" smtClean="0"/>
              <a:t>클라우드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애프리케이션</a:t>
            </a:r>
            <a:r>
              <a:rPr lang="ko-KR" altLang="en-US" sz="2000" b="1" dirty="0" smtClean="0"/>
              <a:t> 플랫폼인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Blumix</a:t>
            </a:r>
            <a:r>
              <a:rPr lang="ko-KR" altLang="en-US" sz="2000" b="1" dirty="0" smtClean="0"/>
              <a:t>에 기능을 구축함</a:t>
            </a:r>
            <a:endParaRPr lang="en-US" altLang="ko-KR" sz="2000" b="1" dirty="0" smtClean="0"/>
          </a:p>
          <a:p>
            <a:pPr marL="533400" lvl="1" indent="-261938"/>
            <a:r>
              <a:rPr lang="en-US" altLang="ko-KR" sz="2000" b="1" dirty="0" smtClean="0"/>
              <a:t>Microsoft : MS Azure</a:t>
            </a:r>
            <a:r>
              <a:rPr lang="ko-KR" altLang="en-US" sz="2000" b="1" dirty="0" smtClean="0"/>
              <a:t>에서 </a:t>
            </a:r>
            <a:r>
              <a:rPr lang="ko-KR" altLang="en-US" sz="2000" b="1" dirty="0" err="1" smtClean="0"/>
              <a:t>이더리움</a:t>
            </a:r>
            <a:r>
              <a:rPr lang="ko-KR" altLang="en-US" sz="2000" b="1" dirty="0" smtClean="0"/>
              <a:t> 블록체인을 서비스로 제공하는 </a:t>
            </a:r>
            <a:r>
              <a:rPr lang="en-US" altLang="ko-KR" sz="2000" b="1" dirty="0" err="1" smtClean="0"/>
              <a:t>Ethereum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Blockchain</a:t>
            </a:r>
            <a:r>
              <a:rPr lang="en-US" altLang="ko-KR" sz="2000" b="1" dirty="0" smtClean="0"/>
              <a:t> as a Service</a:t>
            </a:r>
            <a:r>
              <a:rPr lang="ko-KR" altLang="en-US" sz="2000" b="1" dirty="0" smtClean="0"/>
              <a:t>를 </a:t>
            </a:r>
            <a:r>
              <a:rPr lang="en-US" altLang="ko-KR" sz="2000" b="1" dirty="0" err="1" smtClean="0"/>
              <a:t>Paas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형태로 개발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이를 통하여 개발자에게 </a:t>
            </a:r>
            <a:r>
              <a:rPr lang="ko-KR" altLang="en-US" sz="2000" b="1" dirty="0" err="1" smtClean="0"/>
              <a:t>클라우드</a:t>
            </a:r>
            <a:r>
              <a:rPr lang="ko-KR" altLang="en-US" sz="2000" b="1" dirty="0" smtClean="0"/>
              <a:t> 기반의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블록체인 개발자 환경</a:t>
            </a:r>
            <a:r>
              <a:rPr lang="ko-KR" altLang="en-US" sz="2000" b="1" dirty="0" smtClean="0"/>
              <a:t>을 제공함</a:t>
            </a:r>
            <a:endParaRPr lang="en-US" altLang="ko-KR" sz="2000" b="1" dirty="0" smtClean="0"/>
          </a:p>
          <a:p>
            <a:pPr marL="533400" lvl="1" indent="-261938"/>
            <a:r>
              <a:rPr lang="ko-KR" altLang="en-US" sz="2000" b="1" dirty="0" smtClean="0"/>
              <a:t>아마존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아마존 웹 서비스에서 디지털 통화 그룹</a:t>
            </a:r>
            <a:r>
              <a:rPr lang="en-US" altLang="ko-KR" sz="2000" b="1" dirty="0" smtClean="0"/>
              <a:t>(Digital Currency Group)</a:t>
            </a:r>
            <a:r>
              <a:rPr lang="ko-KR" altLang="en-US" sz="2000" b="1" dirty="0" smtClean="0"/>
              <a:t>과 공동으로 금융 기관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보험 회사 등의 개발자에게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블록체인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샌드박스</a:t>
            </a:r>
            <a:r>
              <a:rPr lang="ko-KR" altLang="en-US" sz="2000" b="1" dirty="0" err="1" smtClean="0"/>
              <a:t>를</a:t>
            </a:r>
            <a:r>
              <a:rPr lang="ko-KR" altLang="en-US" sz="2000" b="1" dirty="0" smtClean="0"/>
              <a:t> 제공</a:t>
            </a:r>
            <a:endParaRPr lang="en-US" altLang="ko-KR" sz="2000" b="1" dirty="0" smtClean="0"/>
          </a:p>
          <a:p>
            <a:pPr marL="533400" lvl="1" indent="-261938"/>
            <a:r>
              <a:rPr lang="ko-KR" altLang="en-US" sz="2000" b="1" dirty="0" err="1" smtClean="0"/>
              <a:t>히다치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하이퍼레저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패브릭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Hyperledger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Fabric)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프레임워크</a:t>
            </a:r>
            <a:r>
              <a:rPr lang="ko-KR" altLang="en-US" sz="2000" b="1" dirty="0" smtClean="0"/>
              <a:t>를 기반으로 블록체인 기술을 활용한 애플리케이션을 개발하거나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다양한 분야에서 블록체인 기술의 적용가능성을 신속하고 쉽게 검증하는 블록체인 기반 </a:t>
            </a:r>
            <a:r>
              <a:rPr lang="ko-KR" altLang="en-US" sz="2000" b="1" dirty="0" err="1" smtClean="0"/>
              <a:t>증명을제공하는</a:t>
            </a:r>
            <a:r>
              <a:rPr lang="ko-KR" altLang="en-US" sz="2000" b="1" dirty="0" smtClean="0"/>
              <a:t> 서비스를 출시함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9508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b="1" dirty="0"/>
              <a:t>블록체인이란</a:t>
            </a:r>
            <a:r>
              <a:rPr lang="en-US" altLang="ko-KR" sz="2800" b="1" dirty="0"/>
              <a:t>? </a:t>
            </a:r>
            <a:r>
              <a:rPr lang="en-US" altLang="ko-KR" sz="2800" b="1" dirty="0" smtClean="0"/>
              <a:t>(12/12)</a:t>
            </a:r>
            <a:endParaRPr lang="ko-KR" altLang="en-US" sz="2800" b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96614" y="816455"/>
            <a:ext cx="8954814" cy="5388401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ko-KR" altLang="en-US" sz="2400" b="1" dirty="0"/>
              <a:t>블록 체인 국제 표준화 현황</a:t>
            </a:r>
            <a:endParaRPr lang="en-US" altLang="ko-KR" sz="2400" b="1" dirty="0" smtClean="0"/>
          </a:p>
          <a:p>
            <a:pPr marL="533400" indent="-261938"/>
            <a:r>
              <a:rPr lang="en-US" altLang="ko-KR" sz="2000" b="1" dirty="0" smtClean="0">
                <a:solidFill>
                  <a:srgbClr val="FF0000"/>
                </a:solidFill>
              </a:rPr>
              <a:t>ISO TC307 </a:t>
            </a:r>
            <a:r>
              <a:rPr lang="en-US" altLang="ko-KR" sz="2000" b="1" dirty="0" smtClean="0"/>
              <a:t>: “</a:t>
            </a:r>
            <a:r>
              <a:rPr lang="ko-KR" altLang="en-US" sz="2000" b="1" dirty="0" smtClean="0"/>
              <a:t>블록체인과 분산 장부 기술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Blockchain</a:t>
            </a:r>
            <a:r>
              <a:rPr lang="en-US" altLang="ko-KR" sz="2000" b="1" dirty="0" smtClean="0"/>
              <a:t> and distributed ledger technologies)”</a:t>
            </a:r>
            <a:r>
              <a:rPr lang="ko-KR" altLang="en-US" sz="2000" b="1" dirty="0" smtClean="0"/>
              <a:t>의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범위를 확정하고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용어 작업반과 식별그룹 등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개 </a:t>
            </a:r>
            <a:r>
              <a:rPr lang="ko-KR" altLang="en-US" sz="2000" b="1" dirty="0" err="1" smtClean="0"/>
              <a:t>연구반을</a:t>
            </a:r>
            <a:r>
              <a:rPr lang="ko-KR" altLang="en-US" sz="2000" b="1" dirty="0" smtClean="0"/>
              <a:t> 신설하며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블록 체인 용어에 대한 </a:t>
            </a:r>
            <a:r>
              <a:rPr lang="en-US" altLang="ko-KR" sz="2000" b="1" dirty="0" smtClean="0"/>
              <a:t>NWI(New Work Item)</a:t>
            </a:r>
            <a:r>
              <a:rPr lang="ko-KR" altLang="en-US" sz="2000" b="1" dirty="0" smtClean="0"/>
              <a:t>을 채택함</a:t>
            </a:r>
            <a:r>
              <a:rPr lang="en-US" altLang="ko-KR" sz="2000" b="1" dirty="0" smtClean="0"/>
              <a:t>(2017. 4.)</a:t>
            </a:r>
          </a:p>
          <a:p>
            <a:pPr marL="533400" indent="-261938"/>
            <a:r>
              <a:rPr lang="en-US" altLang="ko-KR" sz="2000" b="1" dirty="0" smtClean="0">
                <a:solidFill>
                  <a:srgbClr val="FF0000"/>
                </a:solidFill>
              </a:rPr>
              <a:t>ITU-T SG 17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분산 원장 기술의 보안 표준화를 담당할 연구과제를 신설</a:t>
            </a:r>
            <a:r>
              <a:rPr lang="en-US" altLang="ko-KR" sz="2000" b="1" dirty="0" smtClean="0"/>
              <a:t>(2017. 9.). </a:t>
            </a:r>
            <a:r>
              <a:rPr lang="ko-KR" altLang="en-US" sz="2000" b="1" dirty="0" smtClean="0"/>
              <a:t>보안 관련 기능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위협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서비스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프라이버시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보증 등에 대한 표준화 진행 </a:t>
            </a:r>
            <a:endParaRPr lang="en-US" altLang="ko-KR" sz="2000" b="1" dirty="0" smtClean="0"/>
          </a:p>
          <a:p>
            <a:pPr marL="892175" lvl="1" indent="-358775"/>
            <a:r>
              <a:rPr lang="en-US" altLang="ko-KR" b="1" dirty="0" smtClean="0"/>
              <a:t>ITU FG-DPM : 2017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월 신설됨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스마트 시티를 위한 데이터 관리 프레임워크의 표준화를 진행</a:t>
            </a:r>
            <a:endParaRPr lang="en-US" altLang="ko-KR" b="1" dirty="0" smtClean="0"/>
          </a:p>
          <a:p>
            <a:pPr marL="892175" lvl="1" indent="-358775"/>
            <a:r>
              <a:rPr lang="en-US" altLang="ko-KR" b="1" dirty="0" smtClean="0"/>
              <a:t>ITU FG-DLT : 2017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월 신설됨</a:t>
            </a:r>
            <a:r>
              <a:rPr lang="en-US" altLang="ko-KR" b="1" dirty="0" smtClean="0"/>
              <a:t>. DLT </a:t>
            </a:r>
            <a:r>
              <a:rPr lang="ko-KR" altLang="en-US" b="1" dirty="0" smtClean="0"/>
              <a:t>기반의 응용 및 서비스 표준화를 진행</a:t>
            </a:r>
            <a:endParaRPr lang="en-US" altLang="ko-KR" b="1" dirty="0" smtClean="0"/>
          </a:p>
          <a:p>
            <a:pPr marL="892175" lvl="1" indent="-358775"/>
            <a:r>
              <a:rPr lang="en-US" altLang="ko-KR" b="1" dirty="0" smtClean="0"/>
              <a:t>ITU FG-DFC : 2017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월 신설됨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은행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통신사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핀테크</a:t>
            </a:r>
            <a:r>
              <a:rPr lang="ko-KR" altLang="en-US" b="1" dirty="0" smtClean="0"/>
              <a:t> 기업 등이 협력하여 중앙은행의 디지털 화폐의 표준화를 진행</a:t>
            </a:r>
            <a:endParaRPr lang="en-US" altLang="ko-KR" b="1" dirty="0" smtClean="0"/>
          </a:p>
          <a:p>
            <a:pPr marL="533400" indent="-261938"/>
            <a:r>
              <a:rPr lang="en-US" altLang="ko-KR" sz="2000" b="1" dirty="0" smtClean="0">
                <a:solidFill>
                  <a:srgbClr val="C00000"/>
                </a:solidFill>
              </a:rPr>
              <a:t>W3C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블록체인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CG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블록체인 커뮤니티 그룹을 신설</a:t>
            </a:r>
            <a:r>
              <a:rPr lang="en-US" altLang="ko-KR" sz="2000" b="1" dirty="0" smtClean="0"/>
              <a:t>(2016</a:t>
            </a:r>
            <a:r>
              <a:rPr lang="ko-KR" altLang="en-US" sz="2000" b="1" dirty="0" smtClean="0"/>
              <a:t>년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월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하여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블록체인 </a:t>
            </a:r>
            <a:r>
              <a:rPr lang="en-US" altLang="ko-KR" sz="2000" b="1" dirty="0" smtClean="0"/>
              <a:t>Use Case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> ISO 20022(Universal financial industry message scheme)</a:t>
            </a:r>
            <a:r>
              <a:rPr lang="ko-KR" altLang="en-US" sz="2000" b="1" dirty="0" smtClean="0"/>
              <a:t>을 기반으로 하는 블록체인 메시지 포맷과 저장 사용 가이드라인 표준화 진행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0863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41361" y="3360261"/>
            <a:ext cx="5161661" cy="559562"/>
          </a:xfrm>
          <a:prstGeom prst="rect">
            <a:avLst/>
          </a:prstGeom>
          <a:solidFill>
            <a:schemeClr val="bg1">
              <a:lumMod val="65000"/>
              <a:alpha val="30196"/>
            </a:schemeClr>
          </a:solidFill>
          <a:ln>
            <a:noFill/>
          </a:ln>
          <a:effectLst/>
          <a:extLst/>
        </p:spPr>
        <p:txBody>
          <a:bodyPr wrap="none" lIns="36000" tIns="36000" rIns="36000" bIns="3600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8166" y="1112519"/>
            <a:ext cx="5183378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9pPr>
          </a:lstStyle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서</a:t>
            </a:r>
            <a:r>
              <a:rPr lang="ko-KR" altLang="en-US" sz="2800" spc="-4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론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블록 체인이란</a:t>
            </a:r>
            <a:r>
              <a:rPr lang="en-US" altLang="ko-KR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합</a:t>
            </a:r>
            <a:r>
              <a:rPr lang="ko-KR" altLang="en-US" sz="2800" spc="-4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검증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spc="-40" dirty="0" err="1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Hyperledger</a:t>
            </a: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Fabric</a:t>
            </a: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90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2271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합의</a:t>
            </a:r>
            <a:r>
              <a:rPr lang="en-US" altLang="ko-KR" sz="2800" b="1" dirty="0" smtClean="0"/>
              <a:t>(Consensus) (1/7)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17931" y="68471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err="1" smtClean="0"/>
              <a:t>비집중화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– </a:t>
            </a:r>
            <a:r>
              <a:rPr lang="ko-KR" altLang="en-US" sz="2800" b="1" dirty="0" err="1" smtClean="0"/>
              <a:t>나카모토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합의</a:t>
            </a:r>
            <a:r>
              <a:rPr lang="en-US" altLang="ko-KR" sz="2800" b="1" dirty="0" smtClean="0"/>
              <a:t>/</a:t>
            </a:r>
            <a:r>
              <a:rPr lang="ko-KR" altLang="en-US" sz="2800" b="1" dirty="0" smtClean="0"/>
              <a:t>비트코인</a:t>
            </a:r>
            <a:endParaRPr lang="en-US" altLang="ko-KR" sz="2800" b="1" dirty="0"/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18872" y="1804224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561122" y="1575235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03931" y="2325924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343409" y="2665190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071267" y="3774333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98585" y="3785825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83633" y="2949424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820087" y="1954892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845640" y="3840248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4778836" y="1532899"/>
            <a:ext cx="522513" cy="1844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116284" y="3982998"/>
            <a:ext cx="522513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136589" y="1968935"/>
            <a:ext cx="522513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299867" y="3676965"/>
            <a:ext cx="522513" cy="1844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8" idx="6"/>
          </p:cNvCxnSpPr>
          <p:nvPr/>
        </p:nvCxnSpPr>
        <p:spPr>
          <a:xfrm>
            <a:off x="6037801" y="2097009"/>
            <a:ext cx="519835" cy="20729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114846" y="4995945"/>
            <a:ext cx="2198917" cy="457803"/>
            <a:chOff x="2264226" y="4604049"/>
            <a:chExt cx="2198917" cy="457803"/>
          </a:xfrm>
        </p:grpSpPr>
        <p:sp>
          <p:nvSpPr>
            <p:cNvPr id="43" name="타원 42"/>
            <p:cNvSpPr/>
            <p:nvPr/>
          </p:nvSpPr>
          <p:spPr>
            <a:xfrm>
              <a:off x="2264226" y="4626424"/>
              <a:ext cx="359229" cy="43542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2623456" y="4821763"/>
              <a:ext cx="75111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3352798" y="4604049"/>
              <a:ext cx="1110345" cy="435428"/>
              <a:chOff x="2264226" y="4626424"/>
              <a:chExt cx="1110345" cy="435428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2264226" y="4626424"/>
                <a:ext cx="359229" cy="43542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화살표 연결선 58"/>
              <p:cNvCxnSpPr/>
              <p:nvPr/>
            </p:nvCxnSpPr>
            <p:spPr>
              <a:xfrm>
                <a:off x="2623456" y="4821763"/>
                <a:ext cx="75111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그룹 21"/>
          <p:cNvGrpSpPr/>
          <p:nvPr/>
        </p:nvGrpSpPr>
        <p:grpSpPr>
          <a:xfrm>
            <a:off x="6313761" y="4973570"/>
            <a:ext cx="1469573" cy="435428"/>
            <a:chOff x="4452255" y="4581674"/>
            <a:chExt cx="1469573" cy="435428"/>
          </a:xfrm>
        </p:grpSpPr>
        <p:grpSp>
          <p:nvGrpSpPr>
            <p:cNvPr id="54" name="그룹 53"/>
            <p:cNvGrpSpPr/>
            <p:nvPr/>
          </p:nvGrpSpPr>
          <p:grpSpPr>
            <a:xfrm>
              <a:off x="4452255" y="4581674"/>
              <a:ext cx="1110345" cy="435428"/>
              <a:chOff x="2264226" y="4626424"/>
              <a:chExt cx="1110345" cy="43542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2264226" y="4626424"/>
                <a:ext cx="359229" cy="43542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직선 화살표 연결선 55"/>
              <p:cNvCxnSpPr/>
              <p:nvPr/>
            </p:nvCxnSpPr>
            <p:spPr>
              <a:xfrm>
                <a:off x="2623456" y="4821763"/>
                <a:ext cx="75111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타원 59"/>
            <p:cNvSpPr/>
            <p:nvPr/>
          </p:nvSpPr>
          <p:spPr>
            <a:xfrm>
              <a:off x="5562599" y="4581674"/>
              <a:ext cx="359229" cy="43542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250916" y="5617029"/>
            <a:ext cx="1333497" cy="359228"/>
            <a:chOff x="2715732" y="5617029"/>
            <a:chExt cx="1192237" cy="359228"/>
          </a:xfrm>
        </p:grpSpPr>
        <p:sp>
          <p:nvSpPr>
            <p:cNvPr id="52" name="직사각형 51"/>
            <p:cNvSpPr/>
            <p:nvPr/>
          </p:nvSpPr>
          <p:spPr>
            <a:xfrm>
              <a:off x="3586798" y="5617029"/>
              <a:ext cx="321171" cy="359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>
              <a:endCxn id="52" idx="1"/>
            </p:cNvCxnSpPr>
            <p:nvPr/>
          </p:nvCxnSpPr>
          <p:spPr>
            <a:xfrm>
              <a:off x="2715732" y="5796643"/>
              <a:ext cx="871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5600494" y="5600701"/>
            <a:ext cx="1083377" cy="359228"/>
            <a:chOff x="4838474" y="5600701"/>
            <a:chExt cx="1083377" cy="359228"/>
          </a:xfrm>
        </p:grpSpPr>
        <p:sp>
          <p:nvSpPr>
            <p:cNvPr id="78" name="직사각형 77"/>
            <p:cNvSpPr/>
            <p:nvPr/>
          </p:nvSpPr>
          <p:spPr>
            <a:xfrm>
              <a:off x="5546294" y="5600701"/>
              <a:ext cx="375557" cy="359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>
              <a:endCxn id="78" idx="1"/>
            </p:cNvCxnSpPr>
            <p:nvPr/>
          </p:nvCxnSpPr>
          <p:spPr>
            <a:xfrm>
              <a:off x="4838474" y="5780315"/>
              <a:ext cx="7078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/>
          <p:cNvSpPr/>
          <p:nvPr/>
        </p:nvSpPr>
        <p:spPr>
          <a:xfrm>
            <a:off x="7418684" y="5617029"/>
            <a:ext cx="375557" cy="3592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>
            <a:off x="6673013" y="5796643"/>
            <a:ext cx="729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240030" y="5600701"/>
            <a:ext cx="0" cy="3755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7051" y="1545385"/>
            <a:ext cx="340801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itchFamily="2" charset="2"/>
              <a:buChar char="§"/>
            </a:pPr>
            <a:r>
              <a:rPr lang="ko-KR" altLang="en-US" sz="2000" b="1" dirty="0" err="1" smtClean="0"/>
              <a:t>노드들은</a:t>
            </a:r>
            <a:r>
              <a:rPr lang="ko-KR" altLang="en-US" sz="2000" b="1" dirty="0" smtClean="0"/>
              <a:t> 블록들을 준비함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</a:pPr>
            <a:r>
              <a:rPr lang="ko-KR" altLang="en-US" sz="2000" b="1" dirty="0" smtClean="0"/>
              <a:t>거래들의 목록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tx</a:t>
            </a:r>
            <a:r>
              <a:rPr lang="en-US" altLang="ko-KR" sz="2000" b="1" dirty="0" smtClean="0"/>
              <a:t>)</a:t>
            </a:r>
          </a:p>
          <a:p>
            <a:pPr marL="533400" lvl="1" indent="-358775">
              <a:buFont typeface="Wingdings" pitchFamily="2" charset="2"/>
              <a:buChar char="ü"/>
            </a:pPr>
            <a:r>
              <a:rPr lang="ko-KR" altLang="en-US" sz="2000" b="1" dirty="0" smtClean="0"/>
              <a:t>모든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유효한 </a:t>
            </a:r>
            <a:r>
              <a:rPr lang="en-US" altLang="ko-KR" sz="2000" b="1" dirty="0" err="1" smtClean="0"/>
              <a:t>tx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</a:pPr>
            <a:endParaRPr lang="en-US" altLang="ko-KR" sz="2000" b="1" dirty="0"/>
          </a:p>
          <a:p>
            <a:pPr marL="76200" indent="-358775">
              <a:buFont typeface="Wingdings" pitchFamily="2" charset="2"/>
              <a:buChar char="§"/>
              <a:tabLst>
                <a:tab pos="174625" algn="l"/>
                <a:tab pos="631825" algn="l"/>
              </a:tabLst>
            </a:pPr>
            <a:r>
              <a:rPr lang="ko-KR" altLang="en-US" sz="2000" b="1" dirty="0" smtClean="0">
                <a:solidFill>
                  <a:srgbClr val="0033CC"/>
                </a:solidFill>
              </a:rPr>
              <a:t>복권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레이스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ko-KR" altLang="en-US" sz="2000" b="1" dirty="0" smtClean="0"/>
              <a:t>어려운 퍼즐을 푼다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en-US" altLang="ko-KR" sz="2000" b="1" dirty="0" smtClean="0"/>
              <a:t>winner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리더를 </a:t>
            </a:r>
            <a:r>
              <a:rPr lang="ko-KR" altLang="en-US" sz="2000" b="1" dirty="0" err="1"/>
              <a:t>랜덤하게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선택함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en-US" altLang="ko-KR" sz="2000" b="1" dirty="0" smtClean="0"/>
              <a:t>Winner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operation/</a:t>
            </a:r>
            <a:r>
              <a:rPr lang="ko-KR" altLang="en-US" sz="2000" b="1" dirty="0" smtClean="0"/>
              <a:t>블록은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수행되고 하나의 코인을 채굴함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endParaRPr lang="en-US" altLang="ko-KR" sz="2000" b="1" dirty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모든 </a:t>
            </a:r>
            <a:r>
              <a:rPr lang="ko-KR" altLang="en-US" sz="2000" b="1" dirty="0" err="1" smtClean="0"/>
              <a:t>노드들은</a:t>
            </a:r>
            <a:r>
              <a:rPr lang="ko-KR" altLang="en-US" sz="2000" b="1" dirty="0" smtClean="0"/>
              <a:t> 새로운 블록을 확인하고 인증함</a:t>
            </a:r>
            <a:endParaRPr lang="en-US" altLang="ko-KR" sz="2000" b="1" dirty="0" smtClean="0"/>
          </a:p>
          <a:p>
            <a:pPr marL="446088" lvl="1" indent="-271463">
              <a:buFont typeface="Wingdings" pitchFamily="2" charset="2"/>
              <a:buChar char="ü"/>
            </a:pP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“</a:t>
            </a:r>
            <a:r>
              <a:rPr lang="ko-KR" altLang="en-US" sz="2000" b="1" dirty="0" smtClean="0"/>
              <a:t>가장 긴</a:t>
            </a:r>
            <a:r>
              <a:rPr lang="en-US" altLang="ko-KR" sz="2000" b="1" dirty="0" smtClean="0"/>
              <a:t>”</a:t>
            </a:r>
            <a:r>
              <a:rPr lang="ko-KR" altLang="en-US" sz="2000" b="1" dirty="0" smtClean="0"/>
              <a:t> 체인이 이김</a:t>
            </a:r>
            <a:endParaRPr lang="en-US" altLang="ko-KR" sz="2000" b="1" dirty="0" smtClean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288961" y="2500535"/>
            <a:ext cx="522513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288961" y="3904829"/>
            <a:ext cx="522513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8447372" y="3017168"/>
            <a:ext cx="631370" cy="312671"/>
            <a:chOff x="6117772" y="2200722"/>
            <a:chExt cx="631370" cy="312671"/>
          </a:xfrm>
        </p:grpSpPr>
        <p:sp>
          <p:nvSpPr>
            <p:cNvPr id="80" name="타원 79"/>
            <p:cNvSpPr/>
            <p:nvPr/>
          </p:nvSpPr>
          <p:spPr>
            <a:xfrm>
              <a:off x="6117772" y="2200722"/>
              <a:ext cx="217714" cy="2842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6226629" y="2360993"/>
              <a:ext cx="522513" cy="1524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4757064" y="1946341"/>
            <a:ext cx="941667" cy="359228"/>
            <a:chOff x="4757064" y="1946341"/>
            <a:chExt cx="941667" cy="359228"/>
          </a:xfrm>
        </p:grpSpPr>
        <p:sp>
          <p:nvSpPr>
            <p:cNvPr id="84" name="직사각형 83"/>
            <p:cNvSpPr/>
            <p:nvPr/>
          </p:nvSpPr>
          <p:spPr>
            <a:xfrm>
              <a:off x="4898585" y="1946341"/>
              <a:ext cx="375557" cy="359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/>
            <p:cNvCxnSpPr/>
            <p:nvPr/>
          </p:nvCxnSpPr>
          <p:spPr>
            <a:xfrm flipV="1">
              <a:off x="4757064" y="2123118"/>
              <a:ext cx="146958" cy="15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>
              <a:off x="5279577" y="2032305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5290459" y="2152047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>
              <a:off x="5287761" y="2273733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5736800" y="2697471"/>
            <a:ext cx="941667" cy="359228"/>
            <a:chOff x="4757064" y="1946341"/>
            <a:chExt cx="941667" cy="359228"/>
          </a:xfrm>
        </p:grpSpPr>
        <p:sp>
          <p:nvSpPr>
            <p:cNvPr id="94" name="직사각형 93"/>
            <p:cNvSpPr/>
            <p:nvPr/>
          </p:nvSpPr>
          <p:spPr>
            <a:xfrm>
              <a:off x="4898585" y="1946341"/>
              <a:ext cx="375557" cy="359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 flipV="1">
              <a:off x="4757064" y="2123118"/>
              <a:ext cx="146958" cy="15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>
              <a:off x="5279577" y="2032305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5290459" y="2152047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>
              <a:off x="5287761" y="2273733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7043116" y="2686581"/>
            <a:ext cx="941667" cy="359228"/>
            <a:chOff x="4757064" y="1946341"/>
            <a:chExt cx="941667" cy="359228"/>
          </a:xfrm>
        </p:grpSpPr>
        <p:sp>
          <p:nvSpPr>
            <p:cNvPr id="100" name="직사각형 99"/>
            <p:cNvSpPr/>
            <p:nvPr/>
          </p:nvSpPr>
          <p:spPr>
            <a:xfrm>
              <a:off x="4898585" y="1946341"/>
              <a:ext cx="375557" cy="359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/>
            <p:nvPr/>
          </p:nvCxnSpPr>
          <p:spPr>
            <a:xfrm flipV="1">
              <a:off x="4757064" y="2123118"/>
              <a:ext cx="146958" cy="15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5279577" y="2032305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5290459" y="2152047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5287761" y="2273733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8447406" y="5625797"/>
            <a:ext cx="941667" cy="359228"/>
            <a:chOff x="4757064" y="1946341"/>
            <a:chExt cx="941667" cy="359228"/>
          </a:xfrm>
        </p:grpSpPr>
        <p:sp>
          <p:nvSpPr>
            <p:cNvPr id="106" name="직사각형 105"/>
            <p:cNvSpPr/>
            <p:nvPr/>
          </p:nvSpPr>
          <p:spPr>
            <a:xfrm>
              <a:off x="4898585" y="1946341"/>
              <a:ext cx="375557" cy="359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/>
            <p:cNvCxnSpPr/>
            <p:nvPr/>
          </p:nvCxnSpPr>
          <p:spPr>
            <a:xfrm flipV="1">
              <a:off x="4757064" y="2123118"/>
              <a:ext cx="146958" cy="15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>
              <a:off x="5279577" y="2032305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>
              <a:off x="5290459" y="2152047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5287761" y="2273733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5910923" y="2688730"/>
            <a:ext cx="250478" cy="341530"/>
            <a:chOff x="6694714" y="5308616"/>
            <a:chExt cx="359229" cy="573776"/>
          </a:xfrm>
        </p:grpSpPr>
        <p:cxnSp>
          <p:nvCxnSpPr>
            <p:cNvPr id="112" name="직선 연결선 111"/>
            <p:cNvCxnSpPr/>
            <p:nvPr/>
          </p:nvCxnSpPr>
          <p:spPr>
            <a:xfrm>
              <a:off x="6694714" y="5689224"/>
              <a:ext cx="108857" cy="193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6803571" y="5308616"/>
              <a:ext cx="250372" cy="57377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7228125" y="2699612"/>
            <a:ext cx="250478" cy="341530"/>
            <a:chOff x="6694714" y="5308616"/>
            <a:chExt cx="359229" cy="573776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6694714" y="5689224"/>
              <a:ext cx="108857" cy="193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6803571" y="5308616"/>
              <a:ext cx="250372" cy="57377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4963833" y="1959360"/>
            <a:ext cx="250478" cy="341530"/>
            <a:chOff x="6694714" y="5308616"/>
            <a:chExt cx="359229" cy="573776"/>
          </a:xfrm>
        </p:grpSpPr>
        <p:cxnSp>
          <p:nvCxnSpPr>
            <p:cNvPr id="118" name="직선 연결선 117"/>
            <p:cNvCxnSpPr/>
            <p:nvPr/>
          </p:nvCxnSpPr>
          <p:spPr>
            <a:xfrm>
              <a:off x="6694714" y="5689224"/>
              <a:ext cx="108857" cy="193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6803571" y="5308616"/>
              <a:ext cx="250372" cy="57377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8643008" y="5627942"/>
            <a:ext cx="294322" cy="341530"/>
            <a:chOff x="6694714" y="5308616"/>
            <a:chExt cx="530965" cy="573776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6694714" y="5689224"/>
              <a:ext cx="108857" cy="193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V="1">
              <a:off x="6975307" y="5308616"/>
              <a:ext cx="250372" cy="57377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8220102" y="4642784"/>
            <a:ext cx="946477" cy="1000899"/>
            <a:chOff x="8220102" y="4642784"/>
            <a:chExt cx="946477" cy="1000899"/>
          </a:xfrm>
        </p:grpSpPr>
        <p:sp>
          <p:nvSpPr>
            <p:cNvPr id="46" name="타원 45"/>
            <p:cNvSpPr/>
            <p:nvPr/>
          </p:nvSpPr>
          <p:spPr>
            <a:xfrm>
              <a:off x="8447372" y="4887686"/>
              <a:ext cx="500685" cy="54368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>
              <a:off x="8577685" y="4642784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이등변 삼각형 123"/>
            <p:cNvSpPr/>
            <p:nvPr/>
          </p:nvSpPr>
          <p:spPr>
            <a:xfrm rot="5400000">
              <a:off x="8980463" y="5089106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이등변 삼각형 124"/>
            <p:cNvSpPr/>
            <p:nvPr/>
          </p:nvSpPr>
          <p:spPr>
            <a:xfrm rot="5400000">
              <a:off x="8359961" y="4806070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이등변 삼각형 125"/>
            <p:cNvSpPr/>
            <p:nvPr/>
          </p:nvSpPr>
          <p:spPr>
            <a:xfrm rot="2700000">
              <a:off x="8882489" y="4795184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이등변 삼각형 126"/>
            <p:cNvSpPr/>
            <p:nvPr/>
          </p:nvSpPr>
          <p:spPr>
            <a:xfrm rot="16200000">
              <a:off x="8218439" y="5067330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rot="10800000">
              <a:off x="8642997" y="5459230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이등변 삼각형 128"/>
            <p:cNvSpPr/>
            <p:nvPr/>
          </p:nvSpPr>
          <p:spPr>
            <a:xfrm rot="8100000">
              <a:off x="8893371" y="5350366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rot="13500000">
              <a:off x="8359953" y="5404792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870234" y="1736218"/>
            <a:ext cx="946477" cy="1000899"/>
            <a:chOff x="8220102" y="4642784"/>
            <a:chExt cx="946477" cy="1000899"/>
          </a:xfrm>
        </p:grpSpPr>
        <p:sp>
          <p:nvSpPr>
            <p:cNvPr id="133" name="타원 132"/>
            <p:cNvSpPr/>
            <p:nvPr/>
          </p:nvSpPr>
          <p:spPr>
            <a:xfrm>
              <a:off x="8447372" y="4887686"/>
              <a:ext cx="500685" cy="54368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>
              <a:off x="8577685" y="4642784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 rot="5400000">
              <a:off x="8980463" y="5089106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이등변 삼각형 135"/>
            <p:cNvSpPr/>
            <p:nvPr/>
          </p:nvSpPr>
          <p:spPr>
            <a:xfrm rot="5400000">
              <a:off x="8359961" y="4806070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이등변 삼각형 136"/>
            <p:cNvSpPr/>
            <p:nvPr/>
          </p:nvSpPr>
          <p:spPr>
            <a:xfrm rot="2700000">
              <a:off x="8882489" y="4795184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이등변 삼각형 137"/>
            <p:cNvSpPr/>
            <p:nvPr/>
          </p:nvSpPr>
          <p:spPr>
            <a:xfrm rot="16200000">
              <a:off x="8218439" y="5067330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이등변 삼각형 138"/>
            <p:cNvSpPr/>
            <p:nvPr/>
          </p:nvSpPr>
          <p:spPr>
            <a:xfrm rot="10800000">
              <a:off x="8642997" y="5459230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이등변 삼각형 139"/>
            <p:cNvSpPr/>
            <p:nvPr/>
          </p:nvSpPr>
          <p:spPr>
            <a:xfrm rot="8100000">
              <a:off x="8893371" y="5350366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이등변 삼각형 140"/>
            <p:cNvSpPr/>
            <p:nvPr/>
          </p:nvSpPr>
          <p:spPr>
            <a:xfrm rot="13500000">
              <a:off x="8359953" y="5404792"/>
              <a:ext cx="187779" cy="18445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타원 141"/>
          <p:cNvSpPr/>
          <p:nvPr/>
        </p:nvSpPr>
        <p:spPr>
          <a:xfrm>
            <a:off x="7239011" y="2133305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8588857" y="5039215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/>
          <p:cNvCxnSpPr/>
          <p:nvPr/>
        </p:nvCxnSpPr>
        <p:spPr>
          <a:xfrm flipV="1">
            <a:off x="7429619" y="2037898"/>
            <a:ext cx="522513" cy="1844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6035123" y="3743489"/>
            <a:ext cx="522513" cy="1844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7358790" y="3992648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6498796" y="4003534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/>
          <p:cNvCxnSpPr/>
          <p:nvPr/>
        </p:nvCxnSpPr>
        <p:spPr>
          <a:xfrm flipV="1">
            <a:off x="6688279" y="3928547"/>
            <a:ext cx="522513" cy="1844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2271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합의</a:t>
            </a:r>
            <a:r>
              <a:rPr lang="en-US" altLang="ko-KR" sz="2800" b="1" dirty="0" smtClean="0"/>
              <a:t>(Consensus) (2/7)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17931" y="68471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err="1" smtClean="0"/>
              <a:t>비집중화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– </a:t>
            </a:r>
            <a:r>
              <a:rPr lang="ko-KR" altLang="en-US" sz="2800" b="1" dirty="0" err="1" smtClean="0"/>
              <a:t>승인없음</a:t>
            </a:r>
            <a:r>
              <a:rPr lang="en-US" altLang="ko-KR" sz="2800" b="1" dirty="0" smtClean="0"/>
              <a:t>(</a:t>
            </a:r>
            <a:r>
              <a:rPr lang="en-US" altLang="ko-KR" sz="2800" b="1" dirty="0" err="1" smtClean="0"/>
              <a:t>permissionless</a:t>
            </a:r>
            <a:r>
              <a:rPr lang="en-US" altLang="ko-KR" sz="2800" b="1" dirty="0" smtClean="0"/>
              <a:t>)</a:t>
            </a:r>
            <a:endParaRPr lang="en-US" altLang="ko-KR" sz="2800" b="1" dirty="0"/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7051" y="1545385"/>
            <a:ext cx="90032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itchFamily="2" charset="2"/>
              <a:buChar char="§"/>
            </a:pPr>
            <a:r>
              <a:rPr lang="ko-KR" altLang="en-US" sz="2000" b="1" dirty="0" smtClean="0"/>
              <a:t>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검열과 억제를 견뎌냄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533400" lvl="1" indent="-358775">
              <a:buFont typeface="Wingdings" pitchFamily="2" charset="2"/>
              <a:buChar char="ü"/>
            </a:pPr>
            <a:r>
              <a:rPr lang="ko-KR" altLang="en-US" sz="2000" b="1" dirty="0" smtClean="0"/>
              <a:t>중앙 실체</a:t>
            </a:r>
            <a:r>
              <a:rPr lang="en-US" altLang="ko-KR" sz="2000" b="1" dirty="0" smtClean="0"/>
              <a:t>(entity)</a:t>
            </a:r>
            <a:r>
              <a:rPr lang="ko-KR" altLang="en-US" sz="2000" b="1" dirty="0" smtClean="0"/>
              <a:t>가 없음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</a:pPr>
            <a:endParaRPr lang="en-US" altLang="ko-KR" sz="2000" b="1" dirty="0"/>
          </a:p>
          <a:p>
            <a:pPr marL="342900" indent="-342900">
              <a:buFont typeface="Wingdings" pitchFamily="2" charset="2"/>
              <a:buChar char="§"/>
              <a:tabLst>
                <a:tab pos="446088" algn="l"/>
              </a:tabLst>
            </a:pPr>
            <a:r>
              <a:rPr lang="ko-KR" altLang="en-US" sz="2000" b="1" dirty="0" err="1" smtClean="0"/>
              <a:t>나카모토</a:t>
            </a:r>
            <a:r>
              <a:rPr lang="ko-KR" altLang="en-US" sz="2000" b="1" dirty="0" smtClean="0"/>
              <a:t> 합의는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작업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증명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33CC"/>
                </a:solidFill>
              </a:rPr>
              <a:t>PoW</a:t>
            </a:r>
            <a:r>
              <a:rPr lang="en-US" altLang="ko-KR" sz="2000" b="1" dirty="0">
                <a:solidFill>
                  <a:srgbClr val="0033CC"/>
                </a:solidFill>
              </a:rPr>
              <a:t>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: proof-of-work)</a:t>
            </a:r>
            <a:r>
              <a:rPr lang="ko-KR" altLang="en-US" sz="2000" b="1" dirty="0" smtClean="0"/>
              <a:t>를 필요로 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ko-KR" altLang="en-US" sz="2000" b="1" dirty="0" err="1" smtClean="0"/>
              <a:t>해싱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power</a:t>
            </a:r>
            <a:r>
              <a:rPr lang="ko-KR" altLang="en-US" sz="2000" b="1" dirty="0" smtClean="0"/>
              <a:t>의 대부분이 네트워크를 제어함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ko-KR" altLang="en-US" sz="2000" b="1" dirty="0" smtClean="0"/>
              <a:t>참여에 경제적 보상을 줌 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PoW</a:t>
            </a:r>
            <a:r>
              <a:rPr lang="ko-KR" altLang="en-US" sz="2000" b="1" dirty="0" smtClean="0"/>
              <a:t>에 대한 해결은 새롭게 </a:t>
            </a:r>
            <a:r>
              <a:rPr lang="en-US" altLang="ko-KR" sz="2000" b="1" dirty="0" smtClean="0"/>
              <a:t>“</a:t>
            </a:r>
            <a:r>
              <a:rPr lang="ko-KR" altLang="en-US" sz="2000" b="1" dirty="0" smtClean="0"/>
              <a:t>채굴된</a:t>
            </a:r>
            <a:r>
              <a:rPr lang="en-US" altLang="ko-KR" sz="2000" b="1" dirty="0" smtClean="0"/>
              <a:t>”</a:t>
            </a:r>
            <a:r>
              <a:rPr lang="ko-KR" altLang="en-US" sz="2000" b="1" dirty="0" smtClean="0"/>
              <a:t> 비트코인임</a:t>
            </a:r>
            <a:r>
              <a:rPr lang="en-US" altLang="ko-KR" sz="2000" b="1" dirty="0" smtClean="0"/>
              <a:t>)</a:t>
            </a:r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endParaRPr lang="en-US" altLang="ko-KR" sz="2000" b="1" dirty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>
                <a:solidFill>
                  <a:srgbClr val="0033CC"/>
                </a:solidFill>
              </a:rPr>
              <a:t>오늘날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,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전체 </a:t>
            </a:r>
            <a:r>
              <a:rPr lang="ko-KR" altLang="en-US" sz="2000" b="1" dirty="0" err="1" smtClean="0">
                <a:solidFill>
                  <a:srgbClr val="0033CC"/>
                </a:solidFill>
              </a:rPr>
              <a:t>해싱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 작업은 많은 전기를 소모함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주요 도시로 </a:t>
            </a:r>
            <a:r>
              <a:rPr lang="ko-KR" altLang="en-US" sz="2000" b="1" dirty="0" err="1" smtClean="0"/>
              <a:t>부터</a:t>
            </a:r>
            <a:r>
              <a:rPr lang="ko-KR" altLang="en-US" sz="2000" b="1" dirty="0" smtClean="0"/>
              <a:t> 작은 국가까지의 예상치는 </a:t>
            </a:r>
            <a:r>
              <a:rPr lang="en-US" altLang="ko-KR" sz="2000" b="1" dirty="0" smtClean="0"/>
              <a:t>250~1000MW </a:t>
            </a:r>
            <a:r>
              <a:rPr lang="ko-KR" altLang="en-US" sz="2000" b="1" dirty="0" smtClean="0"/>
              <a:t>임</a:t>
            </a:r>
            <a:endParaRPr lang="en-US" altLang="ko-KR" sz="2000" b="1" dirty="0" smtClean="0"/>
          </a:p>
          <a:p>
            <a:pPr marL="174625" lvl="1">
              <a:tabLst>
                <a:tab pos="174625" algn="l"/>
                <a:tab pos="358775" algn="l"/>
              </a:tabLst>
            </a:pPr>
            <a:endParaRPr lang="en-US" altLang="ko-KR" sz="2000" b="1" dirty="0" smtClean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 프로토콜 특징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안정성은 새로운 블록</a:t>
            </a:r>
            <a:r>
              <a:rPr lang="en-US" altLang="ko-KR" sz="2000" b="1" dirty="0" smtClean="0"/>
              <a:t>(10</a:t>
            </a:r>
            <a:r>
              <a:rPr lang="ko-KR" altLang="en-US" sz="2000" b="1" dirty="0" err="1" smtClean="0"/>
              <a:t>여개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~ 20</a:t>
            </a:r>
            <a:r>
              <a:rPr lang="ko-KR" altLang="en-US" sz="2000" b="1" dirty="0" err="1" smtClean="0"/>
              <a:t>여개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의 보급과 채굴 비율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평균적으로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분마다 새로운 블록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간의 균형임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결정은 최종적인 것이 아님 </a:t>
            </a:r>
            <a:r>
              <a:rPr lang="en-US" altLang="ko-KR" sz="2000" b="1" dirty="0" smtClean="0"/>
              <a:t>(“ </a:t>
            </a:r>
            <a:r>
              <a:rPr lang="en-US" altLang="ko-KR" sz="2000" b="1" dirty="0" err="1" smtClean="0"/>
              <a:t>tx</a:t>
            </a:r>
            <a:r>
              <a:rPr lang="ko-KR" altLang="en-US" sz="2000" b="1" dirty="0" smtClean="0"/>
              <a:t>가 확인되기 전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체인이 </a:t>
            </a:r>
            <a:r>
              <a:rPr lang="en-US" altLang="ko-KR" sz="2000" b="1" dirty="0" smtClean="0"/>
              <a:t>6 </a:t>
            </a:r>
            <a:r>
              <a:rPr lang="ko-KR" altLang="en-US" sz="2000" b="1" dirty="0" smtClean="0"/>
              <a:t>블록 이상이 될 때까지 대기하라</a:t>
            </a:r>
            <a:r>
              <a:rPr lang="en-US" altLang="ko-KR" sz="2000" b="1" dirty="0" smtClean="0"/>
              <a:t>”)</a:t>
            </a:r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8923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2271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합의</a:t>
            </a:r>
            <a:r>
              <a:rPr lang="en-US" altLang="ko-KR" sz="2800" b="1" dirty="0" smtClean="0"/>
              <a:t>(Consensus) (3/7)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17931" y="68471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err="1" smtClean="0"/>
              <a:t>비집중화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– </a:t>
            </a:r>
            <a:r>
              <a:rPr lang="ko-KR" altLang="en-US" sz="2800" b="1" dirty="0" smtClean="0"/>
              <a:t>적</a:t>
            </a:r>
            <a:r>
              <a:rPr lang="ko-KR" altLang="en-US" sz="2800" b="1" dirty="0"/>
              <a:t>용</a:t>
            </a:r>
            <a:endParaRPr lang="en-US" altLang="ko-KR" sz="2800" b="1" dirty="0"/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0595" y="1545385"/>
            <a:ext cx="90032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itchFamily="2" charset="2"/>
              <a:buChar char="§"/>
            </a:pPr>
            <a:r>
              <a:rPr lang="ko-KR" altLang="en-US" sz="2000" b="1" dirty="0" smtClean="0"/>
              <a:t> 비트코인</a:t>
            </a:r>
            <a:endParaRPr lang="en-US" altLang="ko-KR" sz="2000" b="1" dirty="0" smtClean="0"/>
          </a:p>
          <a:p>
            <a:pPr marL="631825" lvl="1" indent="-360363">
              <a:buFont typeface="Wingdings" pitchFamily="2" charset="2"/>
              <a:buChar char="ü"/>
            </a:pPr>
            <a:r>
              <a:rPr lang="ko-KR" altLang="en-US" sz="2000" b="1" dirty="0" smtClean="0"/>
              <a:t>많은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수백개</a:t>
            </a:r>
            <a:r>
              <a:rPr lang="en-US" altLang="ko-KR" sz="2000" b="1" dirty="0" smtClean="0"/>
              <a:t>? </a:t>
            </a:r>
            <a:r>
              <a:rPr lang="ko-KR" altLang="en-US" sz="2000" b="1" dirty="0" err="1" smtClean="0"/>
              <a:t>수천개</a:t>
            </a:r>
            <a:r>
              <a:rPr lang="en-US" altLang="ko-KR" sz="2000" b="1" dirty="0" smtClean="0"/>
              <a:t>?) </a:t>
            </a:r>
            <a:r>
              <a:rPr lang="ko-KR" altLang="en-US" sz="2000" b="1" dirty="0" smtClean="0"/>
              <a:t>대체 코인들</a:t>
            </a:r>
            <a:r>
              <a:rPr lang="en-US" altLang="ko-KR" sz="2000" b="1" dirty="0" smtClean="0"/>
              <a:t>(alt-coins)</a:t>
            </a:r>
            <a:r>
              <a:rPr lang="ko-KR" altLang="en-US" sz="2000" b="1" dirty="0" smtClean="0"/>
              <a:t>과 비트 코인들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</a:pPr>
            <a:endParaRPr lang="en-US" altLang="ko-KR" sz="2000" b="1" dirty="0"/>
          </a:p>
          <a:p>
            <a:pPr marL="342900" indent="-342900">
              <a:buFont typeface="Wingdings" pitchFamily="2" charset="2"/>
              <a:buChar char="§"/>
              <a:tabLst>
                <a:tab pos="446088" algn="l"/>
              </a:tabLst>
            </a:pPr>
            <a:r>
              <a:rPr lang="en-US" altLang="ko-KR" sz="2000" b="1" dirty="0" err="1" smtClean="0">
                <a:solidFill>
                  <a:srgbClr val="0033CC"/>
                </a:solidFill>
              </a:rPr>
              <a:t>Etherium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631825" lvl="1" indent="-360363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ko-KR" altLang="en-US" sz="2000" b="1" dirty="0" smtClean="0"/>
              <a:t>범용의</a:t>
            </a:r>
            <a:r>
              <a:rPr lang="en-US" altLang="ko-KR" sz="2000" b="1" dirty="0" smtClean="0"/>
              <a:t> smart contract </a:t>
            </a:r>
            <a:r>
              <a:rPr lang="ko-KR" altLang="en-US" sz="2000" b="1" dirty="0" smtClean="0"/>
              <a:t>수행 기능을 갖는 최초의 디지털 화폐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endParaRPr lang="en-US" altLang="ko-KR" sz="2000" b="1" dirty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>
                <a:solidFill>
                  <a:srgbClr val="0033CC"/>
                </a:solidFill>
              </a:rPr>
              <a:t>톱니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33CC"/>
                </a:solidFill>
              </a:rPr>
              <a:t>Sawtooth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) ledger ( </a:t>
            </a:r>
            <a:r>
              <a:rPr lang="en-US" altLang="ko-KR" sz="2000" b="1" dirty="0" err="1" smtClean="0">
                <a:solidFill>
                  <a:srgbClr val="0033CC"/>
                </a:solidFill>
              </a:rPr>
              <a:t>Hyperledger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에 대한 인텔의 기고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)</a:t>
            </a:r>
          </a:p>
          <a:p>
            <a:pPr marL="631825" lvl="1" indent="-360363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경과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시간 증명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PoET</a:t>
            </a:r>
            <a:r>
              <a:rPr lang="en-US" altLang="ko-KR" sz="2000" b="1" dirty="0" smtClean="0"/>
              <a:t> : proof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of elapsed time)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합의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marL="990600" lvl="2" indent="-358775">
              <a:buFont typeface="Wingdings" pitchFamily="2" charset="2"/>
              <a:buChar char="Ø"/>
              <a:tabLst>
                <a:tab pos="174625" algn="l"/>
                <a:tab pos="358775" algn="l"/>
              </a:tabLst>
            </a:pPr>
            <a:r>
              <a:rPr lang="ko-KR" altLang="en-US" sz="2000" b="1" dirty="0" err="1" smtClean="0"/>
              <a:t>노드들은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“</a:t>
            </a:r>
            <a:r>
              <a:rPr lang="ko-KR" altLang="en-US" sz="2000" b="1" dirty="0" err="1" smtClean="0"/>
              <a:t>신뢰있는</a:t>
            </a:r>
            <a:r>
              <a:rPr lang="ko-KR" altLang="en-US" sz="2000" b="1" dirty="0" smtClean="0"/>
              <a:t> 수행 환경</a:t>
            </a:r>
            <a:r>
              <a:rPr lang="en-US" altLang="ko-KR" sz="2000" b="1" dirty="0" smtClean="0"/>
              <a:t>”(</a:t>
            </a:r>
            <a:r>
              <a:rPr lang="ko-KR" altLang="en-US" sz="2000" b="1" dirty="0" smtClean="0"/>
              <a:t>인텔 </a:t>
            </a:r>
            <a:r>
              <a:rPr lang="en-US" altLang="ko-KR" sz="2000" b="1" dirty="0" smtClean="0"/>
              <a:t>SGX) </a:t>
            </a:r>
            <a:r>
              <a:rPr lang="ko-KR" altLang="en-US" sz="2000" b="1" dirty="0" smtClean="0"/>
              <a:t>내에서 </a:t>
            </a:r>
            <a:r>
              <a:rPr lang="en-US" altLang="ko-KR" sz="2000" b="1" dirty="0" err="1" smtClean="0"/>
              <a:t>PoET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프로그램을 수행함</a:t>
            </a:r>
            <a:endParaRPr lang="en-US" altLang="ko-KR" sz="2000" b="1" dirty="0"/>
          </a:p>
          <a:p>
            <a:pPr marL="990600" lvl="2" indent="-358775">
              <a:buFont typeface="Wingdings" pitchFamily="2" charset="2"/>
              <a:buChar char="Ø"/>
              <a:tabLst>
                <a:tab pos="174625" algn="l"/>
                <a:tab pos="358775" algn="l"/>
              </a:tabLst>
            </a:pPr>
            <a:r>
              <a:rPr lang="en-US" altLang="ko-KR" sz="2000" b="1" dirty="0" err="1" smtClean="0"/>
              <a:t>PoET</a:t>
            </a:r>
            <a:r>
              <a:rPr lang="ko-KR" altLang="en-US" sz="2000" b="1" dirty="0" smtClean="0"/>
              <a:t>는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임의 시간을 기다림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예</a:t>
            </a:r>
            <a:r>
              <a:rPr lang="en-US" altLang="ko-KR" sz="2000" b="1" dirty="0" smtClean="0"/>
              <a:t>, E[wait] = 10</a:t>
            </a:r>
            <a:r>
              <a:rPr lang="ko-KR" altLang="en-US" sz="2000" b="1" dirty="0" smtClean="0"/>
              <a:t>분</a:t>
            </a:r>
            <a:r>
              <a:rPr lang="en-US" altLang="ko-KR" sz="2000" b="1" dirty="0" smtClean="0"/>
              <a:t>)</a:t>
            </a:r>
          </a:p>
          <a:p>
            <a:pPr marL="990600" lvl="2" indent="-358775">
              <a:buFont typeface="Wingdings" pitchFamily="2" charset="2"/>
              <a:buChar char="Ø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소요된 시간에 대한 증명된 증거를 생성함</a:t>
            </a:r>
            <a:endParaRPr lang="en-US" altLang="ko-KR" sz="2000" b="1" dirty="0" smtClean="0"/>
          </a:p>
          <a:p>
            <a:pPr marL="990600" lvl="2" indent="-358775">
              <a:buFont typeface="Wingdings" pitchFamily="2" charset="2"/>
              <a:buChar char="Ø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나머지는 비트 코인 프로토콜과 유사함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8749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/>
              <a:t>서론</a:t>
            </a:r>
            <a:r>
              <a:rPr lang="en-US" altLang="ko-KR" sz="2800" b="1" dirty="0"/>
              <a:t> (</a:t>
            </a:r>
            <a:r>
              <a:rPr lang="en-US" altLang="ko-KR" sz="2800" b="1" dirty="0" smtClean="0"/>
              <a:t>1/10)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49318" y="688422"/>
            <a:ext cx="9073054" cy="5830619"/>
          </a:xfrm>
        </p:spPr>
        <p:txBody>
          <a:bodyPr/>
          <a:lstStyle/>
          <a:p>
            <a:pPr marL="107950" indent="-250825"/>
            <a:r>
              <a:rPr lang="ko-KR" altLang="en-US" sz="2400" b="1" dirty="0" smtClean="0"/>
              <a:t>블록 체인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Blockchain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개념</a:t>
            </a:r>
            <a:r>
              <a:rPr lang="en-US" altLang="ko-KR" sz="2400" b="1" dirty="0" smtClean="0"/>
              <a:t>(1/3)</a:t>
            </a:r>
          </a:p>
          <a:p>
            <a:pPr marL="419350" lvl="2" indent="-250825"/>
            <a:r>
              <a:rPr lang="ko-KR" altLang="en-US" sz="2000" b="1" dirty="0" smtClean="0"/>
              <a:t>교실에 </a:t>
            </a:r>
            <a:r>
              <a:rPr lang="en-US" altLang="ko-KR" sz="2000" b="1" dirty="0" smtClean="0"/>
              <a:t>40</a:t>
            </a:r>
            <a:r>
              <a:rPr lang="ko-KR" altLang="en-US" sz="2000" b="1" dirty="0" smtClean="0"/>
              <a:t>명의 학생이 있고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각자 거래 내역을 적는 장부를 가지고 있다</a:t>
            </a:r>
            <a:r>
              <a:rPr lang="en-US" altLang="ko-KR" sz="2000" b="1" dirty="0" smtClean="0"/>
              <a:t>!</a:t>
            </a:r>
          </a:p>
          <a:p>
            <a:pPr marL="419350" lvl="2" indent="-250825"/>
            <a:endParaRPr lang="en-US" altLang="ko-KR" sz="2000" b="1" dirty="0"/>
          </a:p>
          <a:p>
            <a:pPr marL="419350" lvl="2" indent="-250825"/>
            <a:endParaRPr lang="en-US" altLang="ko-KR" sz="2000" b="1" dirty="0" smtClean="0"/>
          </a:p>
          <a:p>
            <a:pPr marL="419350" lvl="2" indent="-250825"/>
            <a:endParaRPr lang="en-US" altLang="ko-KR" sz="2000" b="1" dirty="0"/>
          </a:p>
          <a:p>
            <a:pPr marL="419350" lvl="2" indent="-250825"/>
            <a:endParaRPr lang="en-US" altLang="ko-KR" sz="800" b="1" dirty="0" smtClean="0"/>
          </a:p>
          <a:p>
            <a:pPr marL="168525" lvl="2" indent="0">
              <a:buNone/>
            </a:pPr>
            <a:r>
              <a:rPr lang="ko-KR" altLang="en-US" sz="2000" b="1" dirty="0" smtClean="0"/>
              <a:t>  </a:t>
            </a:r>
            <a:endParaRPr lang="en-US" altLang="ko-KR" sz="2000" b="1" dirty="0" smtClean="0"/>
          </a:p>
          <a:p>
            <a:pPr marL="168525" lvl="2" indent="0">
              <a:buNone/>
            </a:pPr>
            <a:r>
              <a:rPr lang="ko-KR" altLang="en-US" sz="2000" b="1" dirty="0" smtClean="0"/>
              <a:t>                   철수                     영희</a:t>
            </a:r>
            <a:endParaRPr lang="en-US" altLang="ko-KR" sz="2000" b="1" dirty="0" smtClean="0"/>
          </a:p>
          <a:p>
            <a:pPr marL="419350" lvl="2" indent="-250825"/>
            <a:endParaRPr lang="en-US" altLang="ko-KR" sz="2000" b="1" dirty="0"/>
          </a:p>
          <a:p>
            <a:pPr marL="168525" lvl="2" indent="0">
              <a:buNone/>
            </a:pPr>
            <a:r>
              <a:rPr lang="en-US" altLang="ko-KR" sz="2000" b="1" dirty="0" smtClean="0"/>
              <a:t>                              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만원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419350" lvl="2" indent="-250825"/>
            <a:endParaRPr lang="en-US" altLang="ko-KR" sz="2000" b="1" dirty="0"/>
          </a:p>
          <a:p>
            <a:pPr marL="419350" lvl="2" indent="-250825"/>
            <a:r>
              <a:rPr lang="ko-KR" altLang="en-US" sz="2000" b="1" dirty="0" smtClean="0"/>
              <a:t>철수가 영희에게 만원을 빌려 주고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이 사실을 구성원 모두에게 알린다</a:t>
            </a:r>
            <a:r>
              <a:rPr lang="en-US" altLang="ko-KR" sz="2000" b="1" dirty="0" smtClean="0"/>
              <a:t>.</a:t>
            </a:r>
          </a:p>
          <a:p>
            <a:pPr marL="419350" lvl="2" indent="-250825"/>
            <a:endParaRPr lang="en-US" altLang="ko-KR" sz="2000" b="1" dirty="0"/>
          </a:p>
          <a:p>
            <a:pPr marL="419350" lvl="2" indent="-250825"/>
            <a:r>
              <a:rPr lang="ko-KR" altLang="en-US" sz="2000" b="1" dirty="0" smtClean="0"/>
              <a:t>철수와 영희를 포함한 모든 구성원은 </a:t>
            </a:r>
            <a:r>
              <a:rPr lang="en-US" altLang="ko-KR" sz="2000" b="1" dirty="0" smtClean="0"/>
              <a:t>“</a:t>
            </a:r>
            <a:r>
              <a:rPr lang="ko-KR" altLang="en-US" sz="2000" b="1" dirty="0" smtClean="0"/>
              <a:t>철수가 영희에게 만원을 빌려준 내용</a:t>
            </a:r>
            <a:r>
              <a:rPr lang="en-US" altLang="ko-KR" sz="2000" b="1" dirty="0" smtClean="0"/>
              <a:t>”</a:t>
            </a:r>
            <a:r>
              <a:rPr lang="ko-KR" altLang="en-US" sz="2000" b="1" dirty="0" smtClean="0"/>
              <a:t>을 기록한다</a:t>
            </a:r>
            <a:r>
              <a:rPr lang="en-US" altLang="ko-KR" sz="2000" b="1" dirty="0" smtClean="0"/>
              <a:t>.  </a:t>
            </a:r>
          </a:p>
          <a:p>
            <a:pPr marL="168525" lvl="2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</a:t>
            </a:r>
            <a:r>
              <a:rPr lang="ko-KR" altLang="en-US" sz="2000" b="1" dirty="0" smtClean="0"/>
              <a:t>즉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구성원 각각은 자신의 장부를 통해 구성원 모두의 거래 내역을 알고 있다</a:t>
            </a:r>
            <a:r>
              <a:rPr lang="en-US" altLang="ko-KR" sz="2000" b="1" dirty="0" smtClean="0"/>
              <a:t>.</a:t>
            </a:r>
          </a:p>
          <a:p>
            <a:pPr marL="223425" lvl="1" indent="-342900">
              <a:buFont typeface="Arial" pitchFamily="34" charset="0"/>
              <a:buChar char="•"/>
            </a:pPr>
            <a:endParaRPr lang="en-US" altLang="ko-KR" sz="2000" b="1" dirty="0"/>
          </a:p>
          <a:p>
            <a:pPr marL="0" indent="0">
              <a:buNone/>
              <a:defRPr/>
            </a:pPr>
            <a:r>
              <a:rPr lang="en-US" altLang="ko-KR" sz="2000" b="1" dirty="0"/>
              <a:t>                     </a:t>
            </a:r>
          </a:p>
          <a:p>
            <a:pPr marL="107950" indent="-250825"/>
            <a:endParaRPr lang="ko-KR" altLang="en-US" sz="1800" b="1" dirty="0"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807023" y="1937659"/>
            <a:ext cx="555171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390025" y="2046515"/>
            <a:ext cx="555171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27003" y="1992081"/>
            <a:ext cx="555171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1719948" y="2345851"/>
            <a:ext cx="789214" cy="6313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6292060" y="2427467"/>
            <a:ext cx="789214" cy="6313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96250" y="2438394"/>
            <a:ext cx="342890" cy="3156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57047" y="2492783"/>
            <a:ext cx="342890" cy="3156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68362" y="2514588"/>
            <a:ext cx="342890" cy="3156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231571" y="2607122"/>
            <a:ext cx="36467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984213" y="2672434"/>
            <a:ext cx="36467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25455" y="2672430"/>
            <a:ext cx="36467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94508" y="2628890"/>
            <a:ext cx="751114" cy="108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114555" y="3614067"/>
            <a:ext cx="17771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084608" y="3374579"/>
            <a:ext cx="0" cy="2503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845425" y="3363693"/>
            <a:ext cx="0" cy="2503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이등변 삼각형 19"/>
          <p:cNvSpPr/>
          <p:nvPr/>
        </p:nvSpPr>
        <p:spPr>
          <a:xfrm>
            <a:off x="3407274" y="2422049"/>
            <a:ext cx="789214" cy="6313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6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타원 150"/>
          <p:cNvSpPr/>
          <p:nvPr/>
        </p:nvSpPr>
        <p:spPr>
          <a:xfrm>
            <a:off x="7489240" y="4310750"/>
            <a:ext cx="359229" cy="4354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8164339" y="3740458"/>
            <a:ext cx="359229" cy="4354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8643095" y="2431542"/>
            <a:ext cx="359229" cy="4354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605574" y="2198806"/>
            <a:ext cx="359229" cy="4354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6851563" y="1520433"/>
            <a:ext cx="359229" cy="4354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2271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합의</a:t>
            </a:r>
            <a:r>
              <a:rPr lang="en-US" altLang="ko-KR" sz="2800" b="1" dirty="0" smtClean="0"/>
              <a:t>(Consensus) (4/7)</a:t>
            </a:r>
            <a:endParaRPr lang="ko-KR" altLang="en-US" sz="2800" b="1" dirty="0"/>
          </a:p>
        </p:txBody>
      </p:sp>
      <p:sp>
        <p:nvSpPr>
          <p:cNvPr id="8" name="타원 7"/>
          <p:cNvSpPr/>
          <p:nvPr/>
        </p:nvSpPr>
        <p:spPr>
          <a:xfrm>
            <a:off x="3918872" y="1804224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561122" y="1575235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03931" y="2325924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80124" y="3187722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071267" y="3774333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98585" y="3785825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83633" y="2949424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16791" y="2575394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399314" y="3524554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4778836" y="1532899"/>
            <a:ext cx="522513" cy="1844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116284" y="3982998"/>
            <a:ext cx="579749" cy="377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136589" y="1968935"/>
            <a:ext cx="522513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299867" y="3676965"/>
            <a:ext cx="522513" cy="1844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114846" y="4995945"/>
            <a:ext cx="2198917" cy="457803"/>
            <a:chOff x="2264226" y="4604049"/>
            <a:chExt cx="2198917" cy="457803"/>
          </a:xfrm>
        </p:grpSpPr>
        <p:sp>
          <p:nvSpPr>
            <p:cNvPr id="43" name="타원 42"/>
            <p:cNvSpPr/>
            <p:nvPr/>
          </p:nvSpPr>
          <p:spPr>
            <a:xfrm>
              <a:off x="2264226" y="4626424"/>
              <a:ext cx="359229" cy="43542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2623456" y="4821763"/>
              <a:ext cx="75111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3352798" y="4604049"/>
              <a:ext cx="1110345" cy="435428"/>
              <a:chOff x="2264226" y="4626424"/>
              <a:chExt cx="1110345" cy="435428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2264226" y="4626424"/>
                <a:ext cx="359229" cy="43542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화살표 연결선 58"/>
              <p:cNvCxnSpPr/>
              <p:nvPr/>
            </p:nvCxnSpPr>
            <p:spPr>
              <a:xfrm>
                <a:off x="2623456" y="4821763"/>
                <a:ext cx="75111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/>
          <p:cNvGrpSpPr/>
          <p:nvPr/>
        </p:nvGrpSpPr>
        <p:grpSpPr>
          <a:xfrm>
            <a:off x="6313761" y="4973570"/>
            <a:ext cx="1110345" cy="435428"/>
            <a:chOff x="2264226" y="4626424"/>
            <a:chExt cx="1110345" cy="435428"/>
          </a:xfrm>
        </p:grpSpPr>
        <p:sp>
          <p:nvSpPr>
            <p:cNvPr id="55" name="타원 54"/>
            <p:cNvSpPr/>
            <p:nvPr/>
          </p:nvSpPr>
          <p:spPr>
            <a:xfrm>
              <a:off x="2264226" y="4626424"/>
              <a:ext cx="359229" cy="43542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>
              <a:off x="2623456" y="4821763"/>
              <a:ext cx="75111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타원 59"/>
          <p:cNvSpPr/>
          <p:nvPr/>
        </p:nvSpPr>
        <p:spPr>
          <a:xfrm>
            <a:off x="7424105" y="4973570"/>
            <a:ext cx="359229" cy="4354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4250916" y="5617029"/>
            <a:ext cx="1333497" cy="359228"/>
            <a:chOff x="2715732" y="5617029"/>
            <a:chExt cx="1192237" cy="359228"/>
          </a:xfrm>
        </p:grpSpPr>
        <p:sp>
          <p:nvSpPr>
            <p:cNvPr id="52" name="직사각형 51"/>
            <p:cNvSpPr/>
            <p:nvPr/>
          </p:nvSpPr>
          <p:spPr>
            <a:xfrm>
              <a:off x="3586798" y="5617029"/>
              <a:ext cx="321171" cy="359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>
              <a:endCxn id="52" idx="1"/>
            </p:cNvCxnSpPr>
            <p:nvPr/>
          </p:nvCxnSpPr>
          <p:spPr>
            <a:xfrm>
              <a:off x="2715732" y="5796643"/>
              <a:ext cx="871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5600494" y="5600701"/>
            <a:ext cx="1083377" cy="359228"/>
            <a:chOff x="4838474" y="5600701"/>
            <a:chExt cx="1083377" cy="359228"/>
          </a:xfrm>
        </p:grpSpPr>
        <p:sp>
          <p:nvSpPr>
            <p:cNvPr id="78" name="직사각형 77"/>
            <p:cNvSpPr/>
            <p:nvPr/>
          </p:nvSpPr>
          <p:spPr>
            <a:xfrm>
              <a:off x="5546294" y="5600701"/>
              <a:ext cx="375557" cy="359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>
              <a:endCxn id="78" idx="1"/>
            </p:cNvCxnSpPr>
            <p:nvPr/>
          </p:nvCxnSpPr>
          <p:spPr>
            <a:xfrm>
              <a:off x="4838474" y="5780315"/>
              <a:ext cx="7078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/>
          <p:cNvSpPr/>
          <p:nvPr/>
        </p:nvSpPr>
        <p:spPr>
          <a:xfrm>
            <a:off x="7418684" y="5617029"/>
            <a:ext cx="375557" cy="3592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>
            <a:off x="6673013" y="5796643"/>
            <a:ext cx="729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240030" y="5600701"/>
            <a:ext cx="0" cy="3755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99964" y="1545385"/>
            <a:ext cx="28963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itchFamily="2" charset="2"/>
              <a:buChar char="§"/>
            </a:pPr>
            <a:r>
              <a:rPr lang="ko-KR" altLang="en-US" sz="2000" b="1" dirty="0" smtClean="0"/>
              <a:t>지정된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동종의 검증 </a:t>
            </a:r>
            <a:r>
              <a:rPr lang="ko-KR" altLang="en-US" sz="2000" b="1" dirty="0" err="1" smtClean="0"/>
              <a:t>노드들의</a:t>
            </a:r>
            <a:r>
              <a:rPr lang="ko-KR" altLang="en-US" sz="2000" b="1" dirty="0" smtClean="0"/>
              <a:t> 집합</a:t>
            </a:r>
            <a:endParaRPr lang="en-US" altLang="ko-KR" sz="2000" b="1" dirty="0" smtClean="0"/>
          </a:p>
          <a:p>
            <a:pPr marL="174625" indent="-174625">
              <a:buFont typeface="Wingdings" pitchFamily="2" charset="2"/>
              <a:buChar char="§"/>
            </a:pPr>
            <a:endParaRPr lang="en-US" altLang="ko-KR" sz="2000" b="1" dirty="0"/>
          </a:p>
          <a:p>
            <a:pPr marL="342900" indent="-342900">
              <a:buFont typeface="Wingdings" pitchFamily="2" charset="2"/>
              <a:buChar char="§"/>
              <a:tabLst>
                <a:tab pos="87313" algn="l"/>
                <a:tab pos="631825" algn="l"/>
              </a:tabLst>
            </a:pPr>
            <a:r>
              <a:rPr lang="en-US" altLang="ko-KR" sz="2000" b="1" dirty="0" smtClean="0">
                <a:solidFill>
                  <a:srgbClr val="0033CC"/>
                </a:solidFill>
              </a:rPr>
              <a:t>BFT/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비잔틴 합의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en-US" altLang="ko-KR" sz="2000" b="1" dirty="0"/>
              <a:t>f</a:t>
            </a:r>
            <a:r>
              <a:rPr lang="en-US" altLang="ko-KR" sz="2000" b="1" dirty="0" smtClean="0"/>
              <a:t>-out-of-n </a:t>
            </a:r>
            <a:r>
              <a:rPr lang="ko-KR" altLang="en-US" sz="2000" b="1" dirty="0" smtClean="0"/>
              <a:t>잘못된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대립적인 </a:t>
            </a:r>
            <a:r>
              <a:rPr lang="ko-KR" altLang="en-US" sz="2000" b="1" dirty="0" err="1" smtClean="0"/>
              <a:t>노드들을</a:t>
            </a:r>
            <a:r>
              <a:rPr lang="ko-KR" altLang="en-US" sz="2000" b="1" dirty="0" smtClean="0"/>
              <a:t> 용인함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ko-KR" altLang="en-US" sz="2000" b="1" dirty="0" smtClean="0"/>
              <a:t>일반화된 정족수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endParaRPr lang="en-US" altLang="ko-KR" sz="2000" b="1" dirty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en-US" altLang="ko-KR" sz="2000" b="1" dirty="0" err="1" smtClean="0"/>
              <a:t>Tx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는 합의 </a:t>
            </a:r>
            <a:r>
              <a:rPr lang="ko-KR" altLang="en-US" sz="2000" b="1" dirty="0" err="1" smtClean="0"/>
              <a:t>노드들로</a:t>
            </a:r>
            <a:r>
              <a:rPr lang="ko-KR" altLang="en-US" sz="2000" b="1" dirty="0" smtClean="0"/>
              <a:t> 보내짐</a:t>
            </a:r>
            <a:endParaRPr lang="en-US" altLang="ko-KR" sz="2000" b="1" dirty="0" smtClean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endParaRPr lang="en-US" altLang="ko-KR" sz="2000" b="1" dirty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합의는 </a:t>
            </a:r>
            <a:r>
              <a:rPr lang="en-US" altLang="ko-KR" sz="2000" b="1" dirty="0" err="1" smtClean="0"/>
              <a:t>tx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를 검증하고 결정하며 결과를 퍼트림</a:t>
            </a:r>
            <a:endParaRPr lang="en-US" altLang="ko-KR" sz="2000" b="1" dirty="0" smtClean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4376071" y="3037693"/>
            <a:ext cx="522513" cy="25631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288961" y="3904829"/>
            <a:ext cx="522513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5440088" y="2435084"/>
            <a:ext cx="941667" cy="359228"/>
            <a:chOff x="4757064" y="1946341"/>
            <a:chExt cx="941667" cy="359228"/>
          </a:xfrm>
        </p:grpSpPr>
        <p:sp>
          <p:nvSpPr>
            <p:cNvPr id="84" name="직사각형 83"/>
            <p:cNvSpPr/>
            <p:nvPr/>
          </p:nvSpPr>
          <p:spPr>
            <a:xfrm>
              <a:off x="4898585" y="1946341"/>
              <a:ext cx="375557" cy="359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/>
            <p:cNvCxnSpPr/>
            <p:nvPr/>
          </p:nvCxnSpPr>
          <p:spPr>
            <a:xfrm flipV="1">
              <a:off x="4757064" y="2123118"/>
              <a:ext cx="146958" cy="15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>
              <a:off x="5279577" y="2032305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5290459" y="2152047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>
              <a:off x="5287761" y="2273733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8240572" y="3785825"/>
            <a:ext cx="941667" cy="359228"/>
            <a:chOff x="4757064" y="1946341"/>
            <a:chExt cx="941667" cy="359228"/>
          </a:xfrm>
        </p:grpSpPr>
        <p:sp>
          <p:nvSpPr>
            <p:cNvPr id="94" name="직사각형 93"/>
            <p:cNvSpPr/>
            <p:nvPr/>
          </p:nvSpPr>
          <p:spPr>
            <a:xfrm>
              <a:off x="4898585" y="1946341"/>
              <a:ext cx="375557" cy="359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 flipV="1">
              <a:off x="4757064" y="2123118"/>
              <a:ext cx="146958" cy="15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>
              <a:off x="5279577" y="2032305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5290459" y="2152047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>
              <a:off x="5287761" y="2273733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6716565" y="1749407"/>
            <a:ext cx="941667" cy="359228"/>
            <a:chOff x="4757064" y="1946341"/>
            <a:chExt cx="941667" cy="359228"/>
          </a:xfrm>
        </p:grpSpPr>
        <p:sp>
          <p:nvSpPr>
            <p:cNvPr id="100" name="직사각형 99"/>
            <p:cNvSpPr/>
            <p:nvPr/>
          </p:nvSpPr>
          <p:spPr>
            <a:xfrm>
              <a:off x="4898585" y="1946341"/>
              <a:ext cx="375557" cy="359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/>
            <p:nvPr/>
          </p:nvCxnSpPr>
          <p:spPr>
            <a:xfrm flipV="1">
              <a:off x="4757064" y="2123118"/>
              <a:ext cx="146958" cy="15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5279577" y="2032305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5290459" y="2152047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5287761" y="2273733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7358806" y="4482767"/>
            <a:ext cx="941667" cy="359228"/>
            <a:chOff x="4757064" y="1946341"/>
            <a:chExt cx="941667" cy="359228"/>
          </a:xfrm>
        </p:grpSpPr>
        <p:sp>
          <p:nvSpPr>
            <p:cNvPr id="106" name="직사각형 105"/>
            <p:cNvSpPr/>
            <p:nvPr/>
          </p:nvSpPr>
          <p:spPr>
            <a:xfrm>
              <a:off x="4898585" y="1946341"/>
              <a:ext cx="375557" cy="359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/>
            <p:cNvCxnSpPr/>
            <p:nvPr/>
          </p:nvCxnSpPr>
          <p:spPr>
            <a:xfrm flipV="1">
              <a:off x="4757064" y="2123118"/>
              <a:ext cx="146958" cy="15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>
              <a:off x="5279577" y="2032305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>
              <a:off x="5290459" y="2152047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5287761" y="2273733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5660545" y="2471010"/>
            <a:ext cx="250478" cy="341530"/>
            <a:chOff x="6694714" y="5308616"/>
            <a:chExt cx="359229" cy="573776"/>
          </a:xfrm>
        </p:grpSpPr>
        <p:cxnSp>
          <p:nvCxnSpPr>
            <p:cNvPr id="112" name="직선 연결선 111"/>
            <p:cNvCxnSpPr/>
            <p:nvPr/>
          </p:nvCxnSpPr>
          <p:spPr>
            <a:xfrm>
              <a:off x="6694714" y="5689224"/>
              <a:ext cx="108857" cy="193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6803571" y="5308616"/>
              <a:ext cx="250372" cy="57377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6912427" y="1763412"/>
            <a:ext cx="250478" cy="341530"/>
            <a:chOff x="6694714" y="5308616"/>
            <a:chExt cx="359229" cy="573776"/>
          </a:xfrm>
        </p:grpSpPr>
        <p:cxnSp>
          <p:nvCxnSpPr>
            <p:cNvPr id="118" name="직선 연결선 117"/>
            <p:cNvCxnSpPr/>
            <p:nvPr/>
          </p:nvCxnSpPr>
          <p:spPr>
            <a:xfrm>
              <a:off x="6694714" y="5689224"/>
              <a:ext cx="108857" cy="193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6803571" y="5308616"/>
              <a:ext cx="250372" cy="57377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7554147" y="4465758"/>
            <a:ext cx="294322" cy="341530"/>
            <a:chOff x="6694714" y="5308616"/>
            <a:chExt cx="530965" cy="573776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6694714" y="5689224"/>
              <a:ext cx="108857" cy="193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V="1">
              <a:off x="6975307" y="5308616"/>
              <a:ext cx="250372" cy="57377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타원 142"/>
          <p:cNvSpPr/>
          <p:nvPr/>
        </p:nvSpPr>
        <p:spPr>
          <a:xfrm>
            <a:off x="4071247" y="4244230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/>
          <p:cNvCxnSpPr/>
          <p:nvPr/>
        </p:nvCxnSpPr>
        <p:spPr>
          <a:xfrm flipV="1">
            <a:off x="5276882" y="3034927"/>
            <a:ext cx="522513" cy="4376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7500175" y="3099429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6841524" y="3038251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4572024" y="4135398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8104552" y="1664129"/>
            <a:ext cx="359229" cy="4354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6074221" y="4168633"/>
            <a:ext cx="359229" cy="4354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8523604" y="2697221"/>
            <a:ext cx="941667" cy="359228"/>
            <a:chOff x="4757064" y="1946341"/>
            <a:chExt cx="941667" cy="359228"/>
          </a:xfrm>
        </p:grpSpPr>
        <p:sp>
          <p:nvSpPr>
            <p:cNvPr id="156" name="직사각형 155"/>
            <p:cNvSpPr/>
            <p:nvPr/>
          </p:nvSpPr>
          <p:spPr>
            <a:xfrm>
              <a:off x="4898585" y="1946341"/>
              <a:ext cx="375557" cy="359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/>
            <p:nvPr/>
          </p:nvCxnSpPr>
          <p:spPr>
            <a:xfrm flipV="1">
              <a:off x="4757064" y="2123118"/>
              <a:ext cx="146958" cy="15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/>
            <p:cNvCxnSpPr/>
            <p:nvPr/>
          </p:nvCxnSpPr>
          <p:spPr>
            <a:xfrm>
              <a:off x="5279577" y="2032305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/>
            <p:cNvCxnSpPr/>
            <p:nvPr/>
          </p:nvCxnSpPr>
          <p:spPr>
            <a:xfrm>
              <a:off x="5290459" y="2152047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>
              <a:off x="5287761" y="2273733"/>
              <a:ext cx="408272" cy="12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066" y="761655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err="1" smtClean="0"/>
              <a:t>컨소시움</a:t>
            </a:r>
            <a:r>
              <a:rPr lang="ko-KR" altLang="en-US" sz="2800" b="1" dirty="0" smtClean="0"/>
              <a:t> 합의 </a:t>
            </a:r>
            <a:r>
              <a:rPr lang="en-US" altLang="ko-KR" sz="2800" b="1" dirty="0" smtClean="0"/>
              <a:t>(BFT, </a:t>
            </a:r>
            <a:r>
              <a:rPr lang="en-US" altLang="ko-KR" sz="2800" b="1" dirty="0" err="1" smtClean="0"/>
              <a:t>Hyperledger</a:t>
            </a:r>
            <a:r>
              <a:rPr lang="en-US" altLang="ko-KR" sz="2800" b="1" dirty="0" smtClean="0"/>
              <a:t>)</a:t>
            </a:r>
            <a:endParaRPr lang="en-US" altLang="ko-KR" sz="2800" b="1" dirty="0"/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</p:txBody>
      </p:sp>
      <p:cxnSp>
        <p:nvCxnSpPr>
          <p:cNvPr id="162" name="직선 화살표 연결선 161"/>
          <p:cNvCxnSpPr/>
          <p:nvPr/>
        </p:nvCxnSpPr>
        <p:spPr>
          <a:xfrm>
            <a:off x="8463781" y="1912318"/>
            <a:ext cx="593218" cy="17731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8697379" y="2732162"/>
            <a:ext cx="250478" cy="341530"/>
            <a:chOff x="6694714" y="5308616"/>
            <a:chExt cx="359229" cy="573776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6694714" y="5689224"/>
              <a:ext cx="108857" cy="193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6803571" y="5308616"/>
              <a:ext cx="250372" cy="57377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/>
          <p:cNvGrpSpPr/>
          <p:nvPr/>
        </p:nvGrpSpPr>
        <p:grpSpPr>
          <a:xfrm>
            <a:off x="8457883" y="3777214"/>
            <a:ext cx="250478" cy="341530"/>
            <a:chOff x="6694714" y="5308616"/>
            <a:chExt cx="359229" cy="573776"/>
          </a:xfrm>
        </p:grpSpPr>
        <p:cxnSp>
          <p:nvCxnSpPr>
            <p:cNvPr id="164" name="직선 연결선 163"/>
            <p:cNvCxnSpPr/>
            <p:nvPr/>
          </p:nvCxnSpPr>
          <p:spPr>
            <a:xfrm>
              <a:off x="6694714" y="5689224"/>
              <a:ext cx="108857" cy="193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flipV="1">
              <a:off x="6803571" y="5308616"/>
              <a:ext cx="250372" cy="57377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>
            <a:stCxn id="153" idx="6"/>
            <a:endCxn id="148" idx="2"/>
          </p:cNvCxnSpPr>
          <p:nvPr/>
        </p:nvCxnSpPr>
        <p:spPr>
          <a:xfrm>
            <a:off x="7210792" y="1738147"/>
            <a:ext cx="893760" cy="14369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V="1">
            <a:off x="5947761" y="1804224"/>
            <a:ext cx="987736" cy="46660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endCxn id="152" idx="0"/>
          </p:cNvCxnSpPr>
          <p:nvPr/>
        </p:nvCxnSpPr>
        <p:spPr>
          <a:xfrm>
            <a:off x="5911023" y="2843909"/>
            <a:ext cx="342813" cy="132472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endCxn id="151" idx="2"/>
          </p:cNvCxnSpPr>
          <p:nvPr/>
        </p:nvCxnSpPr>
        <p:spPr>
          <a:xfrm>
            <a:off x="6381755" y="4416013"/>
            <a:ext cx="1107485" cy="11245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endCxn id="161" idx="1"/>
          </p:cNvCxnSpPr>
          <p:nvPr/>
        </p:nvCxnSpPr>
        <p:spPr>
          <a:xfrm>
            <a:off x="7247262" y="1998724"/>
            <a:ext cx="1448441" cy="49658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endCxn id="150" idx="1"/>
          </p:cNvCxnSpPr>
          <p:nvPr/>
        </p:nvCxnSpPr>
        <p:spPr>
          <a:xfrm>
            <a:off x="7258044" y="2127933"/>
            <a:ext cx="958903" cy="167629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endCxn id="151" idx="1"/>
          </p:cNvCxnSpPr>
          <p:nvPr/>
        </p:nvCxnSpPr>
        <p:spPr>
          <a:xfrm>
            <a:off x="7130301" y="2141652"/>
            <a:ext cx="411547" cy="223286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endCxn id="152" idx="7"/>
          </p:cNvCxnSpPr>
          <p:nvPr/>
        </p:nvCxnSpPr>
        <p:spPr>
          <a:xfrm flipH="1">
            <a:off x="6380842" y="2127130"/>
            <a:ext cx="578882" cy="210527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endCxn id="151" idx="1"/>
          </p:cNvCxnSpPr>
          <p:nvPr/>
        </p:nvCxnSpPr>
        <p:spPr>
          <a:xfrm>
            <a:off x="5947898" y="2533878"/>
            <a:ext cx="1593950" cy="184063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5884783" y="2391145"/>
            <a:ext cx="2823578" cy="30641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51" idx="0"/>
          </p:cNvCxnSpPr>
          <p:nvPr/>
        </p:nvCxnSpPr>
        <p:spPr>
          <a:xfrm flipV="1">
            <a:off x="7668855" y="2097798"/>
            <a:ext cx="584059" cy="221295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52" idx="7"/>
          </p:cNvCxnSpPr>
          <p:nvPr/>
        </p:nvCxnSpPr>
        <p:spPr>
          <a:xfrm flipV="1">
            <a:off x="6380842" y="2044792"/>
            <a:ext cx="1723710" cy="21876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 flipV="1">
            <a:off x="6480537" y="2727132"/>
            <a:ext cx="2249578" cy="151373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endCxn id="150" idx="2"/>
          </p:cNvCxnSpPr>
          <p:nvPr/>
        </p:nvCxnSpPr>
        <p:spPr>
          <a:xfrm flipV="1">
            <a:off x="6415547" y="3958172"/>
            <a:ext cx="1748792" cy="33655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V="1">
            <a:off x="8387530" y="3091541"/>
            <a:ext cx="370120" cy="72127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endCxn id="150" idx="3"/>
          </p:cNvCxnSpPr>
          <p:nvPr/>
        </p:nvCxnSpPr>
        <p:spPr>
          <a:xfrm flipV="1">
            <a:off x="7832358" y="4112119"/>
            <a:ext cx="384589" cy="37525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endCxn id="161" idx="0"/>
          </p:cNvCxnSpPr>
          <p:nvPr/>
        </p:nvCxnSpPr>
        <p:spPr>
          <a:xfrm>
            <a:off x="8463412" y="2011366"/>
            <a:ext cx="359298" cy="4201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51" idx="7"/>
          </p:cNvCxnSpPr>
          <p:nvPr/>
        </p:nvCxnSpPr>
        <p:spPr>
          <a:xfrm flipV="1">
            <a:off x="7795861" y="2753854"/>
            <a:ext cx="848192" cy="16206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8403868" y="4231212"/>
            <a:ext cx="522513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1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2271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합의</a:t>
            </a:r>
            <a:r>
              <a:rPr lang="en-US" altLang="ko-KR" sz="2800" b="1" dirty="0" smtClean="0"/>
              <a:t>(Consensus) (5/7)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17931" y="68471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err="1" smtClean="0"/>
              <a:t>컨서시움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합의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승인</a:t>
            </a:r>
            <a:r>
              <a:rPr lang="en-US" altLang="ko-KR" sz="2800" b="1" dirty="0" smtClean="0"/>
              <a:t>(permissioned)</a:t>
            </a:r>
            <a:endParaRPr lang="en-US" altLang="ko-KR" sz="2800" b="1" dirty="0"/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9709" y="1545385"/>
            <a:ext cx="90032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itchFamily="2" charset="2"/>
              <a:buChar char="§"/>
            </a:pPr>
            <a:r>
              <a:rPr lang="ko-KR" altLang="en-US" sz="2000" b="1" dirty="0" smtClean="0"/>
              <a:t> 중앙 실체가 그룹 </a:t>
            </a:r>
            <a:r>
              <a:rPr lang="ko-KR" altLang="en-US" sz="2000" b="1" dirty="0" err="1" smtClean="0"/>
              <a:t>멤버쉽을</a:t>
            </a:r>
            <a:r>
              <a:rPr lang="ko-KR" altLang="en-US" sz="2000" b="1" dirty="0" smtClean="0"/>
              <a:t> 제어함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</a:pPr>
            <a:r>
              <a:rPr lang="ko-KR" altLang="en-US" sz="2000" b="1" dirty="0" smtClean="0"/>
              <a:t>프로토콜 내에서 </a:t>
            </a:r>
            <a:r>
              <a:rPr lang="ko-KR" altLang="en-US" sz="2000" b="1" dirty="0" err="1" smtClean="0"/>
              <a:t>다이나믹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멤버쉽은</a:t>
            </a:r>
            <a:r>
              <a:rPr lang="ko-KR" altLang="en-US" sz="2000" b="1" dirty="0" smtClean="0"/>
              <a:t> 변경됨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</a:pPr>
            <a:r>
              <a:rPr lang="ko-KR" altLang="en-US" sz="2000" b="1" dirty="0" err="1" smtClean="0">
                <a:solidFill>
                  <a:srgbClr val="0033CC"/>
                </a:solidFill>
              </a:rPr>
              <a:t>멤버쉽은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 프로토콜 그 자체에 의해 그 때마다 즉시 결정될 수 있음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533400" lvl="1" indent="-358775">
              <a:buFont typeface="Wingdings" pitchFamily="2" charset="2"/>
              <a:buChar char="ü"/>
            </a:pPr>
            <a:endParaRPr lang="en-US" altLang="ko-KR" sz="2000" b="1" dirty="0"/>
          </a:p>
          <a:p>
            <a:pPr marL="342900" indent="-342900">
              <a:buFont typeface="Wingdings" pitchFamily="2" charset="2"/>
              <a:buChar char="§"/>
              <a:tabLst>
                <a:tab pos="446088" algn="l"/>
              </a:tabLst>
            </a:pPr>
            <a:r>
              <a:rPr lang="ko-KR" altLang="en-US" sz="2000" b="1" dirty="0" smtClean="0"/>
              <a:t>분산 </a:t>
            </a:r>
            <a:r>
              <a:rPr lang="ko-KR" altLang="en-US" sz="2000" b="1" dirty="0" err="1" smtClean="0"/>
              <a:t>컴퓨팅내에서</a:t>
            </a:r>
            <a:r>
              <a:rPr lang="ko-KR" altLang="en-US" sz="2000" b="1" dirty="0" smtClean="0"/>
              <a:t> 잘 이해된 문제점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en-US" altLang="ko-KR" sz="2000" b="1" dirty="0" smtClean="0">
                <a:solidFill>
                  <a:srgbClr val="0033CC"/>
                </a:solidFill>
              </a:rPr>
              <a:t>BFT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와 합의는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1985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년경 부터 연구되었음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804863" lvl="2" indent="-358775">
              <a:buFont typeface="Wingdings" pitchFamily="2" charset="2"/>
              <a:buChar char="Ø"/>
              <a:tabLst>
                <a:tab pos="174625" algn="l"/>
                <a:tab pos="631825" algn="l"/>
              </a:tabLst>
            </a:pPr>
            <a:r>
              <a:rPr lang="ko-KR" altLang="en-US" sz="2000" b="1" dirty="0" smtClean="0">
                <a:solidFill>
                  <a:srgbClr val="0033CC"/>
                </a:solidFill>
              </a:rPr>
              <a:t>명확한 가정 및 톱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-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다운 설계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804863" lvl="2" indent="-358775">
              <a:buFont typeface="Wingdings" pitchFamily="2" charset="2"/>
              <a:buChar char="Ø"/>
              <a:tabLst>
                <a:tab pos="174625" algn="l"/>
                <a:tab pos="631825" algn="l"/>
              </a:tabLst>
            </a:pPr>
            <a:r>
              <a:rPr lang="en-US" altLang="ko-KR" sz="2000" b="1" dirty="0" smtClean="0">
                <a:solidFill>
                  <a:srgbClr val="0033CC"/>
                </a:solidFill>
              </a:rPr>
              <a:t>700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프로토콜들과 계산</a:t>
            </a:r>
            <a:r>
              <a:rPr lang="en-US" altLang="ko-KR" sz="2000" b="1" dirty="0">
                <a:solidFill>
                  <a:srgbClr val="0033CC"/>
                </a:solidFill>
              </a:rPr>
              <a:t>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[AGK+15]</a:t>
            </a:r>
          </a:p>
          <a:p>
            <a:pPr marL="804863" lvl="2" indent="-358775">
              <a:buFont typeface="Wingdings" pitchFamily="2" charset="2"/>
              <a:buChar char="Ø"/>
              <a:tabLst>
                <a:tab pos="174625" algn="l"/>
                <a:tab pos="631825" algn="l"/>
              </a:tabLst>
            </a:pPr>
            <a:r>
              <a:rPr lang="ko-KR" altLang="en-US" sz="2000" b="1" dirty="0" smtClean="0">
                <a:solidFill>
                  <a:srgbClr val="0033CC"/>
                </a:solidFill>
              </a:rPr>
              <a:t>교재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[CGR11]</a:t>
            </a:r>
          </a:p>
          <a:p>
            <a:pPr marL="804863" lvl="2" indent="-358775">
              <a:buFont typeface="Wingdings" pitchFamily="2" charset="2"/>
              <a:buChar char="Ø"/>
              <a:tabLst>
                <a:tab pos="174625" algn="l"/>
                <a:tab pos="631825" algn="l"/>
              </a:tabLst>
            </a:pPr>
            <a:r>
              <a:rPr lang="ko-KR" altLang="en-US" sz="2000" b="1" dirty="0" smtClean="0">
                <a:solidFill>
                  <a:srgbClr val="0033CC"/>
                </a:solidFill>
              </a:rPr>
              <a:t>개방형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소스 구현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[BFT-</a:t>
            </a:r>
            <a:r>
              <a:rPr lang="en-US" altLang="ko-KR" sz="2000" b="1" dirty="0" err="1" smtClean="0">
                <a:solidFill>
                  <a:srgbClr val="0033CC"/>
                </a:solidFill>
              </a:rPr>
              <a:t>SMaRT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]</a:t>
            </a:r>
            <a:endParaRPr lang="en-US" altLang="ko-KR" sz="2000" b="1" dirty="0">
              <a:solidFill>
                <a:srgbClr val="0033CC"/>
              </a:solidFill>
            </a:endParaRPr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ko-KR" altLang="en-US" sz="2000" b="1" dirty="0" smtClean="0"/>
              <a:t>많은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시스템들은 이미 충돌 용인 합의를 제공함 </a:t>
            </a:r>
            <a:r>
              <a:rPr lang="en-US" altLang="ko-KR" sz="2000" b="1" dirty="0" smtClean="0"/>
              <a:t>[Cubby, Zookeeper, </a:t>
            </a:r>
            <a:r>
              <a:rPr lang="en-US" altLang="ko-KR" sz="2000" b="1" dirty="0" err="1" smtClean="0"/>
              <a:t>etcd</a:t>
            </a:r>
            <a:r>
              <a:rPr lang="en-US" altLang="ko-KR" sz="2000" b="1" dirty="0" smtClean="0"/>
              <a:t> …)</a:t>
            </a:r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en-US" altLang="ko-KR" sz="2000" dirty="0">
                <a:solidFill>
                  <a:srgbClr val="C4000A"/>
                </a:solidFill>
              </a:rPr>
              <a:t>Ω(n2</a:t>
            </a:r>
            <a:r>
              <a:rPr lang="en-US" altLang="ko-KR" sz="2000" dirty="0" smtClean="0">
                <a:solidFill>
                  <a:srgbClr val="C4000A"/>
                </a:solidFill>
              </a:rPr>
              <a:t>) </a:t>
            </a:r>
            <a:r>
              <a:rPr lang="ko-KR" altLang="en-US" sz="2000" dirty="0" smtClean="0"/>
              <a:t>통신을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필요로 함 </a:t>
            </a:r>
            <a:r>
              <a:rPr lang="en-US" altLang="ko-KR" sz="2000" dirty="0" smtClean="0"/>
              <a:t>(10-100 </a:t>
            </a:r>
            <a:r>
              <a:rPr lang="ko-KR" altLang="en-US" sz="2000" dirty="0" err="1" smtClean="0"/>
              <a:t>노드에</a:t>
            </a:r>
            <a:r>
              <a:rPr lang="ko-KR" altLang="en-US" sz="2000" dirty="0" smtClean="0"/>
              <a:t> 대하여는 </a:t>
            </a:r>
            <a:r>
              <a:rPr lang="en-US" altLang="ko-KR" sz="2000" dirty="0" smtClean="0"/>
              <a:t>OK, 1000 </a:t>
            </a:r>
            <a:r>
              <a:rPr lang="ko-KR" altLang="en-US" sz="2000" dirty="0" smtClean="0"/>
              <a:t>이상은 </a:t>
            </a:r>
            <a:r>
              <a:rPr lang="en-US" altLang="ko-KR" sz="2000" dirty="0" smtClean="0"/>
              <a:t>NOK)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endParaRPr lang="en-US" altLang="ko-KR" sz="2000" b="1" dirty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en-US" altLang="ko-KR" sz="2000" b="1" dirty="0" smtClean="0"/>
              <a:t>BFT </a:t>
            </a:r>
            <a:r>
              <a:rPr lang="ko-KR" altLang="en-US" sz="2000" b="1" dirty="0" err="1" smtClean="0"/>
              <a:t>프로토콜내</a:t>
            </a:r>
            <a:r>
              <a:rPr lang="ko-KR" altLang="en-US" sz="2000" b="1" dirty="0" smtClean="0"/>
              <a:t> 연구 부활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ko-KR" altLang="en-US" sz="2000" b="1" dirty="0" err="1" smtClean="0"/>
              <a:t>확장성</a:t>
            </a:r>
            <a:r>
              <a:rPr lang="ko-KR" altLang="en-US" sz="2000" b="1" dirty="0" smtClean="0"/>
              <a:t> 및 통신 효율에 초점을 둠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8749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2271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합의</a:t>
            </a:r>
            <a:r>
              <a:rPr lang="en-US" altLang="ko-KR" sz="2800" b="1" dirty="0" smtClean="0"/>
              <a:t>(Consensus) (6/7)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17931" y="68471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err="1" smtClean="0"/>
              <a:t>컨소시움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합의 </a:t>
            </a:r>
            <a:r>
              <a:rPr lang="en-US" altLang="ko-KR" sz="2800" b="1" dirty="0" smtClean="0"/>
              <a:t>- </a:t>
            </a:r>
            <a:r>
              <a:rPr lang="ko-KR" altLang="en-US" sz="2800" b="1" dirty="0" err="1" smtClean="0"/>
              <a:t>개발중</a:t>
            </a:r>
            <a:endParaRPr lang="en-US" altLang="ko-KR" sz="2800" b="1" dirty="0"/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7051" y="1545385"/>
            <a:ext cx="9003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itchFamily="2" charset="2"/>
              <a:buChar char="§"/>
            </a:pPr>
            <a:r>
              <a:rPr lang="ko-KR" altLang="en-US" sz="2000" b="1" dirty="0" smtClean="0"/>
              <a:t>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0033CC"/>
                </a:solidFill>
              </a:rPr>
              <a:t>Hyperledger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 fabric (</a:t>
            </a:r>
            <a:r>
              <a:rPr lang="ko-KR" altLang="en-US" sz="2000" b="1" dirty="0" err="1" smtClean="0">
                <a:solidFill>
                  <a:srgbClr val="0033CC"/>
                </a:solidFill>
              </a:rPr>
              <a:t>하이퍼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원장 구조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) (</a:t>
            </a:r>
            <a:r>
              <a:rPr lang="ko-KR" altLang="en-US" sz="2000" b="1" dirty="0" err="1" smtClean="0">
                <a:solidFill>
                  <a:srgbClr val="0033CC"/>
                </a:solidFill>
              </a:rPr>
              <a:t>하이퍼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 원장에 대한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IBM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의 기고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)</a:t>
            </a:r>
          </a:p>
          <a:p>
            <a:pPr marL="533400" lvl="1" indent="-358775">
              <a:buFont typeface="Wingdings" pitchFamily="2" charset="2"/>
              <a:buChar char="ü"/>
            </a:pPr>
            <a:r>
              <a:rPr lang="en-US" altLang="ko-KR" sz="2000" b="1" dirty="0" smtClean="0"/>
              <a:t>PBFT </a:t>
            </a:r>
            <a:r>
              <a:rPr lang="ko-KR" altLang="en-US" sz="2000" b="1" dirty="0" smtClean="0"/>
              <a:t>프로토콜을 포함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</a:pPr>
            <a:endParaRPr lang="en-US" altLang="ko-KR" sz="2000" b="1" dirty="0"/>
          </a:p>
          <a:p>
            <a:pPr marL="342900" indent="-342900">
              <a:buFont typeface="Wingdings" pitchFamily="2" charset="2"/>
              <a:buChar char="§"/>
              <a:tabLst>
                <a:tab pos="446088" algn="l"/>
              </a:tabLst>
            </a:pPr>
            <a:r>
              <a:rPr lang="en-US" altLang="ko-KR" sz="2000" b="1" dirty="0" err="1">
                <a:solidFill>
                  <a:srgbClr val="4B4B4B"/>
                </a:solidFill>
              </a:rPr>
              <a:t>Tendermint</a:t>
            </a:r>
            <a:r>
              <a:rPr lang="en-US" altLang="ko-KR" sz="2000" b="1" dirty="0">
                <a:solidFill>
                  <a:srgbClr val="4B4B4B"/>
                </a:solidFill>
              </a:rPr>
              <a:t>, Juno/</a:t>
            </a:r>
            <a:r>
              <a:rPr lang="en-US" altLang="ko-KR" sz="2000" b="1" dirty="0" err="1">
                <a:solidFill>
                  <a:srgbClr val="4B4B4B"/>
                </a:solidFill>
              </a:rPr>
              <a:t>Kadena</a:t>
            </a:r>
            <a:r>
              <a:rPr lang="en-US" altLang="ko-KR" sz="2000" b="1" dirty="0">
                <a:solidFill>
                  <a:srgbClr val="4B4B4B"/>
                </a:solidFill>
              </a:rPr>
              <a:t>, JPMC Quorum, </a:t>
            </a:r>
            <a:r>
              <a:rPr lang="en-US" altLang="ko-KR" sz="2000" b="1" dirty="0" err="1">
                <a:solidFill>
                  <a:srgbClr val="4B4B4B"/>
                </a:solidFill>
              </a:rPr>
              <a:t>Axoni</a:t>
            </a:r>
            <a:r>
              <a:rPr lang="en-US" altLang="ko-KR" sz="2000" b="1" dirty="0">
                <a:solidFill>
                  <a:srgbClr val="4B4B4B"/>
                </a:solidFill>
              </a:rPr>
              <a:t>, </a:t>
            </a:r>
            <a:r>
              <a:rPr lang="en-US" altLang="ko-KR" sz="2000" b="1" dirty="0" err="1">
                <a:solidFill>
                  <a:srgbClr val="4B4B4B"/>
                </a:solidFill>
              </a:rPr>
              <a:t>Iroha</a:t>
            </a:r>
            <a:r>
              <a:rPr lang="en-US" altLang="ko-KR" sz="2000" b="1" dirty="0">
                <a:solidFill>
                  <a:srgbClr val="4B4B4B"/>
                </a:solidFill>
              </a:rPr>
              <a:t>, Chain </a:t>
            </a:r>
            <a:r>
              <a:rPr lang="ko-KR" altLang="en-US" sz="2000" b="1" dirty="0">
                <a:solidFill>
                  <a:srgbClr val="4B4B4B"/>
                </a:solidFill>
              </a:rPr>
              <a:t>등</a:t>
            </a:r>
            <a:endParaRPr lang="ko-KR" altLang="ko-KR" sz="2000" b="1" dirty="0">
              <a:solidFill>
                <a:srgbClr val="4B4B4B"/>
              </a:solidFill>
            </a:endParaRPr>
          </a:p>
          <a:p>
            <a:pPr>
              <a:tabLst>
                <a:tab pos="446088" algn="l"/>
              </a:tabLst>
            </a:pPr>
            <a:endParaRPr lang="en-US" altLang="ko-KR" sz="2000" b="1" dirty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en-US" altLang="ko-KR" sz="2000" dirty="0" err="1">
                <a:solidFill>
                  <a:srgbClr val="0083D0"/>
                </a:solidFill>
              </a:rPr>
              <a:t>HoneyBadgerBFT</a:t>
            </a:r>
            <a:r>
              <a:rPr lang="en-US" altLang="ko-KR" sz="2000" dirty="0">
                <a:solidFill>
                  <a:srgbClr val="0083D0"/>
                </a:solidFill>
              </a:rPr>
              <a:t> [MXC+16]</a:t>
            </a:r>
            <a:endParaRPr lang="ko-KR" altLang="ko-KR" sz="2000" dirty="0">
              <a:solidFill>
                <a:srgbClr val="0083D0"/>
              </a:solidFill>
            </a:endParaRPr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할부 상환을 포함하는 실제적 </a:t>
            </a:r>
            <a:r>
              <a:rPr lang="ko-KR" altLang="en-US" sz="2000" b="1" dirty="0" err="1" smtClean="0"/>
              <a:t>난수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BFT</a:t>
            </a:r>
            <a:r>
              <a:rPr lang="ko-KR" altLang="en-US" sz="2000" b="1" dirty="0" smtClean="0"/>
              <a:t>를 다시 논의함</a:t>
            </a:r>
            <a:endParaRPr lang="en-US" altLang="ko-KR" sz="2000" b="1" dirty="0" smtClean="0"/>
          </a:p>
          <a:p>
            <a:pPr marL="174625" lvl="1">
              <a:tabLst>
                <a:tab pos="174625" algn="l"/>
                <a:tab pos="358775" algn="l"/>
              </a:tabLst>
            </a:pPr>
            <a:endParaRPr lang="en-US" altLang="ko-KR" sz="2000" b="1" dirty="0" smtClean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 많은 기존의 </a:t>
            </a:r>
            <a:r>
              <a:rPr lang="en-US" altLang="ko-KR" sz="2000" b="1" dirty="0" smtClean="0"/>
              <a:t>BFT </a:t>
            </a:r>
            <a:r>
              <a:rPr lang="ko-KR" altLang="en-US" sz="2000" b="1" dirty="0" smtClean="0"/>
              <a:t>라이브러리들은 블록 체인보다 먼저 나타남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en-US" altLang="ko-KR" sz="2000" b="1" dirty="0" smtClean="0">
                <a:solidFill>
                  <a:srgbClr val="4B4B4B"/>
                </a:solidFill>
              </a:rPr>
              <a:t>BFT-</a:t>
            </a:r>
            <a:r>
              <a:rPr lang="en-US" altLang="ko-KR" sz="2000" b="1" dirty="0" err="1" smtClean="0">
                <a:solidFill>
                  <a:srgbClr val="4B4B4B"/>
                </a:solidFill>
              </a:rPr>
              <a:t>SMaRT</a:t>
            </a:r>
            <a:r>
              <a:rPr lang="en-US" altLang="ko-KR" sz="2000" b="1" dirty="0">
                <a:solidFill>
                  <a:srgbClr val="4B4B4B"/>
                </a:solidFill>
              </a:rPr>
              <a:t>, Univ. Lisbon (github.com/</a:t>
            </a:r>
            <a:r>
              <a:rPr lang="en-US" altLang="ko-KR" sz="2000" b="1" dirty="0" err="1">
                <a:solidFill>
                  <a:srgbClr val="4B4B4B"/>
                </a:solidFill>
              </a:rPr>
              <a:t>bft</a:t>
            </a:r>
            <a:r>
              <a:rPr lang="en-US" altLang="ko-KR" sz="2000" b="1" dirty="0">
                <a:solidFill>
                  <a:srgbClr val="4B4B4B"/>
                </a:solidFill>
              </a:rPr>
              <a:t>-smart/library</a:t>
            </a:r>
            <a:r>
              <a:rPr lang="en-US" altLang="ko-KR" sz="2000" b="1" dirty="0" smtClean="0">
                <a:solidFill>
                  <a:srgbClr val="4B4B4B"/>
                </a:solidFill>
              </a:rPr>
              <a:t>)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en-US" altLang="ko-KR" sz="2000" b="1" dirty="0" smtClean="0">
                <a:solidFill>
                  <a:srgbClr val="4B4B4B"/>
                </a:solidFill>
              </a:rPr>
              <a:t>Prime</a:t>
            </a:r>
            <a:r>
              <a:rPr lang="en-US" altLang="ko-KR" sz="2000" b="1" dirty="0">
                <a:solidFill>
                  <a:srgbClr val="4B4B4B"/>
                </a:solidFill>
              </a:rPr>
              <a:t>, Johns Hopkins Univ. (www.dsn.jhu.edu/byzrep/prime.html</a:t>
            </a:r>
            <a:r>
              <a:rPr lang="en-US" altLang="ko-KR" sz="2000" b="1" dirty="0" smtClean="0">
                <a:solidFill>
                  <a:srgbClr val="4B4B4B"/>
                </a:solidFill>
              </a:rPr>
              <a:t>)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8749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2271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합의</a:t>
            </a:r>
            <a:r>
              <a:rPr lang="en-US" altLang="ko-KR" sz="2800" b="1" dirty="0" smtClean="0"/>
              <a:t>(Consensus) (7/7)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17931" y="68471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err="1" smtClean="0"/>
              <a:t>확장성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– </a:t>
            </a:r>
            <a:r>
              <a:rPr lang="ko-KR" altLang="en-US" sz="2800" b="1" dirty="0" smtClean="0"/>
              <a:t>성능 타협</a:t>
            </a: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</p:txBody>
      </p:sp>
      <p:pic>
        <p:nvPicPr>
          <p:cNvPr id="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514" y="1534885"/>
            <a:ext cx="7870372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9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41361" y="4470633"/>
            <a:ext cx="5161661" cy="559562"/>
          </a:xfrm>
          <a:prstGeom prst="rect">
            <a:avLst/>
          </a:prstGeom>
          <a:solidFill>
            <a:schemeClr val="bg1">
              <a:lumMod val="65000"/>
              <a:alpha val="30196"/>
            </a:schemeClr>
          </a:solidFill>
          <a:ln>
            <a:noFill/>
          </a:ln>
          <a:effectLst/>
          <a:extLst/>
        </p:spPr>
        <p:txBody>
          <a:bodyPr wrap="none" lIns="36000" tIns="36000" rIns="36000" bIns="3600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8166" y="1112519"/>
            <a:ext cx="5183378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9pPr>
          </a:lstStyle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서</a:t>
            </a:r>
            <a:r>
              <a:rPr lang="ko-KR" altLang="en-US" sz="2800" spc="-4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론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블록 체인이란</a:t>
            </a:r>
            <a:r>
              <a:rPr lang="en-US" altLang="ko-KR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합</a:t>
            </a:r>
            <a:r>
              <a:rPr lang="ko-KR" altLang="en-US" sz="2800" spc="-4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검증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spc="-40" dirty="0" err="1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Hyperledger</a:t>
            </a: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Fabric</a:t>
            </a: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72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2271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검증</a:t>
            </a:r>
            <a:r>
              <a:rPr lang="en-US" altLang="ko-KR" sz="2800" b="1" dirty="0" smtClean="0"/>
              <a:t>(Validation) (1/4)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17931" y="68471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거래들에 대한 검증 </a:t>
            </a:r>
            <a:r>
              <a:rPr lang="en-US" altLang="ko-KR" sz="2800" b="1" dirty="0" smtClean="0"/>
              <a:t>– </a:t>
            </a:r>
            <a:r>
              <a:rPr lang="en-US" altLang="ko-KR" sz="2800" b="1" dirty="0" err="1" smtClean="0"/>
              <a:t>PoW</a:t>
            </a:r>
            <a:r>
              <a:rPr lang="en-US" altLang="ko-KR" sz="2800" b="1" dirty="0" smtClean="0"/>
              <a:t>(Proof of Work)</a:t>
            </a:r>
            <a:r>
              <a:rPr lang="ko-KR" altLang="en-US" sz="2800" b="1" dirty="0" smtClean="0"/>
              <a:t>프로토콜들</a:t>
            </a:r>
            <a:endParaRPr lang="en-US" altLang="ko-KR" sz="2800" b="1" dirty="0"/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7937" y="1545385"/>
            <a:ext cx="9003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itchFamily="2" charset="2"/>
              <a:buChar char="§"/>
            </a:pPr>
            <a:r>
              <a:rPr lang="ko-KR" altLang="en-US" sz="2000" b="1" dirty="0" smtClean="0"/>
              <a:t>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상태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s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와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operation o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에 대한 검증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술부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(predicate)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인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 P(s, o)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를 상기함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533400" lvl="1" indent="-358775">
              <a:buFont typeface="Wingdings" pitchFamily="2" charset="2"/>
              <a:buChar char="ü"/>
            </a:pPr>
            <a:endParaRPr lang="en-US" altLang="ko-KR" sz="2000" b="1" dirty="0"/>
          </a:p>
          <a:p>
            <a:pPr marL="342900" indent="-342900">
              <a:buFont typeface="Wingdings" pitchFamily="2" charset="2"/>
              <a:buChar char="§"/>
              <a:tabLst>
                <a:tab pos="446088" algn="l"/>
              </a:tabLst>
            </a:pPr>
            <a:r>
              <a:rPr lang="ko-KR" altLang="en-US" sz="2000" b="1" dirty="0" smtClean="0"/>
              <a:t>블록을 구성할 때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노드는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ko-KR" altLang="en-US" sz="2000" b="1" dirty="0" smtClean="0"/>
              <a:t>포함된 모든 </a:t>
            </a:r>
            <a:r>
              <a:rPr lang="en-US" altLang="ko-KR" sz="2000" b="1" dirty="0" err="1" smtClean="0"/>
              <a:t>tx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를 검증함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ko-KR" altLang="en-US" sz="2000" b="1" dirty="0" smtClean="0"/>
              <a:t>블록 내 배치 상에서 결정함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endParaRPr lang="en-US" altLang="ko-KR" sz="2000" b="1" dirty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>
                <a:solidFill>
                  <a:srgbClr val="0033CC"/>
                </a:solidFill>
              </a:rPr>
              <a:t>새로운 블록이 전파될 때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,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모든 </a:t>
            </a:r>
            <a:r>
              <a:rPr lang="ko-KR" altLang="en-US" sz="2000" b="1" dirty="0" err="1" smtClean="0">
                <a:solidFill>
                  <a:srgbClr val="0033CC"/>
                </a:solidFill>
              </a:rPr>
              <a:t>노드들은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 그 블록과 그 </a:t>
            </a:r>
            <a:r>
              <a:rPr lang="en-US" altLang="ko-KR" sz="2000" b="1" dirty="0" err="1" smtClean="0">
                <a:solidFill>
                  <a:srgbClr val="0033CC"/>
                </a:solidFill>
              </a:rPr>
              <a:t>tx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를 검증해야 함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비트 코인에 대하여는 간단함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디지털 서명과 그 코인이 쓰이지 않았음을 검증함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ko-KR" altLang="en-US" sz="2000" b="1" dirty="0" err="1" smtClean="0"/>
              <a:t>이더리움에</a:t>
            </a:r>
            <a:r>
              <a:rPr lang="ko-KR" altLang="en-US" sz="2000" b="1" dirty="0" smtClean="0"/>
              <a:t> 대하여는 더욱 복잡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모든 스마트 </a:t>
            </a:r>
            <a:r>
              <a:rPr lang="ko-KR" altLang="en-US" sz="2000" b="1" dirty="0" err="1" smtClean="0"/>
              <a:t>컨트랙트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노드를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재수행함</a:t>
            </a:r>
            <a:endParaRPr lang="en-US" altLang="ko-KR" sz="2000" b="1" dirty="0" smtClean="0"/>
          </a:p>
          <a:p>
            <a:pPr marL="174625" lvl="1">
              <a:tabLst>
                <a:tab pos="174625" algn="l"/>
                <a:tab pos="358775" algn="l"/>
              </a:tabLst>
            </a:pPr>
            <a:endParaRPr lang="en-US" altLang="ko-KR" sz="2000" b="1" dirty="0" smtClean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 검증은 비쌀 수 있</a:t>
            </a:r>
            <a:r>
              <a:rPr lang="ko-KR" altLang="en-US" sz="2000" b="1" dirty="0"/>
              <a:t>음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비트 코인 블록 체인은 모든 </a:t>
            </a:r>
            <a:r>
              <a:rPr lang="en-US" altLang="ko-KR" sz="2000" b="1" dirty="0" err="1" smtClean="0"/>
              <a:t>tx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의 로그를 포함함 </a:t>
            </a:r>
            <a:r>
              <a:rPr lang="en-US" altLang="ko-KR" sz="2000" b="1" dirty="0" smtClean="0"/>
              <a:t>– 2017</a:t>
            </a:r>
            <a:r>
              <a:rPr lang="ko-KR" altLang="en-US" sz="2000" b="1" dirty="0" smtClean="0"/>
              <a:t>년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월에 </a:t>
            </a:r>
            <a:r>
              <a:rPr lang="en-US" altLang="ko-KR" sz="2000" b="1" dirty="0" smtClean="0"/>
              <a:t>97GB</a:t>
            </a:r>
            <a:r>
              <a:rPr lang="ko-KR" altLang="en-US" sz="2000" b="1" dirty="0" smtClean="0"/>
              <a:t>임</a:t>
            </a:r>
            <a:endParaRPr lang="en-US" altLang="ko-KR" sz="2000" b="1" dirty="0" smtClean="0"/>
          </a:p>
          <a:p>
            <a:pPr marL="174625" lvl="1">
              <a:tabLst>
                <a:tab pos="174625" algn="l"/>
                <a:tab pos="358775" algn="l"/>
              </a:tabLst>
            </a:pPr>
            <a:endParaRPr lang="en-US" altLang="ko-KR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93482" y="5517120"/>
            <a:ext cx="4673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4B4B4B"/>
                </a:solidFill>
              </a:rPr>
              <a:t>(https://blockchain.info/charts/blocks-size)</a:t>
            </a:r>
            <a:endParaRPr lang="ko-KR" altLang="ko-KR" sz="2000" dirty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4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2271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검증</a:t>
            </a:r>
            <a:r>
              <a:rPr lang="en-US" altLang="ko-KR" sz="2800" b="1" dirty="0" smtClean="0"/>
              <a:t>(Validation) (2/4)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17931" y="68471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거래들에 대한 검증 </a:t>
            </a:r>
            <a:r>
              <a:rPr lang="en-US" altLang="ko-KR" sz="2800" b="1" dirty="0" smtClean="0"/>
              <a:t>– BFT </a:t>
            </a:r>
            <a:r>
              <a:rPr lang="ko-KR" altLang="en-US" sz="2800" b="1" dirty="0" smtClean="0"/>
              <a:t>프로토콜들</a:t>
            </a:r>
            <a:endParaRPr lang="en-US" altLang="ko-KR" sz="2800" b="1" dirty="0"/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7051" y="1545385"/>
            <a:ext cx="9003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itchFamily="2" charset="2"/>
              <a:buChar char="§"/>
            </a:pPr>
            <a:r>
              <a:rPr lang="ko-KR" altLang="en-US" sz="2000" b="1" dirty="0" smtClean="0"/>
              <a:t> 비잔틴 합의에 대한 특성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533400" lvl="1" indent="-358775">
              <a:buFont typeface="Wingdings" pitchFamily="2" charset="2"/>
              <a:buChar char="ü"/>
            </a:pPr>
            <a:r>
              <a:rPr lang="ko-KR" altLang="en-US" sz="2000" b="1" dirty="0" smtClean="0">
                <a:solidFill>
                  <a:srgbClr val="0033CC"/>
                </a:solidFill>
              </a:rPr>
              <a:t>약한 검증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모든 </a:t>
            </a:r>
            <a:r>
              <a:rPr lang="ko-KR" altLang="en-US" sz="2000" b="1" dirty="0" err="1" smtClean="0"/>
              <a:t>노드들이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옳</a:t>
            </a:r>
            <a:r>
              <a:rPr lang="ko-KR" altLang="en-US" sz="2000" b="1" dirty="0" smtClean="0"/>
              <a:t>다고 가정함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만일 모두가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v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를 제안하면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한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만이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v</a:t>
            </a:r>
            <a:r>
              <a:rPr lang="ko-KR" altLang="en-US" sz="2000" b="1" dirty="0" smtClean="0"/>
              <a:t>를 결정할 수 있음</a:t>
            </a:r>
            <a:r>
              <a:rPr lang="en-US" altLang="ko-KR" sz="2000" b="1" dirty="0" smtClean="0"/>
              <a:t>; </a:t>
            </a:r>
            <a:r>
              <a:rPr lang="ko-KR" altLang="en-US" sz="2000" b="1" dirty="0" smtClean="0"/>
              <a:t>만약 한 </a:t>
            </a:r>
            <a:r>
              <a:rPr lang="ko-KR" altLang="en-US" sz="2000" b="1" dirty="0" err="1" smtClean="0"/>
              <a:t>노드가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v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/>
              <a:t>를 결정하면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v</a:t>
            </a:r>
            <a:r>
              <a:rPr lang="ko-KR" altLang="en-US" sz="2000" b="1" dirty="0" smtClean="0"/>
              <a:t>는 어떤 </a:t>
            </a:r>
            <a:r>
              <a:rPr lang="ko-KR" altLang="en-US" sz="2000" b="1" dirty="0" err="1" smtClean="0"/>
              <a:t>노드에</a:t>
            </a:r>
            <a:r>
              <a:rPr lang="ko-KR" altLang="en-US" sz="2000" b="1" dirty="0" smtClean="0"/>
              <a:t> 의해 제안된 것임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</a:pPr>
            <a:r>
              <a:rPr lang="ko-KR" altLang="en-US" sz="2000" b="1" dirty="0" smtClean="0">
                <a:solidFill>
                  <a:srgbClr val="0033CC"/>
                </a:solidFill>
              </a:rPr>
              <a:t>합의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두개의</a:t>
            </a:r>
            <a:r>
              <a:rPr lang="ko-KR" altLang="en-US" sz="2000" b="1" dirty="0" smtClean="0"/>
              <a:t> 옳은 </a:t>
            </a:r>
            <a:r>
              <a:rPr lang="ko-KR" altLang="en-US" sz="2000" b="1" dirty="0" err="1" smtClean="0"/>
              <a:t>노드들은</a:t>
            </a:r>
            <a:r>
              <a:rPr lang="ko-KR" altLang="en-US" sz="2000" b="1" dirty="0" smtClean="0"/>
              <a:t> 서로 다르게 결정하지 않음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</a:pPr>
            <a:r>
              <a:rPr lang="ko-KR" altLang="en-US" sz="2000" b="1" dirty="0" smtClean="0">
                <a:solidFill>
                  <a:srgbClr val="0033CC"/>
                </a:solidFill>
              </a:rPr>
              <a:t>종료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모든 옳은 </a:t>
            </a:r>
            <a:r>
              <a:rPr lang="ko-KR" altLang="en-US" sz="2000" b="1" dirty="0" err="1" smtClean="0"/>
              <a:t>노드는</a:t>
            </a:r>
            <a:r>
              <a:rPr lang="ko-KR" altLang="en-US" sz="2000" b="1" dirty="0" smtClean="0"/>
              <a:t> 끝내 결정함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</a:pPr>
            <a:endParaRPr lang="en-US" altLang="ko-KR" sz="2000" b="1" dirty="0"/>
          </a:p>
          <a:p>
            <a:pPr marL="342900" indent="-342900">
              <a:buFont typeface="Wingdings" pitchFamily="2" charset="2"/>
              <a:buChar char="§"/>
              <a:tabLst>
                <a:tab pos="446088" algn="l"/>
              </a:tabLst>
            </a:pPr>
            <a:r>
              <a:rPr lang="ko-KR" altLang="en-US" sz="2000" b="1" dirty="0" smtClean="0"/>
              <a:t>표준 검증 개념은 응용과 연결되지 않음</a:t>
            </a:r>
            <a:endParaRPr lang="en-US" altLang="ko-KR" sz="2000" b="1" dirty="0" smtClean="0"/>
          </a:p>
          <a:p>
            <a:pPr marL="174625" lvl="1">
              <a:tabLst>
                <a:tab pos="174625" algn="l"/>
                <a:tab pos="358775" algn="l"/>
              </a:tabLst>
            </a:pPr>
            <a:endParaRPr lang="en-US" altLang="ko-KR" sz="2000" b="1" dirty="0" smtClean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검증성</a:t>
            </a:r>
            <a:r>
              <a:rPr lang="ko-KR" altLang="en-US" sz="2000" b="1" dirty="0" smtClean="0"/>
              <a:t>은 외부적 술부</a:t>
            </a:r>
            <a:r>
              <a:rPr lang="en-US" altLang="ko-KR" sz="2000" b="1" dirty="0" smtClean="0"/>
              <a:t>(predicate)</a:t>
            </a:r>
            <a:r>
              <a:rPr lang="ko-KR" altLang="en-US" sz="2000" b="1" dirty="0" smtClean="0"/>
              <a:t>에 고정되지 않음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ko-KR" altLang="en-US" sz="2000" b="1" dirty="0" smtClean="0">
                <a:solidFill>
                  <a:srgbClr val="FF0000"/>
                </a:solidFill>
              </a:rPr>
              <a:t>외부적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검증성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모든 </a:t>
            </a:r>
            <a:r>
              <a:rPr lang="ko-KR" altLang="en-US" sz="2000" b="1" dirty="0" err="1" smtClean="0"/>
              <a:t>노드에</a:t>
            </a:r>
            <a:r>
              <a:rPr lang="ko-KR" altLang="en-US" sz="2000" b="1" dirty="0" smtClean="0"/>
              <a:t> 알려진 술부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P </a:t>
            </a:r>
            <a:r>
              <a:rPr lang="ko-KR" altLang="en-US" sz="2000" b="1" dirty="0" smtClean="0"/>
              <a:t>가 주어진 경우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한 옳은 </a:t>
            </a:r>
            <a:r>
              <a:rPr lang="ko-KR" altLang="en-US" sz="2000" b="1" dirty="0" err="1" smtClean="0"/>
              <a:t>노드가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v </a:t>
            </a:r>
            <a:r>
              <a:rPr lang="ko-KR" altLang="en-US" sz="2000" b="1" dirty="0" smtClean="0"/>
              <a:t>를 결정하면</a:t>
            </a:r>
            <a:r>
              <a:rPr lang="en-US" altLang="ko-KR" sz="2000" b="1" dirty="0" smtClean="0"/>
              <a:t>,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P(v)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임 </a:t>
            </a:r>
            <a:r>
              <a:rPr lang="en-US" altLang="ko-KR" sz="2000" b="1" dirty="0" smtClean="0"/>
              <a:t>; </a:t>
            </a:r>
            <a:r>
              <a:rPr lang="ko-KR" altLang="en-US" sz="2000" b="1" dirty="0" smtClean="0"/>
              <a:t>추가로</a:t>
            </a:r>
            <a:r>
              <a:rPr lang="en-US" altLang="ko-KR" sz="2000" b="1" dirty="0" smtClean="0"/>
              <a:t>,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v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는 어떤 </a:t>
            </a:r>
            <a:r>
              <a:rPr lang="ko-KR" altLang="en-US" sz="2000" b="1" dirty="0" err="1" smtClean="0"/>
              <a:t>노드에</a:t>
            </a:r>
            <a:r>
              <a:rPr lang="ko-KR" altLang="en-US" sz="2000" b="1" dirty="0" smtClean="0"/>
              <a:t> 의해 제안된 것임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입력 </a:t>
            </a:r>
            <a:r>
              <a:rPr lang="en-US" altLang="ko-KR" sz="2000" b="1" dirty="0" err="1" smtClean="0"/>
              <a:t>tx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상에서 디지털 서명과 함께 구현 가능함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548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2271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검증</a:t>
            </a:r>
            <a:r>
              <a:rPr lang="en-US" altLang="ko-KR" sz="2800" b="1" dirty="0" smtClean="0"/>
              <a:t>(Validation) (3/4)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17931" y="68471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공개 검증 대 사설 상태</a:t>
            </a:r>
            <a:endParaRPr lang="en-US" altLang="ko-KR" sz="2800" b="1" dirty="0" smtClean="0"/>
          </a:p>
          <a:p>
            <a:pPr marL="0" lvl="2" indent="0">
              <a:buNone/>
            </a:pPr>
            <a:endParaRPr lang="en-US" altLang="ko-KR" sz="2800" b="1" dirty="0"/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0595" y="1545385"/>
            <a:ext cx="90032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itchFamily="2" charset="2"/>
              <a:buChar char="§"/>
            </a:pPr>
            <a:r>
              <a:rPr lang="ko-KR" altLang="en-US" sz="2000" b="1" dirty="0" smtClean="0"/>
              <a:t> 지금까지 블록 체인상의 모든 것은 공개적임 </a:t>
            </a:r>
            <a:r>
              <a:rPr lang="en-US" altLang="ko-KR" sz="2000" b="1" dirty="0" smtClean="0"/>
              <a:t>– privacy</a:t>
            </a:r>
            <a:r>
              <a:rPr lang="ko-KR" altLang="en-US" sz="2000" b="1" dirty="0" smtClean="0"/>
              <a:t>는 어디 있나</a:t>
            </a:r>
            <a:r>
              <a:rPr lang="en-US" altLang="ko-KR" sz="2000" b="1" dirty="0" smtClean="0"/>
              <a:t>?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533400" lvl="1" indent="-358775">
              <a:buFont typeface="Wingdings" pitchFamily="2" charset="2"/>
              <a:buChar char="ü"/>
            </a:pPr>
            <a:endParaRPr lang="en-US" altLang="ko-KR" sz="2000" b="1" dirty="0"/>
          </a:p>
          <a:p>
            <a:pPr marL="342900" indent="-342900">
              <a:buFont typeface="Wingdings" pitchFamily="2" charset="2"/>
              <a:buChar char="§"/>
              <a:tabLst>
                <a:tab pos="446088" algn="l"/>
              </a:tabLst>
            </a:pPr>
            <a:r>
              <a:rPr lang="ko-KR" altLang="en-US" sz="2000" b="1" dirty="0" smtClean="0">
                <a:solidFill>
                  <a:srgbClr val="0033CC"/>
                </a:solidFill>
              </a:rPr>
              <a:t>암호화를 이용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– “off-chain”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상태를 유지하고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검증 가능한  </a:t>
            </a:r>
            <a:r>
              <a:rPr lang="en-US" altLang="ko-KR" sz="2000" b="1" dirty="0" err="1" smtClean="0">
                <a:solidFill>
                  <a:srgbClr val="0033CC"/>
                </a:solidFill>
              </a:rPr>
              <a:t>tx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를 </a:t>
            </a:r>
            <a:r>
              <a:rPr lang="ko-KR" altLang="en-US" sz="2000" b="1" dirty="0" err="1" smtClean="0">
                <a:solidFill>
                  <a:srgbClr val="0033CC"/>
                </a:solidFill>
              </a:rPr>
              <a:t>만듬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342900" indent="-342900">
              <a:buFont typeface="Wingdings" pitchFamily="2" charset="2"/>
              <a:buChar char="§"/>
              <a:tabLst>
                <a:tab pos="446088" algn="l"/>
              </a:tabLst>
            </a:pP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ko-KR" altLang="en-US" sz="2000" b="1" dirty="0" smtClean="0"/>
              <a:t>비트 코인 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확인</a:t>
            </a:r>
            <a:r>
              <a:rPr lang="en-US" altLang="ko-KR" sz="2000" b="1" dirty="0" smtClean="0"/>
              <a:t>(verification)</a:t>
            </a:r>
            <a:r>
              <a:rPr lang="ko-KR" altLang="en-US" sz="2000" b="1" dirty="0" smtClean="0"/>
              <a:t>은 코인을 소유한 키에 의한 디지털 서명임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en-US" altLang="ko-KR" sz="2000" b="1" dirty="0" err="1" smtClean="0"/>
              <a:t>Zerocash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에서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블록 체인은 약속된 코인들을 보유하고 전송은  </a:t>
            </a:r>
            <a:r>
              <a:rPr lang="en-US" altLang="ko-KR" sz="2000" b="1" dirty="0" smtClean="0"/>
              <a:t>P </a:t>
            </a:r>
            <a:r>
              <a:rPr lang="ko-KR" altLang="en-US" sz="2000" b="1" dirty="0" smtClean="0"/>
              <a:t>에 의해 검증된 </a:t>
            </a:r>
            <a:r>
              <a:rPr lang="en-US" altLang="ko-KR" sz="2000" b="1" dirty="0" smtClean="0"/>
              <a:t>zero knowledge proof </a:t>
            </a:r>
            <a:r>
              <a:rPr lang="ko-KR" altLang="en-US" sz="2000" b="1" dirty="0" smtClean="0"/>
              <a:t>를 사용함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en-US" altLang="ko-KR" sz="2000" b="1" dirty="0" smtClean="0"/>
              <a:t>Hawk </a:t>
            </a:r>
            <a:r>
              <a:rPr lang="ko-KR" altLang="en-US" sz="2000" b="1" dirty="0" smtClean="0"/>
              <a:t>는 확인 가능한 계산 </a:t>
            </a:r>
            <a:r>
              <a:rPr lang="en-US" altLang="ko-KR" sz="2000" b="1" dirty="0" smtClean="0"/>
              <a:t>(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VC : Verifiable computation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을 사용함</a:t>
            </a:r>
            <a:endParaRPr lang="en-US" altLang="ko-KR" sz="2000" b="1" dirty="0"/>
          </a:p>
          <a:p>
            <a:pPr marL="990600" lvl="2" indent="-358775">
              <a:buFont typeface="Wingdings" pitchFamily="2" charset="2"/>
              <a:buChar char="Ø"/>
              <a:tabLst>
                <a:tab pos="174625" algn="l"/>
                <a:tab pos="631825" algn="l"/>
              </a:tabLst>
            </a:pPr>
            <a:r>
              <a:rPr lang="en-US" altLang="ko-KR" sz="2000" b="1" dirty="0" smtClean="0">
                <a:solidFill>
                  <a:srgbClr val="C00000"/>
                </a:solidFill>
              </a:rPr>
              <a:t>VC </a:t>
            </a:r>
            <a:r>
              <a:rPr lang="ko-KR" altLang="en-US" sz="2000" b="1" dirty="0" smtClean="0"/>
              <a:t>를 사용한 계산은 연관된 집단에 의해 </a:t>
            </a:r>
            <a:r>
              <a:rPr lang="en-US" altLang="ko-KR" sz="2000" b="1" dirty="0" smtClean="0"/>
              <a:t>off-chain </a:t>
            </a:r>
            <a:r>
              <a:rPr lang="ko-KR" altLang="en-US" sz="2000" b="1" dirty="0" smtClean="0"/>
              <a:t>을 수행함</a:t>
            </a:r>
            <a:endParaRPr lang="en-US" altLang="ko-KR" sz="2000" b="1" dirty="0" smtClean="0"/>
          </a:p>
          <a:p>
            <a:pPr marL="990600" lvl="2" indent="-358775">
              <a:buFont typeface="Wingdings" pitchFamily="2" charset="2"/>
              <a:buChar char="Ø"/>
              <a:tabLst>
                <a:tab pos="174625" algn="l"/>
                <a:tab pos="631825" algn="l"/>
              </a:tabLst>
            </a:pPr>
            <a:r>
              <a:rPr lang="en-US" altLang="ko-KR" sz="2000" b="1" dirty="0" smtClean="0"/>
              <a:t>P 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VC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에 대한 증명 정확성</a:t>
            </a:r>
            <a:r>
              <a:rPr lang="en-US" altLang="ko-KR" sz="2000" b="1" dirty="0" smtClean="0"/>
              <a:t>(correctness of proof)</a:t>
            </a:r>
            <a:r>
              <a:rPr lang="ko-KR" altLang="en-US" sz="2000" b="1" dirty="0" smtClean="0"/>
              <a:t>를 확인함</a:t>
            </a:r>
            <a:endParaRPr lang="en-US" altLang="ko-KR" sz="2000" b="1" dirty="0" smtClean="0"/>
          </a:p>
          <a:p>
            <a:pPr marL="174625" lvl="1">
              <a:tabLst>
                <a:tab pos="174625" algn="l"/>
                <a:tab pos="631825" algn="l"/>
              </a:tabLst>
            </a:pPr>
            <a:endParaRPr lang="en-US" altLang="ko-KR" sz="2000" b="1" dirty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사설 계산은 추가적 가정 </a:t>
            </a:r>
            <a:r>
              <a:rPr lang="en-US" altLang="ko-KR" sz="2000" b="1" dirty="0" smtClean="0"/>
              <a:t>(MPC, trusted HW …) </a:t>
            </a:r>
            <a:r>
              <a:rPr lang="ko-KR" altLang="en-US" sz="2000" b="1" dirty="0" smtClean="0"/>
              <a:t>을 필요로 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548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2271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검증</a:t>
            </a:r>
            <a:r>
              <a:rPr lang="en-US" altLang="ko-KR" sz="2800" b="1" dirty="0" smtClean="0"/>
              <a:t>(Validation) (4/4)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17931" y="68471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보안과 프라이버시</a:t>
            </a:r>
            <a:endParaRPr lang="en-US" altLang="ko-KR" sz="2800" b="1" dirty="0"/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8823" y="1545385"/>
            <a:ext cx="9003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itchFamily="2" charset="2"/>
              <a:buChar char="§"/>
            </a:pPr>
            <a:r>
              <a:rPr lang="ko-KR" altLang="en-US" sz="2000" b="1" dirty="0" smtClean="0"/>
              <a:t> 거래의 프라이버시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533400" lvl="1" indent="-358775">
              <a:buFont typeface="Wingdings" pitchFamily="2" charset="2"/>
              <a:buChar char="ü"/>
            </a:pPr>
            <a:r>
              <a:rPr lang="ko-KR" altLang="en-US" sz="2000" b="1" dirty="0" smtClean="0"/>
              <a:t>암호화 도구를 통하여 익명 또는 필명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</a:pPr>
            <a:r>
              <a:rPr lang="ko-KR" altLang="en-US" sz="2000" b="1" dirty="0" smtClean="0"/>
              <a:t>어떤 것은 오늘날 실현 가능함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예</a:t>
            </a:r>
            <a:r>
              <a:rPr lang="en-US" altLang="ko-KR" sz="2000" b="1" dirty="0" smtClean="0"/>
              <a:t>, IBM Identity Mixer </a:t>
            </a:r>
            <a:r>
              <a:rPr lang="ko-KR" altLang="en-US" sz="2000" b="1" dirty="0" smtClean="0"/>
              <a:t>내 익명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자격</a:t>
            </a:r>
            <a:r>
              <a:rPr lang="en-US" altLang="ko-KR" sz="2000" b="1" dirty="0" smtClean="0"/>
              <a:t>)</a:t>
            </a:r>
          </a:p>
          <a:p>
            <a:pPr marL="533400" lvl="1" indent="-358775">
              <a:buFont typeface="Wingdings" pitchFamily="2" charset="2"/>
              <a:buChar char="ü"/>
            </a:pPr>
            <a:endParaRPr lang="en-US" altLang="ko-KR" sz="2000" b="1" dirty="0"/>
          </a:p>
          <a:p>
            <a:pPr marL="342900" indent="-342900">
              <a:buFont typeface="Wingdings" pitchFamily="2" charset="2"/>
              <a:buChar char="§"/>
              <a:tabLst>
                <a:tab pos="446088" algn="l"/>
              </a:tabLst>
            </a:pPr>
            <a:r>
              <a:rPr lang="ko-KR" altLang="en-US" sz="2000" b="1" dirty="0" smtClean="0"/>
              <a:t>계약 프라이버시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ko-KR" altLang="en-US" sz="2000" b="1" dirty="0" smtClean="0"/>
              <a:t>암호화된 데이터 상에서의 분산 보안 암호화 계산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endParaRPr lang="en-US" altLang="ko-KR" sz="2000" b="1" dirty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>
                <a:solidFill>
                  <a:srgbClr val="0033CC"/>
                </a:solidFill>
              </a:rPr>
              <a:t>책임 및 부인 봉쇄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식별 및 암호화 서명</a:t>
            </a:r>
            <a:endParaRPr lang="en-US" altLang="ko-KR" sz="2000" b="1" dirty="0" smtClean="0"/>
          </a:p>
          <a:p>
            <a:pPr marL="174625" lvl="1">
              <a:tabLst>
                <a:tab pos="174625" algn="l"/>
                <a:tab pos="358775" algn="l"/>
              </a:tabLst>
            </a:pPr>
            <a:endParaRPr lang="en-US" altLang="ko-KR" sz="2000" b="1" dirty="0" smtClean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 감사 가능성 및 투명성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암호화 해시 체인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endParaRPr lang="en-US" altLang="ko-KR" sz="2000" b="1" dirty="0" smtClean="0"/>
          </a:p>
          <a:p>
            <a:pPr marL="76200" indent="-358775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이들 중 많은 것이 개선된 암호 프로토콜을 필요로 함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0548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41361" y="5613663"/>
            <a:ext cx="5161661" cy="559562"/>
          </a:xfrm>
          <a:prstGeom prst="rect">
            <a:avLst/>
          </a:prstGeom>
          <a:solidFill>
            <a:schemeClr val="bg1">
              <a:lumMod val="65000"/>
              <a:alpha val="30196"/>
            </a:schemeClr>
          </a:solidFill>
          <a:ln>
            <a:noFill/>
          </a:ln>
          <a:effectLst/>
          <a:extLst/>
        </p:spPr>
        <p:txBody>
          <a:bodyPr wrap="none" lIns="36000" tIns="36000" rIns="36000" bIns="3600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8166" y="1112519"/>
            <a:ext cx="5183378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-2002" pitchFamily="18" charset="-127"/>
                <a:ea typeface="-2002" pitchFamily="18" charset="-127"/>
                <a:cs typeface="+mn-cs"/>
              </a:defRPr>
            </a:lvl9pPr>
          </a:lstStyle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서</a:t>
            </a:r>
            <a:r>
              <a:rPr lang="ko-KR" altLang="en-US" sz="2800" spc="-4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론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블록 체인이란</a:t>
            </a:r>
            <a:r>
              <a:rPr lang="en-US" altLang="ko-KR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합</a:t>
            </a:r>
            <a:r>
              <a:rPr lang="ko-KR" altLang="en-US" sz="2800" spc="-4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검증</a:t>
            </a:r>
            <a:endParaRPr lang="en-US" altLang="ko-KR" sz="2800" spc="-4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spc="-40" dirty="0" err="1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Hyperledger</a:t>
            </a:r>
            <a:r>
              <a:rPr lang="ko-KR" altLang="en-US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spc="-4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Fabric</a:t>
            </a:r>
            <a:endParaRPr lang="en-US" altLang="ko-KR" sz="2800" spc="-4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80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/>
              <a:t>서론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(2/10)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49318" y="688422"/>
            <a:ext cx="9073054" cy="5830619"/>
          </a:xfrm>
        </p:spPr>
        <p:txBody>
          <a:bodyPr/>
          <a:lstStyle/>
          <a:p>
            <a:pPr marL="107950" indent="-250825"/>
            <a:r>
              <a:rPr lang="ko-KR" altLang="en-US" sz="2400" b="1" dirty="0" smtClean="0"/>
              <a:t>블록 체인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Blockchain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개념</a:t>
            </a:r>
            <a:r>
              <a:rPr lang="en-US" altLang="ko-KR" sz="2400" b="1" dirty="0" smtClean="0"/>
              <a:t>(2/3)</a:t>
            </a:r>
          </a:p>
          <a:p>
            <a:pPr marL="419350" lvl="2" indent="-250825"/>
            <a:endParaRPr lang="en-US" altLang="ko-KR" sz="2000" b="1" dirty="0"/>
          </a:p>
          <a:p>
            <a:pPr marL="419350" lvl="2" indent="-250825"/>
            <a:endParaRPr lang="en-US" altLang="ko-KR" sz="2000" b="1" dirty="0" smtClean="0"/>
          </a:p>
          <a:p>
            <a:pPr marL="419350" lvl="2" indent="-250825"/>
            <a:endParaRPr lang="en-US" altLang="ko-KR" sz="2000" b="1" dirty="0"/>
          </a:p>
          <a:p>
            <a:pPr marL="419350" lvl="2" indent="-250825"/>
            <a:endParaRPr lang="en-US" altLang="ko-KR" sz="800" b="1" dirty="0" smtClean="0"/>
          </a:p>
          <a:p>
            <a:pPr marL="168525" lvl="2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marL="168525" lvl="2" indent="0">
              <a:buNone/>
            </a:pPr>
            <a:endParaRPr lang="en-US" altLang="ko-KR" sz="2000" b="1" dirty="0"/>
          </a:p>
          <a:p>
            <a:pPr marL="168525" lvl="2" indent="0">
              <a:buNone/>
            </a:pPr>
            <a:endParaRPr lang="en-US" altLang="ko-KR" sz="800" b="1" dirty="0" smtClean="0"/>
          </a:p>
          <a:p>
            <a:pPr marL="168525" lvl="2" indent="0">
              <a:buNone/>
            </a:pPr>
            <a:endParaRPr lang="en-US" altLang="ko-KR" sz="800" b="1" dirty="0"/>
          </a:p>
          <a:p>
            <a:pPr marL="168525" lvl="2" indent="0">
              <a:buNone/>
            </a:pPr>
            <a:endParaRPr lang="en-US" altLang="ko-KR" sz="800" b="1" dirty="0"/>
          </a:p>
          <a:p>
            <a:pPr marL="168525" lvl="2" indent="0">
              <a:buNone/>
            </a:pPr>
            <a:r>
              <a:rPr lang="ko-KR" altLang="en-US" sz="2000" b="1" dirty="0" smtClean="0"/>
              <a:t>                      영희</a:t>
            </a:r>
            <a:endParaRPr lang="en-US" altLang="ko-KR" sz="2000" b="1" dirty="0" smtClean="0"/>
          </a:p>
          <a:p>
            <a:pPr marL="168525" lvl="2" indent="0">
              <a:buNone/>
            </a:pPr>
            <a:endParaRPr lang="en-US" altLang="ko-KR" sz="2000" b="1" dirty="0"/>
          </a:p>
          <a:p>
            <a:pPr marL="419350" lvl="2" indent="-250825"/>
            <a:r>
              <a:rPr lang="ko-KR" altLang="en-US" sz="2000" b="1" dirty="0" smtClean="0"/>
              <a:t>영희가 철수에게 빌린 돈을 갚고 싶지 않다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그래서 자신의 장부에서 거래 내용을 변경한다</a:t>
            </a:r>
            <a:r>
              <a:rPr lang="en-US" altLang="ko-KR" sz="2000" b="1" dirty="0" smtClean="0"/>
              <a:t>.</a:t>
            </a:r>
          </a:p>
          <a:p>
            <a:pPr marL="419350" lvl="2" indent="-250825"/>
            <a:endParaRPr lang="en-US" altLang="ko-KR" sz="2000" b="1" dirty="0" smtClean="0"/>
          </a:p>
          <a:p>
            <a:pPr marL="419350" lvl="2" indent="-250825"/>
            <a:r>
              <a:rPr lang="ko-KR" altLang="en-US" sz="2000" b="1" dirty="0" smtClean="0"/>
              <a:t>혹은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철수는 영희에게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만원을 빌려 주었으나</a:t>
            </a:r>
            <a:r>
              <a:rPr lang="en-US" altLang="ko-KR" sz="2000" b="1" dirty="0" smtClean="0"/>
              <a:t>, 10</a:t>
            </a:r>
            <a:r>
              <a:rPr lang="ko-KR" altLang="en-US" sz="2000" b="1" dirty="0" smtClean="0"/>
              <a:t>만원을 빌려 줬다고 자신의 장부를 변경한다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marL="0" indent="0">
              <a:buNone/>
              <a:defRPr/>
            </a:pPr>
            <a:r>
              <a:rPr lang="en-US" altLang="ko-KR" sz="2000" b="1" dirty="0"/>
              <a:t>                     </a:t>
            </a:r>
          </a:p>
          <a:p>
            <a:pPr marL="107950" indent="-250825"/>
            <a:endParaRPr lang="ko-KR" altLang="en-US" sz="1800" b="1" dirty="0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981191" y="2460179"/>
            <a:ext cx="555171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1883234" y="2884724"/>
            <a:ext cx="789214" cy="6313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26821" y="1698160"/>
            <a:ext cx="2509203" cy="1023257"/>
          </a:xfrm>
          <a:prstGeom prst="wedgeRoundRectCallout">
            <a:avLst>
              <a:gd name="adj1" fmla="val -56841"/>
              <a:gd name="adj2" fmla="val 35905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86737" y="1866886"/>
            <a:ext cx="244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</a:t>
            </a:r>
            <a:r>
              <a:rPr lang="en-US" altLang="ko-KR" b="1" dirty="0" smtClean="0"/>
              <a:t>~~ </a:t>
            </a:r>
            <a:r>
              <a:rPr lang="ko-KR" altLang="en-US" b="1" dirty="0" smtClean="0"/>
              <a:t> 빌린 돈을 갚고 싶지 않다</a:t>
            </a:r>
            <a:r>
              <a:rPr lang="en-US" altLang="ko-KR" b="1" dirty="0" smtClean="0"/>
              <a:t>!!!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024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22718" y="254000"/>
            <a:ext cx="7613650" cy="277813"/>
          </a:xfrm>
        </p:spPr>
        <p:txBody>
          <a:bodyPr>
            <a:noAutofit/>
          </a:bodyPr>
          <a:lstStyle/>
          <a:p>
            <a:r>
              <a:rPr lang="en-US" altLang="ko-KR" sz="2800" b="1" dirty="0" err="1" smtClean="0"/>
              <a:t>Hyperledger</a:t>
            </a:r>
            <a:r>
              <a:rPr lang="en-US" altLang="ko-KR" sz="2800" b="1" dirty="0" smtClean="0"/>
              <a:t> Fabric (1/3)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17931" y="68471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en-US" altLang="ko-KR" sz="2800" b="1" dirty="0" err="1"/>
              <a:t>H</a:t>
            </a:r>
            <a:r>
              <a:rPr lang="en-US" altLang="ko-KR" sz="2800" b="1" dirty="0" err="1" smtClean="0"/>
              <a:t>yperledger</a:t>
            </a:r>
            <a:r>
              <a:rPr lang="ko-KR" altLang="en-US" sz="2800" b="1" dirty="0" smtClean="0"/>
              <a:t> 프로젝트</a:t>
            </a:r>
            <a:endParaRPr lang="en-US" altLang="ko-KR" sz="2800" b="1" dirty="0"/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7937" y="1545385"/>
            <a:ext cx="90032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itchFamily="2" charset="2"/>
              <a:buChar char="§"/>
            </a:pPr>
            <a:r>
              <a:rPr lang="ko-KR" altLang="en-US" sz="2000" b="1" dirty="0" smtClean="0"/>
              <a:t> 상태</a:t>
            </a:r>
            <a:endParaRPr lang="en-US" altLang="ko-KR" sz="2000" b="1" dirty="0" smtClean="0"/>
          </a:p>
          <a:p>
            <a:pPr marL="631825" indent="-457200">
              <a:buFont typeface="Wingdings" pitchFamily="2" charset="2"/>
              <a:buChar char="ü"/>
            </a:pPr>
            <a:endParaRPr lang="en-US" altLang="ko-KR" sz="2000" b="1" dirty="0">
              <a:solidFill>
                <a:srgbClr val="0033CC"/>
              </a:solidFill>
            </a:endParaRPr>
          </a:p>
          <a:p>
            <a:pPr marL="631825" indent="-457200">
              <a:buFont typeface="Wingdings" pitchFamily="2" charset="2"/>
              <a:buChar char="ü"/>
            </a:pPr>
            <a:r>
              <a:rPr lang="en-US" altLang="ko-KR" sz="2000" b="1" dirty="0" err="1" smtClean="0"/>
              <a:t>Hyperledger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는 블록 체인 기술을 진보시키기 위해 산업체 리더를 연합함</a:t>
            </a:r>
            <a:endParaRPr lang="en-US" altLang="ko-KR" sz="2000" b="1" dirty="0" smtClean="0"/>
          </a:p>
          <a:p>
            <a:pPr marL="631825" indent="-457200">
              <a:buFont typeface="Wingdings" pitchFamily="2" charset="2"/>
              <a:buChar char="ü"/>
            </a:pPr>
            <a:r>
              <a:rPr lang="en-US" altLang="ko-KR" sz="2000" b="1" dirty="0" smtClean="0"/>
              <a:t>2017</a:t>
            </a:r>
            <a:r>
              <a:rPr lang="ko-KR" altLang="en-US" sz="2000" b="1" dirty="0" smtClean="0"/>
              <a:t>년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월 현재 </a:t>
            </a:r>
            <a:r>
              <a:rPr lang="en-US" altLang="ko-KR" sz="2000" b="1" dirty="0" smtClean="0"/>
              <a:t>1000 </a:t>
            </a:r>
            <a:r>
              <a:rPr lang="ko-KR" altLang="en-US" sz="2000" b="1" dirty="0" err="1" smtClean="0"/>
              <a:t>회원사</a:t>
            </a:r>
            <a:r>
              <a:rPr lang="ko-KR" altLang="en-US" sz="2000" b="1" dirty="0" smtClean="0"/>
              <a:t> 참여</a:t>
            </a:r>
            <a:endParaRPr lang="en-US" altLang="ko-KR" sz="2000" b="1" dirty="0" smtClean="0"/>
          </a:p>
          <a:p>
            <a:pPr marL="631825" indent="-457200">
              <a:buFont typeface="Wingdings" pitchFamily="2" charset="2"/>
              <a:buChar char="ü"/>
            </a:pPr>
            <a:endParaRPr lang="en-US" altLang="ko-KR" sz="2000" b="1" dirty="0">
              <a:solidFill>
                <a:srgbClr val="0033CC"/>
              </a:solidFill>
            </a:endParaRPr>
          </a:p>
          <a:p>
            <a:pPr marL="631825" indent="-457200">
              <a:buFont typeface="Wingdings" pitchFamily="2" charset="2"/>
              <a:buChar char="ü"/>
            </a:pP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631825" indent="-457200">
              <a:buFont typeface="Wingdings" pitchFamily="2" charset="2"/>
              <a:buChar char="ü"/>
            </a:pPr>
            <a:endParaRPr lang="en-US" altLang="ko-KR" sz="2000" b="1" dirty="0">
              <a:solidFill>
                <a:srgbClr val="0033CC"/>
              </a:solidFill>
            </a:endParaRPr>
          </a:p>
          <a:p>
            <a:pPr marL="631825" indent="-457200">
              <a:buFont typeface="Wingdings" pitchFamily="2" charset="2"/>
              <a:buChar char="ü"/>
            </a:pP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533400" lvl="1" indent="-358775">
              <a:buFont typeface="Wingdings" pitchFamily="2" charset="2"/>
              <a:buChar char="ü"/>
            </a:pPr>
            <a:endParaRPr lang="en-US" altLang="ko-KR" sz="2000" b="1" dirty="0"/>
          </a:p>
          <a:p>
            <a:pPr marL="342900" indent="-342900">
              <a:buFont typeface="Wingdings" pitchFamily="2" charset="2"/>
              <a:buChar char="§"/>
              <a:tabLst>
                <a:tab pos="446088" algn="l"/>
              </a:tabLst>
            </a:pPr>
            <a:r>
              <a:rPr lang="ko-KR" altLang="en-US" sz="2000" b="1" dirty="0" smtClean="0"/>
              <a:t>엔터프라이즈 급의 공개 소스 분산 원장 기술을 개발</a:t>
            </a:r>
            <a:endParaRPr lang="en-US" altLang="ko-KR" sz="2000" b="1" dirty="0" smtClean="0"/>
          </a:p>
          <a:p>
            <a:pPr marL="342900" indent="-342900">
              <a:buFont typeface="Wingdings" pitchFamily="2" charset="2"/>
              <a:buChar char="§"/>
              <a:tabLst>
                <a:tab pos="446088" algn="l"/>
              </a:tabLst>
            </a:pPr>
            <a:endParaRPr lang="en-US" altLang="ko-KR" sz="2000" b="1" dirty="0"/>
          </a:p>
          <a:p>
            <a:pPr marL="342900" indent="-342900">
              <a:buFont typeface="Wingdings" pitchFamily="2" charset="2"/>
              <a:buChar char="§"/>
              <a:tabLst>
                <a:tab pos="446088" algn="l"/>
              </a:tabLst>
            </a:pPr>
            <a:r>
              <a:rPr lang="ko-KR" altLang="en-US" sz="2000" b="1" dirty="0" smtClean="0"/>
              <a:t>여러 </a:t>
            </a:r>
            <a:r>
              <a:rPr lang="ko-KR" altLang="en-US" sz="2000" b="1" dirty="0" err="1" smtClean="0"/>
              <a:t>회원사로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부터의</a:t>
            </a:r>
            <a:r>
              <a:rPr lang="ko-KR" altLang="en-US" sz="2000" b="1" dirty="0" smtClean="0"/>
              <a:t> 코드 기고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endParaRPr lang="en-US" altLang="ko-KR" sz="2000" b="1" dirty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en-US" altLang="ko-KR" sz="2000" b="1" dirty="0" smtClean="0">
                <a:solidFill>
                  <a:srgbClr val="C00000"/>
                </a:solidFill>
              </a:rPr>
              <a:t>Fabric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은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IBM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이 시작한 기고임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- </a:t>
            </a:r>
            <a:r>
              <a:rPr lang="en-US" altLang="ko-KR" sz="2000" dirty="0">
                <a:solidFill>
                  <a:srgbClr val="0083D0"/>
                </a:solidFill>
              </a:rPr>
              <a:t>github.com/</a:t>
            </a:r>
            <a:r>
              <a:rPr lang="en-US" altLang="ko-KR" sz="2000" dirty="0" err="1">
                <a:solidFill>
                  <a:srgbClr val="0083D0"/>
                </a:solidFill>
              </a:rPr>
              <a:t>hyperledger</a:t>
            </a:r>
            <a:r>
              <a:rPr lang="en-US" altLang="ko-KR" sz="2000" dirty="0">
                <a:solidFill>
                  <a:srgbClr val="0083D0"/>
                </a:solidFill>
              </a:rPr>
              <a:t>/fabric</a:t>
            </a:r>
            <a:r>
              <a:rPr lang="en-US" altLang="ko-KR" sz="2000" dirty="0" smtClean="0">
                <a:solidFill>
                  <a:srgbClr val="0083D0"/>
                </a:solidFill>
              </a:rPr>
              <a:t>/</a:t>
            </a:r>
            <a:endParaRPr lang="en-US" altLang="ko-KR" sz="2000" b="1" dirty="0" smtClean="0">
              <a:solidFill>
                <a:srgbClr val="0033CC"/>
              </a:solidFill>
            </a:endParaRPr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en-US" altLang="ko-KR" sz="2000" b="1" dirty="0" smtClean="0"/>
              <a:t>IBM Research Zurich </a:t>
            </a:r>
            <a:r>
              <a:rPr lang="ko-KR" altLang="en-US" sz="2000" b="1" dirty="0" smtClean="0"/>
              <a:t>로 부터의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보안 구조 및 합의 프로토콜들</a:t>
            </a:r>
            <a:endParaRPr lang="en-US" altLang="ko-KR" sz="2000" b="1" dirty="0" smtClean="0"/>
          </a:p>
          <a:p>
            <a:pPr marL="174625" lvl="1">
              <a:tabLst>
                <a:tab pos="174625" algn="l"/>
                <a:tab pos="358775" algn="l"/>
              </a:tabLst>
            </a:pP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5546" y="1831621"/>
            <a:ext cx="2591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83D0"/>
                </a:solidFill>
              </a:rPr>
              <a:t>   www.hyperledger.org</a:t>
            </a:r>
            <a:endParaRPr lang="ko-KR" altLang="ko-KR" sz="2000" dirty="0">
              <a:solidFill>
                <a:srgbClr val="0083D0"/>
              </a:solidFill>
            </a:endParaRPr>
          </a:p>
        </p:txBody>
      </p:sp>
      <p:pic>
        <p:nvPicPr>
          <p:cNvPr id="7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6512" y="2905412"/>
            <a:ext cx="442849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22718" y="254000"/>
            <a:ext cx="7613650" cy="277813"/>
          </a:xfrm>
        </p:spPr>
        <p:txBody>
          <a:bodyPr>
            <a:noAutofit/>
          </a:bodyPr>
          <a:lstStyle/>
          <a:p>
            <a:r>
              <a:rPr lang="en-US" altLang="ko-KR" sz="2800" b="1" dirty="0" err="1" smtClean="0"/>
              <a:t>Hyperledger</a:t>
            </a:r>
            <a:r>
              <a:rPr lang="en-US" altLang="ko-KR" sz="2800" b="1" dirty="0" smtClean="0"/>
              <a:t> Fabric (2/3)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17931" y="684712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en-US" altLang="ko-KR" sz="2800" b="1" dirty="0" err="1"/>
              <a:t>H</a:t>
            </a:r>
            <a:r>
              <a:rPr lang="en-US" altLang="ko-KR" sz="2800" b="1" dirty="0" err="1" smtClean="0"/>
              <a:t>yperledger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Fabric</a:t>
            </a:r>
            <a:endParaRPr lang="en-US" altLang="ko-KR" sz="2800" b="1" dirty="0"/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7937" y="1545385"/>
            <a:ext cx="9003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itchFamily="2" charset="2"/>
              <a:buChar char="§"/>
            </a:pPr>
            <a:r>
              <a:rPr lang="ko-KR" altLang="en-US" sz="2000" b="1" dirty="0" smtClean="0"/>
              <a:t> 블록 체인 및 분산 원장 골격 관련 </a:t>
            </a:r>
            <a:r>
              <a:rPr lang="ko-KR" altLang="en-US" sz="2000" b="1" dirty="0" err="1" smtClean="0"/>
              <a:t>회사급의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컨소시움</a:t>
            </a:r>
            <a:endParaRPr lang="en-US" altLang="ko-KR" sz="2000" b="1" dirty="0" smtClean="0"/>
          </a:p>
          <a:p>
            <a:pPr marL="631825" indent="-457200">
              <a:buFont typeface="Wingdings" pitchFamily="2" charset="2"/>
              <a:buChar char="ü"/>
            </a:pPr>
            <a:r>
              <a:rPr lang="en-US" altLang="ko-KR" sz="2000" b="1" dirty="0" err="1" smtClean="0"/>
              <a:t>Hyperledger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프로젝트 내 블록 체인 구현</a:t>
            </a:r>
            <a:endParaRPr lang="en-US" altLang="ko-KR" sz="2000" b="1" dirty="0" smtClean="0"/>
          </a:p>
          <a:p>
            <a:pPr marL="174625" lvl="1"/>
            <a:endParaRPr lang="en-US" altLang="ko-KR" sz="2000" b="1" dirty="0"/>
          </a:p>
          <a:p>
            <a:pPr marL="342900" indent="-342900">
              <a:buFont typeface="Wingdings" pitchFamily="2" charset="2"/>
              <a:buChar char="§"/>
              <a:tabLst>
                <a:tab pos="446088" algn="l"/>
              </a:tabLst>
            </a:pPr>
            <a:r>
              <a:rPr lang="en-US" altLang="ko-KR" sz="2000" b="1" dirty="0" smtClean="0"/>
              <a:t>IBM </a:t>
            </a:r>
            <a:r>
              <a:rPr lang="ko-KR" altLang="en-US" sz="2000" b="1" dirty="0" smtClean="0"/>
              <a:t>등</a:t>
            </a:r>
            <a:r>
              <a:rPr lang="en-US" altLang="ko-KR" sz="2000" b="1" dirty="0" smtClean="0"/>
              <a:t>(DAH, LSEG </a:t>
            </a:r>
            <a:r>
              <a:rPr lang="ko-KR" altLang="en-US" sz="2000" b="1" dirty="0" smtClean="0"/>
              <a:t>등 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에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의한 공개 소스 개발</a:t>
            </a:r>
            <a:endParaRPr lang="en-US" altLang="ko-KR" sz="2000" b="1" dirty="0" smtClean="0"/>
          </a:p>
          <a:p>
            <a:pPr marL="631825" lvl="1" indent="-457200">
              <a:buFont typeface="Wingdings" pitchFamily="2" charset="2"/>
              <a:buChar char="ü"/>
              <a:tabLst>
                <a:tab pos="446088" algn="l"/>
              </a:tabLst>
            </a:pPr>
            <a:endParaRPr lang="en-US" altLang="ko-KR" sz="2000" b="1" dirty="0" smtClean="0"/>
          </a:p>
          <a:p>
            <a:pPr marL="631825" lvl="1" indent="-457200">
              <a:buFont typeface="Wingdings" pitchFamily="2" charset="2"/>
              <a:buChar char="ü"/>
              <a:tabLst>
                <a:tab pos="446088" algn="l"/>
              </a:tabLst>
            </a:pPr>
            <a:r>
              <a:rPr lang="ko-KR" altLang="en-US" sz="2000" b="1" dirty="0" smtClean="0"/>
              <a:t>최초에는 </a:t>
            </a:r>
            <a:r>
              <a:rPr lang="en-US" altLang="ko-KR" sz="2000" b="1" dirty="0" smtClean="0"/>
              <a:t>“</a:t>
            </a:r>
            <a:r>
              <a:rPr lang="en-US" altLang="ko-KR" sz="2000" b="1" dirty="0" err="1" smtClean="0"/>
              <a:t>openblockchain</a:t>
            </a:r>
            <a:r>
              <a:rPr lang="en-US" altLang="ko-KR" sz="2000" b="1" dirty="0" smtClean="0"/>
              <a:t>”</a:t>
            </a:r>
            <a:r>
              <a:rPr lang="ko-KR" altLang="en-US" sz="2000" b="1" dirty="0" smtClean="0"/>
              <a:t>이라 </a:t>
            </a:r>
            <a:r>
              <a:rPr lang="ko-KR" altLang="en-US" sz="2000" b="1" dirty="0" err="1" smtClean="0"/>
              <a:t>불리웠고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IBM</a:t>
            </a:r>
            <a:r>
              <a:rPr lang="ko-KR" altLang="en-US" sz="2000" b="1" dirty="0" smtClean="0"/>
              <a:t>이 </a:t>
            </a:r>
            <a:r>
              <a:rPr lang="en-US" altLang="ko-KR" sz="2000" b="1" dirty="0" err="1" smtClean="0"/>
              <a:t>Hyperledger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프로젝</a:t>
            </a:r>
            <a:r>
              <a:rPr lang="ko-KR" altLang="en-US" sz="2000" b="1" dirty="0"/>
              <a:t>트</a:t>
            </a:r>
            <a:r>
              <a:rPr lang="ko-KR" altLang="en-US" sz="2000" b="1" dirty="0" smtClean="0"/>
              <a:t>로 기부함</a:t>
            </a:r>
            <a:endParaRPr lang="en-US" altLang="ko-KR" sz="2000" b="1" dirty="0" smtClean="0"/>
          </a:p>
          <a:p>
            <a:pPr marL="631825" lvl="1" indent="-457200">
              <a:buFont typeface="Wingdings" pitchFamily="2" charset="2"/>
              <a:buChar char="ü"/>
              <a:tabLst>
                <a:tab pos="446088" algn="l"/>
              </a:tabLst>
            </a:pPr>
            <a:r>
              <a:rPr lang="ko-KR" altLang="en-US" sz="2000" b="1" dirty="0" smtClean="0"/>
              <a:t>능동적으로 개발하며</a:t>
            </a:r>
            <a:r>
              <a:rPr lang="en-US" altLang="ko-KR" sz="2000" b="1" dirty="0" smtClean="0"/>
              <a:t>, IBM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IBM Zurich</a:t>
            </a:r>
            <a:r>
              <a:rPr lang="ko-KR" altLang="en-US" sz="2000" b="1" dirty="0" smtClean="0"/>
              <a:t>가 주요 역할을 함</a:t>
            </a:r>
            <a:endParaRPr lang="en-US" altLang="ko-KR" sz="2000" b="1" dirty="0" smtClean="0"/>
          </a:p>
          <a:p>
            <a:pPr marL="174625" lvl="1">
              <a:tabLst>
                <a:tab pos="174625" algn="l"/>
                <a:tab pos="631825" algn="l"/>
              </a:tabLst>
            </a:pPr>
            <a:endParaRPr lang="en-US" altLang="ko-KR" sz="2000" b="1" dirty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기술적 상세 사항 </a:t>
            </a:r>
            <a:r>
              <a:rPr lang="en-US" altLang="ko-KR" sz="2000" b="1" dirty="0" smtClean="0"/>
              <a:t>:</a:t>
            </a:r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en-US" altLang="ko-KR" sz="2000" b="1" dirty="0" smtClean="0"/>
              <a:t>GO</a:t>
            </a:r>
            <a:r>
              <a:rPr lang="ko-KR" altLang="en-US" sz="2000" b="1" dirty="0" smtClean="0"/>
              <a:t>내에서 구현됨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en-US" altLang="ko-KR" sz="2000" b="1" dirty="0" err="1" smtClean="0"/>
              <a:t>Docker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컨테이너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내에서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스마트 </a:t>
            </a:r>
            <a:r>
              <a:rPr lang="ko-KR" altLang="en-US" sz="2000" b="1" dirty="0" err="1" smtClean="0"/>
              <a:t>컨트렉트</a:t>
            </a:r>
            <a:r>
              <a:rPr lang="en-US" altLang="ko-KR" sz="2000" b="1" dirty="0" smtClean="0"/>
              <a:t>(“</a:t>
            </a:r>
            <a:r>
              <a:rPr lang="en-US" altLang="ko-KR" sz="2000" b="1" dirty="0" err="1" smtClean="0"/>
              <a:t>chaincode</a:t>
            </a:r>
            <a:r>
              <a:rPr lang="en-US" altLang="ko-KR" sz="2000" b="1" dirty="0" smtClean="0"/>
              <a:t>”)</a:t>
            </a:r>
            <a:r>
              <a:rPr lang="ko-KR" altLang="en-US" sz="2000" b="1" dirty="0" smtClean="0"/>
              <a:t>를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수행함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전통적 합의</a:t>
            </a:r>
            <a:r>
              <a:rPr lang="en-US" altLang="ko-KR" sz="2000" b="1" dirty="0" smtClean="0"/>
              <a:t>(BFT, </a:t>
            </a:r>
            <a:r>
              <a:rPr lang="en-US" altLang="ko-KR" sz="2000" b="1" dirty="0" err="1" smtClean="0"/>
              <a:t>Paxos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를 이용하여 </a:t>
            </a:r>
            <a:r>
              <a:rPr lang="ko-KR" altLang="en-US" sz="2000" b="1" dirty="0" err="1" smtClean="0"/>
              <a:t>컨소시움</a:t>
            </a:r>
            <a:r>
              <a:rPr lang="ko-KR" altLang="en-US" sz="2000" b="1" dirty="0" smtClean="0"/>
              <a:t> 블록 체인을 구현함</a:t>
            </a:r>
            <a:endParaRPr lang="en-US" altLang="ko-KR" sz="2000" b="1" dirty="0" smtClean="0"/>
          </a:p>
          <a:p>
            <a:pPr marL="174625" lvl="1">
              <a:tabLst>
                <a:tab pos="174625" algn="l"/>
                <a:tab pos="358775" algn="l"/>
              </a:tabLst>
            </a:pP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07064" y="2819321"/>
            <a:ext cx="2860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C4000A"/>
                </a:solidFill>
              </a:rPr>
              <a:t>github.com/</a:t>
            </a:r>
            <a:r>
              <a:rPr lang="en-US" altLang="ko-KR" sz="1600" dirty="0" err="1" smtClean="0">
                <a:solidFill>
                  <a:srgbClr val="C4000A"/>
                </a:solidFill>
              </a:rPr>
              <a:t>hyperledger</a:t>
            </a:r>
            <a:r>
              <a:rPr lang="en-US" altLang="ko-KR" sz="1600" dirty="0" smtClean="0">
                <a:solidFill>
                  <a:srgbClr val="C4000A"/>
                </a:solidFill>
              </a:rPr>
              <a:t>/fabric</a:t>
            </a:r>
            <a:endParaRPr lang="ko-KR" altLang="ko-KR" sz="1600" dirty="0">
              <a:solidFill>
                <a:srgbClr val="C400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5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670454" y="2023142"/>
            <a:ext cx="2189033" cy="22110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29764" y="297543"/>
            <a:ext cx="7613650" cy="277813"/>
          </a:xfrm>
        </p:spPr>
        <p:txBody>
          <a:bodyPr>
            <a:noAutofit/>
          </a:bodyPr>
          <a:lstStyle/>
          <a:p>
            <a:r>
              <a:rPr lang="en-US" altLang="ko-KR" sz="2800" b="1" dirty="0" err="1" smtClean="0"/>
              <a:t>Hyperledger</a:t>
            </a:r>
            <a:r>
              <a:rPr lang="en-US" altLang="ko-KR" sz="2800" b="1" dirty="0" smtClean="0"/>
              <a:t> Fabric (3/3)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287299" y="728256"/>
            <a:ext cx="9271629" cy="5830619"/>
          </a:xfrm>
        </p:spPr>
        <p:txBody>
          <a:bodyPr/>
          <a:lstStyle/>
          <a:p>
            <a:pPr marL="511175" lvl="2" indent="-511175">
              <a:buFont typeface="Wingdings" pitchFamily="2" charset="2"/>
              <a:buChar char="u"/>
            </a:pPr>
            <a:r>
              <a:rPr lang="en-US" altLang="ko-KR" sz="2800" b="1" dirty="0" smtClean="0"/>
              <a:t> </a:t>
            </a:r>
            <a:r>
              <a:rPr lang="ko-KR" altLang="en-US" sz="2800" b="1" dirty="0"/>
              <a:t>합의로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부터 승인을 분리</a:t>
            </a:r>
            <a:endParaRPr lang="en-US" altLang="ko-KR" sz="2800" b="1" dirty="0"/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lvl="2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18872" y="1804224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561122" y="1281313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03931" y="2325924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91005" y="2806708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071267" y="3774333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98585" y="3785825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83633" y="2949424"/>
            <a:ext cx="217714" cy="2842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820087" y="1236416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84937" y="4668086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116284" y="3982998"/>
            <a:ext cx="522513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136589" y="1968935"/>
            <a:ext cx="522513" cy="1524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299867" y="3676965"/>
            <a:ext cx="522513" cy="1844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8" idx="6"/>
          </p:cNvCxnSpPr>
          <p:nvPr/>
        </p:nvCxnSpPr>
        <p:spPr>
          <a:xfrm>
            <a:off x="6037801" y="1378533"/>
            <a:ext cx="519835" cy="20729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6296379" y="2282821"/>
            <a:ext cx="359229" cy="43542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87051" y="1545385"/>
            <a:ext cx="34842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itchFamily="2" charset="2"/>
              <a:buChar char="§"/>
            </a:pPr>
            <a:r>
              <a:rPr lang="ko-KR" altLang="en-US" sz="2000" b="1" dirty="0" smtClean="0"/>
              <a:t>검증은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체인 코드가 수행</a:t>
            </a:r>
            <a:endParaRPr lang="en-US" altLang="ko-KR" sz="2000" b="1" dirty="0" smtClean="0"/>
          </a:p>
          <a:p>
            <a:pPr marL="174625" indent="-174625">
              <a:buFont typeface="Wingdings" pitchFamily="2" charset="2"/>
              <a:buChar char="§"/>
            </a:pPr>
            <a:endParaRPr lang="en-US" altLang="ko-KR" sz="2000" b="1" dirty="0"/>
          </a:p>
          <a:p>
            <a:pPr marL="174625" indent="-174625">
              <a:buFont typeface="Wingdings" pitchFamily="2" charset="2"/>
              <a:buChar char="§"/>
            </a:pPr>
            <a:r>
              <a:rPr lang="ko-KR" altLang="en-US" sz="2000" b="1" dirty="0" smtClean="0"/>
              <a:t>체인 코드 당 전담 </a:t>
            </a:r>
            <a:r>
              <a:rPr lang="ko-KR" altLang="en-US" sz="2000" b="1" dirty="0" err="1" smtClean="0"/>
              <a:t>승인자</a:t>
            </a:r>
            <a:r>
              <a:rPr lang="ko-KR" altLang="en-US" sz="2000" b="1" dirty="0" err="1"/>
              <a:t>들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endoser</a:t>
            </a:r>
            <a:r>
              <a:rPr lang="en-US" altLang="ko-KR" sz="2000" b="1" dirty="0" smtClean="0"/>
              <a:t>)</a:t>
            </a:r>
          </a:p>
          <a:p>
            <a:pPr marL="533400" lvl="1" indent="-358775">
              <a:buFont typeface="Wingdings" pitchFamily="2" charset="2"/>
              <a:buChar char="ü"/>
            </a:pPr>
            <a:endParaRPr lang="en-US" altLang="ko-KR" sz="2000" b="1" dirty="0"/>
          </a:p>
          <a:p>
            <a:pPr marL="174625" indent="-174625">
              <a:buFont typeface="Wingdings" pitchFamily="2" charset="2"/>
              <a:buChar char="§"/>
              <a:tabLst>
                <a:tab pos="174625" algn="l"/>
                <a:tab pos="631825" algn="l"/>
              </a:tabLst>
            </a:pPr>
            <a:r>
              <a:rPr lang="ko-KR" altLang="en-US" sz="2000" b="1" dirty="0" smtClean="0"/>
              <a:t>합의 서비스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ko-KR" altLang="en-US" sz="2000" b="1" dirty="0" smtClean="0"/>
              <a:t>단지 통신으로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ko-KR" altLang="en-US" sz="2000" b="1" dirty="0"/>
              <a:t>공</a:t>
            </a:r>
            <a:r>
              <a:rPr lang="ko-KR" altLang="en-US" sz="2000" b="1" dirty="0" smtClean="0"/>
              <a:t>개</a:t>
            </a:r>
            <a:r>
              <a:rPr lang="en-US" altLang="ko-KR" sz="2000" b="1" dirty="0" smtClean="0"/>
              <a:t>/sub </a:t>
            </a:r>
            <a:r>
              <a:rPr lang="ko-KR" altLang="en-US" sz="2000" b="1" dirty="0" smtClean="0"/>
              <a:t>메시지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r>
              <a:rPr lang="ko-KR" altLang="en-US" sz="2000" b="1" dirty="0" smtClean="0"/>
              <a:t>승인된 </a:t>
            </a:r>
            <a:r>
              <a:rPr lang="en-US" altLang="ko-KR" sz="2000" b="1" dirty="0" err="1" smtClean="0"/>
              <a:t>tx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를 위한 순서화</a:t>
            </a:r>
            <a:endParaRPr lang="en-US" altLang="ko-KR" sz="2000" b="1" dirty="0" smtClean="0"/>
          </a:p>
          <a:p>
            <a:pPr marL="533400" lvl="1" indent="-358775">
              <a:buFont typeface="Wingdings" pitchFamily="2" charset="2"/>
              <a:buChar char="ü"/>
              <a:tabLst>
                <a:tab pos="174625" algn="l"/>
                <a:tab pos="631825" algn="l"/>
              </a:tabLst>
            </a:pPr>
            <a:endParaRPr lang="en-US" altLang="ko-KR" sz="2000" b="1" dirty="0"/>
          </a:p>
          <a:p>
            <a:pPr marL="271463" indent="-271463">
              <a:buFont typeface="Wingdings" pitchFamily="2" charset="2"/>
              <a:buChar char="§"/>
              <a:tabLst>
                <a:tab pos="174625" algn="l"/>
                <a:tab pos="358775" algn="l"/>
              </a:tabLst>
            </a:pPr>
            <a:r>
              <a:rPr lang="ko-KR" altLang="en-US" sz="2000" b="1" dirty="0" smtClean="0"/>
              <a:t>상태 및 해시 체인은 공통임</a:t>
            </a:r>
            <a:endParaRPr lang="en-US" altLang="ko-KR" sz="2000" b="1" dirty="0" smtClean="0"/>
          </a:p>
          <a:p>
            <a:pPr marL="446088" lvl="1" indent="-271463">
              <a:buFont typeface="Wingdings" pitchFamily="2" charset="2"/>
              <a:buChar char="ü"/>
            </a:pPr>
            <a:r>
              <a:rPr lang="ko-KR" altLang="en-US" sz="2000" b="1" dirty="0" smtClean="0"/>
              <a:t> 상태는 암호화 될 수 있음</a:t>
            </a:r>
            <a:endParaRPr lang="en-US" altLang="ko-KR" sz="2000" b="1" dirty="0" smtClean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288961" y="2500535"/>
            <a:ext cx="522513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288961" y="3904829"/>
            <a:ext cx="522513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9013444" y="3017168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8452827" y="3177439"/>
            <a:ext cx="5932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6085140" y="4058567"/>
            <a:ext cx="766929" cy="5219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8665110" y="3992648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5029909" y="5189509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/>
          <p:cNvCxnSpPr>
            <a:endCxn id="150" idx="3"/>
          </p:cNvCxnSpPr>
          <p:nvPr/>
        </p:nvCxnSpPr>
        <p:spPr>
          <a:xfrm flipV="1">
            <a:off x="6057924" y="4012362"/>
            <a:ext cx="313865" cy="4759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H="1">
            <a:off x="8137129" y="4135403"/>
            <a:ext cx="5932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/>
          <p:cNvSpPr/>
          <p:nvPr/>
        </p:nvSpPr>
        <p:spPr>
          <a:xfrm>
            <a:off x="6575677" y="2959725"/>
            <a:ext cx="359229" cy="43542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6988639" y="3545166"/>
            <a:ext cx="359229" cy="43542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6319181" y="3640701"/>
            <a:ext cx="359229" cy="43542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7347868" y="2905208"/>
            <a:ext cx="359229" cy="43542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7048531" y="2250327"/>
            <a:ext cx="359229" cy="43542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5851751" y="2873827"/>
            <a:ext cx="359229" cy="43542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561107" y="996821"/>
            <a:ext cx="1542345" cy="634762"/>
            <a:chOff x="6918833" y="1073023"/>
            <a:chExt cx="1542345" cy="634762"/>
          </a:xfrm>
        </p:grpSpPr>
        <p:sp>
          <p:nvSpPr>
            <p:cNvPr id="155" name="TextBox 154"/>
            <p:cNvSpPr txBox="1"/>
            <p:nvPr/>
          </p:nvSpPr>
          <p:spPr>
            <a:xfrm>
              <a:off x="6918833" y="1073023"/>
              <a:ext cx="1542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569C1B"/>
                  </a:solidFill>
                </a:rPr>
                <a:t>Per-chaincode</a:t>
              </a:r>
              <a:endParaRPr lang="ko-KR" altLang="ko-KR" b="1" dirty="0">
                <a:solidFill>
                  <a:srgbClr val="569C1B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18833" y="1338453"/>
              <a:ext cx="112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569C1B"/>
                  </a:solidFill>
                </a:rPr>
                <a:t>endorsers</a:t>
              </a:r>
              <a:endParaRPr lang="ko-KR" altLang="ko-KR" b="1" dirty="0">
                <a:solidFill>
                  <a:srgbClr val="569C1B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7468154" y="4687467"/>
            <a:ext cx="1909946" cy="634762"/>
            <a:chOff x="7098030" y="3773043"/>
            <a:chExt cx="1909946" cy="634762"/>
          </a:xfrm>
        </p:grpSpPr>
        <p:sp>
          <p:nvSpPr>
            <p:cNvPr id="158" name="TextBox 157"/>
            <p:cNvSpPr txBox="1"/>
            <p:nvPr/>
          </p:nvSpPr>
          <p:spPr>
            <a:xfrm>
              <a:off x="7098030" y="3773043"/>
              <a:ext cx="1909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83D0"/>
                  </a:solidFill>
                </a:rPr>
                <a:t>Consensus service</a:t>
              </a:r>
              <a:endParaRPr lang="ko-KR" altLang="ko-KR" b="1" dirty="0">
                <a:solidFill>
                  <a:srgbClr val="0083D0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098030" y="4038473"/>
              <a:ext cx="1499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83D0"/>
                  </a:solidFill>
                </a:rPr>
                <a:t>only orders tx</a:t>
              </a:r>
              <a:endParaRPr lang="ko-KR" altLang="ko-KR" b="1" dirty="0">
                <a:solidFill>
                  <a:srgbClr val="0083D0"/>
                </a:solidFill>
              </a:endParaRPr>
            </a:p>
          </p:txBody>
        </p:sp>
      </p:grpSp>
      <p:cxnSp>
        <p:nvCxnSpPr>
          <p:cNvPr id="7" name="직선 연결선 6"/>
          <p:cNvCxnSpPr>
            <a:stCxn id="60" idx="6"/>
            <a:endCxn id="152" idx="2"/>
          </p:cNvCxnSpPr>
          <p:nvPr/>
        </p:nvCxnSpPr>
        <p:spPr>
          <a:xfrm flipV="1">
            <a:off x="6655608" y="2468041"/>
            <a:ext cx="392923" cy="3249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6666490" y="3796129"/>
            <a:ext cx="392923" cy="3249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V="1">
            <a:off x="6949526" y="3121197"/>
            <a:ext cx="392923" cy="3249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endCxn id="148" idx="2"/>
          </p:cNvCxnSpPr>
          <p:nvPr/>
        </p:nvCxnSpPr>
        <p:spPr>
          <a:xfrm>
            <a:off x="6187506" y="3131919"/>
            <a:ext cx="388171" cy="4552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3" idx="7"/>
            <a:endCxn id="60" idx="3"/>
          </p:cNvCxnSpPr>
          <p:nvPr/>
        </p:nvCxnSpPr>
        <p:spPr>
          <a:xfrm flipV="1">
            <a:off x="6158372" y="2654482"/>
            <a:ext cx="190615" cy="28311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7301398" y="3296752"/>
            <a:ext cx="190615" cy="28311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V="1">
            <a:off x="6865954" y="2665190"/>
            <a:ext cx="280033" cy="3159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endCxn id="153" idx="5"/>
          </p:cNvCxnSpPr>
          <p:nvPr/>
        </p:nvCxnSpPr>
        <p:spPr>
          <a:xfrm flipH="1" flipV="1">
            <a:off x="6158372" y="3245488"/>
            <a:ext cx="217716" cy="4650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49" idx="1"/>
          </p:cNvCxnSpPr>
          <p:nvPr/>
        </p:nvCxnSpPr>
        <p:spPr>
          <a:xfrm flipH="1" flipV="1">
            <a:off x="6898616" y="3354344"/>
            <a:ext cx="142631" cy="25458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 flipV="1">
            <a:off x="6539374" y="2722952"/>
            <a:ext cx="142631" cy="25458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 flipV="1">
            <a:off x="7366706" y="2646746"/>
            <a:ext cx="142631" cy="25458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50" idx="7"/>
          </p:cNvCxnSpPr>
          <p:nvPr/>
        </p:nvCxnSpPr>
        <p:spPr>
          <a:xfrm flipV="1">
            <a:off x="6625802" y="3387000"/>
            <a:ext cx="76863" cy="31746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50" idx="0"/>
          </p:cNvCxnSpPr>
          <p:nvPr/>
        </p:nvCxnSpPr>
        <p:spPr>
          <a:xfrm flipH="1" flipV="1">
            <a:off x="6446957" y="2752452"/>
            <a:ext cx="51839" cy="88824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49" idx="0"/>
          </p:cNvCxnSpPr>
          <p:nvPr/>
        </p:nvCxnSpPr>
        <p:spPr>
          <a:xfrm flipV="1">
            <a:off x="7168254" y="2708905"/>
            <a:ext cx="18948" cy="83626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endCxn id="151" idx="1"/>
          </p:cNvCxnSpPr>
          <p:nvPr/>
        </p:nvCxnSpPr>
        <p:spPr>
          <a:xfrm>
            <a:off x="6644718" y="2631163"/>
            <a:ext cx="755758" cy="33781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endCxn id="152" idx="2"/>
          </p:cNvCxnSpPr>
          <p:nvPr/>
        </p:nvCxnSpPr>
        <p:spPr>
          <a:xfrm flipV="1">
            <a:off x="6267228" y="2468041"/>
            <a:ext cx="781303" cy="54575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/>
          <p:cNvSpPr/>
          <p:nvPr/>
        </p:nvSpPr>
        <p:spPr>
          <a:xfrm>
            <a:off x="7908534" y="1804825"/>
            <a:ext cx="217714" cy="2842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8458357" y="1803619"/>
            <a:ext cx="217714" cy="2842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8104474" y="2196713"/>
            <a:ext cx="217714" cy="2842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8735858" y="2174122"/>
            <a:ext cx="217714" cy="2842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화살표 연결선 178"/>
          <p:cNvCxnSpPr/>
          <p:nvPr/>
        </p:nvCxnSpPr>
        <p:spPr>
          <a:xfrm flipH="1">
            <a:off x="7561107" y="2184093"/>
            <a:ext cx="512372" cy="42606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/>
          <p:cNvSpPr/>
          <p:nvPr/>
        </p:nvSpPr>
        <p:spPr>
          <a:xfrm>
            <a:off x="4713522" y="1727635"/>
            <a:ext cx="217714" cy="2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화살표 연결선 180"/>
          <p:cNvCxnSpPr/>
          <p:nvPr/>
        </p:nvCxnSpPr>
        <p:spPr>
          <a:xfrm>
            <a:off x="4889049" y="1999797"/>
            <a:ext cx="564694" cy="31644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>
            <a:off x="4763311" y="1529443"/>
            <a:ext cx="483606" cy="36148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 flipH="1">
            <a:off x="8018307" y="2641293"/>
            <a:ext cx="512372" cy="31644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flipH="1">
            <a:off x="8170707" y="2793693"/>
            <a:ext cx="512372" cy="31644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>
          <a:xfrm>
            <a:off x="4920339" y="3395746"/>
            <a:ext cx="217714" cy="2842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5388433" y="3188908"/>
            <a:ext cx="217714" cy="2842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5932729" y="4440794"/>
            <a:ext cx="217714" cy="2842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6516945" y="4461360"/>
            <a:ext cx="217714" cy="2842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5606147" y="4668086"/>
            <a:ext cx="217714" cy="2842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6204867" y="4810906"/>
            <a:ext cx="217714" cy="2842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2" name="직선 화살표 연결선 191"/>
          <p:cNvCxnSpPr/>
          <p:nvPr/>
        </p:nvCxnSpPr>
        <p:spPr>
          <a:xfrm>
            <a:off x="4659102" y="4837231"/>
            <a:ext cx="587815" cy="3490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30" idx="6"/>
          </p:cNvCxnSpPr>
          <p:nvPr/>
        </p:nvCxnSpPr>
        <p:spPr>
          <a:xfrm>
            <a:off x="5247623" y="5331626"/>
            <a:ext cx="358524" cy="26048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/>
          <p:nvPr/>
        </p:nvCxnSpPr>
        <p:spPr>
          <a:xfrm>
            <a:off x="5247623" y="5322229"/>
            <a:ext cx="522513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5246917" y="3091541"/>
            <a:ext cx="522513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>
            <a:off x="5138053" y="3545734"/>
            <a:ext cx="522513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7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결론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242484" y="1058546"/>
            <a:ext cx="9609089" cy="5830619"/>
          </a:xfrm>
        </p:spPr>
        <p:txBody>
          <a:bodyPr/>
          <a:lstStyle/>
          <a:p>
            <a:pPr marL="511425" lvl="2" indent="-342900">
              <a:buFont typeface="Wingdings" pitchFamily="2" charset="2"/>
              <a:buChar char="u"/>
            </a:pPr>
            <a:r>
              <a:rPr lang="ko-KR" altLang="en-US" sz="2400" b="1" dirty="0"/>
              <a:t>블</a:t>
            </a:r>
            <a:r>
              <a:rPr lang="ko-KR" altLang="en-US" sz="2400" b="1" dirty="0" smtClean="0"/>
              <a:t>록 체인은 새로운 신뢰 모델을 가능케 함</a:t>
            </a:r>
            <a:endParaRPr lang="en-US" altLang="ko-KR" sz="2400" b="1" dirty="0"/>
          </a:p>
          <a:p>
            <a:pPr marL="511425" lvl="2" indent="-342900">
              <a:buFont typeface="Wingdings" pitchFamily="2" charset="2"/>
              <a:buChar char="u"/>
            </a:pPr>
            <a:endParaRPr lang="en-US" altLang="ko-KR" sz="2400" b="1" dirty="0"/>
          </a:p>
          <a:p>
            <a:pPr marL="511425" lvl="2" indent="-342900">
              <a:buFont typeface="Wingdings" pitchFamily="2" charset="2"/>
              <a:buChar char="u"/>
            </a:pPr>
            <a:r>
              <a:rPr lang="ko-KR" altLang="en-US" sz="2400" b="1" dirty="0" smtClean="0"/>
              <a:t>많은 재미있는 기술들 </a:t>
            </a:r>
            <a:r>
              <a:rPr lang="en-US" altLang="ko-KR" sz="2400" b="1" dirty="0" smtClean="0"/>
              <a:t>=&gt;  </a:t>
            </a:r>
            <a:r>
              <a:rPr lang="ko-KR" altLang="en-US" sz="2400" b="1" dirty="0" smtClean="0"/>
              <a:t>단지 시작 기술임</a:t>
            </a:r>
            <a:endParaRPr lang="en-US" altLang="ko-KR" sz="2400" b="1" dirty="0" smtClean="0"/>
          </a:p>
          <a:p>
            <a:pPr marL="1165225" lvl="3" indent="-533400">
              <a:buFont typeface="Wingdings" pitchFamily="2" charset="2"/>
              <a:buChar char="ü"/>
            </a:pPr>
            <a:r>
              <a:rPr lang="ko-KR" altLang="en-US" sz="2000" b="1" dirty="0" smtClean="0"/>
              <a:t>합의를 위한 분산 컴퓨팅</a:t>
            </a:r>
            <a:endParaRPr lang="en-US" altLang="ko-KR" sz="2000" b="1" dirty="0" smtClean="0"/>
          </a:p>
          <a:p>
            <a:pPr marL="1165225" lvl="3" indent="-533400">
              <a:buFont typeface="Wingdings" pitchFamily="2" charset="2"/>
              <a:buChar char="ü"/>
            </a:pPr>
            <a:r>
              <a:rPr lang="ko-KR" altLang="en-US" sz="2000" b="1" dirty="0" smtClean="0"/>
              <a:t>완전성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프라이버시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익명성을 위한 암호화</a:t>
            </a:r>
            <a:endParaRPr lang="en-US" altLang="ko-KR" sz="2000" b="1" dirty="0" smtClean="0"/>
          </a:p>
          <a:p>
            <a:pPr marL="168525" lvl="2" indent="0">
              <a:buNone/>
            </a:pPr>
            <a:endParaRPr lang="en-US" altLang="ko-KR" sz="2400" b="1" dirty="0" smtClean="0"/>
          </a:p>
          <a:p>
            <a:pPr marL="511425" lvl="2" indent="-342900">
              <a:buFont typeface="Wingdings" pitchFamily="2" charset="2"/>
              <a:buChar char="u"/>
            </a:pPr>
            <a:r>
              <a:rPr lang="ko-KR" altLang="en-US" sz="2400" b="1" dirty="0" smtClean="0"/>
              <a:t>블록 체인의 약점</a:t>
            </a:r>
            <a:endParaRPr lang="en-US" altLang="ko-KR" sz="2400" b="1" dirty="0"/>
          </a:p>
          <a:p>
            <a:pPr marL="892175" indent="-358775"/>
            <a:r>
              <a:rPr lang="ko-KR" altLang="en-US" sz="2000" b="1" dirty="0"/>
              <a:t>잘못 입력된 데이터는 분산 원장에서 </a:t>
            </a:r>
            <a:r>
              <a:rPr lang="ko-KR" altLang="en-US" sz="2000" b="1" dirty="0">
                <a:solidFill>
                  <a:srgbClr val="FF0000"/>
                </a:solidFill>
              </a:rPr>
              <a:t>삭제가 거의 불가능</a:t>
            </a:r>
            <a:r>
              <a:rPr lang="ko-KR" altLang="en-US" sz="2000" b="1" dirty="0"/>
              <a:t>함</a:t>
            </a:r>
            <a:r>
              <a:rPr lang="en-US" altLang="ko-KR" sz="2000" b="1" dirty="0"/>
              <a:t>.</a:t>
            </a:r>
          </a:p>
          <a:p>
            <a:pPr marL="892175" indent="-358775"/>
            <a:r>
              <a:rPr lang="ko-KR" altLang="en-US" sz="2000" b="1" dirty="0"/>
              <a:t>블록 내 </a:t>
            </a:r>
            <a:r>
              <a:rPr lang="ko-KR" altLang="en-US" sz="2000" b="1" dirty="0">
                <a:solidFill>
                  <a:srgbClr val="FF0000"/>
                </a:solidFill>
              </a:rPr>
              <a:t>개인 정보</a:t>
            </a:r>
            <a:r>
              <a:rPr lang="ko-KR" altLang="en-US" sz="2000" b="1" dirty="0"/>
              <a:t>가 포함되면 프라이버시 침해 소지가 큼</a:t>
            </a:r>
            <a:r>
              <a:rPr lang="en-US" altLang="ko-KR" sz="2000" b="1" dirty="0"/>
              <a:t>.</a:t>
            </a:r>
          </a:p>
          <a:p>
            <a:pPr marL="892175" indent="-358775"/>
            <a:r>
              <a:rPr lang="ko-KR" altLang="en-US" sz="2000" b="1" dirty="0" smtClean="0"/>
              <a:t>정보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입력 시 발생하는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지연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631825" lvl="3" indent="0">
              <a:buNone/>
            </a:pPr>
            <a:endParaRPr lang="en-US" altLang="ko-KR" sz="2000" b="1" dirty="0"/>
          </a:p>
          <a:p>
            <a:pPr marL="511425" lvl="2" indent="-342900">
              <a:buFont typeface="Wingdings" pitchFamily="2" charset="2"/>
              <a:buChar char="u"/>
            </a:pPr>
            <a:r>
              <a:rPr lang="ko-KR" altLang="en-US" sz="2400" b="1" dirty="0" smtClean="0">
                <a:solidFill>
                  <a:srgbClr val="C00000"/>
                </a:solidFill>
              </a:rPr>
              <a:t>블록 체인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=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인터넷에 걸친 신뢰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(trust)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 분</a:t>
            </a:r>
            <a:r>
              <a:rPr lang="ko-KR" altLang="en-US" sz="2400" b="1" dirty="0">
                <a:solidFill>
                  <a:srgbClr val="C00000"/>
                </a:solidFill>
              </a:rPr>
              <a:t>산</a:t>
            </a:r>
            <a:endParaRPr lang="en-US" altLang="ko-KR" sz="2400" b="1" dirty="0">
              <a:solidFill>
                <a:srgbClr val="C00000"/>
              </a:solidFill>
            </a:endParaRPr>
          </a:p>
          <a:p>
            <a:pPr marL="631825" lvl="3" indent="0">
              <a:buNone/>
            </a:pPr>
            <a:endParaRPr lang="en-US" altLang="ko-KR" sz="2000" b="1" dirty="0"/>
          </a:p>
          <a:p>
            <a:pPr marL="1165225" lvl="3" indent="-533400">
              <a:buFont typeface="Wingdings" pitchFamily="2" charset="2"/>
              <a:buChar char="ü"/>
            </a:pP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5983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0" y="1591923"/>
            <a:ext cx="9609089" cy="3088911"/>
          </a:xfrm>
        </p:spPr>
        <p:txBody>
          <a:bodyPr/>
          <a:lstStyle/>
          <a:p>
            <a:pPr marL="631825" lvl="3" indent="0">
              <a:buNone/>
            </a:pPr>
            <a:endParaRPr lang="en-US" altLang="ko-KR" sz="4400" b="1" dirty="0"/>
          </a:p>
          <a:p>
            <a:pPr marL="631825" lvl="3" indent="0" algn="ctr">
              <a:buNone/>
            </a:pPr>
            <a:r>
              <a:rPr lang="ko-KR" altLang="en-US" sz="4400" b="1" dirty="0" smtClean="0"/>
              <a:t>감사합니다</a:t>
            </a:r>
            <a:r>
              <a:rPr lang="en-US" altLang="ko-KR" sz="4400" b="1" dirty="0" smtClean="0"/>
              <a:t>.</a:t>
            </a:r>
          </a:p>
          <a:p>
            <a:pPr marL="631825" lvl="3" indent="0" algn="ctr">
              <a:buNone/>
            </a:pPr>
            <a:endParaRPr lang="en-US" altLang="ko-KR" sz="4400" b="1" dirty="0" smtClean="0"/>
          </a:p>
          <a:p>
            <a:pPr marL="631825" lvl="3" indent="0" algn="ctr">
              <a:buNone/>
            </a:pPr>
            <a:r>
              <a:rPr lang="en-US" altLang="ko-KR" sz="4400" b="1" dirty="0" smtClean="0"/>
              <a:t>Any</a:t>
            </a:r>
            <a:r>
              <a:rPr lang="ko-KR" altLang="en-US" sz="4400" b="1" dirty="0" smtClean="0"/>
              <a:t> </a:t>
            </a:r>
            <a:r>
              <a:rPr lang="en-US" altLang="ko-KR" sz="4400" b="1" dirty="0" smtClean="0"/>
              <a:t>Question ?</a:t>
            </a:r>
          </a:p>
        </p:txBody>
      </p:sp>
    </p:spTree>
    <p:extLst>
      <p:ext uri="{BB962C8B-B14F-4D97-AF65-F5344CB8AC3E}">
        <p14:creationId xmlns:p14="http://schemas.microsoft.com/office/powerpoint/2010/main" val="8908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62437" y="221343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/>
              <a:t>서론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(3/10)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49318" y="688422"/>
            <a:ext cx="9073054" cy="5830619"/>
          </a:xfrm>
        </p:spPr>
        <p:txBody>
          <a:bodyPr/>
          <a:lstStyle/>
          <a:p>
            <a:pPr marL="107950" indent="-250825"/>
            <a:r>
              <a:rPr lang="ko-KR" altLang="en-US" sz="2400" b="1" dirty="0" smtClean="0"/>
              <a:t>블록 체인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Blockchain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개념</a:t>
            </a:r>
            <a:r>
              <a:rPr lang="en-US" altLang="ko-KR" sz="2400" b="1" dirty="0" smtClean="0"/>
              <a:t>(3/3)</a:t>
            </a:r>
          </a:p>
          <a:p>
            <a:pPr marL="419350" lvl="2" indent="-250825"/>
            <a:endParaRPr lang="en-US" altLang="ko-KR" sz="2000" b="1" dirty="0"/>
          </a:p>
          <a:p>
            <a:pPr marL="419350" lvl="2" indent="-250825"/>
            <a:endParaRPr lang="en-US" altLang="ko-KR" sz="2000" b="1" dirty="0" smtClean="0"/>
          </a:p>
          <a:p>
            <a:pPr marL="419350" lvl="2" indent="-250825"/>
            <a:endParaRPr lang="en-US" altLang="ko-KR" sz="2000" b="1" dirty="0"/>
          </a:p>
          <a:p>
            <a:pPr marL="419350" lvl="2" indent="-250825"/>
            <a:endParaRPr lang="en-US" altLang="ko-KR" sz="800" b="1" dirty="0" smtClean="0"/>
          </a:p>
          <a:p>
            <a:pPr marL="168525" lvl="2" indent="0">
              <a:buNone/>
            </a:pPr>
            <a:r>
              <a:rPr lang="ko-KR" altLang="en-US" sz="2000" b="1" dirty="0" smtClean="0"/>
              <a:t>                     철수                     영희</a:t>
            </a:r>
            <a:endParaRPr lang="en-US" altLang="ko-KR" sz="2000" b="1" dirty="0" smtClean="0"/>
          </a:p>
          <a:p>
            <a:pPr marL="419350" lvl="2" indent="-250825"/>
            <a:endParaRPr lang="en-US" altLang="ko-KR" sz="2000" b="1" dirty="0"/>
          </a:p>
          <a:p>
            <a:pPr marL="419350" lvl="2" indent="-250825"/>
            <a:endParaRPr lang="en-US" altLang="ko-KR" sz="2000" b="1" dirty="0" smtClean="0"/>
          </a:p>
          <a:p>
            <a:pPr marL="419350" lvl="2" indent="-250825"/>
            <a:endParaRPr lang="en-US" altLang="ko-KR" sz="2000" b="1" dirty="0"/>
          </a:p>
          <a:p>
            <a:pPr marL="419350" lvl="2" indent="-250825"/>
            <a:endParaRPr lang="en-US" altLang="ko-KR" sz="2000" b="1" dirty="0"/>
          </a:p>
          <a:p>
            <a:pPr marL="419350" lvl="2" indent="-250825"/>
            <a:r>
              <a:rPr lang="ko-KR" altLang="en-US" sz="2000" b="1" dirty="0" smtClean="0"/>
              <a:t>철수와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영희의 거래 내역은 다른 모든 이들의 장부에 기록되어 있다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marL="419350" lvl="2" indent="-250825"/>
            <a:r>
              <a:rPr lang="ko-KR" altLang="en-US" sz="2000" b="1" dirty="0" smtClean="0"/>
              <a:t>즉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철수와 영희의 거래 내역을 조작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변경하려면 다른 모든 이들의 장부를 조작 변경해야 한다</a:t>
            </a:r>
            <a:r>
              <a:rPr lang="en-US" altLang="ko-KR" sz="2000" b="1" dirty="0" smtClean="0"/>
              <a:t>.</a:t>
            </a:r>
          </a:p>
          <a:p>
            <a:pPr marL="419350" lvl="2" indent="-250825"/>
            <a:endParaRPr lang="en-US" altLang="ko-KR" sz="2000" b="1" dirty="0"/>
          </a:p>
          <a:p>
            <a:pPr marL="419350" lvl="2" indent="-250825"/>
            <a:r>
              <a:rPr lang="ko-KR" altLang="en-US" sz="2000" b="1" dirty="0" smtClean="0"/>
              <a:t>거래 당사자 뿐만 아니라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다른 모든 이의 거래 장부를 조작하는 것은 어려운 일</a:t>
            </a:r>
            <a:r>
              <a:rPr lang="ko-KR" altLang="en-US" sz="2000" b="1" dirty="0" smtClean="0"/>
              <a:t>이다</a:t>
            </a:r>
            <a:r>
              <a:rPr lang="en-US" altLang="ko-KR" sz="2000" b="1" dirty="0" smtClean="0"/>
              <a:t>. </a:t>
            </a:r>
          </a:p>
          <a:p>
            <a:pPr marL="419350" lvl="2" indent="-250825"/>
            <a:r>
              <a:rPr lang="ko-KR" altLang="en-US" sz="2000" b="1" dirty="0" smtClean="0"/>
              <a:t>전체 집단의 수가 커질수록 장부 조작은 더욱 더 어려워 진다</a:t>
            </a:r>
            <a:r>
              <a:rPr lang="en-US" altLang="ko-KR" sz="2000" b="1" dirty="0" smtClean="0"/>
              <a:t>.</a:t>
            </a:r>
          </a:p>
          <a:p>
            <a:pPr marL="223425" lvl="1" indent="-342900">
              <a:buFont typeface="Arial" pitchFamily="34" charset="0"/>
              <a:buChar char="•"/>
            </a:pPr>
            <a:endParaRPr lang="en-US" altLang="ko-KR" sz="2000" b="1" dirty="0"/>
          </a:p>
          <a:p>
            <a:pPr marL="0" indent="0">
              <a:buNone/>
              <a:defRPr/>
            </a:pPr>
            <a:r>
              <a:rPr lang="en-US" altLang="ko-KR" sz="2000" b="1" dirty="0"/>
              <a:t>                     </a:t>
            </a:r>
          </a:p>
          <a:p>
            <a:pPr marL="107950" indent="-250825"/>
            <a:endParaRPr lang="ko-KR" altLang="en-US" sz="1800" b="1" dirty="0"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807023" y="1654623"/>
            <a:ext cx="555171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390025" y="1687277"/>
            <a:ext cx="555171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614091" y="1665501"/>
            <a:ext cx="555171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1719948" y="2068278"/>
            <a:ext cx="789214" cy="6313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3483476" y="2090046"/>
            <a:ext cx="789214" cy="6313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6292060" y="2111773"/>
            <a:ext cx="789214" cy="6313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144483" y="2694210"/>
            <a:ext cx="0" cy="321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908011" y="2705092"/>
            <a:ext cx="0" cy="348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27481" y="2639772"/>
            <a:ext cx="0" cy="397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334000" y="2334968"/>
            <a:ext cx="751114" cy="108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719948" y="3026229"/>
            <a:ext cx="5998023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13970" y="3102426"/>
            <a:ext cx="4229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하나의 가상 원장</a:t>
            </a:r>
            <a:r>
              <a:rPr lang="en-US" altLang="ko-KR" sz="2000" b="1" dirty="0" smtClean="0"/>
              <a:t>(Virtual Ledger)</a:t>
            </a:r>
            <a:endParaRPr lang="ko-KR" altLang="en-US" sz="2000" b="1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7288107" y="881737"/>
            <a:ext cx="2345749" cy="1213739"/>
          </a:xfrm>
          <a:prstGeom prst="wedgeRoundRectCallout">
            <a:avLst>
              <a:gd name="adj1" fmla="val -62113"/>
              <a:gd name="adj2" fmla="val 2572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 장부엔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88109" y="1119274"/>
            <a:ext cx="2345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우리 장부엔 철수가 영희에게 만원을 빌려 주었다고 적혀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5225143" y="1012371"/>
            <a:ext cx="587887" cy="568568"/>
          </a:xfrm>
          <a:prstGeom prst="wedgeRound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074247" y="990595"/>
            <a:ext cx="1121210" cy="568568"/>
          </a:xfrm>
          <a:prstGeom prst="wedgeRound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138054" y="1121227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뭐</a:t>
            </a:r>
            <a:r>
              <a:rPr lang="ko-KR" altLang="en-US" b="1" dirty="0"/>
              <a:t>라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998044" y="1121223"/>
            <a:ext cx="11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어디 아파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23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서론</a:t>
            </a:r>
            <a:r>
              <a:rPr lang="en-US" altLang="ko-KR" sz="2800" b="1" dirty="0" smtClean="0"/>
              <a:t> (</a:t>
            </a:r>
            <a:r>
              <a:rPr lang="en-US" altLang="ko-KR" sz="2800" b="1" dirty="0"/>
              <a:t>4</a:t>
            </a:r>
            <a:r>
              <a:rPr lang="en-US" altLang="ko-KR" sz="2800" b="1" dirty="0" smtClean="0"/>
              <a:t>/10)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98940" y="829940"/>
            <a:ext cx="5957132" cy="5830619"/>
          </a:xfrm>
        </p:spPr>
        <p:txBody>
          <a:bodyPr/>
          <a:lstStyle/>
          <a:p>
            <a:pPr marL="511425" lvl="2" indent="-342900">
              <a:buFont typeface="Wingdings" pitchFamily="2" charset="2"/>
              <a:buChar char="u"/>
            </a:pPr>
            <a:r>
              <a:rPr lang="ko-KR" altLang="en-US" sz="2800" b="1" dirty="0" smtClean="0"/>
              <a:t>연관된 시장</a:t>
            </a:r>
            <a:r>
              <a:rPr lang="ko-KR" altLang="en-US" sz="2800" b="1" dirty="0"/>
              <a:t>들</a:t>
            </a:r>
            <a:r>
              <a:rPr lang="en-US" altLang="ko-KR" sz="2800" b="1" dirty="0" smtClean="0"/>
              <a:t>(Markets)</a:t>
            </a:r>
          </a:p>
          <a:p>
            <a:pPr marL="511425" lvl="2" indent="-342900">
              <a:buFont typeface="Wingdings" pitchFamily="2" charset="2"/>
              <a:buChar char="u"/>
            </a:pPr>
            <a:endParaRPr lang="en-US" altLang="ko-KR" sz="800" b="1" dirty="0" smtClean="0"/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</a:rPr>
              <a:t>네트워크</a:t>
            </a:r>
            <a:r>
              <a:rPr lang="ko-KR" altLang="en-US" sz="2400" b="1" dirty="0" smtClean="0"/>
              <a:t>는 참여자들을 연결함</a:t>
            </a:r>
            <a:endParaRPr lang="en-US" altLang="ko-KR" sz="2400" b="1" dirty="0" smtClean="0"/>
          </a:p>
          <a:p>
            <a:pPr marL="1349375" lvl="4" indent="-358775">
              <a:buFont typeface="Wingdings" pitchFamily="2" charset="2"/>
              <a:buChar char="ü"/>
            </a:pPr>
            <a:r>
              <a:rPr lang="ko-KR" altLang="en-US" sz="2400" b="1" dirty="0" smtClean="0"/>
              <a:t>고객들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공급자들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은행들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소비자</a:t>
            </a:r>
            <a:endParaRPr lang="en-US" altLang="ko-KR" sz="2400" b="1" dirty="0" smtClean="0"/>
          </a:p>
          <a:p>
            <a:pPr marL="1349375" lvl="4" indent="-358775">
              <a:buFont typeface="Wingdings" pitchFamily="2" charset="2"/>
              <a:buChar char="ü"/>
            </a:pPr>
            <a:endParaRPr lang="en-US" altLang="ko-KR" sz="800" b="1" dirty="0" smtClean="0"/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</a:rPr>
              <a:t>시장</a:t>
            </a:r>
            <a:r>
              <a:rPr lang="ko-KR" altLang="en-US" sz="2400" b="1" dirty="0" smtClean="0"/>
              <a:t>은 거래를 구성함</a:t>
            </a:r>
            <a:endParaRPr lang="en-US" altLang="ko-KR" sz="2400" b="1" dirty="0" smtClean="0"/>
          </a:p>
          <a:p>
            <a:pPr marL="1349375" lvl="4" indent="-358775">
              <a:buFont typeface="Wingdings" pitchFamily="2" charset="2"/>
              <a:buChar char="ü"/>
            </a:pPr>
            <a:r>
              <a:rPr lang="ko-KR" altLang="en-US" sz="2400" b="1" dirty="0" smtClean="0"/>
              <a:t>공공 시장 및 사설 시장</a:t>
            </a:r>
            <a:endParaRPr lang="en-US" altLang="ko-KR" sz="2400" b="1" dirty="0" smtClean="0"/>
          </a:p>
          <a:p>
            <a:pPr marL="1349375" lvl="4" indent="-358775">
              <a:buFont typeface="Wingdings" pitchFamily="2" charset="2"/>
              <a:buChar char="ü"/>
            </a:pPr>
            <a:endParaRPr lang="en-US" altLang="ko-KR" sz="800" b="1" dirty="0" smtClean="0"/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/>
              <a:t>가치는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자산</a:t>
            </a:r>
            <a:r>
              <a:rPr lang="ko-KR" altLang="en-US" sz="2400" b="1" dirty="0" smtClean="0"/>
              <a:t>으로 </a:t>
            </a:r>
            <a:r>
              <a:rPr lang="ko-KR" altLang="en-US" sz="2400" b="1" dirty="0" err="1" smtClean="0"/>
              <a:t>부터</a:t>
            </a:r>
            <a:r>
              <a:rPr lang="ko-KR" altLang="en-US" sz="2400" b="1" dirty="0" smtClean="0"/>
              <a:t> 나옴</a:t>
            </a:r>
            <a:endParaRPr lang="en-US" altLang="ko-KR" sz="2400" b="1" dirty="0" smtClean="0"/>
          </a:p>
          <a:p>
            <a:pPr marL="1349375" lvl="4" indent="-358775">
              <a:buFont typeface="Wingdings" pitchFamily="2" charset="2"/>
              <a:buChar char="ü"/>
            </a:pPr>
            <a:r>
              <a:rPr lang="ko-KR" altLang="en-US" sz="2400" b="1" dirty="0" smtClean="0"/>
              <a:t>물리적 자산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집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차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…)</a:t>
            </a:r>
          </a:p>
          <a:p>
            <a:pPr marL="1349375" lvl="4" indent="-358775">
              <a:buFont typeface="Wingdings" pitchFamily="2" charset="2"/>
              <a:buChar char="ü"/>
            </a:pPr>
            <a:r>
              <a:rPr lang="ko-KR" altLang="en-US" sz="2400" b="1" dirty="0" smtClean="0"/>
              <a:t>가상 자산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채권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특허 </a:t>
            </a:r>
            <a:r>
              <a:rPr lang="en-US" altLang="ko-KR" sz="2400" b="1" dirty="0" smtClean="0"/>
              <a:t>…)</a:t>
            </a:r>
          </a:p>
          <a:p>
            <a:pPr marL="1349375" lvl="4" indent="-358775">
              <a:buFont typeface="Wingdings" pitchFamily="2" charset="2"/>
              <a:buChar char="ü"/>
            </a:pPr>
            <a:r>
              <a:rPr lang="ko-KR" altLang="en-US" sz="2400" b="1" dirty="0" smtClean="0"/>
              <a:t>서비스도  자산임</a:t>
            </a:r>
            <a:endParaRPr lang="en-US" altLang="ko-KR" sz="2400" b="1" dirty="0" smtClean="0"/>
          </a:p>
          <a:p>
            <a:pPr marL="1349375" lvl="4" indent="-358775">
              <a:buFont typeface="Wingdings" pitchFamily="2" charset="2"/>
              <a:buChar char="ü"/>
            </a:pPr>
            <a:endParaRPr lang="en-US" altLang="ko-KR" sz="800" b="1" dirty="0"/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/>
              <a:t>거래</a:t>
            </a:r>
            <a:r>
              <a:rPr lang="en-US" altLang="ko-KR" sz="2400" b="1" dirty="0" smtClean="0"/>
              <a:t>(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Transaction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는 자산을 </a:t>
            </a:r>
            <a:endParaRPr lang="en-US" altLang="ko-KR" sz="2400" b="1" dirty="0" smtClean="0"/>
          </a:p>
          <a:p>
            <a:pPr marL="533400" lvl="3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교환함</a:t>
            </a:r>
            <a:endParaRPr lang="en-US" altLang="ko-KR" sz="2400" b="1" dirty="0"/>
          </a:p>
          <a:p>
            <a:pPr marL="0" indent="0">
              <a:buNone/>
              <a:defRPr/>
            </a:pPr>
            <a:r>
              <a:rPr lang="en-US" altLang="ko-KR" sz="2000" b="1" dirty="0" smtClean="0"/>
              <a:t>                     </a:t>
            </a:r>
            <a:endParaRPr lang="en-US" altLang="ko-KR" sz="2000" b="1" dirty="0"/>
          </a:p>
          <a:p>
            <a:pPr marL="107950" indent="-250825"/>
            <a:endParaRPr lang="ko-KR" altLang="en-US" sz="1800" b="1" dirty="0"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7086591" y="3124209"/>
            <a:ext cx="1153886" cy="1143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812926" y="4267235"/>
            <a:ext cx="696731" cy="66399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447334" y="2264207"/>
            <a:ext cx="696731" cy="66399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09864" y="4572035"/>
            <a:ext cx="696731" cy="66399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270126" y="2329515"/>
            <a:ext cx="696731" cy="66399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9" idx="5"/>
            <a:endCxn id="2" idx="1"/>
          </p:cNvCxnSpPr>
          <p:nvPr/>
        </p:nvCxnSpPr>
        <p:spPr>
          <a:xfrm>
            <a:off x="6864823" y="2896269"/>
            <a:ext cx="390751" cy="3953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017590" y="2743200"/>
            <a:ext cx="440639" cy="5157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6433457" y="4042723"/>
            <a:ext cx="724135" cy="4421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051385" y="4137261"/>
            <a:ext cx="287072" cy="4619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35475" y="2523012"/>
            <a:ext cx="82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E-bank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95451" y="3491862"/>
            <a:ext cx="1290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국제 은행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567101" y="2468578"/>
            <a:ext cx="82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지</a:t>
            </a:r>
            <a:r>
              <a:rPr lang="ko-KR" altLang="en-US" sz="1200" b="1" dirty="0"/>
              <a:t>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72" y="4406282"/>
            <a:ext cx="56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회사 고객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53425" y="4711086"/>
            <a:ext cx="78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서비스 제공자</a:t>
            </a:r>
            <a:endParaRPr lang="ko-KR" altLang="en-US" sz="1200" b="1" dirty="0"/>
          </a:p>
        </p:txBody>
      </p:sp>
      <p:sp>
        <p:nvSpPr>
          <p:cNvPr id="29" name="타원 28"/>
          <p:cNvSpPr/>
          <p:nvPr/>
        </p:nvSpPr>
        <p:spPr>
          <a:xfrm>
            <a:off x="5442772" y="2530868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693129" y="2721371"/>
            <a:ext cx="468170" cy="48440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301250" y="2857444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431878" y="3162248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934129" y="4397811"/>
            <a:ext cx="468170" cy="48440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447279" y="3592243"/>
            <a:ext cx="468170" cy="48440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948031" y="4441347"/>
            <a:ext cx="468170" cy="48440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881203" y="2046427"/>
            <a:ext cx="468170" cy="48440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410085" y="4952993"/>
            <a:ext cx="468170" cy="48440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727292" y="4882216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7543738" y="2215142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728796" y="1899444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392842" y="3347282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717910" y="2539245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934122" y="5034616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271584" y="5110814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8762962" y="3314620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9078652" y="3652082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8915362" y="4163724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9318140" y="4229036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9579400" y="4501182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094388" y="5034616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5148814" y="5306762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442732" y="5557136"/>
            <a:ext cx="168730" cy="13064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6161602" y="2831943"/>
            <a:ext cx="130027" cy="962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 flipV="1">
            <a:off x="8327307" y="2352955"/>
            <a:ext cx="158373" cy="1156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8" idx="2"/>
          </p:cNvCxnSpPr>
          <p:nvPr/>
        </p:nvCxnSpPr>
        <p:spPr>
          <a:xfrm flipH="1">
            <a:off x="8261989" y="3834446"/>
            <a:ext cx="1852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8806285" y="4814182"/>
            <a:ext cx="1852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41" idx="7"/>
          </p:cNvCxnSpPr>
          <p:nvPr/>
        </p:nvCxnSpPr>
        <p:spPr>
          <a:xfrm flipH="1">
            <a:off x="5809693" y="4846840"/>
            <a:ext cx="122916" cy="177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7268413" y="4248106"/>
            <a:ext cx="122916" cy="177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03051" y="2152880"/>
            <a:ext cx="82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ATM</a:t>
            </a:r>
            <a:endParaRPr lang="ko-KR" altLang="en-US" sz="1200" b="1" dirty="0"/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5606412" y="3093203"/>
            <a:ext cx="130027" cy="962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647180" y="2298521"/>
            <a:ext cx="2337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9" idx="5"/>
          </p:cNvCxnSpPr>
          <p:nvPr/>
        </p:nvCxnSpPr>
        <p:spPr>
          <a:xfrm>
            <a:off x="5586792" y="2642380"/>
            <a:ext cx="193183" cy="915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333955" y="3295910"/>
            <a:ext cx="82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고</a:t>
            </a:r>
            <a:r>
              <a:rPr lang="ko-KR" altLang="en-US" sz="1200" b="1" dirty="0"/>
              <a:t>객</a:t>
            </a:r>
          </a:p>
        </p:txBody>
      </p:sp>
      <p:cxnSp>
        <p:nvCxnSpPr>
          <p:cNvPr id="82" name="직선 연결선 81"/>
          <p:cNvCxnSpPr>
            <a:stCxn id="52" idx="7"/>
          </p:cNvCxnSpPr>
          <p:nvPr/>
        </p:nvCxnSpPr>
        <p:spPr>
          <a:xfrm flipV="1">
            <a:off x="7861930" y="2494465"/>
            <a:ext cx="127903" cy="63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50" idx="5"/>
          </p:cNvCxnSpPr>
          <p:nvPr/>
        </p:nvCxnSpPr>
        <p:spPr>
          <a:xfrm>
            <a:off x="7872816" y="2010956"/>
            <a:ext cx="160561" cy="480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5469980" y="2919023"/>
            <a:ext cx="2337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61" idx="6"/>
          </p:cNvCxnSpPr>
          <p:nvPr/>
        </p:nvCxnSpPr>
        <p:spPr>
          <a:xfrm flipV="1">
            <a:off x="5317544" y="5303053"/>
            <a:ext cx="157623" cy="690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2" idx="0"/>
            <a:endCxn id="41" idx="4"/>
          </p:cNvCxnSpPr>
          <p:nvPr/>
        </p:nvCxnSpPr>
        <p:spPr>
          <a:xfrm flipV="1">
            <a:off x="5527097" y="5437398"/>
            <a:ext cx="117073" cy="119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252248" y="5085325"/>
            <a:ext cx="2337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37" idx="3"/>
          </p:cNvCxnSpPr>
          <p:nvPr/>
        </p:nvCxnSpPr>
        <p:spPr>
          <a:xfrm flipV="1">
            <a:off x="6808942" y="4811277"/>
            <a:ext cx="193749" cy="67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3" idx="7"/>
            <a:endCxn id="37" idx="4"/>
          </p:cNvCxnSpPr>
          <p:nvPr/>
        </p:nvCxnSpPr>
        <p:spPr>
          <a:xfrm flipV="1">
            <a:off x="7078142" y="4882216"/>
            <a:ext cx="90072" cy="17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 flipV="1">
            <a:off x="7268421" y="4811277"/>
            <a:ext cx="81867" cy="275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9388912" y="4617211"/>
            <a:ext cx="2337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38" idx="6"/>
            <a:endCxn id="56" idx="2"/>
          </p:cNvCxnSpPr>
          <p:nvPr/>
        </p:nvCxnSpPr>
        <p:spPr>
          <a:xfrm flipV="1">
            <a:off x="8915449" y="3717404"/>
            <a:ext cx="163203" cy="1170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58" idx="4"/>
          </p:cNvCxnSpPr>
          <p:nvPr/>
        </p:nvCxnSpPr>
        <p:spPr>
          <a:xfrm flipV="1">
            <a:off x="9345364" y="4359680"/>
            <a:ext cx="57141" cy="137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57" idx="5"/>
            <a:endCxn id="39" idx="0"/>
          </p:cNvCxnSpPr>
          <p:nvPr/>
        </p:nvCxnSpPr>
        <p:spPr>
          <a:xfrm>
            <a:off x="9059382" y="4275236"/>
            <a:ext cx="122734" cy="1661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endCxn id="55" idx="4"/>
          </p:cNvCxnSpPr>
          <p:nvPr/>
        </p:nvCxnSpPr>
        <p:spPr>
          <a:xfrm flipV="1">
            <a:off x="8784813" y="3445264"/>
            <a:ext cx="62514" cy="193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endCxn id="51" idx="5"/>
          </p:cNvCxnSpPr>
          <p:nvPr/>
        </p:nvCxnSpPr>
        <p:spPr>
          <a:xfrm flipH="1" flipV="1">
            <a:off x="8536862" y="3458794"/>
            <a:ext cx="62885" cy="190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21040" y="4972350"/>
            <a:ext cx="50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재무부</a:t>
            </a:r>
            <a:r>
              <a:rPr lang="ko-KR" altLang="en-US" sz="1200" b="1"/>
              <a:t>서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8194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서론</a:t>
            </a:r>
            <a:r>
              <a:rPr lang="en-US" altLang="ko-KR" sz="2800" b="1" dirty="0" smtClean="0"/>
              <a:t> (</a:t>
            </a:r>
            <a:r>
              <a:rPr lang="en-US" altLang="ko-KR" sz="2800" b="1" dirty="0"/>
              <a:t>5</a:t>
            </a:r>
            <a:r>
              <a:rPr lang="en-US" altLang="ko-KR" sz="2800" b="1" dirty="0" smtClean="0"/>
              <a:t>/10)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55397" y="829940"/>
            <a:ext cx="5331004" cy="5830619"/>
          </a:xfrm>
        </p:spPr>
        <p:txBody>
          <a:bodyPr/>
          <a:lstStyle/>
          <a:p>
            <a:pPr marL="511425" lvl="2" indent="-342900">
              <a:buFont typeface="Wingdings" pitchFamily="2" charset="2"/>
              <a:buChar char="u"/>
            </a:pPr>
            <a:r>
              <a:rPr lang="ko-KR" altLang="en-US" sz="2800" b="1" dirty="0" smtClean="0"/>
              <a:t>원장</a:t>
            </a:r>
            <a:r>
              <a:rPr lang="en-US" altLang="ko-KR" sz="2800" b="1" dirty="0" smtClean="0"/>
              <a:t>(Ledger)</a:t>
            </a:r>
          </a:p>
          <a:p>
            <a:pPr marL="511425" lvl="2" indent="-342900">
              <a:buFont typeface="Wingdings" pitchFamily="2" charset="2"/>
              <a:buChar char="u"/>
            </a:pPr>
            <a:endParaRPr lang="en-US" altLang="ko-KR" sz="800" b="1" dirty="0" smtClean="0"/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/>
              <a:t>원장은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모든 비즈니스 활동을 거래</a:t>
            </a:r>
            <a:r>
              <a:rPr lang="en-US" altLang="ko-KR" sz="2400" b="1" dirty="0" smtClean="0"/>
              <a:t>(transaction)</a:t>
            </a:r>
            <a:r>
              <a:rPr lang="ko-KR" altLang="en-US" sz="2400" b="1" dirty="0" smtClean="0"/>
              <a:t>로 기록함</a:t>
            </a:r>
            <a:endParaRPr lang="en-US" altLang="ko-KR" sz="2400" b="1" dirty="0" smtClean="0"/>
          </a:p>
          <a:p>
            <a:pPr marL="1165225" lvl="4" indent="-273050">
              <a:buFont typeface="Wingdings" pitchFamily="2" charset="2"/>
              <a:buChar char="ü"/>
            </a:pPr>
            <a:r>
              <a:rPr lang="en-US" altLang="ko-KR" sz="2000" b="1" dirty="0" smtClean="0">
                <a:latin typeface="+mn-ea"/>
              </a:rPr>
              <a:t>Database</a:t>
            </a:r>
          </a:p>
          <a:p>
            <a:pPr marL="892175" lvl="4" indent="-358775">
              <a:buFont typeface="Wingdings" pitchFamily="2" charset="2"/>
              <a:buChar char="ü"/>
            </a:pPr>
            <a:endParaRPr lang="en-US" altLang="ko-KR" sz="2000" b="1" dirty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/>
              <a:t>모든 시장과 네트워크는 각기 하나의 원장을 정의함</a:t>
            </a:r>
            <a:endParaRPr lang="en-US" altLang="ko-KR" sz="2000" b="1" dirty="0" smtClean="0">
              <a:latin typeface="+mn-ea"/>
            </a:endParaRPr>
          </a:p>
          <a:p>
            <a:pPr marL="892175" lvl="4" indent="-358775">
              <a:buFont typeface="Wingdings" pitchFamily="2" charset="2"/>
              <a:buChar char="ü"/>
            </a:pPr>
            <a:endParaRPr lang="en-US" altLang="ko-KR" sz="2000" b="1" dirty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/>
              <a:t>원장은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참여자들 간의 자산 전달들을 기록함</a:t>
            </a:r>
            <a:endParaRPr lang="en-US" altLang="ko-KR" sz="2000" b="1" dirty="0" smtClean="0">
              <a:latin typeface="+mn-ea"/>
            </a:endParaRPr>
          </a:p>
          <a:p>
            <a:pPr marL="892175" lvl="4" indent="-358775">
              <a:buFont typeface="Wingdings" pitchFamily="2" charset="2"/>
              <a:buChar char="ü"/>
            </a:pPr>
            <a:endParaRPr lang="en-US" altLang="ko-KR" sz="2000" b="1" dirty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</a:rPr>
              <a:t>문제점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: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너무나 많은 원장들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pPr marL="1165225" lvl="4" indent="-273050">
              <a:buFont typeface="Wingdings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각 시장은 자체의 원장을 가짐</a:t>
            </a:r>
            <a:endParaRPr lang="en-US" altLang="ko-KR" sz="2000" b="1" dirty="0" smtClean="0">
              <a:latin typeface="+mn-ea"/>
            </a:endParaRPr>
          </a:p>
          <a:p>
            <a:pPr marL="1165225" lvl="4" indent="-273050">
              <a:buFont typeface="Wingdings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각 조직은 그 자신의 원장을 가짐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4371" y="1742633"/>
            <a:ext cx="4064489" cy="432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1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0445" y="1004452"/>
            <a:ext cx="9746332" cy="5620680"/>
          </a:xfrm>
          <a:prstGeom prst="rect">
            <a:avLst/>
          </a:prstGeom>
        </p:spPr>
      </p:pic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서론</a:t>
            </a:r>
            <a:r>
              <a:rPr lang="en-US" altLang="ko-KR" sz="2800" b="1" dirty="0" smtClean="0"/>
              <a:t> (6/10)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5652681" y="1722591"/>
            <a:ext cx="4068260" cy="5830619"/>
          </a:xfrm>
        </p:spPr>
        <p:txBody>
          <a:bodyPr/>
          <a:lstStyle/>
          <a:p>
            <a:pPr marL="511425" lvl="2" indent="-342900">
              <a:buFont typeface="Wingdings" pitchFamily="2" charset="2"/>
              <a:buChar char="u"/>
            </a:pPr>
            <a:r>
              <a:rPr lang="ko-KR" altLang="en-US" sz="2800" b="1" dirty="0" smtClean="0"/>
              <a:t>많은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원장</a:t>
            </a:r>
            <a:r>
              <a:rPr lang="ko-KR" altLang="en-US" sz="2800" b="1" dirty="0"/>
              <a:t>들</a:t>
            </a:r>
            <a:endParaRPr lang="en-US" altLang="ko-KR" sz="2800" b="1" dirty="0" smtClean="0"/>
          </a:p>
          <a:p>
            <a:pPr marL="511425" lvl="2" indent="-342900">
              <a:buFont typeface="Wingdings" pitchFamily="2" charset="2"/>
              <a:buChar char="u"/>
            </a:pPr>
            <a:endParaRPr lang="en-US" altLang="ko-KR" sz="800" b="1" dirty="0" smtClean="0"/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/>
              <a:t>각 집단은 그 자신의 원장과 상태를 유지함</a:t>
            </a:r>
            <a:endParaRPr lang="en-US" altLang="ko-KR" sz="2000" b="1" dirty="0" smtClean="0">
              <a:latin typeface="+mn-ea"/>
            </a:endParaRPr>
          </a:p>
          <a:p>
            <a:pPr marL="533400" lvl="4" indent="0">
              <a:buNone/>
            </a:pPr>
            <a:endParaRPr lang="en-US" altLang="ko-KR" sz="2000" b="1" dirty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/>
              <a:t>문제점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사고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잘못</a:t>
            </a:r>
            <a:endParaRPr lang="en-US" altLang="ko-KR" sz="2400" b="1" dirty="0" smtClean="0"/>
          </a:p>
          <a:p>
            <a:pPr marL="892175" lvl="3" indent="-358775">
              <a:buFont typeface="Wingdings" pitchFamily="2" charset="2"/>
              <a:buChar char="l"/>
            </a:pPr>
            <a:endParaRPr lang="en-US" altLang="ko-KR" sz="2400" b="1" dirty="0"/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/>
              <a:t>분기하는 원장들</a:t>
            </a:r>
            <a:endParaRPr lang="en-US" altLang="ko-KR" sz="2400" b="1" dirty="0" smtClean="0"/>
          </a:p>
        </p:txBody>
      </p:sp>
      <p:sp>
        <p:nvSpPr>
          <p:cNvPr id="7" name="FreeForm 7"/>
          <p:cNvSpPr/>
          <p:nvPr/>
        </p:nvSpPr>
        <p:spPr>
          <a:xfrm>
            <a:off x="685791" y="2811988"/>
            <a:ext cx="718820" cy="108077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8820" h="1080770">
                <a:moveTo>
                  <a:pt x="359410" y="1080770"/>
                </a:moveTo>
                <a:lnTo>
                  <a:pt x="0" y="1080770"/>
                </a:lnTo>
                <a:lnTo>
                  <a:pt x="0" y="0"/>
                </a:lnTo>
                <a:lnTo>
                  <a:pt x="718821" y="0"/>
                </a:lnTo>
                <a:lnTo>
                  <a:pt x="718821" y="1080770"/>
                </a:lnTo>
                <a:lnTo>
                  <a:pt x="359410" y="1080770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3055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Ledger</a:t>
            </a:r>
          </a:p>
          <a:p>
            <a:pPr indent="0" algn="ctr">
              <a:lnSpc>
                <a:spcPts val="1870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A </a:t>
            </a:r>
          </a:p>
        </p:txBody>
      </p:sp>
      <p:sp>
        <p:nvSpPr>
          <p:cNvPr id="8" name="FreeForm 7"/>
          <p:cNvSpPr/>
          <p:nvPr/>
        </p:nvSpPr>
        <p:spPr>
          <a:xfrm>
            <a:off x="3309317" y="1799590"/>
            <a:ext cx="718820" cy="108077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8820" h="1080770">
                <a:moveTo>
                  <a:pt x="359410" y="1080770"/>
                </a:moveTo>
                <a:lnTo>
                  <a:pt x="0" y="1080770"/>
                </a:lnTo>
                <a:lnTo>
                  <a:pt x="0" y="0"/>
                </a:lnTo>
                <a:lnTo>
                  <a:pt x="718821" y="0"/>
                </a:lnTo>
                <a:lnTo>
                  <a:pt x="718821" y="1080770"/>
                </a:lnTo>
                <a:lnTo>
                  <a:pt x="359410" y="1080770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3055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Ledger</a:t>
            </a:r>
          </a:p>
          <a:p>
            <a:pPr indent="0" algn="ctr">
              <a:lnSpc>
                <a:spcPts val="1870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B </a:t>
            </a:r>
          </a:p>
        </p:txBody>
      </p:sp>
      <p:sp>
        <p:nvSpPr>
          <p:cNvPr id="9" name="FreeForm 7"/>
          <p:cNvSpPr/>
          <p:nvPr/>
        </p:nvSpPr>
        <p:spPr>
          <a:xfrm>
            <a:off x="4702721" y="2169710"/>
            <a:ext cx="718820" cy="108077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8820" h="1080770">
                <a:moveTo>
                  <a:pt x="359410" y="1080770"/>
                </a:moveTo>
                <a:lnTo>
                  <a:pt x="0" y="1080770"/>
                </a:lnTo>
                <a:lnTo>
                  <a:pt x="0" y="0"/>
                </a:lnTo>
                <a:lnTo>
                  <a:pt x="718821" y="0"/>
                </a:lnTo>
                <a:lnTo>
                  <a:pt x="718821" y="1080770"/>
                </a:lnTo>
                <a:lnTo>
                  <a:pt x="359410" y="1080770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3055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Ledger</a:t>
            </a:r>
          </a:p>
          <a:p>
            <a:pPr indent="0" algn="ctr">
              <a:lnSpc>
                <a:spcPts val="187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C</a:t>
            </a:r>
            <a:endParaRPr lang="en-US" altLang="ko-KR" sz="1600" dirty="0" smtClean="0">
              <a:solidFill>
                <a:srgbClr val="000000"/>
              </a:solidFill>
            </a:endParaRPr>
          </a:p>
        </p:txBody>
      </p:sp>
      <p:sp>
        <p:nvSpPr>
          <p:cNvPr id="10" name="FreeForm 7"/>
          <p:cNvSpPr/>
          <p:nvPr/>
        </p:nvSpPr>
        <p:spPr>
          <a:xfrm>
            <a:off x="4626515" y="4978294"/>
            <a:ext cx="718820" cy="108077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8820" h="1080770">
                <a:moveTo>
                  <a:pt x="359410" y="1080770"/>
                </a:moveTo>
                <a:lnTo>
                  <a:pt x="0" y="1080770"/>
                </a:lnTo>
                <a:lnTo>
                  <a:pt x="0" y="0"/>
                </a:lnTo>
                <a:lnTo>
                  <a:pt x="718821" y="0"/>
                </a:lnTo>
                <a:lnTo>
                  <a:pt x="718821" y="1080770"/>
                </a:lnTo>
                <a:lnTo>
                  <a:pt x="359410" y="1080770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3055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Ledger</a:t>
            </a:r>
          </a:p>
          <a:p>
            <a:pPr indent="0" algn="ctr">
              <a:lnSpc>
                <a:spcPts val="187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D</a:t>
            </a:r>
            <a:r>
              <a:rPr lang="en-US" altLang="ko-KR" sz="16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FreeForm 7"/>
          <p:cNvSpPr/>
          <p:nvPr/>
        </p:nvSpPr>
        <p:spPr>
          <a:xfrm>
            <a:off x="2808549" y="5544362"/>
            <a:ext cx="718820" cy="108077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8820" h="1080770">
                <a:moveTo>
                  <a:pt x="359410" y="1080770"/>
                </a:moveTo>
                <a:lnTo>
                  <a:pt x="0" y="1080770"/>
                </a:lnTo>
                <a:lnTo>
                  <a:pt x="0" y="0"/>
                </a:lnTo>
                <a:lnTo>
                  <a:pt x="718821" y="0"/>
                </a:lnTo>
                <a:lnTo>
                  <a:pt x="718821" y="1080770"/>
                </a:lnTo>
                <a:lnTo>
                  <a:pt x="359410" y="1080770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3055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Ledger</a:t>
            </a:r>
          </a:p>
          <a:p>
            <a:pPr indent="0" algn="ctr">
              <a:lnSpc>
                <a:spcPts val="1870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2" name="FreeForm 7"/>
          <p:cNvSpPr/>
          <p:nvPr/>
        </p:nvSpPr>
        <p:spPr>
          <a:xfrm>
            <a:off x="1360707" y="5163348"/>
            <a:ext cx="718820" cy="108077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8820" h="1080770">
                <a:moveTo>
                  <a:pt x="359410" y="1080770"/>
                </a:moveTo>
                <a:lnTo>
                  <a:pt x="0" y="1080770"/>
                </a:lnTo>
                <a:lnTo>
                  <a:pt x="0" y="0"/>
                </a:lnTo>
                <a:lnTo>
                  <a:pt x="718821" y="0"/>
                </a:lnTo>
                <a:lnTo>
                  <a:pt x="718821" y="1080770"/>
                </a:lnTo>
                <a:lnTo>
                  <a:pt x="359410" y="1080770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3055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Ledger</a:t>
            </a:r>
          </a:p>
          <a:p>
            <a:pPr indent="0" algn="ctr">
              <a:lnSpc>
                <a:spcPts val="187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F</a:t>
            </a:r>
            <a:endParaRPr lang="en-US" altLang="ko-KR" sz="1600" dirty="0" smtClean="0">
              <a:solidFill>
                <a:srgbClr val="000000"/>
              </a:solidFill>
            </a:endParaRPr>
          </a:p>
        </p:txBody>
      </p:sp>
      <p:sp>
        <p:nvSpPr>
          <p:cNvPr id="13" name="FreeForm 9"/>
          <p:cNvSpPr/>
          <p:nvPr/>
        </p:nvSpPr>
        <p:spPr>
          <a:xfrm>
            <a:off x="1359256" y="2973638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59410" y="0"/>
                </a:moveTo>
                <a:cubicBezTo>
                  <a:pt x="563880" y="0"/>
                  <a:pt x="720090" y="156210"/>
                  <a:pt x="720090" y="359410"/>
                </a:cubicBezTo>
                <a:cubicBezTo>
                  <a:pt x="720090" y="563880"/>
                  <a:pt x="563880" y="720090"/>
                  <a:pt x="359410" y="720090"/>
                </a:cubicBezTo>
                <a:cubicBezTo>
                  <a:pt x="154940" y="720090"/>
                  <a:pt x="0" y="563880"/>
                  <a:pt x="0" y="359410"/>
                </a:cubicBezTo>
                <a:cubicBezTo>
                  <a:pt x="0" y="156210"/>
                  <a:pt x="154940" y="0"/>
                  <a:pt x="35941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Alice</a:t>
            </a:r>
          </a:p>
        </p:txBody>
      </p:sp>
      <p:sp>
        <p:nvSpPr>
          <p:cNvPr id="14" name="FreeForm 10"/>
          <p:cNvSpPr/>
          <p:nvPr/>
        </p:nvSpPr>
        <p:spPr>
          <a:xfrm>
            <a:off x="2841710" y="2286205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60680" y="0"/>
                </a:moveTo>
                <a:cubicBezTo>
                  <a:pt x="565022" y="0"/>
                  <a:pt x="720090" y="156338"/>
                  <a:pt x="720090" y="359538"/>
                </a:cubicBezTo>
                <a:cubicBezTo>
                  <a:pt x="720090" y="563881"/>
                  <a:pt x="565022" y="720091"/>
                  <a:pt x="360680" y="720091"/>
                </a:cubicBezTo>
                <a:cubicBezTo>
                  <a:pt x="156210" y="720091"/>
                  <a:pt x="0" y="563881"/>
                  <a:pt x="0" y="359538"/>
                </a:cubicBezTo>
                <a:cubicBezTo>
                  <a:pt x="0" y="156338"/>
                  <a:pt x="156210" y="0"/>
                  <a:pt x="36068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Bob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13311" y="3153670"/>
            <a:ext cx="131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Charlie</a:t>
            </a:r>
            <a:endParaRPr lang="ko-KR" altLang="ko-KR" dirty="0">
              <a:solidFill>
                <a:srgbClr val="FFFFFF"/>
              </a:solidFill>
            </a:endParaRPr>
          </a:p>
        </p:txBody>
      </p:sp>
      <p:sp>
        <p:nvSpPr>
          <p:cNvPr id="16" name="FreeForm 13"/>
          <p:cNvSpPr/>
          <p:nvPr/>
        </p:nvSpPr>
        <p:spPr>
          <a:xfrm>
            <a:off x="4260118" y="4402931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60680" y="0"/>
                </a:moveTo>
                <a:cubicBezTo>
                  <a:pt x="563880" y="0"/>
                  <a:pt x="720090" y="156210"/>
                  <a:pt x="720090" y="359411"/>
                </a:cubicBezTo>
                <a:cubicBezTo>
                  <a:pt x="720090" y="563881"/>
                  <a:pt x="563880" y="720091"/>
                  <a:pt x="360680" y="720091"/>
                </a:cubicBezTo>
                <a:cubicBezTo>
                  <a:pt x="156210" y="720091"/>
                  <a:pt x="0" y="563881"/>
                  <a:pt x="0" y="359411"/>
                </a:cubicBezTo>
                <a:cubicBezTo>
                  <a:pt x="0" y="156210"/>
                  <a:pt x="156210" y="0"/>
                  <a:pt x="36068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Dave</a:t>
            </a:r>
          </a:p>
        </p:txBody>
      </p:sp>
      <p:sp>
        <p:nvSpPr>
          <p:cNvPr id="17" name="FreeForm 12"/>
          <p:cNvSpPr/>
          <p:nvPr/>
        </p:nvSpPr>
        <p:spPr>
          <a:xfrm>
            <a:off x="2809052" y="5166566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60680" y="0"/>
                </a:moveTo>
                <a:cubicBezTo>
                  <a:pt x="565022" y="0"/>
                  <a:pt x="720090" y="154940"/>
                  <a:pt x="720090" y="359409"/>
                </a:cubicBezTo>
                <a:cubicBezTo>
                  <a:pt x="720090" y="563880"/>
                  <a:pt x="565022" y="720090"/>
                  <a:pt x="360680" y="720090"/>
                </a:cubicBezTo>
                <a:cubicBezTo>
                  <a:pt x="156210" y="720090"/>
                  <a:pt x="0" y="563880"/>
                  <a:pt x="0" y="359409"/>
                </a:cubicBezTo>
                <a:cubicBezTo>
                  <a:pt x="0" y="154940"/>
                  <a:pt x="156210" y="0"/>
                  <a:pt x="36068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Eve</a:t>
            </a:r>
          </a:p>
        </p:txBody>
      </p:sp>
      <p:sp>
        <p:nvSpPr>
          <p:cNvPr id="18" name="FreeForm 11"/>
          <p:cNvSpPr/>
          <p:nvPr/>
        </p:nvSpPr>
        <p:spPr>
          <a:xfrm>
            <a:off x="1402800" y="4424703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59410" y="0"/>
                </a:moveTo>
                <a:cubicBezTo>
                  <a:pt x="563880" y="0"/>
                  <a:pt x="720090" y="156210"/>
                  <a:pt x="720090" y="359411"/>
                </a:cubicBezTo>
                <a:cubicBezTo>
                  <a:pt x="720090" y="563881"/>
                  <a:pt x="563880" y="720091"/>
                  <a:pt x="359410" y="720091"/>
                </a:cubicBezTo>
                <a:cubicBezTo>
                  <a:pt x="154940" y="720091"/>
                  <a:pt x="0" y="563881"/>
                  <a:pt x="0" y="359411"/>
                </a:cubicBezTo>
                <a:cubicBezTo>
                  <a:pt x="0" y="156210"/>
                  <a:pt x="154940" y="0"/>
                  <a:pt x="35941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Frank</a:t>
            </a:r>
          </a:p>
        </p:txBody>
      </p:sp>
    </p:spTree>
    <p:extLst>
      <p:ext uri="{BB962C8B-B14F-4D97-AF65-F5344CB8AC3E}">
        <p14:creationId xmlns:p14="http://schemas.microsoft.com/office/powerpoint/2010/main" val="22278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9238" y="631371"/>
            <a:ext cx="10083800" cy="5921829"/>
          </a:xfrm>
          <a:prstGeom prst="rect">
            <a:avLst/>
          </a:prstGeom>
        </p:spPr>
      </p:pic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268288" y="254000"/>
            <a:ext cx="7613650" cy="277813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서론</a:t>
            </a:r>
            <a:r>
              <a:rPr lang="en-US" altLang="ko-KR" sz="2800" b="1" dirty="0" smtClean="0"/>
              <a:t> (7/10)</a:t>
            </a:r>
            <a:endParaRPr lang="ko-KR" altLang="en-US" sz="2800" b="1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620158" y="819053"/>
            <a:ext cx="5111666" cy="5830619"/>
          </a:xfrm>
        </p:spPr>
        <p:txBody>
          <a:bodyPr/>
          <a:lstStyle/>
          <a:p>
            <a:pPr marL="511425" lvl="2" indent="-342900">
              <a:buFont typeface="Wingdings" pitchFamily="2" charset="2"/>
              <a:buChar char="u"/>
            </a:pPr>
            <a:r>
              <a:rPr lang="ko-KR" altLang="en-US" sz="2800" b="1" dirty="0" smtClean="0"/>
              <a:t>블록체인은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하나의 가상 원장</a:t>
            </a:r>
            <a:r>
              <a:rPr lang="ko-KR" altLang="en-US" sz="2800" b="1" dirty="0" smtClean="0"/>
              <a:t>을 제공</a:t>
            </a:r>
            <a:endParaRPr lang="en-US" altLang="ko-KR" sz="2800" b="1" dirty="0" smtClean="0"/>
          </a:p>
          <a:p>
            <a:pPr marL="511425" lvl="2" indent="-342900">
              <a:buFont typeface="Wingdings" pitchFamily="2" charset="2"/>
              <a:buChar char="u"/>
            </a:pPr>
            <a:endParaRPr lang="en-US" altLang="ko-KR" sz="800" b="1" dirty="0" smtClean="0"/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>
                <a:latin typeface="+mn-ea"/>
              </a:rPr>
              <a:t>하나의 공통된 </a:t>
            </a:r>
            <a:r>
              <a:rPr lang="ko-KR" altLang="en-US" sz="2400" b="1" dirty="0">
                <a:latin typeface="+mn-ea"/>
              </a:rPr>
              <a:t>신뢰받는 </a:t>
            </a:r>
            <a:r>
              <a:rPr lang="ko-KR" altLang="en-US" sz="2400" b="1" dirty="0" smtClean="0">
                <a:latin typeface="+mn-ea"/>
              </a:rPr>
              <a:t>원장</a:t>
            </a:r>
            <a:endParaRPr lang="en-US" altLang="ko-KR" sz="2400" b="1" dirty="0" smtClean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endParaRPr lang="en-US" altLang="ko-KR" sz="800" b="1" dirty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>
                <a:latin typeface="+mn-ea"/>
              </a:rPr>
              <a:t>오늘날 종종 중앙집권화된 중재자에 의해 구현됨</a:t>
            </a:r>
            <a:endParaRPr lang="en-US" altLang="ko-KR" sz="2400" b="1" dirty="0" smtClean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endParaRPr lang="en-US" altLang="ko-KR" sz="800" b="1" dirty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>
                <a:latin typeface="+mn-ea"/>
              </a:rPr>
              <a:t>블록체인은 모든 집단을 위해 하나의 단일 원장을 생성함</a:t>
            </a:r>
            <a:endParaRPr lang="en-US" altLang="ko-KR" sz="2400" b="1" dirty="0" smtClean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endParaRPr lang="en-US" altLang="ko-KR" sz="800" b="1" dirty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smtClean="0">
                <a:latin typeface="+mn-ea"/>
              </a:rPr>
              <a:t>상호협력적으로 자기복제 되고 생산됨</a:t>
            </a:r>
            <a:endParaRPr lang="en-US" altLang="ko-KR" sz="2400" b="1" dirty="0" smtClean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endParaRPr lang="en-US" altLang="ko-KR" sz="800" b="1" dirty="0">
              <a:latin typeface="+mn-ea"/>
            </a:endParaRPr>
          </a:p>
          <a:p>
            <a:pPr marL="892175" lvl="3" indent="-358775">
              <a:buFont typeface="Wingdings" pitchFamily="2" charset="2"/>
              <a:buChar char="l"/>
            </a:pPr>
            <a:r>
              <a:rPr lang="ko-KR" altLang="en-US" sz="2400" b="1" dirty="0" err="1" smtClean="0"/>
              <a:t>원장내</a:t>
            </a:r>
            <a:r>
              <a:rPr lang="ko-KR" altLang="en-US" sz="2400" b="1" dirty="0" smtClean="0"/>
              <a:t> 신뢰</a:t>
            </a:r>
            <a:r>
              <a:rPr lang="en-US" altLang="ko-KR" sz="2400" b="1" dirty="0" smtClean="0"/>
              <a:t>(Trust)</a:t>
            </a:r>
            <a:r>
              <a:rPr lang="ko-KR" altLang="en-US" sz="2400" b="1" dirty="0" smtClean="0"/>
              <a:t>의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원천</a:t>
            </a:r>
            <a:endParaRPr lang="en-US" altLang="ko-KR" sz="2400" b="1" dirty="0" smtClean="0"/>
          </a:p>
          <a:p>
            <a:pPr marL="1349375" lvl="4" indent="-358775">
              <a:buFont typeface="Wingdings" pitchFamily="2" charset="2"/>
              <a:buChar char="Ø"/>
            </a:pPr>
            <a:r>
              <a:rPr lang="ko-KR" altLang="en-US" sz="2400" b="1" dirty="0"/>
              <a:t>암</a:t>
            </a:r>
            <a:r>
              <a:rPr lang="ko-KR" altLang="en-US" sz="2400" b="1" dirty="0" smtClean="0"/>
              <a:t>호화 보호</a:t>
            </a:r>
            <a:endParaRPr lang="en-US" altLang="ko-KR" sz="2400" b="1" dirty="0" smtClean="0"/>
          </a:p>
          <a:p>
            <a:pPr marL="1349375" lvl="4" indent="-358775">
              <a:buFont typeface="Wingdings" pitchFamily="2" charset="2"/>
              <a:buChar char="Ø"/>
            </a:pPr>
            <a:r>
              <a:rPr lang="ko-KR" altLang="en-US" sz="2400" b="1" dirty="0" smtClean="0"/>
              <a:t>분산 검증 </a:t>
            </a:r>
            <a:endParaRPr lang="en-US" altLang="ko-KR" sz="2400" b="1" dirty="0" smtClean="0"/>
          </a:p>
        </p:txBody>
      </p:sp>
      <p:sp>
        <p:nvSpPr>
          <p:cNvPr id="20" name="FreeForm 18"/>
          <p:cNvSpPr/>
          <p:nvPr/>
        </p:nvSpPr>
        <p:spPr>
          <a:xfrm>
            <a:off x="2711078" y="2133801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60680" y="0"/>
                </a:moveTo>
                <a:cubicBezTo>
                  <a:pt x="565022" y="0"/>
                  <a:pt x="720090" y="156338"/>
                  <a:pt x="720090" y="359538"/>
                </a:cubicBezTo>
                <a:cubicBezTo>
                  <a:pt x="720090" y="563881"/>
                  <a:pt x="565022" y="720091"/>
                  <a:pt x="360680" y="720091"/>
                </a:cubicBezTo>
                <a:cubicBezTo>
                  <a:pt x="156210" y="720091"/>
                  <a:pt x="0" y="563881"/>
                  <a:pt x="0" y="359538"/>
                </a:cubicBezTo>
                <a:cubicBezTo>
                  <a:pt x="0" y="156338"/>
                  <a:pt x="156210" y="0"/>
                  <a:pt x="36068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Bob</a:t>
            </a:r>
          </a:p>
        </p:txBody>
      </p:sp>
      <p:sp>
        <p:nvSpPr>
          <p:cNvPr id="21" name="FreeForm 15"/>
          <p:cNvSpPr/>
          <p:nvPr/>
        </p:nvSpPr>
        <p:spPr>
          <a:xfrm>
            <a:off x="1293940" y="2930094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59410" y="0"/>
                </a:moveTo>
                <a:cubicBezTo>
                  <a:pt x="563880" y="0"/>
                  <a:pt x="720090" y="156210"/>
                  <a:pt x="720090" y="359410"/>
                </a:cubicBezTo>
                <a:cubicBezTo>
                  <a:pt x="720090" y="563880"/>
                  <a:pt x="563880" y="720090"/>
                  <a:pt x="359410" y="720090"/>
                </a:cubicBezTo>
                <a:cubicBezTo>
                  <a:pt x="154940" y="720090"/>
                  <a:pt x="0" y="563880"/>
                  <a:pt x="0" y="359410"/>
                </a:cubicBezTo>
                <a:cubicBezTo>
                  <a:pt x="0" y="156210"/>
                  <a:pt x="154940" y="0"/>
                  <a:pt x="35941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Alice</a:t>
            </a:r>
          </a:p>
        </p:txBody>
      </p:sp>
      <p:sp>
        <p:nvSpPr>
          <p:cNvPr id="22" name="FreeForm 16"/>
          <p:cNvSpPr/>
          <p:nvPr/>
        </p:nvSpPr>
        <p:spPr>
          <a:xfrm>
            <a:off x="1326598" y="4479133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59410" y="0"/>
                </a:moveTo>
                <a:cubicBezTo>
                  <a:pt x="563880" y="0"/>
                  <a:pt x="720090" y="156210"/>
                  <a:pt x="720090" y="359411"/>
                </a:cubicBezTo>
                <a:cubicBezTo>
                  <a:pt x="720090" y="563881"/>
                  <a:pt x="563880" y="720091"/>
                  <a:pt x="359410" y="720091"/>
                </a:cubicBezTo>
                <a:cubicBezTo>
                  <a:pt x="154940" y="720091"/>
                  <a:pt x="0" y="563881"/>
                  <a:pt x="0" y="359411"/>
                </a:cubicBezTo>
                <a:cubicBezTo>
                  <a:pt x="0" y="156210"/>
                  <a:pt x="154940" y="0"/>
                  <a:pt x="35941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Frank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7109" y="3077468"/>
            <a:ext cx="131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Charlie</a:t>
            </a:r>
            <a:endParaRPr lang="ko-KR" altLang="ko-KR" dirty="0">
              <a:solidFill>
                <a:srgbClr val="FFFFFF"/>
              </a:solidFill>
            </a:endParaRPr>
          </a:p>
        </p:txBody>
      </p:sp>
      <p:sp>
        <p:nvSpPr>
          <p:cNvPr id="24" name="FreeForm 17"/>
          <p:cNvSpPr/>
          <p:nvPr/>
        </p:nvSpPr>
        <p:spPr>
          <a:xfrm>
            <a:off x="4173030" y="4468247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60680" y="0"/>
                </a:moveTo>
                <a:cubicBezTo>
                  <a:pt x="563880" y="0"/>
                  <a:pt x="720090" y="156210"/>
                  <a:pt x="720090" y="359411"/>
                </a:cubicBezTo>
                <a:cubicBezTo>
                  <a:pt x="720090" y="563881"/>
                  <a:pt x="563880" y="720091"/>
                  <a:pt x="360680" y="720091"/>
                </a:cubicBezTo>
                <a:cubicBezTo>
                  <a:pt x="156210" y="720091"/>
                  <a:pt x="0" y="563881"/>
                  <a:pt x="0" y="359411"/>
                </a:cubicBezTo>
                <a:cubicBezTo>
                  <a:pt x="0" y="156210"/>
                  <a:pt x="156210" y="0"/>
                  <a:pt x="36068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Dave</a:t>
            </a:r>
          </a:p>
        </p:txBody>
      </p:sp>
      <p:sp>
        <p:nvSpPr>
          <p:cNvPr id="25" name="FreeForm 19"/>
          <p:cNvSpPr/>
          <p:nvPr/>
        </p:nvSpPr>
        <p:spPr>
          <a:xfrm>
            <a:off x="2787280" y="3577210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60680" y="0"/>
                </a:moveTo>
                <a:cubicBezTo>
                  <a:pt x="565022" y="0"/>
                  <a:pt x="720090" y="154940"/>
                  <a:pt x="720090" y="359409"/>
                </a:cubicBezTo>
                <a:cubicBezTo>
                  <a:pt x="720090" y="563880"/>
                  <a:pt x="565022" y="720090"/>
                  <a:pt x="360680" y="720090"/>
                </a:cubicBezTo>
                <a:cubicBezTo>
                  <a:pt x="156210" y="720090"/>
                  <a:pt x="0" y="563880"/>
                  <a:pt x="0" y="359409"/>
                </a:cubicBezTo>
                <a:cubicBezTo>
                  <a:pt x="0" y="154940"/>
                  <a:pt x="156210" y="0"/>
                  <a:pt x="36068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505"/>
              </a:lnSpc>
            </a:pPr>
            <a:r>
              <a:rPr lang="en-US" altLang="ko-KR" dirty="0">
                <a:solidFill>
                  <a:srgbClr val="000000"/>
                </a:solidFill>
              </a:rPr>
              <a:t>One</a:t>
            </a:r>
          </a:p>
          <a:p>
            <a:pPr indent="0" algn="ctr">
              <a:lnSpc>
                <a:spcPts val="1870"/>
              </a:lnSpc>
            </a:pPr>
            <a:r>
              <a:rPr lang="en-US" altLang="ko-KR" dirty="0">
                <a:solidFill>
                  <a:srgbClr val="000000"/>
                </a:solidFill>
              </a:rPr>
              <a:t>Ledger</a:t>
            </a:r>
          </a:p>
        </p:txBody>
      </p:sp>
      <p:sp>
        <p:nvSpPr>
          <p:cNvPr id="26" name="FreeForm 19"/>
          <p:cNvSpPr/>
          <p:nvPr/>
        </p:nvSpPr>
        <p:spPr>
          <a:xfrm>
            <a:off x="2721964" y="5242768"/>
            <a:ext cx="720090" cy="72009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" h="720090">
                <a:moveTo>
                  <a:pt x="360680" y="0"/>
                </a:moveTo>
                <a:cubicBezTo>
                  <a:pt x="565022" y="0"/>
                  <a:pt x="720090" y="154940"/>
                  <a:pt x="720090" y="359409"/>
                </a:cubicBezTo>
                <a:cubicBezTo>
                  <a:pt x="720090" y="563880"/>
                  <a:pt x="565022" y="720090"/>
                  <a:pt x="360680" y="720090"/>
                </a:cubicBezTo>
                <a:cubicBezTo>
                  <a:pt x="156210" y="720090"/>
                  <a:pt x="0" y="563880"/>
                  <a:pt x="0" y="359409"/>
                </a:cubicBezTo>
                <a:cubicBezTo>
                  <a:pt x="0" y="154940"/>
                  <a:pt x="156210" y="0"/>
                  <a:pt x="360680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680"/>
              </a:lnSpc>
            </a:pPr>
            <a:r>
              <a:rPr lang="en-US" altLang="ko-KR" dirty="0" smtClean="0">
                <a:solidFill>
                  <a:srgbClr val="FFFFFF"/>
                </a:solidFill>
              </a:rPr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38927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9733</TotalTime>
  <Words>3205</Words>
  <Application>Microsoft Office PowerPoint</Application>
  <PresentationFormat>A4 용지(210x297mm)</PresentationFormat>
  <Paragraphs>765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비트코인과  블록 체인 기술 동향 </vt:lpstr>
      <vt:lpstr>Contents</vt:lpstr>
      <vt:lpstr>서론 (1/10)</vt:lpstr>
      <vt:lpstr>서론 (2/10)</vt:lpstr>
      <vt:lpstr>서론 (3/10)</vt:lpstr>
      <vt:lpstr>서론 (4/10)</vt:lpstr>
      <vt:lpstr>서론 (5/10)</vt:lpstr>
      <vt:lpstr>서론 (6/10)</vt:lpstr>
      <vt:lpstr>서론 (7/10)</vt:lpstr>
      <vt:lpstr>서론 (8/10)</vt:lpstr>
      <vt:lpstr>서론 (9/10)</vt:lpstr>
      <vt:lpstr>서론 (10/10)</vt:lpstr>
      <vt:lpstr>Contents</vt:lpstr>
      <vt:lpstr>블록체인이란? (1/12)</vt:lpstr>
      <vt:lpstr>블록체인이란? (2/12)</vt:lpstr>
      <vt:lpstr>블록체인이란? (3/12)</vt:lpstr>
      <vt:lpstr>블록체인이란? (4/12)</vt:lpstr>
      <vt:lpstr>블록체인이란? (5/12)</vt:lpstr>
      <vt:lpstr>블록체인이란? (6/12)</vt:lpstr>
      <vt:lpstr>블록체인이란? (7/12)</vt:lpstr>
      <vt:lpstr>블록체인이란? (8/12)</vt:lpstr>
      <vt:lpstr>블록체인이란? (9/12)</vt:lpstr>
      <vt:lpstr>블록체인이란? (10/12)</vt:lpstr>
      <vt:lpstr>블록체인이란? (11/12)</vt:lpstr>
      <vt:lpstr>블록체인이란? (12/12)</vt:lpstr>
      <vt:lpstr>Contents</vt:lpstr>
      <vt:lpstr>합의(Consensus) (1/7)</vt:lpstr>
      <vt:lpstr>합의(Consensus) (2/7)</vt:lpstr>
      <vt:lpstr>합의(Consensus) (3/7)</vt:lpstr>
      <vt:lpstr>합의(Consensus) (4/7)</vt:lpstr>
      <vt:lpstr>합의(Consensus) (5/7)</vt:lpstr>
      <vt:lpstr>합의(Consensus) (6/7)</vt:lpstr>
      <vt:lpstr>합의(Consensus) (7/7)</vt:lpstr>
      <vt:lpstr>Contents</vt:lpstr>
      <vt:lpstr>검증(Validation) (1/4)</vt:lpstr>
      <vt:lpstr>검증(Validation) (2/4)</vt:lpstr>
      <vt:lpstr>검증(Validation) (3/4)</vt:lpstr>
      <vt:lpstr>검증(Validation) (4/4)</vt:lpstr>
      <vt:lpstr>Contents</vt:lpstr>
      <vt:lpstr>Hyperledger Fabric (1/3)</vt:lpstr>
      <vt:lpstr>Hyperledger Fabric (2/3)</vt:lpstr>
      <vt:lpstr>Hyperledger Fabric (3/3)</vt:lpstr>
      <vt:lpstr>결론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Hong-Ik</dc:creator>
  <cp:lastModifiedBy>SCH</cp:lastModifiedBy>
  <cp:revision>613</cp:revision>
  <dcterms:created xsi:type="dcterms:W3CDTF">2016-01-23T03:02:42Z</dcterms:created>
  <dcterms:modified xsi:type="dcterms:W3CDTF">2018-05-07T06:01:41Z</dcterms:modified>
</cp:coreProperties>
</file>