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0" autoAdjust="0"/>
    <p:restoredTop sz="98641" autoAdjust="0"/>
  </p:normalViewPr>
  <p:slideViewPr>
    <p:cSldViewPr snapToGrid="0">
      <p:cViewPr>
        <p:scale>
          <a:sx n="10" d="100"/>
          <a:sy n="10" d="100"/>
        </p:scale>
        <p:origin x="-1507" y="-178"/>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25/05/2016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25/05/2016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18561216"/>
            <a:ext cx="43891200" cy="1435718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0" y="0"/>
            <a:ext cx="43891200" cy="1856121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3" name="Rectangle 12"/>
          <p:cNvSpPr/>
          <p:nvPr/>
        </p:nvSpPr>
        <p:spPr>
          <a:xfrm>
            <a:off x="0" y="12731093"/>
            <a:ext cx="438912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4" name="Oval 13"/>
          <p:cNvSpPr/>
          <p:nvPr/>
        </p:nvSpPr>
        <p:spPr>
          <a:xfrm>
            <a:off x="0" y="7680960"/>
            <a:ext cx="438912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Subtitle 2"/>
          <p:cNvSpPr>
            <a:spLocks noGrp="1"/>
          </p:cNvSpPr>
          <p:nvPr>
            <p:ph type="subTitle" idx="1"/>
          </p:nvPr>
        </p:nvSpPr>
        <p:spPr>
          <a:xfrm>
            <a:off x="7074216" y="24252219"/>
            <a:ext cx="27057648" cy="4234171"/>
          </a:xfrm>
        </p:spPr>
        <p:txBody>
          <a:bodyPr>
            <a:normAutofit/>
          </a:bodyPr>
          <a:lstStyle>
            <a:lvl1pPr marL="0" indent="0" algn="l">
              <a:buNone/>
              <a:defRPr sz="10600">
                <a:solidFill>
                  <a:schemeClr val="tx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B4C631-C489-4C11-812F-2172FBEAE82B}" type="slidenum">
              <a:rPr lang="es-CO" smtClean="0"/>
              <a:pPr/>
              <a:t>‹Nº›</a:t>
            </a:fld>
            <a:endParaRPr lang="es-CO"/>
          </a:p>
        </p:txBody>
      </p:sp>
      <p:sp>
        <p:nvSpPr>
          <p:cNvPr id="2" name="Title 1"/>
          <p:cNvSpPr>
            <a:spLocks noGrp="1"/>
          </p:cNvSpPr>
          <p:nvPr>
            <p:ph type="ctrTitle"/>
          </p:nvPr>
        </p:nvSpPr>
        <p:spPr>
          <a:xfrm>
            <a:off x="3924391" y="15034994"/>
            <a:ext cx="34441685" cy="8607202"/>
          </a:xfrm>
          <a:effectLst/>
        </p:spPr>
        <p:txBody>
          <a:bodyPr>
            <a:noAutofit/>
          </a:bodyPr>
          <a:lstStyle>
            <a:lvl1pPr marL="3072384" indent="-2194560" algn="l">
              <a:defRPr sz="259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9144000" y="3511291"/>
            <a:ext cx="30723840" cy="16678656"/>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38038" y="1807284"/>
            <a:ext cx="9875520" cy="25144027"/>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5955745" y="3511294"/>
            <a:ext cx="23180578" cy="234946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25/05/2016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B4C631-C489-4C11-812F-2172FBEAE82B}" type="slidenum">
              <a:rPr lang="es-CO" smtClean="0"/>
              <a:pPr/>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5486400" y="3511296"/>
            <a:ext cx="30723840" cy="16678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8561216"/>
            <a:ext cx="43891200" cy="1435718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43891200" cy="1856121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12731093"/>
            <a:ext cx="438912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7680960"/>
            <a:ext cx="438912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a:off x="9759336" y="10428710"/>
            <a:ext cx="28639997" cy="11632061"/>
          </a:xfrm>
          <a:effectLst/>
        </p:spPr>
        <p:txBody>
          <a:bodyPr anchor="b"/>
          <a:lstStyle>
            <a:lvl1pPr algn="r">
              <a:defRPr sz="221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07703" y="22116053"/>
            <a:ext cx="28658371" cy="4010208"/>
          </a:xfrm>
        </p:spPr>
        <p:txBody>
          <a:bodyPr anchor="t"/>
          <a:lstStyle>
            <a:lvl1pPr marL="0" indent="0" algn="r">
              <a:buNone/>
              <a:defRPr sz="96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B4C631-C489-4C11-812F-2172FBEAE82B}" type="slidenum">
              <a:rPr lang="es-CO" smtClean="0"/>
              <a:pPr/>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5486395" y="3511291"/>
            <a:ext cx="16064179" cy="16678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22296730" y="3511296"/>
            <a:ext cx="16064179" cy="16678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6400" y="3511296"/>
            <a:ext cx="16064179" cy="3070858"/>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50946" y="6721570"/>
            <a:ext cx="16064179" cy="1316736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22307050" y="3511296"/>
            <a:ext cx="16064179" cy="3070858"/>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ctr" defTabSz="4389120" rtl="0" eaLnBrk="1" latinLnBrk="0" hangingPunct="1">
              <a:spcBef>
                <a:spcPct val="20000"/>
              </a:spcBef>
              <a:spcAft>
                <a:spcPts val="144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22296120" y="6715354"/>
            <a:ext cx="16064179" cy="1316736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1B4C631-C489-4C11-812F-2172FBEAE82B}" type="slidenum">
              <a:rPr lang="es-CO" smtClean="0"/>
              <a:pPr/>
              <a:t>‹Nº›</a:t>
            </a:fld>
            <a:endParaRPr lang="es-CO"/>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27658" y="10607043"/>
            <a:ext cx="17453208" cy="6040766"/>
          </a:xfrm>
          <a:effectLst/>
        </p:spPr>
        <p:txBody>
          <a:bodyPr anchor="b">
            <a:noAutofit/>
          </a:bodyPr>
          <a:lstStyle>
            <a:lvl1pPr marL="1097280" indent="-1097280" algn="l">
              <a:defRPr sz="134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2048874" y="3511296"/>
            <a:ext cx="19282008" cy="23494704"/>
          </a:xfrm>
        </p:spPr>
        <p:txBody>
          <a:bodyPr anchor="ctr"/>
          <a:lstStyle>
            <a:lvl1pPr>
              <a:defRPr sz="10600"/>
            </a:lvl1pPr>
            <a:lvl2pPr>
              <a:defRPr sz="9600"/>
            </a:lvl2pPr>
            <a:lvl3pPr>
              <a:defRPr sz="8600"/>
            </a:lvl3pPr>
            <a:lvl4pPr>
              <a:defRPr sz="7700"/>
            </a:lvl4pPr>
            <a:lvl5pPr>
              <a:defRPr sz="6700"/>
            </a:lvl5pPr>
            <a:lvl6pPr>
              <a:defRPr sz="9600"/>
            </a:lvl6pPr>
            <a:lvl7pPr>
              <a:defRPr sz="9600"/>
            </a:lvl7pPr>
            <a:lvl8pPr>
              <a:defRPr sz="9600"/>
            </a:lvl8pPr>
            <a:lvl9pPr>
              <a:defRPr sz="9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163672" y="16789450"/>
            <a:ext cx="16265568" cy="10269686"/>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B4C631-C489-4C11-812F-2172FBEAE82B}" type="slidenum">
              <a:rPr lang="es-CO" smtClean="0"/>
              <a:pPr/>
              <a:t>‹Nº›</a:t>
            </a:fld>
            <a:endParaRPr lang="es-CO"/>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18561216"/>
            <a:ext cx="43891200" cy="1435718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Rectangle 8"/>
          <p:cNvSpPr/>
          <p:nvPr/>
        </p:nvSpPr>
        <p:spPr>
          <a:xfrm>
            <a:off x="0" y="0"/>
            <a:ext cx="43891200" cy="1856121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0" name="Rectangle 9"/>
          <p:cNvSpPr/>
          <p:nvPr/>
        </p:nvSpPr>
        <p:spPr>
          <a:xfrm>
            <a:off x="0" y="12731093"/>
            <a:ext cx="438912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1" name="Oval 10"/>
          <p:cNvSpPr/>
          <p:nvPr/>
        </p:nvSpPr>
        <p:spPr>
          <a:xfrm>
            <a:off x="0" y="7680960"/>
            <a:ext cx="438912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Picture Placeholder 2"/>
          <p:cNvSpPr>
            <a:spLocks noGrp="1"/>
          </p:cNvSpPr>
          <p:nvPr>
            <p:ph type="pic" idx="1"/>
          </p:nvPr>
        </p:nvSpPr>
        <p:spPr>
          <a:xfrm>
            <a:off x="21480840" y="5486400"/>
            <a:ext cx="19751040" cy="1501346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96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213858" y="4850333"/>
            <a:ext cx="17731747" cy="10382496"/>
          </a:xfrm>
        </p:spPr>
        <p:txBody>
          <a:bodyPr anchor="b"/>
          <a:lstStyle>
            <a:lvl1pPr marL="877824" indent="-877824">
              <a:buFont typeface="Georgia" pitchFamily="18" charset="0"/>
              <a:buChar char="*"/>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AA57DF-1C19-4726-AB84-014692BAD8F5}" type="datetimeFigureOut">
              <a:rPr lang="es-CO" smtClean="0"/>
              <a:pPr/>
              <a:t>25/05/2016</a:t>
            </a:fld>
            <a:endParaRPr lang="es-CO"/>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B4C631-C489-4C11-812F-2172FBEAE82B}" type="slidenum">
              <a:rPr lang="es-CO" smtClean="0"/>
              <a:pPr/>
              <a:t>‹Nº›</a:t>
            </a:fld>
            <a:endParaRPr lang="es-CO"/>
          </a:p>
        </p:txBody>
      </p:sp>
      <p:sp>
        <p:nvSpPr>
          <p:cNvPr id="2" name="Title 1"/>
          <p:cNvSpPr>
            <a:spLocks noGrp="1"/>
          </p:cNvSpPr>
          <p:nvPr>
            <p:ph type="title"/>
          </p:nvPr>
        </p:nvSpPr>
        <p:spPr>
          <a:xfrm>
            <a:off x="3490887" y="21429221"/>
            <a:ext cx="30640982" cy="5486400"/>
          </a:xfrm>
        </p:spPr>
        <p:txBody>
          <a:bodyPr anchor="b">
            <a:noAutofit/>
          </a:bodyPr>
          <a:lstStyle>
            <a:lvl1pPr algn="l">
              <a:defRPr sz="221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24505920"/>
            <a:ext cx="43891200" cy="84124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43891200" cy="24505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18087859"/>
            <a:ext cx="438912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7680960"/>
            <a:ext cx="43891200" cy="2450592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8607790" y="20986406"/>
            <a:ext cx="31260053" cy="5486400"/>
          </a:xfrm>
          <a:prstGeom prst="rect">
            <a:avLst/>
          </a:prstGeom>
          <a:effectLst/>
        </p:spPr>
        <p:txBody>
          <a:bodyPr vert="horz" lIns="438912" tIns="219456" rIns="438912" bIns="219456"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86400" y="3514848"/>
            <a:ext cx="30723840" cy="16678656"/>
          </a:xfrm>
          <a:prstGeom prst="rect">
            <a:avLst/>
          </a:prstGeom>
        </p:spPr>
        <p:txBody>
          <a:bodyPr vert="horz" lIns="438912" tIns="219456" rIns="438912" bIns="219456"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9626560" y="29626562"/>
            <a:ext cx="12070080" cy="1752600"/>
          </a:xfrm>
          <a:prstGeom prst="rect">
            <a:avLst/>
          </a:prstGeom>
        </p:spPr>
        <p:txBody>
          <a:bodyPr vert="horz" lIns="438912" tIns="219456" rIns="438912" bIns="219456" rtlCol="0" anchor="ctr"/>
          <a:lstStyle>
            <a:lvl1pPr algn="r">
              <a:defRPr sz="5300" b="1">
                <a:solidFill>
                  <a:schemeClr val="tx1">
                    <a:lumMod val="50000"/>
                    <a:lumOff val="50000"/>
                  </a:schemeClr>
                </a:solidFill>
              </a:defRPr>
            </a:lvl1pPr>
          </a:lstStyle>
          <a:p>
            <a:fld id="{ECAA57DF-1C19-4726-AB84-014692BAD8F5}" type="datetimeFigureOut">
              <a:rPr lang="es-CO" smtClean="0"/>
              <a:pPr/>
              <a:t>25/05/2016</a:t>
            </a:fld>
            <a:endParaRPr lang="es-CO"/>
          </a:p>
        </p:txBody>
      </p:sp>
      <p:sp>
        <p:nvSpPr>
          <p:cNvPr id="5" name="Footer Placeholder 4"/>
          <p:cNvSpPr>
            <a:spLocks noGrp="1"/>
          </p:cNvSpPr>
          <p:nvPr>
            <p:ph type="ftr" sz="quarter" idx="3"/>
          </p:nvPr>
        </p:nvSpPr>
        <p:spPr>
          <a:xfrm>
            <a:off x="2194558" y="29626562"/>
            <a:ext cx="16093445" cy="1752600"/>
          </a:xfrm>
          <a:prstGeom prst="rect">
            <a:avLst/>
          </a:prstGeom>
        </p:spPr>
        <p:txBody>
          <a:bodyPr vert="horz" lIns="438912" tIns="219456" rIns="438912" bIns="219456" rtlCol="0" anchor="ctr"/>
          <a:lstStyle>
            <a:lvl1pPr algn="l">
              <a:defRPr sz="5300" b="1">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8288000" y="29626562"/>
            <a:ext cx="8778240" cy="1752600"/>
          </a:xfrm>
          <a:prstGeom prst="rect">
            <a:avLst/>
          </a:prstGeom>
        </p:spPr>
        <p:txBody>
          <a:bodyPr vert="horz" lIns="438912" tIns="219456" rIns="438912" bIns="219456" rtlCol="0" anchor="ctr"/>
          <a:lstStyle>
            <a:lvl1pPr algn="ctr">
              <a:defRPr sz="5800" b="1">
                <a:solidFill>
                  <a:schemeClr val="tx1">
                    <a:lumMod val="50000"/>
                    <a:lumOff val="50000"/>
                  </a:schemeClr>
                </a:solidFill>
              </a:defRPr>
            </a:lvl1pPr>
          </a:lstStyle>
          <a:p>
            <a:fld id="{91B4C631-C489-4C11-812F-2172FBEAE82B}" type="slidenum">
              <a:rPr lang="es-CO" smtClean="0"/>
              <a:pPr/>
              <a:t>‹Nº›</a:t>
            </a:fld>
            <a:endParaRPr lang="es-CO"/>
          </a:p>
        </p:txBody>
      </p:sp>
      <p:sp>
        <p:nvSpPr>
          <p:cNvPr id="11"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marL="1536192" indent="-1536192" algn="r" defTabSz="4389120" rtl="0" eaLnBrk="1" latinLnBrk="0" hangingPunct="1">
        <a:spcBef>
          <a:spcPct val="0"/>
        </a:spcBef>
        <a:buClr>
          <a:schemeClr val="accent6">
            <a:lumMod val="75000"/>
          </a:schemeClr>
        </a:buClr>
        <a:buSzPct val="128000"/>
        <a:buFont typeface="Georgia" pitchFamily="18" charset="0"/>
        <a:buChar char="*"/>
        <a:defRPr sz="221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10600" kern="1200">
          <a:solidFill>
            <a:schemeClr val="tx1">
              <a:lumMod val="75000"/>
              <a:lumOff val="25000"/>
            </a:schemeClr>
          </a:solidFill>
          <a:latin typeface="+mn-lt"/>
          <a:ea typeface="+mn-ea"/>
          <a:cs typeface="+mn-cs"/>
        </a:defRPr>
      </a:lvl1pPr>
      <a:lvl2pPr marL="263347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9600" kern="1200">
          <a:solidFill>
            <a:schemeClr val="tx1">
              <a:lumMod val="75000"/>
              <a:lumOff val="25000"/>
            </a:schemeClr>
          </a:solidFill>
          <a:latin typeface="+mn-lt"/>
          <a:ea typeface="+mn-ea"/>
          <a:cs typeface="+mn-cs"/>
        </a:defRPr>
      </a:lvl2pPr>
      <a:lvl3pPr marL="39502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8600" kern="1200">
          <a:solidFill>
            <a:schemeClr val="tx1">
              <a:lumMod val="75000"/>
              <a:lumOff val="25000"/>
            </a:schemeClr>
          </a:solidFill>
          <a:latin typeface="+mn-lt"/>
          <a:ea typeface="+mn-ea"/>
          <a:cs typeface="+mn-cs"/>
        </a:defRPr>
      </a:lvl3pPr>
      <a:lvl4pPr marL="5266944"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7700" kern="1200">
          <a:solidFill>
            <a:schemeClr val="tx1">
              <a:lumMod val="75000"/>
              <a:lumOff val="25000"/>
            </a:schemeClr>
          </a:solidFill>
          <a:latin typeface="+mn-lt"/>
          <a:ea typeface="+mn-ea"/>
          <a:cs typeface="+mn-cs"/>
        </a:defRPr>
      </a:lvl4pPr>
      <a:lvl5pPr marL="667146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5pPr>
      <a:lvl6pPr marL="798819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6pPr>
      <a:lvl7pPr marL="94366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7pPr>
      <a:lvl8pPr marL="1097280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8pPr>
      <a:lvl9pPr marL="1242121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PCI_Express" TargetMode="External"/><Relationship Id="rId3" Type="http://schemas.openxmlformats.org/officeDocument/2006/relationships/image" Target="../media/image2.jpeg"/><Relationship Id="rId7" Type="http://schemas.openxmlformats.org/officeDocument/2006/relationships/hyperlink" Target="https://es.wikipedia.org/wiki/Computaci%C3%B3n_paralela"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es.wikipedia.org/wiki/N%C3%BAcleo_(inform%C3%A1tica)#cite_note-what_is_gnu_en-1" TargetMode="External"/><Relationship Id="rId5" Type="http://schemas.openxmlformats.org/officeDocument/2006/relationships/hyperlink" Target="https://es.wikipedia.org/wiki/Computaci%C3%B3n_paralela#cite_note-1" TargetMode="External"/><Relationship Id="rId4" Type="http://schemas.openxmlformats.org/officeDocument/2006/relationships/image" Target="../media/image3.png"/><Relationship Id="rId9" Type="http://schemas.openxmlformats.org/officeDocument/2006/relationships/hyperlink" Target="http://ark.intel.com/es/products/80555/Intel-Xeon-Phi-Coprocessor-7120A-16GB-1_238-GHz-61-core?_ga=1.79375124.106570328.14642124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Título"/>
          <p:cNvSpPr>
            <a:spLocks noGrp="1"/>
          </p:cNvSpPr>
          <p:nvPr>
            <p:ph type="title"/>
          </p:nvPr>
        </p:nvSpPr>
        <p:spPr>
          <a:xfrm>
            <a:off x="0" y="0"/>
            <a:ext cx="43891200" cy="3505140"/>
          </a:xfrm>
        </p:spPr>
        <p:txBody>
          <a:bodyPr>
            <a:normAutofit fontScale="90000"/>
          </a:bodyPr>
          <a:lstStyle/>
          <a:p>
            <a:pPr marL="0" indent="0" algn="ctr">
              <a:buNone/>
            </a:pPr>
            <a:r>
              <a:rPr lang="es-CO" dirty="0" smtClean="0"/>
              <a:t>    Intel Xeon Phi    </a:t>
            </a:r>
            <a:endParaRPr lang="es-CO" dirty="0"/>
          </a:p>
        </p:txBody>
      </p:sp>
      <p:sp>
        <p:nvSpPr>
          <p:cNvPr id="39" name="38 Marcador de texto"/>
          <p:cNvSpPr>
            <a:spLocks noGrp="1"/>
          </p:cNvSpPr>
          <p:nvPr>
            <p:ph type="body" sz="quarter" idx="36"/>
          </p:nvPr>
        </p:nvSpPr>
        <p:spPr>
          <a:xfrm>
            <a:off x="139699" y="3035439"/>
            <a:ext cx="43891200" cy="1466850"/>
          </a:xfrm>
        </p:spPr>
        <p:txBody>
          <a:bodyPr/>
          <a:lstStyle/>
          <a:p>
            <a:pPr algn="ctr"/>
            <a:r>
              <a:rPr lang="es-CO" dirty="0" smtClean="0"/>
              <a:t>Juan </a:t>
            </a:r>
            <a:r>
              <a:rPr lang="es-CO" dirty="0" err="1" smtClean="0"/>
              <a:t>Sebastian</a:t>
            </a:r>
            <a:r>
              <a:rPr lang="es-CO" dirty="0" smtClean="0"/>
              <a:t> Baena  Código 1054921236</a:t>
            </a:r>
          </a:p>
          <a:p>
            <a:pPr algn="ctr"/>
            <a:r>
              <a:rPr lang="es-CO" dirty="0" smtClean="0"/>
              <a:t>Daniel Steven Gil Cruz  Código 1088329117</a:t>
            </a:r>
          </a:p>
          <a:p>
            <a:pPr algn="ctr"/>
            <a:r>
              <a:rPr lang="es-CO" dirty="0" smtClean="0"/>
              <a:t>        Carlos </a:t>
            </a:r>
            <a:r>
              <a:rPr lang="es-CO" dirty="0" err="1" smtClean="0"/>
              <a:t>Andres</a:t>
            </a:r>
            <a:r>
              <a:rPr lang="es-CO" dirty="0" smtClean="0"/>
              <a:t> Romero cortes  Código   79952282   </a:t>
            </a:r>
            <a:endParaRPr lang="es-CO" dirty="0"/>
          </a:p>
        </p:txBody>
      </p:sp>
      <p:sp>
        <p:nvSpPr>
          <p:cNvPr id="22" name="21 Marcador de texto"/>
          <p:cNvSpPr>
            <a:spLocks noGrp="1"/>
          </p:cNvSpPr>
          <p:nvPr>
            <p:ph type="body" sz="quarter" idx="13"/>
          </p:nvPr>
        </p:nvSpPr>
        <p:spPr/>
        <p:txBody>
          <a:bodyPr/>
          <a:lstStyle/>
          <a:p>
            <a:r>
              <a:rPr lang="es-CO" dirty="0" smtClean="0"/>
              <a:t>Introducción</a:t>
            </a:r>
            <a:endParaRPr lang="es-CO" dirty="0"/>
          </a:p>
        </p:txBody>
      </p:sp>
      <p:sp>
        <p:nvSpPr>
          <p:cNvPr id="23" name="22 Marcador de texto"/>
          <p:cNvSpPr>
            <a:spLocks noGrp="1"/>
          </p:cNvSpPr>
          <p:nvPr>
            <p:ph type="body" sz="quarter" idx="17"/>
          </p:nvPr>
        </p:nvSpPr>
        <p:spPr>
          <a:xfrm>
            <a:off x="1447800" y="17692370"/>
            <a:ext cx="12801600" cy="1219200"/>
          </a:xfrm>
        </p:spPr>
        <p:txBody>
          <a:bodyPr/>
          <a:lstStyle/>
          <a:p>
            <a:r>
              <a:rPr lang="es-CO" dirty="0" smtClean="0"/>
              <a:t>resumen</a:t>
            </a:r>
            <a:endParaRPr lang="es-CO" dirty="0"/>
          </a:p>
        </p:txBody>
      </p:sp>
      <p:sp>
        <p:nvSpPr>
          <p:cNvPr id="30" name="29 Marcador de contenido"/>
          <p:cNvSpPr>
            <a:spLocks noGrp="1"/>
          </p:cNvSpPr>
          <p:nvPr>
            <p:ph sz="quarter" idx="25"/>
          </p:nvPr>
        </p:nvSpPr>
        <p:spPr>
          <a:xfrm>
            <a:off x="15468600" y="5943600"/>
            <a:ext cx="12801600" cy="11391900"/>
          </a:xfrm>
        </p:spPr>
        <p:txBody>
          <a:bodyPr>
            <a:normAutofit/>
          </a:bodyPr>
          <a:lstStyle/>
          <a:p>
            <a:pPr marL="0" indent="0" algn="just">
              <a:buNone/>
            </a:pPr>
            <a:endParaRPr lang="es-CO" sz="3600" dirty="0" smtClean="0"/>
          </a:p>
          <a:p>
            <a:pPr marL="0" indent="0">
              <a:buNone/>
            </a:pPr>
            <a:endParaRPr lang="es-CO" sz="4200" dirty="0" smtClean="0"/>
          </a:p>
          <a:p>
            <a:pPr marL="0" indent="0">
              <a:buNone/>
            </a:pPr>
            <a:endParaRPr lang="es-CO" sz="4200" dirty="0"/>
          </a:p>
          <a:p>
            <a:pPr marL="0" indent="0">
              <a:buNone/>
            </a:pPr>
            <a:endParaRPr lang="es-CO" sz="4200" dirty="0" smtClean="0"/>
          </a:p>
          <a:p>
            <a:pPr marL="0" indent="0">
              <a:buNone/>
            </a:pPr>
            <a:endParaRPr lang="es-CO" dirty="0"/>
          </a:p>
        </p:txBody>
      </p:sp>
      <p:sp>
        <p:nvSpPr>
          <p:cNvPr id="24" name="23 Marcador de texto"/>
          <p:cNvSpPr>
            <a:spLocks noGrp="1"/>
          </p:cNvSpPr>
          <p:nvPr>
            <p:ph type="body" sz="quarter" idx="19"/>
          </p:nvPr>
        </p:nvSpPr>
        <p:spPr>
          <a:xfrm>
            <a:off x="29794200" y="14846935"/>
            <a:ext cx="12801600" cy="1219200"/>
          </a:xfrm>
        </p:spPr>
        <p:txBody>
          <a:bodyPr/>
          <a:lstStyle/>
          <a:p>
            <a:r>
              <a:rPr lang="es-CO" dirty="0" smtClean="0"/>
              <a:t>Palabras claves</a:t>
            </a:r>
            <a:endParaRPr lang="es-CO" dirty="0"/>
          </a:p>
        </p:txBody>
      </p:sp>
      <p:sp>
        <p:nvSpPr>
          <p:cNvPr id="35" name="34 Marcador de contenido"/>
          <p:cNvSpPr>
            <a:spLocks noGrp="1"/>
          </p:cNvSpPr>
          <p:nvPr>
            <p:ph sz="quarter" idx="27"/>
          </p:nvPr>
        </p:nvSpPr>
        <p:spPr>
          <a:xfrm>
            <a:off x="30175200" y="7608887"/>
            <a:ext cx="12801600" cy="6956425"/>
          </a:xfrm>
        </p:spPr>
        <p:txBody>
          <a:bodyPr>
            <a:normAutofit/>
          </a:bodyPr>
          <a:lstStyle/>
          <a:p>
            <a:pPr marL="219456" lvl="0" indent="0">
              <a:buNone/>
            </a:pPr>
            <a:r>
              <a:rPr lang="es-CO" sz="4000" dirty="0" smtClean="0"/>
              <a:t>Esta es una arquitectura que mejora el rendimiento para el procesamiento de información ya que este hace sus ejecuciones a partir de computacion paralela.</a:t>
            </a:r>
          </a:p>
          <a:p>
            <a:pPr marL="219456" lvl="0" indent="0">
              <a:buNone/>
            </a:pPr>
            <a:r>
              <a:rPr lang="es-CO" sz="4000" dirty="0" smtClean="0"/>
              <a:t>La arquitectura Xeon Phi se encuentra en el [6]Top500, este es </a:t>
            </a:r>
            <a:r>
              <a:rPr lang="es-CO" sz="4000" dirty="0"/>
              <a:t>un ranking de las </a:t>
            </a:r>
            <a:r>
              <a:rPr lang="es-CO" sz="4000" dirty="0" smtClean="0"/>
              <a:t>500</a:t>
            </a:r>
            <a:r>
              <a:rPr lang="es-CO" sz="4000" dirty="0"/>
              <a:t> supercomputadoras con mayor rendimiento del mundo. El proyecto se inicia en 1993 y publica una lista actualizada cada seis </a:t>
            </a:r>
            <a:r>
              <a:rPr lang="es-CO" sz="4000" dirty="0" smtClean="0"/>
              <a:t>meses.</a:t>
            </a:r>
          </a:p>
          <a:p>
            <a:pPr marL="219456" lvl="0" indent="0">
              <a:buNone/>
            </a:pPr>
            <a:endParaRPr lang="es-CO" sz="4000" dirty="0" smtClean="0"/>
          </a:p>
          <a:p>
            <a:pPr marL="219456" indent="0">
              <a:buNone/>
            </a:pPr>
            <a:endParaRPr lang="es-CO" dirty="0"/>
          </a:p>
        </p:txBody>
      </p:sp>
      <p:sp>
        <p:nvSpPr>
          <p:cNvPr id="27" name="26 Marcador de contenido"/>
          <p:cNvSpPr>
            <a:spLocks noGrp="1"/>
          </p:cNvSpPr>
          <p:nvPr>
            <p:ph sz="quarter" idx="23"/>
          </p:nvPr>
        </p:nvSpPr>
        <p:spPr>
          <a:xfrm>
            <a:off x="1143000" y="7147560"/>
            <a:ext cx="12801600" cy="10340340"/>
          </a:xfrm>
        </p:spPr>
        <p:txBody>
          <a:bodyPr>
            <a:noAutofit/>
          </a:bodyPr>
          <a:lstStyle/>
          <a:p>
            <a:pPr marL="0" lvl="0" indent="0" algn="just">
              <a:buNone/>
            </a:pPr>
            <a:r>
              <a:rPr lang="es-CO" sz="3600" dirty="0"/>
              <a:t>E</a:t>
            </a:r>
            <a:r>
              <a:rPr lang="es-CO" sz="3600" dirty="0" smtClean="0"/>
              <a:t>n este articulo se hablara de que es </a:t>
            </a:r>
            <a:r>
              <a:rPr lang="es-CO" sz="3600" dirty="0"/>
              <a:t>I</a:t>
            </a:r>
            <a:r>
              <a:rPr lang="es-CO" sz="3600" dirty="0" smtClean="0"/>
              <a:t>ntel </a:t>
            </a:r>
            <a:r>
              <a:rPr lang="es-CO" sz="3600" dirty="0"/>
              <a:t>X</a:t>
            </a:r>
            <a:r>
              <a:rPr lang="es-CO" sz="3600" dirty="0" smtClean="0"/>
              <a:t>eon phi de como es su estructura  y que beneficios tiene.  Los [1]coprocesadores </a:t>
            </a:r>
            <a:r>
              <a:rPr lang="es-CO" sz="3600" dirty="0"/>
              <a:t>Intel® Xeon Phi™, basados en </a:t>
            </a:r>
            <a:r>
              <a:rPr lang="en-US" sz="3600" dirty="0"/>
              <a:t> Intel® Many Integrated Core </a:t>
            </a:r>
            <a:r>
              <a:rPr lang="en-US" sz="3600" dirty="0" smtClean="0"/>
              <a:t>[3](Intel </a:t>
            </a:r>
            <a:r>
              <a:rPr lang="en-US" sz="3600" dirty="0"/>
              <a:t>MIC</a:t>
            </a:r>
            <a:r>
              <a:rPr lang="en-US" sz="3600" dirty="0" smtClean="0"/>
              <a:t>), </a:t>
            </a:r>
            <a:r>
              <a:rPr lang="es-CO" sz="3600" dirty="0" smtClean="0"/>
              <a:t>el cual complementa el </a:t>
            </a:r>
            <a:r>
              <a:rPr lang="es-CO" sz="3600" dirty="0"/>
              <a:t>desempeño y la eficiencia energética de excelencia de la familia de procesadores Intel® Xeon® E5</a:t>
            </a:r>
            <a:r>
              <a:rPr lang="es-CO" sz="3600" b="1" dirty="0"/>
              <a:t> </a:t>
            </a:r>
            <a:r>
              <a:rPr lang="es-CO" sz="3600" dirty="0" smtClean="0"/>
              <a:t>para permitir el impresionante </a:t>
            </a:r>
            <a:r>
              <a:rPr lang="es-CO" sz="3600" dirty="0"/>
              <a:t>desempeño de algunas de las aplicaciones más exigentes en la </a:t>
            </a:r>
            <a:r>
              <a:rPr lang="es-CO" sz="3600" dirty="0" smtClean="0"/>
              <a:t>actualidad, </a:t>
            </a:r>
            <a:r>
              <a:rPr lang="es-CO" sz="3600" dirty="0"/>
              <a:t> Ahora puede lograr un desempeño optimizado incluso para la mayoría de las cargas de trabajo de informática técnica con paralelismo alto, a la vez que mantiene un entorno de hardware y software </a:t>
            </a:r>
            <a:r>
              <a:rPr lang="es-CO" sz="3600" dirty="0" smtClean="0"/>
              <a:t>unificado.</a:t>
            </a:r>
            <a:endParaRPr lang="es-CO" sz="3600" baseline="30000" dirty="0" smtClean="0"/>
          </a:p>
          <a:p>
            <a:pPr marL="0" lvl="0" indent="0" algn="just">
              <a:buNone/>
            </a:pPr>
            <a:r>
              <a:rPr lang="es-CO" sz="3600" dirty="0" smtClean="0"/>
              <a:t>También examinaremos a fondo sobre las aplicaciones en las que mejor se desenvuelve los procesadores y coprocesadores </a:t>
            </a:r>
            <a:r>
              <a:rPr lang="es-CO" sz="3600" dirty="0"/>
              <a:t>I</a:t>
            </a:r>
            <a:r>
              <a:rPr lang="es-CO" sz="3600" dirty="0" smtClean="0"/>
              <a:t>ntel </a:t>
            </a:r>
            <a:r>
              <a:rPr lang="es-CO" sz="3600" dirty="0"/>
              <a:t>X</a:t>
            </a:r>
            <a:r>
              <a:rPr lang="es-CO" sz="3600" dirty="0" smtClean="0"/>
              <a:t>eon phi;  su  funcionamiento y aspectos como la velocidad de procesamiento, componentes específicos.</a:t>
            </a:r>
          </a:p>
        </p:txBody>
      </p:sp>
      <p:sp>
        <p:nvSpPr>
          <p:cNvPr id="36" name="35 Marcador de contenido"/>
          <p:cNvSpPr>
            <a:spLocks noGrp="1"/>
          </p:cNvSpPr>
          <p:nvPr>
            <p:ph sz="quarter" idx="28"/>
          </p:nvPr>
        </p:nvSpPr>
        <p:spPr>
          <a:xfrm>
            <a:off x="30022800" y="29070300"/>
            <a:ext cx="12801600" cy="1752600"/>
          </a:xfrm>
        </p:spPr>
        <p:txBody>
          <a:bodyPr>
            <a:normAutofit fontScale="92500" lnSpcReduction="10000"/>
          </a:bodyPr>
          <a:lstStyle/>
          <a:p>
            <a:pPr marL="219456" indent="0">
              <a:buNone/>
            </a:pPr>
            <a:r>
              <a:rPr lang="es-CO" dirty="0" smtClean="0"/>
              <a:t>.</a:t>
            </a:r>
            <a:endParaRPr lang="es-CO" dirty="0"/>
          </a:p>
        </p:txBody>
      </p:sp>
      <p:sp>
        <p:nvSpPr>
          <p:cNvPr id="32" name="31 Marcador de texto"/>
          <p:cNvSpPr>
            <a:spLocks noGrp="1"/>
          </p:cNvSpPr>
          <p:nvPr>
            <p:ph type="body" sz="quarter" idx="29"/>
          </p:nvPr>
        </p:nvSpPr>
        <p:spPr>
          <a:xfrm>
            <a:off x="16078199" y="11315700"/>
            <a:ext cx="12801600" cy="1828800"/>
          </a:xfrm>
        </p:spPr>
        <p:txBody>
          <a:bodyPr/>
          <a:lstStyle/>
          <a:p>
            <a:endParaRPr lang="es-CO" dirty="0" smtClean="0"/>
          </a:p>
          <a:p>
            <a:r>
              <a:rPr lang="es-CO" dirty="0" err="1" smtClean="0"/>
              <a:t>Caracteristicas</a:t>
            </a:r>
            <a:r>
              <a:rPr lang="es-CO" smtClean="0"/>
              <a:t> </a:t>
            </a:r>
            <a:endParaRPr lang="es-CO" dirty="0"/>
          </a:p>
          <a:p>
            <a:endParaRPr lang="es-CO" dirty="0"/>
          </a:p>
        </p:txBody>
      </p:sp>
      <p:sp>
        <p:nvSpPr>
          <p:cNvPr id="34" name="33 Marcador de texto"/>
          <p:cNvSpPr>
            <a:spLocks noGrp="1"/>
          </p:cNvSpPr>
          <p:nvPr>
            <p:ph type="body" sz="quarter" idx="31"/>
          </p:nvPr>
        </p:nvSpPr>
        <p:spPr/>
        <p:txBody>
          <a:bodyPr/>
          <a:lstStyle/>
          <a:p>
            <a:r>
              <a:rPr lang="es-CO" dirty="0" smtClean="0"/>
              <a:t>conclusiones</a:t>
            </a:r>
            <a:endParaRPr lang="es-CO" dirty="0"/>
          </a:p>
        </p:txBody>
      </p:sp>
      <p:sp>
        <p:nvSpPr>
          <p:cNvPr id="37" name="36 Marcador de texto"/>
          <p:cNvSpPr>
            <a:spLocks noGrp="1"/>
          </p:cNvSpPr>
          <p:nvPr>
            <p:ph type="body" sz="quarter" idx="34"/>
          </p:nvPr>
        </p:nvSpPr>
        <p:spPr>
          <a:xfrm>
            <a:off x="29921200" y="25869724"/>
            <a:ext cx="12801600" cy="1219200"/>
          </a:xfrm>
        </p:spPr>
        <p:txBody>
          <a:bodyPr/>
          <a:lstStyle/>
          <a:p>
            <a:r>
              <a:rPr lang="es-CO" dirty="0" err="1" smtClean="0"/>
              <a:t>bibliofrafia</a:t>
            </a:r>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709" y="485775"/>
            <a:ext cx="6201269" cy="401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42 Imagen" descr="http://i1.wp.com/www.madboxpc.com/wp-content/uploads/2012/08/intel_xeon_phi_hotchips_architecture_presentation_page_06.jpg?resize=600%2C337"/>
          <p:cNvPicPr/>
          <p:nvPr/>
        </p:nvPicPr>
        <p:blipFill>
          <a:blip r:embed="rId3">
            <a:extLst>
              <a:ext uri="{28A0092B-C50C-407E-A947-70E740481C1C}">
                <a14:useLocalDpi xmlns:a14="http://schemas.microsoft.com/office/drawing/2010/main" val="0"/>
              </a:ext>
            </a:extLst>
          </a:blip>
          <a:srcRect/>
          <a:stretch>
            <a:fillRect/>
          </a:stretch>
        </p:blipFill>
        <p:spPr bwMode="auto">
          <a:xfrm>
            <a:off x="16078199" y="5675812"/>
            <a:ext cx="12014199" cy="5639888"/>
          </a:xfrm>
          <a:prstGeom prst="rect">
            <a:avLst/>
          </a:prstGeom>
          <a:noFill/>
          <a:ln>
            <a:noFill/>
          </a:ln>
        </p:spPr>
      </p:pic>
      <p:pic>
        <p:nvPicPr>
          <p:cNvPr id="1028" name="Picture 4" descr="http://i.blogs.es/ffa78f/intel-xeon-phi_pciexpress/650_1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7262" y="0"/>
            <a:ext cx="6626226" cy="4016514"/>
          </a:xfrm>
          <a:prstGeom prst="rect">
            <a:avLst/>
          </a:prstGeom>
          <a:noFill/>
          <a:extLst>
            <a:ext uri="{909E8E84-426E-40DD-AFC4-6F175D3DCCD1}">
              <a14:hiddenFill xmlns:a14="http://schemas.microsoft.com/office/drawing/2010/main">
                <a:solidFill>
                  <a:srgbClr val="FFFFFF"/>
                </a:solidFill>
              </a14:hiddenFill>
            </a:ext>
          </a:extLst>
        </p:spPr>
      </p:pic>
      <p:sp>
        <p:nvSpPr>
          <p:cNvPr id="42" name="41 Rectángulo"/>
          <p:cNvSpPr/>
          <p:nvPr/>
        </p:nvSpPr>
        <p:spPr>
          <a:xfrm>
            <a:off x="29845000" y="16236318"/>
            <a:ext cx="12344400" cy="9633406"/>
          </a:xfrm>
          <a:prstGeom prst="rect">
            <a:avLst/>
          </a:prstGeom>
        </p:spPr>
        <p:txBody>
          <a:bodyPr wrap="square">
            <a:spAutoFit/>
          </a:bodyPr>
          <a:lstStyle/>
          <a:p>
            <a:r>
              <a:rPr lang="es-CO" sz="2000" dirty="0" smtClean="0"/>
              <a:t>[1]Coprocesador: Un</a:t>
            </a:r>
            <a:r>
              <a:rPr lang="es-CO" sz="2000" dirty="0"/>
              <a:t> </a:t>
            </a:r>
            <a:r>
              <a:rPr lang="es-CO" sz="2000" b="1" dirty="0"/>
              <a:t>coprocesador</a:t>
            </a:r>
            <a:r>
              <a:rPr lang="es-CO" sz="2000" dirty="0"/>
              <a:t> es un microprocesador de un ordenador utilizado como suplemento de las funciones del procesador principal (la CPU). Las operaciones ejecutadas por uno de estos coprocesadores pueden ser operaciones de aritmética en flotante, procesamiento, de texto o Criptografía, etc. Y su función es evitar que el procesador principal tenga que realizar estas tareas de cómputo </a:t>
            </a:r>
            <a:r>
              <a:rPr lang="es-CO" sz="2000" dirty="0" smtClean="0"/>
              <a:t>intensivo.</a:t>
            </a:r>
          </a:p>
          <a:p>
            <a:r>
              <a:rPr lang="es-CO" sz="2000" dirty="0" smtClean="0"/>
              <a:t>[2]Computacion paralela: La</a:t>
            </a:r>
            <a:r>
              <a:rPr lang="es-CO" sz="2000" dirty="0"/>
              <a:t> </a:t>
            </a:r>
            <a:r>
              <a:rPr lang="es-CO" sz="2000" b="1" dirty="0"/>
              <a:t>computación paralela</a:t>
            </a:r>
            <a:r>
              <a:rPr lang="es-CO" sz="2000" dirty="0"/>
              <a:t> es una forma de cómputo en la que muchas instrucciones se ejecutan simultáneamente,</a:t>
            </a:r>
            <a:r>
              <a:rPr lang="es-CO" sz="2000" baseline="30000" dirty="0">
                <a:hlinkClick r:id="rId5"/>
              </a:rPr>
              <a:t>1</a:t>
            </a:r>
            <a:r>
              <a:rPr lang="es-CO" sz="2000" dirty="0"/>
              <a:t> operando sobre el principio de que problemas grandes, a menudo se pueden dividir en unos más pequeños, que luego son resueltos simultáneamente (en paralelo</a:t>
            </a:r>
            <a:r>
              <a:rPr lang="es-CO" sz="2000" dirty="0" smtClean="0"/>
              <a:t>).</a:t>
            </a:r>
            <a:endParaRPr lang="es-CO" sz="2000" dirty="0"/>
          </a:p>
          <a:p>
            <a:r>
              <a:rPr lang="es-CO" sz="2000" b="1" dirty="0" smtClean="0"/>
              <a:t>[3]Intel </a:t>
            </a:r>
            <a:r>
              <a:rPr lang="es-CO" sz="2000" b="1" dirty="0"/>
              <a:t>MIC</a:t>
            </a:r>
            <a:r>
              <a:rPr lang="es-CO" sz="2000" dirty="0" smtClean="0"/>
              <a:t>: </a:t>
            </a:r>
            <a:r>
              <a:rPr lang="es-CO" sz="2000" dirty="0"/>
              <a:t>Del inglés </a:t>
            </a:r>
            <a:r>
              <a:rPr lang="es-CO" sz="2000" b="1" dirty="0"/>
              <a:t>Intel </a:t>
            </a:r>
            <a:r>
              <a:rPr lang="es-CO" sz="2000" b="1" dirty="0" err="1"/>
              <a:t>Many</a:t>
            </a:r>
            <a:r>
              <a:rPr lang="es-CO" sz="2000" b="1" dirty="0"/>
              <a:t> </a:t>
            </a:r>
            <a:r>
              <a:rPr lang="es-CO" sz="2000" b="1" dirty="0" err="1"/>
              <a:t>Integrated</a:t>
            </a:r>
            <a:r>
              <a:rPr lang="es-CO" sz="2000" b="1" dirty="0"/>
              <a:t> </a:t>
            </a:r>
            <a:r>
              <a:rPr lang="es-CO" sz="2000" b="1" dirty="0" err="1"/>
              <a:t>Core</a:t>
            </a:r>
            <a:r>
              <a:rPr lang="es-CO" sz="2000" dirty="0"/>
              <a:t> </a:t>
            </a:r>
            <a:r>
              <a:rPr lang="es-CO" sz="2000" dirty="0" err="1"/>
              <a:t>Architecture</a:t>
            </a:r>
            <a:r>
              <a:rPr lang="es-CO" sz="2000" dirty="0"/>
              <a:t>,</a:t>
            </a:r>
            <a:r>
              <a:rPr lang="es-CO" sz="2000" baseline="30000" dirty="0"/>
              <a:t> </a:t>
            </a:r>
            <a:r>
              <a:rPr lang="es-CO" sz="2000" dirty="0"/>
              <a:t>es un diseño multiprocesador de Intel creado para la fabricación de aceleradores cuyo objetivo sea el uso de software altamente paralelo, algo convencional en supercomputación</a:t>
            </a:r>
            <a:r>
              <a:rPr lang="es-CO" sz="2000" dirty="0" smtClean="0"/>
              <a:t>.</a:t>
            </a:r>
            <a:endParaRPr lang="es-CO" sz="2000" dirty="0"/>
          </a:p>
          <a:p>
            <a:r>
              <a:rPr lang="es-CO" sz="2000" dirty="0" smtClean="0"/>
              <a:t>[4]</a:t>
            </a:r>
            <a:r>
              <a:rPr lang="es-CO" sz="2000" dirty="0" err="1" smtClean="0"/>
              <a:t>Nucleo</a:t>
            </a:r>
            <a:r>
              <a:rPr lang="es-CO" sz="2000" dirty="0" smtClean="0"/>
              <a:t> </a:t>
            </a:r>
            <a:r>
              <a:rPr lang="es-CO" sz="2000" dirty="0"/>
              <a:t>o </a:t>
            </a:r>
            <a:r>
              <a:rPr lang="es-CO" sz="2000" dirty="0" err="1" smtClean="0"/>
              <a:t>kernel</a:t>
            </a:r>
            <a:r>
              <a:rPr lang="es-CO" sz="2000" dirty="0" smtClean="0"/>
              <a:t>: es </a:t>
            </a:r>
            <a:r>
              <a:rPr lang="es-CO" sz="2000" dirty="0"/>
              <a:t>un software que constituye una parte fundamental del sistema operativo, y se define como la parte que se ejecuta en modo privilegiado (conocido también como modo núcleo).</a:t>
            </a:r>
            <a:r>
              <a:rPr lang="es-CO" sz="2000" baseline="30000" dirty="0">
                <a:hlinkClick r:id="rId6"/>
              </a:rPr>
              <a:t>1</a:t>
            </a:r>
            <a:r>
              <a:rPr lang="es-CO" sz="2000" dirty="0"/>
              <a:t> Es el principal responsable de facilitar a los distintos programas acceso seguro al hardware de la computadora o en forma básica, es el encargado de gestionar recursos, a través de servicios de llamada al sistema. </a:t>
            </a:r>
          </a:p>
          <a:p>
            <a:r>
              <a:rPr lang="es-CO" sz="2000" dirty="0"/>
              <a:t>Importancia de la memoria </a:t>
            </a:r>
            <a:r>
              <a:rPr lang="es-CO" sz="2000" dirty="0" smtClean="0"/>
              <a:t>cache </a:t>
            </a:r>
            <a:r>
              <a:rPr lang="es-CO" sz="2000" dirty="0"/>
              <a:t>en un procesador</a:t>
            </a:r>
            <a:r>
              <a:rPr lang="es-CO" sz="2000" dirty="0" smtClean="0"/>
              <a:t>:  </a:t>
            </a:r>
            <a:r>
              <a:rPr lang="es-CO" sz="2000" dirty="0"/>
              <a:t>Básicamente, la memoria </a:t>
            </a:r>
            <a:r>
              <a:rPr lang="es-CO" sz="2000" b="1" dirty="0"/>
              <a:t>caché </a:t>
            </a:r>
            <a:r>
              <a:rPr lang="es-CO" sz="2000" dirty="0"/>
              <a:t>de un procesador es un tipo de memoria volátil (del tipo RAM), pero de una gran velocidad. </a:t>
            </a:r>
            <a:br>
              <a:rPr lang="es-CO" sz="2000" dirty="0"/>
            </a:br>
            <a:r>
              <a:rPr lang="es-CO" sz="2000" dirty="0"/>
              <a:t>En la actualidad esta memoria está integrada en el procesador, y su cometido es almacenar una serie de instrucciones y datos a los que el procesador accede continuamente, con la finalidad de que estos accesos sean instantáneos. Estas instrucciones y datos son aquellas a las que el procesador necesita estar accediendo de forma </a:t>
            </a:r>
            <a:r>
              <a:rPr lang="es-CO" sz="2000" dirty="0" smtClean="0"/>
              <a:t>continua</a:t>
            </a:r>
            <a:r>
              <a:rPr lang="es-CO" sz="2000" dirty="0"/>
              <a:t>.</a:t>
            </a:r>
            <a:endParaRPr lang="es-CO" sz="2000" dirty="0" smtClean="0"/>
          </a:p>
          <a:p>
            <a:r>
              <a:rPr lang="es-CO" sz="2000" b="1" dirty="0" smtClean="0"/>
              <a:t>[5]GPU: </a:t>
            </a:r>
            <a:r>
              <a:rPr lang="es-CO" sz="2000" b="1" dirty="0"/>
              <a:t>Unidad de procesamiento gráfico</a:t>
            </a:r>
            <a:r>
              <a:rPr lang="es-CO" sz="2000" dirty="0"/>
              <a:t> o </a:t>
            </a:r>
            <a:r>
              <a:rPr lang="es-CO" sz="2000" b="1" i="1" dirty="0"/>
              <a:t>GPU </a:t>
            </a:r>
            <a:r>
              <a:rPr lang="es-CO" sz="2000" dirty="0"/>
              <a:t>(</a:t>
            </a:r>
            <a:r>
              <a:rPr lang="es-CO" sz="2000" i="1" dirty="0" err="1"/>
              <a:t>Graphics</a:t>
            </a:r>
            <a:r>
              <a:rPr lang="es-CO" sz="2000" i="1" dirty="0"/>
              <a:t> </a:t>
            </a:r>
            <a:r>
              <a:rPr lang="es-CO" sz="2000" i="1" dirty="0" err="1"/>
              <a:t>Processor</a:t>
            </a:r>
            <a:r>
              <a:rPr lang="es-CO" sz="2000" i="1" dirty="0"/>
              <a:t> </a:t>
            </a:r>
            <a:r>
              <a:rPr lang="es-CO" sz="2000" i="1" dirty="0" err="1"/>
              <a:t>Unit</a:t>
            </a:r>
            <a:r>
              <a:rPr lang="es-CO" sz="2000" dirty="0"/>
              <a:t>) es un coprocesador dedicado al procesamiento de gráficos u operaciones de coma flotante, para aligerar la carga de trabajo del procesador central en aplicaciones como los videojuegos o aplicaciones 3D interactivas</a:t>
            </a:r>
          </a:p>
          <a:p>
            <a:r>
              <a:rPr lang="es-CO" sz="2000" dirty="0"/>
              <a:t>Computacion de alto </a:t>
            </a:r>
            <a:r>
              <a:rPr lang="es-CO" sz="2000" dirty="0" smtClean="0"/>
              <a:t>rendimiento: </a:t>
            </a:r>
            <a:r>
              <a:rPr lang="es-CO" sz="2000" dirty="0"/>
              <a:t>El campo de </a:t>
            </a:r>
            <a:r>
              <a:rPr lang="es-CO" sz="2000" b="1" dirty="0"/>
              <a:t>computación de alto rendimiento</a:t>
            </a:r>
            <a:r>
              <a:rPr lang="es-CO" sz="2000" dirty="0"/>
              <a:t> (High performance Computing o HPC en inglés) es una herramienta muy importante en el desarrollo de simulaciones computacionales a problemas complejos. </a:t>
            </a:r>
          </a:p>
          <a:p>
            <a:r>
              <a:rPr lang="es-CO" sz="2000" dirty="0" smtClean="0"/>
              <a:t>[6]Top 500: </a:t>
            </a:r>
            <a:r>
              <a:rPr lang="es-CO" sz="2000" dirty="0"/>
              <a:t>El proyecto Top500 es un ranking de las 500 supercomputadoras con mayor rendimiento del mundo. </a:t>
            </a:r>
            <a:endParaRPr lang="es-CO" dirty="0"/>
          </a:p>
        </p:txBody>
      </p:sp>
      <p:sp>
        <p:nvSpPr>
          <p:cNvPr id="47" name="46 CuadroTexto"/>
          <p:cNvSpPr txBox="1"/>
          <p:nvPr/>
        </p:nvSpPr>
        <p:spPr>
          <a:xfrm>
            <a:off x="29845000" y="27005525"/>
            <a:ext cx="12903200" cy="5641224"/>
          </a:xfrm>
          <a:prstGeom prst="rect">
            <a:avLst/>
          </a:prstGeom>
          <a:noFill/>
        </p:spPr>
        <p:txBody>
          <a:bodyPr wrap="square" rtlCol="0">
            <a:spAutoFit/>
          </a:bodyPr>
          <a:lstStyle/>
          <a:p>
            <a:r>
              <a:rPr lang="es-CO" sz="3600" u="sng" dirty="0">
                <a:hlinkClick r:id="rId7"/>
              </a:rPr>
              <a:t>https://</a:t>
            </a:r>
            <a:r>
              <a:rPr lang="es-CO" sz="3600" u="sng" dirty="0" smtClean="0">
                <a:hlinkClick r:id="rId7"/>
              </a:rPr>
              <a:t>es.wikipedia.org/wiki/Computaci%C3%B3n_paralela</a:t>
            </a:r>
            <a:endParaRPr lang="es-CO" sz="3600" u="sng" dirty="0" smtClean="0"/>
          </a:p>
          <a:p>
            <a:endParaRPr lang="es-CO" sz="3600" dirty="0" smtClean="0"/>
          </a:p>
          <a:p>
            <a:r>
              <a:rPr lang="es-CO" sz="3600" u="sng" dirty="0">
                <a:hlinkClick r:id="rId8"/>
              </a:rPr>
              <a:t>https://</a:t>
            </a:r>
            <a:r>
              <a:rPr lang="es-CO" sz="3600" u="sng" dirty="0" smtClean="0">
                <a:hlinkClick r:id="rId8"/>
              </a:rPr>
              <a:t>es.wikipedia.org/wiki/PCI_Express</a:t>
            </a:r>
            <a:endParaRPr lang="es-CO" sz="3600" u="sng" dirty="0" smtClean="0"/>
          </a:p>
          <a:p>
            <a:endParaRPr lang="es-CO" sz="3600" u="sng" dirty="0" smtClean="0"/>
          </a:p>
          <a:p>
            <a:r>
              <a:rPr lang="es-CO" sz="3600" dirty="0">
                <a:hlinkClick r:id="rId9"/>
              </a:rPr>
              <a:t>http://</a:t>
            </a:r>
            <a:r>
              <a:rPr lang="es-CO" sz="3600" dirty="0" smtClean="0">
                <a:hlinkClick r:id="rId9"/>
              </a:rPr>
              <a:t>ark.intel.com/es/products/80555/Intel-Xeon-Phi-</a:t>
            </a:r>
          </a:p>
          <a:p>
            <a:endParaRPr lang="es-CO" sz="3600" dirty="0">
              <a:hlinkClick r:id="rId9"/>
            </a:endParaRPr>
          </a:p>
          <a:p>
            <a:r>
              <a:rPr lang="es-CO" sz="3600" dirty="0" smtClean="0">
                <a:hlinkClick r:id="rId9"/>
              </a:rPr>
              <a:t>Coprocessor-7120A-16GB-1_238-GHz-61-core</a:t>
            </a:r>
            <a:r>
              <a:rPr lang="es-CO" sz="3600" dirty="0">
                <a:hlinkClick r:id="rId9"/>
              </a:rPr>
              <a:t>?_ga=1.79375124.106570328.1464212450</a:t>
            </a:r>
            <a:endParaRPr lang="es-CO" sz="3600" dirty="0"/>
          </a:p>
          <a:p>
            <a:endParaRPr lang="es-CO" dirty="0"/>
          </a:p>
        </p:txBody>
      </p:sp>
      <p:sp>
        <p:nvSpPr>
          <p:cNvPr id="49" name="48 CuadroTexto"/>
          <p:cNvSpPr txBox="1"/>
          <p:nvPr/>
        </p:nvSpPr>
        <p:spPr>
          <a:xfrm>
            <a:off x="16078198" y="13193082"/>
            <a:ext cx="12700002" cy="18189595"/>
          </a:xfrm>
          <a:prstGeom prst="rect">
            <a:avLst/>
          </a:prstGeom>
          <a:noFill/>
        </p:spPr>
        <p:txBody>
          <a:bodyPr wrap="square" rtlCol="0">
            <a:spAutoFit/>
          </a:bodyPr>
          <a:lstStyle/>
          <a:p>
            <a:pPr marL="219456" indent="0" algn="just">
              <a:buNone/>
            </a:pPr>
            <a:r>
              <a:rPr lang="es-CO" sz="2800" dirty="0"/>
              <a:t>Intel Xeon Phi es la más reciente arquitectura de alto rendimiento para coprocesadores y procesadores de la marca Intel. utiliza más de 50 núcleos y 25 MB de memorias caché en chip. Lo que quiere decir que garantiza la carga y la ejecución de los procesos, las entradas y salidas y propone una interfaz entre el espacio núcleo y los programas del espacio del usuario.</a:t>
            </a:r>
          </a:p>
          <a:p>
            <a:pPr marL="219456" indent="0" algn="just">
              <a:buNone/>
            </a:pPr>
            <a:r>
              <a:rPr lang="es-CO" sz="2800" dirty="0"/>
              <a:t>Además la  buena cantidad de memoria cache es de anotar que la importancia de esta es la que permite almacenar una serie de instrucciones y datos a los que el procesador accede continuamente, con la finalidad de que estos accesos sean instantáneos. Estas instrucciones y datos son aquellas a las que Intel Xeon phi necesita estar accediendo de forma continua, por lo que para el rendimiento del procesador es imprescindible que este acceso sea lo más rápido y fluido posible. El Intel Xeon phi  esta básicamente desarrollado para trabajar con [2]computacion paralela;  su velocidad de transferencia de datos es de  tecnología líder de la industria de Intel </a:t>
            </a:r>
            <a:r>
              <a:rPr lang="es-CO" sz="2800" b="1" dirty="0"/>
              <a:t>22 nanómetros</a:t>
            </a:r>
            <a:r>
              <a:rPr lang="es-CO" sz="2800" dirty="0"/>
              <a:t> (</a:t>
            </a:r>
            <a:r>
              <a:rPr lang="es-CO" sz="2800" b="1" dirty="0"/>
              <a:t>22nm</a:t>
            </a:r>
            <a:r>
              <a:rPr lang="es-CO" sz="2800" dirty="0"/>
              <a:t>) es la tecnología de fabricación de semiconductores, en la que los componentes están fabricados en una 22 milmillonésima parte de un metro</a:t>
            </a:r>
            <a:r>
              <a:rPr lang="es-CO" sz="2800" dirty="0" smtClean="0"/>
              <a:t>.</a:t>
            </a:r>
          </a:p>
          <a:p>
            <a:pPr marL="219456" indent="0" algn="just">
              <a:buNone/>
            </a:pPr>
            <a:r>
              <a:rPr lang="es-CO" sz="3200" b="1" dirty="0" err="1"/>
              <a:t>Core</a:t>
            </a:r>
            <a:r>
              <a:rPr lang="es-CO" sz="3200" b="1" dirty="0"/>
              <a:t>: </a:t>
            </a:r>
            <a:r>
              <a:rPr lang="es-CO" sz="3200" b="1" dirty="0" smtClean="0"/>
              <a:t>[4]</a:t>
            </a:r>
            <a:r>
              <a:rPr lang="es-CO" sz="2800" dirty="0" smtClean="0"/>
              <a:t>El </a:t>
            </a:r>
            <a:r>
              <a:rPr lang="es-CO" sz="2800" dirty="0"/>
              <a:t>núcleo de la Intel Xeon Phi </a:t>
            </a:r>
            <a:r>
              <a:rPr lang="es-CO" sz="2800" dirty="0" smtClean="0"/>
              <a:t>Implementa </a:t>
            </a:r>
            <a:r>
              <a:rPr lang="es-CO" sz="2800" dirty="0"/>
              <a:t>instrucciones de recuperación y decodificación para 4 hilos (hardware) por </a:t>
            </a:r>
            <a:r>
              <a:rPr lang="es-CO" sz="2800" dirty="0" smtClean="0"/>
              <a:t>núcleo, el </a:t>
            </a:r>
            <a:r>
              <a:rPr lang="es-CO" sz="2800" dirty="0"/>
              <a:t>coprocesador </a:t>
            </a:r>
            <a:r>
              <a:rPr lang="es-CO" sz="2800" dirty="0" smtClean="0"/>
              <a:t>ya mencionado, </a:t>
            </a:r>
            <a:r>
              <a:rPr lang="es-CO" sz="2800" dirty="0"/>
              <a:t>utilizan una unidad en punto flotante (VPU) dedicada, con ancho de vector 512-bit, la que está disponible en cada núcleo. Es posible ejecutar dos instrucciones por ciclo de reloj, </a:t>
            </a:r>
            <a:r>
              <a:rPr lang="es-CO" sz="2800" dirty="0" smtClean="0"/>
              <a:t>Vector </a:t>
            </a:r>
            <a:r>
              <a:rPr lang="es-CO" sz="2800" dirty="0" err="1"/>
              <a:t>Processing</a:t>
            </a:r>
            <a:r>
              <a:rPr lang="es-CO" sz="2800" dirty="0"/>
              <a:t> </a:t>
            </a:r>
            <a:r>
              <a:rPr lang="es-CO" sz="2800" dirty="0" err="1"/>
              <a:t>Unit</a:t>
            </a:r>
            <a:r>
              <a:rPr lang="es-CO" sz="2800" dirty="0"/>
              <a:t> (VPU): La VPU incluye la EMU (Extended </a:t>
            </a:r>
            <a:r>
              <a:rPr lang="es-CO" sz="2800" dirty="0" err="1"/>
              <a:t>Math</a:t>
            </a:r>
            <a:r>
              <a:rPr lang="es-CO" sz="2800" dirty="0"/>
              <a:t> </a:t>
            </a:r>
            <a:r>
              <a:rPr lang="es-CO" sz="2800" dirty="0" err="1"/>
              <a:t>Unit</a:t>
            </a:r>
            <a:r>
              <a:rPr lang="es-CO" sz="2800" dirty="0"/>
              <a:t>), y es capaz de realizar 16 operaciones en punto flotante con precisión simple por ciclo, 16 operaciones de enteros de 32-bit por ciclo u 8 operaciones en punto flotante con precisión doble por ciclo</a:t>
            </a:r>
            <a:r>
              <a:rPr lang="es-CO" sz="2800" dirty="0" smtClean="0"/>
              <a:t>.</a:t>
            </a:r>
          </a:p>
          <a:p>
            <a:pPr marL="219456" indent="0" algn="just">
              <a:buNone/>
            </a:pPr>
            <a:r>
              <a:rPr lang="es-CO" sz="3200" b="1" dirty="0" smtClean="0"/>
              <a:t>L1Cache</a:t>
            </a:r>
            <a:r>
              <a:rPr lang="es-CO" sz="3200" b="1" dirty="0"/>
              <a:t>: </a:t>
            </a:r>
            <a:r>
              <a:rPr lang="es-CO" sz="2800" dirty="0"/>
              <a:t>Tiene una caché L1 de 32KB para instrucciones y de 32KB para datos, asociativa de 8-vías, con tamaño de línea de caché de 64 bytes. Tiene una latencia de cargado de 1 ciclo, que significa que un valor entero cargado desde L1 puede ser usado en el siguiente ciclo por una instrucción entera (instrucciones vectoriales tienen diferente latencia que las enteras). </a:t>
            </a:r>
            <a:endParaRPr lang="es-CO" sz="2800" dirty="0" smtClean="0"/>
          </a:p>
          <a:p>
            <a:pPr marL="219456" indent="0" algn="just">
              <a:buNone/>
            </a:pPr>
            <a:r>
              <a:rPr lang="es-CO" sz="3200" b="1" dirty="0" smtClean="0"/>
              <a:t>L2 </a:t>
            </a:r>
            <a:r>
              <a:rPr lang="es-CO" sz="3200" b="1" dirty="0"/>
              <a:t>Cache: </a:t>
            </a:r>
            <a:r>
              <a:rPr lang="es-CO" sz="2800" dirty="0"/>
              <a:t>Cada núcleo posee 512KB de caché L2. Si ningún núcleo comparte algún dato o código, entonces el tamaño total de la caché L2 es de 31 MB. Por otro lado, si todos los núcleos comparten exactamente el mismo código y datos en perfecta sincronía, el tamaño total de la caché L2 sería solo de 512KB. Su latencia es de 11 ciclos de reloj. </a:t>
            </a:r>
          </a:p>
          <a:p>
            <a:pPr marL="219456" indent="0" algn="just">
              <a:buNone/>
            </a:pPr>
            <a:r>
              <a:rPr lang="es-CO" sz="3200" b="1" dirty="0" smtClean="0"/>
              <a:t>Ring</a:t>
            </a:r>
            <a:r>
              <a:rPr lang="es-CO" sz="3200" b="1" dirty="0"/>
              <a:t>: </a:t>
            </a:r>
            <a:r>
              <a:rPr lang="es-CO" sz="2800" dirty="0"/>
              <a:t>Incluye interfaces y componentes, ring </a:t>
            </a:r>
            <a:r>
              <a:rPr lang="es-CO" sz="2800" dirty="0" err="1"/>
              <a:t>stops</a:t>
            </a:r>
            <a:r>
              <a:rPr lang="es-CO" sz="2800" dirty="0"/>
              <a:t>, ring </a:t>
            </a:r>
            <a:r>
              <a:rPr lang="es-CO" sz="2800" dirty="0" err="1"/>
              <a:t>turns</a:t>
            </a:r>
            <a:r>
              <a:rPr lang="es-CO" sz="2800" dirty="0"/>
              <a:t>, direccionamiento y control de flujo. Un coprocesador Xeon Phi tiene 2 de estos </a:t>
            </a:r>
            <a:r>
              <a:rPr lang="es-CO" sz="2800" dirty="0" smtClean="0"/>
              <a:t>anillos</a:t>
            </a:r>
            <a:r>
              <a:rPr lang="es-CO" sz="2800" dirty="0"/>
              <a:t>.</a:t>
            </a:r>
            <a:endParaRPr lang="es-CO" sz="3600" dirty="0" smtClean="0"/>
          </a:p>
          <a:p>
            <a:pPr marL="219456" indent="0" algn="just">
              <a:buNone/>
            </a:pPr>
            <a:endParaRPr lang="es-CO" sz="3600" dirty="0"/>
          </a:p>
          <a:p>
            <a:pPr marL="219456" indent="0" algn="just">
              <a:buNone/>
            </a:pPr>
            <a:endParaRPr lang="es-CO" sz="3600" dirty="0"/>
          </a:p>
        </p:txBody>
      </p:sp>
      <p:sp>
        <p:nvSpPr>
          <p:cNvPr id="52" name="51 CuadroTexto"/>
          <p:cNvSpPr txBox="1"/>
          <p:nvPr/>
        </p:nvSpPr>
        <p:spPr>
          <a:xfrm>
            <a:off x="1447801" y="18950275"/>
            <a:ext cx="12496800" cy="15639923"/>
          </a:xfrm>
          <a:prstGeom prst="rect">
            <a:avLst/>
          </a:prstGeom>
          <a:noFill/>
        </p:spPr>
        <p:txBody>
          <a:bodyPr wrap="square" rtlCol="0">
            <a:spAutoFit/>
          </a:bodyPr>
          <a:lstStyle/>
          <a:p>
            <a:pPr algn="just"/>
            <a:r>
              <a:rPr lang="es-CO" sz="3600" dirty="0" smtClean="0"/>
              <a:t>Recientemente, Intel ha lanzado un coprocesador de características similares a la GPU, denominado Intel Xeon Phi. </a:t>
            </a:r>
            <a:r>
              <a:rPr lang="es-CO" sz="3600" dirty="0"/>
              <a:t>El coprocesador Intel Xeon Phi posee hasta 61 núcleos interconectados por un anillo bidireccional de alto rendimiento con capacidad de procesar instrucciones vectoriales. También, reporta hasta 1208 GFLOP/s (miles de millones de operaciones en punto flotante por segundo) sobre datos con precisión </a:t>
            </a:r>
            <a:r>
              <a:rPr lang="es-CO" sz="3600" dirty="0" smtClean="0"/>
              <a:t>doble. </a:t>
            </a:r>
          </a:p>
          <a:p>
            <a:pPr algn="just"/>
            <a:endParaRPr lang="es-CO" sz="3600" dirty="0"/>
          </a:p>
          <a:p>
            <a:pPr algn="just"/>
            <a:r>
              <a:rPr lang="es-CO" sz="3600" dirty="0"/>
              <a:t>Implementa instrucciones de recuperación y decodificación para 4 hilos (hardware) por núcleo. Las instrucciones vectoriales que posee el coprocesador Intel Xeon Phi, utilizan una unidad en punto flotante (VPU) dedicada, con ancho de vector 512-bit, la que está disponible en cada núcleo</a:t>
            </a:r>
            <a:r>
              <a:rPr lang="es-CO" sz="3600" dirty="0" smtClean="0"/>
              <a:t>.</a:t>
            </a:r>
            <a:endParaRPr lang="es-CO" sz="3600" dirty="0"/>
          </a:p>
          <a:p>
            <a:pPr algn="just"/>
            <a:endParaRPr lang="es-CO" sz="3600" dirty="0" smtClean="0"/>
          </a:p>
          <a:p>
            <a:pPr algn="just"/>
            <a:r>
              <a:rPr lang="es-CO" sz="3600" dirty="0"/>
              <a:t>Estos </a:t>
            </a:r>
            <a:r>
              <a:rPr lang="es-CO" sz="3600" dirty="0" smtClean="0"/>
              <a:t>coprocesadores </a:t>
            </a:r>
            <a:r>
              <a:rPr lang="es-CO" sz="3600" dirty="0"/>
              <a:t>como ya mencionamos previamente esta enfocados en aplicaciones altamente demandantes en computo paralelo como lo pueden ser aplicaciones de física, química, biología, servicios financiero etc. </a:t>
            </a:r>
            <a:endParaRPr lang="es-CO" sz="3600" dirty="0"/>
          </a:p>
          <a:p>
            <a:endParaRPr lang="es-CO" dirty="0" smtClean="0"/>
          </a:p>
          <a:p>
            <a:endParaRPr lang="es-CO" dirty="0"/>
          </a:p>
          <a:p>
            <a:endParaRPr lang="es-CO" dirty="0" smtClean="0"/>
          </a:p>
          <a:p>
            <a:r>
              <a:rPr lang="es-CO" dirty="0" smtClean="0"/>
              <a:t>e</a:t>
            </a:r>
            <a:endParaRPr lang="es-CO" dirty="0"/>
          </a:p>
        </p:txBody>
      </p:sp>
    </p:spTree>
    <p:extLst>
      <p:ext uri="{BB962C8B-B14F-4D97-AF65-F5344CB8AC3E}">
        <p14:creationId xmlns:p14="http://schemas.microsoft.com/office/powerpoint/2010/main" val="2105767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Slipstream</Template>
  <TotalTime>856</TotalTime>
  <Words>445</Words>
  <Application>Microsoft Office PowerPoint</Application>
  <PresentationFormat>Personalizado</PresentationFormat>
  <Paragraphs>49</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Transmisión de listas</vt:lpstr>
      <vt:lpstr>    Intel Xeon Phi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Usuario</cp:lastModifiedBy>
  <cp:revision>69</cp:revision>
  <dcterms:created xsi:type="dcterms:W3CDTF">2013-04-05T20:27:31Z</dcterms:created>
  <dcterms:modified xsi:type="dcterms:W3CDTF">2016-05-26T04:21:14Z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