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P" initials="U" lastIdx="1" clrIdx="0">
    <p:extLst>
      <p:ext uri="{19B8F6BF-5375-455C-9EA6-DF929625EA0E}">
        <p15:presenceInfo xmlns:p15="http://schemas.microsoft.com/office/powerpoint/2012/main" xmlns="" userId="S-1-5-21-1445341221-3548632307-2023967091-11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0" autoAdjust="0"/>
    <p:restoredTop sz="98641" autoAdjust="0"/>
  </p:normalViewPr>
  <p:slideViewPr>
    <p:cSldViewPr snapToGrid="0">
      <p:cViewPr>
        <p:scale>
          <a:sx n="30" d="100"/>
          <a:sy n="30" d="100"/>
        </p:scale>
        <p:origin x="-29" y="40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F1C0B079-A316-4C9B-B165-DF9EA8325D2C}" type="datetimeFigureOut">
              <a:rPr lang="es-ES" smtClean="0"/>
              <a:t>30/05/2016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6BA0EAE6-B4B6-49B7-9049-B371250BE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8F28AB8-57D1-494F-9851-055AD867E790}" type="datetimeFigureOut">
              <a:t>28/05/2016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37C7F044-5458-4B2E-BFA0-52AAA1C529D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7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216" y="24252219"/>
            <a:ext cx="27057648" cy="4234171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391" y="15034994"/>
            <a:ext cx="34441685" cy="8607202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0" y="3511291"/>
            <a:ext cx="30723840" cy="166786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8038" y="1807284"/>
            <a:ext cx="9875520" cy="25144027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55745" y="3511294"/>
            <a:ext cx="23180578" cy="234946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ó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1" name="Marcador de posición de texto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1pPr>
            <a:lvl2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2pPr>
            <a:lvl3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3pPr>
            <a:lvl4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4pPr>
            <a:lvl5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5pPr>
            <a:lvl6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6pPr>
            <a:lvl7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7pPr>
            <a:lvl8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8pPr>
            <a:lvl9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t>28/05/2016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t>‹Nº›</a:t>
            </a:fld>
            <a:endParaRPr lang="es-ES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19" name="Marcador de posición de contenido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11" name="Marcador de posición de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0" name="Marcador de posición de contenido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13" name="Marcador de posición de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 dirty="0"/>
              <a:t>Encabezado</a:t>
            </a:r>
          </a:p>
        </p:txBody>
      </p:sp>
      <p:sp>
        <p:nvSpPr>
          <p:cNvPr id="21" name="Marcador de posición de contenido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15" name="Marcador de posición de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2" name="Marcador de posición de contenido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18" name="Marcador de posición de contenido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23" name="Marcador de posición de contenido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4" name="Marcador de posición de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5" name="Marcador de posición de contenido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26" name="Marcador de posición de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7" name="Marcador de posición de contenido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8" name="Marcador de posición de contenido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9" name="Marcador de posición de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30" name="Marcador de posición de contenido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486400" y="3511296"/>
            <a:ext cx="30723840" cy="166786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336" y="10428710"/>
            <a:ext cx="28639997" cy="11632061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7703" y="22116053"/>
            <a:ext cx="28658371" cy="4010208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486395" y="3511291"/>
            <a:ext cx="16064179" cy="166786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2296730" y="3511296"/>
            <a:ext cx="16064179" cy="166786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0" y="3511296"/>
            <a:ext cx="16064179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0946" y="6721570"/>
            <a:ext cx="16064179" cy="1316736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7050" y="3511296"/>
            <a:ext cx="16064179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0" y="6715354"/>
            <a:ext cx="16064179" cy="1316736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658" y="10607043"/>
            <a:ext cx="17453208" cy="6040766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874" y="3511296"/>
            <a:ext cx="19282008" cy="23494704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3672" y="16789450"/>
            <a:ext cx="16265568" cy="10269686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80840" y="5486400"/>
            <a:ext cx="19751040" cy="1501346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858" y="4850333"/>
            <a:ext cx="17731747" cy="10382496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887" y="21429221"/>
            <a:ext cx="30640982" cy="54864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505920"/>
            <a:ext cx="43891200" cy="84124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24505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8087859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7790" y="20986406"/>
            <a:ext cx="31260053" cy="54864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0" y="3514848"/>
            <a:ext cx="30723840" cy="16678656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26560" y="29626562"/>
            <a:ext cx="120700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AA57DF-1C19-4726-AB84-014692BAD8F5}" type="datetimeFigureOut">
              <a:rPr lang="es-CO" smtClean="0"/>
              <a:pPr/>
              <a:t>30/05/2016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58" y="29626562"/>
            <a:ext cx="16093445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00" y="29626562"/>
            <a:ext cx="87782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B4C631-C489-4C11-812F-2172FBEAE82B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Rectángulo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http://ark.intel.com/es/products/80555/Intel-Xeon-Phi-Coprocessor-7120A-16GB-1_238-GHz-61-core?_ga=1.79375124.106570328.14642124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s.wikipedia.org/wiki/PCI_Express" TargetMode="External"/><Relationship Id="rId5" Type="http://schemas.openxmlformats.org/officeDocument/2006/relationships/hyperlink" Target="https://es.wikipedia.org/wiki/Computaci%C3%B3n_paralela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Título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350514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CO" dirty="0" smtClean="0"/>
              <a:t>    Intel Xeon Phi    </a:t>
            </a:r>
            <a:endParaRPr lang="es-CO" dirty="0"/>
          </a:p>
        </p:txBody>
      </p:sp>
      <p:sp>
        <p:nvSpPr>
          <p:cNvPr id="39" name="38 Marcador de texto"/>
          <p:cNvSpPr>
            <a:spLocks noGrp="1"/>
          </p:cNvSpPr>
          <p:nvPr>
            <p:ph type="body" sz="quarter" idx="36"/>
          </p:nvPr>
        </p:nvSpPr>
        <p:spPr>
          <a:xfrm>
            <a:off x="139699" y="3035439"/>
            <a:ext cx="43891200" cy="1466850"/>
          </a:xfrm>
        </p:spPr>
        <p:txBody>
          <a:bodyPr/>
          <a:lstStyle/>
          <a:p>
            <a:pPr algn="ctr"/>
            <a:r>
              <a:rPr lang="es-CO" dirty="0" smtClean="0"/>
              <a:t>Juan </a:t>
            </a:r>
            <a:r>
              <a:rPr lang="es-CO" dirty="0" err="1" smtClean="0"/>
              <a:t>Sebastian</a:t>
            </a:r>
            <a:r>
              <a:rPr lang="es-CO" dirty="0" smtClean="0"/>
              <a:t> Baena  Código 1054921236</a:t>
            </a:r>
          </a:p>
          <a:p>
            <a:pPr algn="ctr"/>
            <a:r>
              <a:rPr lang="es-CO" dirty="0" smtClean="0"/>
              <a:t>Daniel Steven Gil Cruz  Código 1088329117</a:t>
            </a:r>
          </a:p>
          <a:p>
            <a:pPr algn="ctr"/>
            <a:r>
              <a:rPr lang="es-CO" dirty="0" smtClean="0"/>
              <a:t>        Carlos </a:t>
            </a:r>
            <a:r>
              <a:rPr lang="es-CO" dirty="0" err="1" smtClean="0"/>
              <a:t>Andres</a:t>
            </a:r>
            <a:r>
              <a:rPr lang="es-CO" dirty="0" smtClean="0"/>
              <a:t> Romero cortes  Código   79952282   </a:t>
            </a:r>
            <a:endParaRPr lang="es-CO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/>
          </p:nvPr>
        </p:nvSpPr>
        <p:spPr>
          <a:xfrm>
            <a:off x="1485900" y="5562600"/>
            <a:ext cx="12801600" cy="1356360"/>
          </a:xfrm>
        </p:spPr>
        <p:txBody>
          <a:bodyPr/>
          <a:lstStyle/>
          <a:p>
            <a:pPr algn="ctr"/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7"/>
          </p:nvPr>
        </p:nvSpPr>
        <p:spPr>
          <a:xfrm>
            <a:off x="1422401" y="14505275"/>
            <a:ext cx="12801600" cy="1219200"/>
          </a:xfrm>
        </p:spPr>
        <p:txBody>
          <a:bodyPr/>
          <a:lstStyle/>
          <a:p>
            <a:pPr algn="ctr"/>
            <a:r>
              <a:rPr lang="es-CO" dirty="0" smtClean="0"/>
              <a:t>resumen</a:t>
            </a:r>
            <a:endParaRPr lang="es-CO" dirty="0"/>
          </a:p>
        </p:txBody>
      </p:sp>
      <p:sp>
        <p:nvSpPr>
          <p:cNvPr id="24" name="23 Marcador de texto"/>
          <p:cNvSpPr>
            <a:spLocks noGrp="1"/>
          </p:cNvSpPr>
          <p:nvPr>
            <p:ph type="body" sz="quarter" idx="19"/>
          </p:nvPr>
        </p:nvSpPr>
        <p:spPr>
          <a:xfrm>
            <a:off x="30033119" y="10109835"/>
            <a:ext cx="12801600" cy="1219200"/>
          </a:xfrm>
        </p:spPr>
        <p:txBody>
          <a:bodyPr/>
          <a:lstStyle/>
          <a:p>
            <a:pPr algn="ctr"/>
            <a:r>
              <a:rPr lang="es-CO" dirty="0" smtClean="0"/>
              <a:t>Palabras claves</a:t>
            </a:r>
            <a:endParaRPr lang="es-CO" dirty="0"/>
          </a:p>
        </p:txBody>
      </p:sp>
      <p:sp>
        <p:nvSpPr>
          <p:cNvPr id="35" name="34 Marcador de contenido"/>
          <p:cNvSpPr>
            <a:spLocks noGrp="1"/>
          </p:cNvSpPr>
          <p:nvPr>
            <p:ph sz="quarter" idx="27"/>
          </p:nvPr>
        </p:nvSpPr>
        <p:spPr>
          <a:xfrm>
            <a:off x="29449713" y="6618287"/>
            <a:ext cx="13092112" cy="4240213"/>
          </a:xfrm>
        </p:spPr>
        <p:txBody>
          <a:bodyPr>
            <a:normAutofit lnSpcReduction="10000"/>
          </a:bodyPr>
          <a:lstStyle/>
          <a:p>
            <a:pPr marL="219456" lvl="0" indent="0" algn="just">
              <a:buNone/>
            </a:pPr>
            <a:r>
              <a:rPr lang="es-CO" sz="3200" dirty="0" smtClean="0">
                <a:latin typeface="Arial" pitchFamily="34" charset="0"/>
                <a:cs typeface="Arial" pitchFamily="34" charset="0"/>
              </a:rPr>
              <a:t>Esta es una arquitectura que mejora el rendimiento para el procesamiento de información ya que este hace sus ejecuciones a partir de computacion paralela.</a:t>
            </a:r>
          </a:p>
          <a:p>
            <a:pPr marL="219456" lvl="0" indent="0" algn="just">
              <a:buNone/>
            </a:pPr>
            <a:r>
              <a:rPr lang="es-CO" sz="3200" dirty="0" smtClean="0">
                <a:latin typeface="Arial" pitchFamily="34" charset="0"/>
                <a:cs typeface="Arial" pitchFamily="34" charset="0"/>
              </a:rPr>
              <a:t>La arquitectura Xeon Phi se encuentra en el [6]Top500, este 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un ranking de las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500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supercomputadoras con mayor rendimiento del mundo. El proyecto se inicia en 1993 y publica una lista actualizada cada seis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meses.</a:t>
            </a:r>
          </a:p>
          <a:p>
            <a:pPr marL="219456" lvl="0" indent="0" algn="ctr">
              <a:buNone/>
            </a:pPr>
            <a:endParaRPr lang="es-CO" sz="4000" dirty="0" smtClean="0"/>
          </a:p>
          <a:p>
            <a:pPr marL="219456" indent="0" algn="just">
              <a:buNone/>
            </a:pPr>
            <a:endParaRPr lang="es-CO" dirty="0"/>
          </a:p>
        </p:txBody>
      </p:sp>
      <p:sp>
        <p:nvSpPr>
          <p:cNvPr id="27" name="26 Marcador de contenido"/>
          <p:cNvSpPr>
            <a:spLocks noGrp="1"/>
          </p:cNvSpPr>
          <p:nvPr>
            <p:ph sz="quarter" idx="23"/>
          </p:nvPr>
        </p:nvSpPr>
        <p:spPr>
          <a:xfrm>
            <a:off x="1143000" y="7147560"/>
            <a:ext cx="12839700" cy="745744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CO" sz="3200" dirty="0">
                <a:latin typeface="Arial" pitchFamily="34" charset="0"/>
                <a:cs typeface="Arial" pitchFamily="34" charset="0"/>
              </a:rPr>
              <a:t>E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n este articulo se hablara de que 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I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ntel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X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eon phi de como es su estructura  y que beneficios tiene. Los coprocesadores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Intel® </a:t>
            </a:r>
            <a:r>
              <a:rPr lang="es-CO" sz="3200" dirty="0" err="1">
                <a:latin typeface="Arial" pitchFamily="34" charset="0"/>
                <a:cs typeface="Arial" pitchFamily="34" charset="0"/>
              </a:rPr>
              <a:t>Xeon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Phi</a:t>
            </a:r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[1]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basados en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Intel® Many Integrated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Core (Intel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MIC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[3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]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el cual complementa el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desempeño y la eficiencia energética de excelencia de la familia de procesadores Intel® Xeon® E5</a:t>
            </a:r>
            <a:r>
              <a:rPr lang="es-CO" sz="32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para permitir el impresionante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desempeño de algunas de las aplicaciones más exigentes en la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actualidad,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Ahora puede lograr un desempeño optimizado incluso para la mayoría de las cargas de trabajo de informática técnica con paralelismo alto, a la vez que mantiene un entorno de hardware y software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unificado.</a:t>
            </a:r>
            <a:endParaRPr lang="es-CO" sz="3200" baseline="300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s-CO" sz="3200" dirty="0" smtClean="0">
                <a:latin typeface="Arial" pitchFamily="34" charset="0"/>
                <a:cs typeface="Arial" pitchFamily="34" charset="0"/>
              </a:rPr>
              <a:t>También examinaremos a fondo sobre las aplicaciones en las que mejor se desenvuelve los procesadores y coprocesadores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I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ntel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X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eon phi;  su  funcionamiento y aspectos como la velocidad de procesamiento, componentes específicos.</a:t>
            </a:r>
          </a:p>
        </p:txBody>
      </p:sp>
      <p:sp>
        <p:nvSpPr>
          <p:cNvPr id="36" name="35 Marcador de contenido"/>
          <p:cNvSpPr>
            <a:spLocks noGrp="1"/>
          </p:cNvSpPr>
          <p:nvPr>
            <p:ph sz="quarter" idx="28"/>
          </p:nvPr>
        </p:nvSpPr>
        <p:spPr>
          <a:xfrm>
            <a:off x="30022800" y="29070300"/>
            <a:ext cx="12801600" cy="1752600"/>
          </a:xfrm>
        </p:spPr>
        <p:txBody>
          <a:bodyPr>
            <a:normAutofit fontScale="92500" lnSpcReduction="10000"/>
          </a:bodyPr>
          <a:lstStyle/>
          <a:p>
            <a:pPr marL="219456" indent="0" algn="just">
              <a:buNone/>
            </a:pP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32" name="31 Marcador de texto"/>
          <p:cNvSpPr>
            <a:spLocks noGrp="1"/>
          </p:cNvSpPr>
          <p:nvPr>
            <p:ph type="body" sz="quarter" idx="29"/>
          </p:nvPr>
        </p:nvSpPr>
        <p:spPr>
          <a:xfrm>
            <a:off x="14857746" y="9475193"/>
            <a:ext cx="14695488" cy="1569317"/>
          </a:xfrm>
        </p:spPr>
        <p:txBody>
          <a:bodyPr/>
          <a:lstStyle/>
          <a:p>
            <a:pPr algn="just"/>
            <a:endParaRPr lang="es-CO" dirty="0" smtClean="0"/>
          </a:p>
          <a:p>
            <a:pPr algn="ctr"/>
            <a:r>
              <a:rPr lang="es-CO" dirty="0" err="1" smtClean="0"/>
              <a:t>Caracteristicas</a:t>
            </a:r>
            <a:r>
              <a:rPr lang="es-CO" dirty="0" smtClean="0"/>
              <a:t> </a:t>
            </a:r>
            <a:endParaRPr lang="es-CO" dirty="0"/>
          </a:p>
          <a:p>
            <a:pPr algn="just"/>
            <a:endParaRPr lang="es-CO" dirty="0"/>
          </a:p>
        </p:txBody>
      </p:sp>
      <p:sp>
        <p:nvSpPr>
          <p:cNvPr id="34" name="33 Marcador de texto"/>
          <p:cNvSpPr>
            <a:spLocks noGrp="1"/>
          </p:cNvSpPr>
          <p:nvPr>
            <p:ph type="body" sz="quarter" idx="31"/>
          </p:nvPr>
        </p:nvSpPr>
        <p:spPr>
          <a:xfrm>
            <a:off x="29943425" y="5443321"/>
            <a:ext cx="12801600" cy="1219200"/>
          </a:xfrm>
        </p:spPr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7" name="36 Marcador de texto"/>
          <p:cNvSpPr>
            <a:spLocks noGrp="1"/>
          </p:cNvSpPr>
          <p:nvPr>
            <p:ph type="body" sz="quarter" idx="34"/>
          </p:nvPr>
        </p:nvSpPr>
        <p:spPr>
          <a:xfrm>
            <a:off x="29597350" y="26475308"/>
            <a:ext cx="12801600" cy="1219200"/>
          </a:xfrm>
        </p:spPr>
        <p:txBody>
          <a:bodyPr/>
          <a:lstStyle/>
          <a:p>
            <a:pPr algn="ctr"/>
            <a:r>
              <a:rPr lang="es-CO" dirty="0" err="1" smtClean="0"/>
              <a:t>bibliofrafia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09" y="0"/>
            <a:ext cx="6201269" cy="401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i.blogs.es/ffa78f/intel-xeon-phi_pciexpress/650_1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262" y="0"/>
            <a:ext cx="6626226" cy="4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Rectángulo"/>
          <p:cNvSpPr/>
          <p:nvPr/>
        </p:nvSpPr>
        <p:spPr>
          <a:xfrm>
            <a:off x="29943425" y="11356076"/>
            <a:ext cx="12860338" cy="1535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[1]coprocesador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: Microprocesador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de un ordenador utilizado como suplemento de las funciones del procesador principal (la CPU). Las operaciones ejecutadas por uno de estos coprocesadores pueden ser operaciones de aritmética en flotante, procesamiento, de texto o Criptografía, etc. Y su función es evitar que el procesador principal tenga que realizar estas tareas de cómputo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intensivo.</a:t>
            </a:r>
          </a:p>
          <a:p>
            <a:pPr algn="just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[2]Computacion paralela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es una forma de cómputo en la que muchas instrucciones se ejecutan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simultáneamente, operando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sobre el principio de que problemas grandes, a menudo se pueden dividir en unos más pequeños, que luego son resueltos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simultáneamente. (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en paralelo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[3]Intel MIC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CO" sz="3200" b="1" dirty="0" smtClean="0">
                <a:latin typeface="Arial" pitchFamily="34" charset="0"/>
                <a:cs typeface="Arial" pitchFamily="34" charset="0"/>
              </a:rPr>
              <a:t>Intel </a:t>
            </a:r>
            <a:r>
              <a:rPr lang="es-CO" sz="3200" b="1" dirty="0" err="1">
                <a:latin typeface="Arial" pitchFamily="34" charset="0"/>
                <a:cs typeface="Arial" pitchFamily="34" charset="0"/>
              </a:rPr>
              <a:t>Many</a:t>
            </a:r>
            <a:r>
              <a:rPr lang="es-CO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b="1" dirty="0" err="1">
                <a:latin typeface="Arial" pitchFamily="34" charset="0"/>
                <a:cs typeface="Arial" pitchFamily="34" charset="0"/>
              </a:rPr>
              <a:t>Integrated</a:t>
            </a:r>
            <a:r>
              <a:rPr lang="es-CO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b="1" dirty="0" err="1">
                <a:latin typeface="Arial" pitchFamily="34" charset="0"/>
                <a:cs typeface="Arial" pitchFamily="34" charset="0"/>
              </a:rPr>
              <a:t>Core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dirty="0" err="1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,</a:t>
            </a:r>
            <a:r>
              <a:rPr lang="es-CO" sz="32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es un diseño multiprocesador de Intel creado para la fabricación de aceleradores cuyo objetivo sea el uso de software altamente paralelo, algo convencional en supercomputación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[4]</a:t>
            </a:r>
            <a:r>
              <a:rPr lang="es-CO" sz="3200" b="1" dirty="0" err="1" smtClean="0">
                <a:latin typeface="Arial" pitchFamily="34" charset="0"/>
                <a:cs typeface="Arial" pitchFamily="34" charset="0"/>
              </a:rPr>
              <a:t>Nucleo</a:t>
            </a:r>
            <a:r>
              <a:rPr lang="es-CO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3200" b="1" dirty="0">
                <a:latin typeface="Arial" pitchFamily="34" charset="0"/>
                <a:cs typeface="Arial" pitchFamily="34" charset="0"/>
              </a:rPr>
              <a:t>o </a:t>
            </a:r>
            <a:r>
              <a:rPr lang="es-CO" sz="3200" b="1" dirty="0" err="1" smtClean="0">
                <a:latin typeface="Arial" pitchFamily="34" charset="0"/>
                <a:cs typeface="Arial" pitchFamily="34" charset="0"/>
              </a:rPr>
              <a:t>kernel</a:t>
            </a:r>
            <a:r>
              <a:rPr lang="es-CO" sz="32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que constituye una parte fundamental del sistema operativo, y se define como la parte que se ejecuta en modo privilegiado (conocido también como modo núcleo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). 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el principal responsable de facilitar a los distintos programas acceso seguro al hardware de la computadora o en forma básica, es el encargado de gestionar recursos, a través de servicios de llamada al sistema. </a:t>
            </a:r>
          </a:p>
          <a:p>
            <a:pPr algn="just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[5]GPU: </a:t>
            </a:r>
            <a:r>
              <a:rPr lang="es-CO" sz="3200" b="1" dirty="0">
                <a:latin typeface="Arial" pitchFamily="34" charset="0"/>
                <a:cs typeface="Arial" pitchFamily="34" charset="0"/>
              </a:rPr>
              <a:t>Unidad de procesamiento gráfico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o </a:t>
            </a:r>
            <a:r>
              <a:rPr lang="es-CO" sz="3200" b="1" i="1" dirty="0">
                <a:latin typeface="Arial" pitchFamily="34" charset="0"/>
                <a:cs typeface="Arial" pitchFamily="34" charset="0"/>
              </a:rPr>
              <a:t>GPU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un coprocesador dedicado al procesamiento de gráficos u operaciones de coma flotante, para aligerar la carga de trabajo del procesador central en aplicaciones como los videojuegos o aplicaciones 3D interactivas</a:t>
            </a:r>
          </a:p>
          <a:p>
            <a:pPr algn="just"/>
            <a:r>
              <a:rPr lang="es-CO" sz="3200" dirty="0">
                <a:latin typeface="Arial" pitchFamily="34" charset="0"/>
                <a:cs typeface="Arial" pitchFamily="34" charset="0"/>
              </a:rPr>
              <a:t>Computacion de alto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rendimiento: 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una herramienta muy importante en el desarrollo de simulaciones computacionales a problemas complejos. 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0033119" y="27694508"/>
            <a:ext cx="12903200" cy="564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u="sng" dirty="0">
                <a:hlinkClick r:id="rId5"/>
              </a:rPr>
              <a:t>https://</a:t>
            </a:r>
            <a:r>
              <a:rPr lang="es-CO" sz="3600" u="sng" dirty="0" smtClean="0">
                <a:hlinkClick r:id="rId5"/>
              </a:rPr>
              <a:t>es.wikipedia.org/wiki/Computaci%C3%B3n_paralela</a:t>
            </a:r>
            <a:endParaRPr lang="es-CO" sz="3600" u="sng" dirty="0" smtClean="0"/>
          </a:p>
          <a:p>
            <a:pPr algn="just"/>
            <a:endParaRPr lang="es-CO" sz="3600" dirty="0" smtClean="0"/>
          </a:p>
          <a:p>
            <a:pPr algn="just"/>
            <a:r>
              <a:rPr lang="es-CO" sz="3600" u="sng" dirty="0">
                <a:hlinkClick r:id="rId6"/>
              </a:rPr>
              <a:t>https://</a:t>
            </a:r>
            <a:r>
              <a:rPr lang="es-CO" sz="3600" u="sng" dirty="0" smtClean="0">
                <a:hlinkClick r:id="rId6"/>
              </a:rPr>
              <a:t>es.wikipedia.org/wiki/PCI_Express</a:t>
            </a:r>
            <a:endParaRPr lang="es-CO" sz="3600" u="sng" dirty="0" smtClean="0"/>
          </a:p>
          <a:p>
            <a:pPr algn="just"/>
            <a:endParaRPr lang="es-CO" sz="3600" u="sng" dirty="0" smtClean="0"/>
          </a:p>
          <a:p>
            <a:pPr algn="just"/>
            <a:r>
              <a:rPr lang="es-CO" sz="3600" dirty="0">
                <a:hlinkClick r:id="rId7"/>
              </a:rPr>
              <a:t>http://</a:t>
            </a:r>
            <a:r>
              <a:rPr lang="es-CO" sz="3600" dirty="0" smtClean="0">
                <a:hlinkClick r:id="rId7"/>
              </a:rPr>
              <a:t>ark.intel.com/es/products/80555/Intel-Xeon-Phi-</a:t>
            </a:r>
          </a:p>
          <a:p>
            <a:pPr algn="just"/>
            <a:endParaRPr lang="es-CO" sz="3600" dirty="0">
              <a:hlinkClick r:id="rId7"/>
            </a:endParaRPr>
          </a:p>
          <a:p>
            <a:pPr algn="just"/>
            <a:r>
              <a:rPr lang="es-CO" sz="3600" dirty="0" smtClean="0">
                <a:hlinkClick r:id="rId7"/>
              </a:rPr>
              <a:t>Coprocessor-7120A-16GB-1_238-GHz-61-core</a:t>
            </a:r>
            <a:r>
              <a:rPr lang="es-CO" sz="3600" dirty="0">
                <a:hlinkClick r:id="rId7"/>
              </a:rPr>
              <a:t>?_ga=1.79375124.106570328.1464212450</a:t>
            </a:r>
            <a:endParaRPr lang="es-CO" sz="3600" dirty="0"/>
          </a:p>
          <a:p>
            <a:pPr algn="just"/>
            <a:endParaRPr lang="es-CO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4754225" y="11044511"/>
            <a:ext cx="14695488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456" indent="0" algn="just">
              <a:buNone/>
            </a:pPr>
            <a:r>
              <a:rPr lang="es-CO" sz="3200" dirty="0">
                <a:latin typeface="Arial" pitchFamily="34" charset="0"/>
                <a:cs typeface="Arial" pitchFamily="34" charset="0"/>
              </a:rPr>
              <a:t>Intel Xeon Phi es la más reciente arquitectura de alto rendimiento para coprocesadores y procesadores de la marca Intel. utiliza más de 50 núcleos y 25 MB de memorias caché en chip. Lo que quiere decir que garantiza la carga y la ejecución de los procesos, las entradas y salidas y propone una interfaz entre el espacio núcleo y los programas del espacio del usuario.</a:t>
            </a:r>
          </a:p>
          <a:p>
            <a:pPr marL="219456" indent="0" algn="just">
              <a:buNone/>
            </a:pPr>
            <a:r>
              <a:rPr lang="es-CO" sz="3200" dirty="0">
                <a:latin typeface="Arial" pitchFamily="34" charset="0"/>
                <a:cs typeface="Arial" pitchFamily="34" charset="0"/>
              </a:rPr>
              <a:t>Además la  buena cantidad de memoria cache es de anotar que la importancia de esta es la que permite almacenar una serie de instrucciones y datos a los que el procesador accede continuamente, con la finalidad de que estos accesos sean instantáneos. Estas instrucciones y datos son aquellas a las que Intel Xeon phi necesita estar accediendo de forma continua, por lo que para el rendimiento del procesador es imprescindible que este acceso sea lo más rápido y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fluido.</a:t>
            </a: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200" dirty="0" smtClean="0">
              <a:latin typeface="Arial" pitchFamily="34" charset="0"/>
              <a:cs typeface="Arial" pitchFamily="34" charset="0"/>
            </a:endParaRPr>
          </a:p>
          <a:p>
            <a:pPr marL="219456" indent="0" algn="just">
              <a:buNone/>
            </a:pPr>
            <a:endParaRPr lang="es-CO" sz="3600" dirty="0"/>
          </a:p>
          <a:p>
            <a:pPr marL="219456" indent="0" algn="just">
              <a:buNone/>
            </a:pPr>
            <a:endParaRPr lang="es-CO" sz="36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485900" y="15624750"/>
            <a:ext cx="12496800" cy="1293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 smtClean="0">
                <a:latin typeface="Arial" pitchFamily="34" charset="0"/>
                <a:cs typeface="Arial" pitchFamily="34" charset="0"/>
              </a:rPr>
              <a:t>Recientemente, Intel ha lanzado un coprocesador de características similares a la GPU, denominado Intel Xeon Phi.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El coprocesador Intel Xeon Phi posee hasta 61 núcleos interconectados por un anillo bidireccional de alto rendimiento con capacidad de procesar instrucciones vectoriales. También, reporta hasta 1208 GFLOP/s (miles de millones de operaciones en punto flotante por segundo) sobre datos con precisión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doble. </a:t>
            </a:r>
            <a:endParaRPr lang="es-CO" sz="3600" dirty="0"/>
          </a:p>
          <a:p>
            <a:pPr algn="just"/>
            <a:r>
              <a:rPr lang="es-CO" sz="3200" dirty="0">
                <a:latin typeface="Arial" pitchFamily="34" charset="0"/>
                <a:cs typeface="Arial" pitchFamily="34" charset="0"/>
              </a:rPr>
              <a:t>Implementa instrucciones de recuperación y decodificación para 4 hilos (hardware) por núcleo. Las instrucciones vectoriales que posee el coprocesador Intel Xeon Phi, utilizan una unidad en punto flotante (VPU) dedicada, con ancho de vector 512-bit, la que está disponible en cada núcleo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s-CO" sz="3200" dirty="0">
                <a:latin typeface="Arial" pitchFamily="34" charset="0"/>
                <a:cs typeface="Arial" pitchFamily="34" charset="0"/>
              </a:rPr>
              <a:t>Estos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coprocesadores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como ya mencionamos previamente esta enfocados en aplicaciones altamente demandantes en computo paralelo como lo pueden ser aplicaciones de física, química, biología, servicios financiero etc. </a:t>
            </a:r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</p:txBody>
      </p:sp>
      <p:pic>
        <p:nvPicPr>
          <p:cNvPr id="28" name="27 Imagen" descr="http://i1.wp.com/www.madboxpc.com/wp-content/uploads/2012/08/intel_xeon_phi_hotchips_architecture_presentation_page_06.jpg?resize=600%2C33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130595"/>
            <a:ext cx="12014199" cy="563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/>
          <a:srcRect l="33026" t="13592" r="12697" b="38053"/>
          <a:stretch/>
        </p:blipFill>
        <p:spPr>
          <a:xfrm>
            <a:off x="15017749" y="17029771"/>
            <a:ext cx="14925676" cy="1226548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853735" y="28763171"/>
            <a:ext cx="13965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Figura 2. En el siguiente diagrama de flujo realizado en DIA se ilustra la </a:t>
            </a:r>
          </a:p>
          <a:p>
            <a:r>
              <a:rPr lang="es-CO" sz="3200" dirty="0" smtClean="0"/>
              <a:t>Explicación de la arquitectura sus características y su velocidad de trans-</a:t>
            </a:r>
          </a:p>
          <a:p>
            <a:r>
              <a:rPr lang="es-CO" sz="3200" dirty="0" smtClean="0"/>
              <a:t>ferencia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051050" y="30142814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1.</a:t>
            </a: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853734" y="5443321"/>
            <a:ext cx="14595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 smtClean="0">
                <a:latin typeface="Arial" pitchFamily="34" charset="0"/>
                <a:cs typeface="Arial" pitchFamily="34" charset="0"/>
              </a:rPr>
              <a:t> En la figura 1 observamos que el coprocesador está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compuesto principalmente de núcleos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procesamiento, cachés, controladores de memoria, lógica del cliente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PCI,,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anillo de interconexión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bidireccional.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Cada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núcleo se completa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con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una caché L2 privada que se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mantiene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coherente por parte de un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directorio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global distribuida etiqueta. Los controladores de memoria y la lógica del cliente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PCI proporcionan 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una interfaz directa a la memoria GDDR5 en el coprocesador y el bus </a:t>
            </a:r>
            <a:r>
              <a:rPr lang="es-CO" sz="3200" dirty="0" smtClean="0">
                <a:latin typeface="Arial" pitchFamily="34" charset="0"/>
                <a:cs typeface="Arial" pitchFamily="34" charset="0"/>
              </a:rPr>
              <a:t>PCI, espectivamente.</a:t>
            </a:r>
            <a:r>
              <a:rPr lang="es-CO" sz="3200" dirty="0">
                <a:latin typeface="Arial" pitchFamily="34" charset="0"/>
                <a:cs typeface="Arial" pitchFamily="34" charset="0"/>
              </a:rPr>
              <a:t> Todos estos componentes están conectados entre sí por la interconexión de anillo.</a:t>
            </a:r>
            <a:endParaRPr lang="es-CO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4AACF7-51B1-41A0-AAF9-D883E2E86D4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CE3ED8-2D07-4BA2-9005-4F3ED3D7E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3D7D-95B4-4748-9FFB-C281E1B96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1008</TotalTime>
  <Words>484</Words>
  <Application>Microsoft Office PowerPoint</Application>
  <PresentationFormat>Personalizado</PresentationFormat>
  <Paragraphs>59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Transmisión de listas</vt:lpstr>
      <vt:lpstr>    Intel Xeon Phi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del póster] Lorem ipsum dolor sit amet, consectetuer adipiscing elit maecenas porttitor congue massa fusce</dc:title>
  <dc:creator>Summer</dc:creator>
  <cp:lastModifiedBy>Usuario</cp:lastModifiedBy>
  <cp:revision>81</cp:revision>
  <dcterms:created xsi:type="dcterms:W3CDTF">2013-04-05T20:27:31Z</dcterms:created>
  <dcterms:modified xsi:type="dcterms:W3CDTF">2016-05-30T23:41:02Z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