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3" r:id="rId3"/>
    <p:sldId id="266" r:id="rId4"/>
    <p:sldId id="270" r:id="rId5"/>
    <p:sldId id="282" r:id="rId6"/>
    <p:sldId id="283" r:id="rId7"/>
    <p:sldId id="314" r:id="rId8"/>
    <p:sldId id="284" r:id="rId9"/>
    <p:sldId id="259" r:id="rId10"/>
    <p:sldId id="285" r:id="rId11"/>
    <p:sldId id="278" r:id="rId12"/>
    <p:sldId id="287" r:id="rId13"/>
    <p:sldId id="299" r:id="rId14"/>
    <p:sldId id="286" r:id="rId15"/>
    <p:sldId id="288" r:id="rId16"/>
    <p:sldId id="289" r:id="rId17"/>
    <p:sldId id="290" r:id="rId18"/>
    <p:sldId id="291" r:id="rId19"/>
    <p:sldId id="298" r:id="rId20"/>
    <p:sldId id="269" r:id="rId21"/>
    <p:sldId id="297" r:id="rId22"/>
    <p:sldId id="300" r:id="rId23"/>
    <p:sldId id="301" r:id="rId24"/>
    <p:sldId id="302" r:id="rId25"/>
    <p:sldId id="303" r:id="rId26"/>
    <p:sldId id="304" r:id="rId27"/>
    <p:sldId id="305" r:id="rId28"/>
    <p:sldId id="307" r:id="rId29"/>
    <p:sldId id="308" r:id="rId30"/>
    <p:sldId id="309" r:id="rId31"/>
    <p:sldId id="310" r:id="rId32"/>
    <p:sldId id="311" r:id="rId33"/>
    <p:sldId id="312" r:id="rId34"/>
    <p:sldId id="306" r:id="rId35"/>
    <p:sldId id="280" r:id="rId36"/>
    <p:sldId id="293" r:id="rId37"/>
    <p:sldId id="294" r:id="rId38"/>
    <p:sldId id="295" r:id="rId39"/>
    <p:sldId id="296" r:id="rId40"/>
    <p:sldId id="281" r:id="rId41"/>
    <p:sldId id="313" r:id="rId4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953735"/>
    <a:srgbClr val="E46C0A"/>
    <a:srgbClr val="FFFFCC"/>
    <a:srgbClr val="0000FF"/>
    <a:srgbClr val="CCECFF"/>
    <a:srgbClr val="CCFFFF"/>
    <a:srgbClr val="EAEAEA"/>
    <a:srgbClr val="77777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>
      <p:cViewPr>
        <p:scale>
          <a:sx n="81" d="100"/>
          <a:sy n="81" d="100"/>
        </p:scale>
        <p:origin x="1548" y="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F4D26-E569-4E81-852C-92B1E31BD3C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45EFF-3821-4165-A4A1-FFCA8BA9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5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45EFF-3821-4165-A4A1-FFCA8BA978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887"/>
            <a:ext cx="6858000" cy="5516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920552"/>
            <a:ext cx="6172200" cy="83529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561512"/>
            <a:ext cx="1600200" cy="288032"/>
          </a:xfrm>
        </p:spPr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561512"/>
            <a:ext cx="2171700" cy="28803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561512"/>
            <a:ext cx="1600200" cy="288032"/>
          </a:xfrm>
        </p:spPr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32520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9472916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86BB-4503-4CE5-80A3-A713639F8FF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 flipV="1">
            <a:off x="0" y="9385300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7"/>
          <p:cNvSpPr>
            <a:spLocks noChangeArrowheads="1"/>
          </p:cNvSpPr>
          <p:nvPr/>
        </p:nvSpPr>
        <p:spPr bwMode="auto">
          <a:xfrm>
            <a:off x="533400" y="4114800"/>
            <a:ext cx="228600" cy="579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212" y="6585140"/>
            <a:ext cx="4800600" cy="1607757"/>
          </a:xfr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</a:rPr>
              <a:t>2015131116 </a:t>
            </a:r>
            <a:r>
              <a:rPr lang="ko-KR" altLang="en-US" sz="2800" dirty="0" err="1">
                <a:solidFill>
                  <a:schemeClr val="tx1"/>
                </a:solidFill>
                <a:latin typeface="Times New Roman" pitchFamily="18" charset="0"/>
              </a:rPr>
              <a:t>배은초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Text Box 6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762000" y="1509458"/>
            <a:ext cx="5829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DATABASE  </a:t>
            </a:r>
            <a:b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Term Project </a:t>
            </a:r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533400" y="0"/>
            <a:ext cx="2286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0" y="304800"/>
            <a:ext cx="6858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 flipV="1">
            <a:off x="0" y="5173663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5965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5508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5051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4594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6423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4137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3679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77"/>
          <p:cNvSpPr>
            <a:spLocks noChangeArrowheads="1"/>
          </p:cNvSpPr>
          <p:nvPr/>
        </p:nvSpPr>
        <p:spPr bwMode="auto">
          <a:xfrm>
            <a:off x="2765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2308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79"/>
          <p:cNvSpPr>
            <a:spLocks noChangeArrowheads="1"/>
          </p:cNvSpPr>
          <p:nvPr/>
        </p:nvSpPr>
        <p:spPr bwMode="auto">
          <a:xfrm>
            <a:off x="1851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80"/>
          <p:cNvSpPr>
            <a:spLocks noChangeArrowheads="1"/>
          </p:cNvSpPr>
          <p:nvPr/>
        </p:nvSpPr>
        <p:spPr bwMode="auto">
          <a:xfrm>
            <a:off x="1393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3222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936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533400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41288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925512" y="8409384"/>
            <a:ext cx="5712668" cy="7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tx1"/>
                </a:solidFill>
              </a:rPr>
              <a:t>Dept. of Computer Science and Engineering,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College of Informatics, Korea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University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7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80131406-8C4D-4DD0-87D8-B679A3F5D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83258"/>
              </p:ext>
            </p:extLst>
          </p:nvPr>
        </p:nvGraphicFramePr>
        <p:xfrm>
          <a:off x="5075073" y="299307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D847D576-E30C-4D55-95E8-A5E2D218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45084"/>
              </p:ext>
            </p:extLst>
          </p:nvPr>
        </p:nvGraphicFramePr>
        <p:xfrm>
          <a:off x="764704" y="300580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1A083F4D-CD8D-491C-B377-94D6D4009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40844"/>
              </p:ext>
            </p:extLst>
          </p:nvPr>
        </p:nvGraphicFramePr>
        <p:xfrm>
          <a:off x="3053177" y="4321304"/>
          <a:ext cx="73586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B2D2795D-A09E-4676-82AB-A4A07DE49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88952"/>
              </p:ext>
            </p:extLst>
          </p:nvPr>
        </p:nvGraphicFramePr>
        <p:xfrm>
          <a:off x="1052736" y="4271702"/>
          <a:ext cx="73586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539EE921-90BF-4422-BA76-C3B7483A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84827"/>
              </p:ext>
            </p:extLst>
          </p:nvPr>
        </p:nvGraphicFramePr>
        <p:xfrm>
          <a:off x="4787041" y="416091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 학생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DDA80AF8-E655-4979-8293-EB04F455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51783"/>
              </p:ext>
            </p:extLst>
          </p:nvPr>
        </p:nvGraphicFramePr>
        <p:xfrm>
          <a:off x="2885697" y="1642969"/>
          <a:ext cx="94621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9" name="꺾인 연결선 28">
            <a:extLst>
              <a:ext uri="{FF2B5EF4-FFF2-40B4-BE49-F238E27FC236}">
                <a16:creationId xmlns:a16="http://schemas.microsoft.com/office/drawing/2014/main" id="{52BCA6A4-B486-4CE1-8855-6EBC3BAB28F5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>
            <a:off x="1983382" y="1630382"/>
            <a:ext cx="629852" cy="2120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4">
            <a:extLst>
              <a:ext uri="{FF2B5EF4-FFF2-40B4-BE49-F238E27FC236}">
                <a16:creationId xmlns:a16="http://schemas.microsoft.com/office/drawing/2014/main" id="{E3E1C042-A225-4694-AC14-A5E92D02BE4D}"/>
              </a:ext>
            </a:extLst>
          </p:cNvPr>
          <p:cNvCxnSpPr>
            <a:cxnSpLocks/>
            <a:stCxn id="102" idx="0"/>
          </p:cNvCxnSpPr>
          <p:nvPr/>
        </p:nvCxnSpPr>
        <p:spPr>
          <a:xfrm rot="16200000" flipV="1">
            <a:off x="4144933" y="1589823"/>
            <a:ext cx="617118" cy="21893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08">
            <a:extLst>
              <a:ext uri="{FF2B5EF4-FFF2-40B4-BE49-F238E27FC236}">
                <a16:creationId xmlns:a16="http://schemas.microsoft.com/office/drawing/2014/main" id="{13569595-3B45-440D-9968-2E6B60B2178E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 rot="5400000">
            <a:off x="5064083" y="3676815"/>
            <a:ext cx="680162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6">
            <a:extLst>
              <a:ext uri="{FF2B5EF4-FFF2-40B4-BE49-F238E27FC236}">
                <a16:creationId xmlns:a16="http://schemas.microsoft.com/office/drawing/2014/main" id="{E9B23684-3E30-4446-BC40-5F4E7A5B1B64}"/>
              </a:ext>
            </a:extLst>
          </p:cNvPr>
          <p:cNvCxnSpPr>
            <a:cxnSpLocks/>
            <a:stCxn id="104" idx="0"/>
            <a:endCxn id="135" idx="2"/>
          </p:cNvCxnSpPr>
          <p:nvPr/>
        </p:nvCxnSpPr>
        <p:spPr>
          <a:xfrm rot="16200000" flipV="1">
            <a:off x="2534768" y="3434964"/>
            <a:ext cx="808464" cy="964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20">
            <a:extLst>
              <a:ext uri="{FF2B5EF4-FFF2-40B4-BE49-F238E27FC236}">
                <a16:creationId xmlns:a16="http://schemas.microsoft.com/office/drawing/2014/main" id="{4FF3CFAD-0229-4EA4-8623-5485E72E6719}"/>
              </a:ext>
            </a:extLst>
          </p:cNvPr>
          <p:cNvCxnSpPr>
            <a:cxnSpLocks/>
            <a:stCxn id="105" idx="0"/>
            <a:endCxn id="103" idx="2"/>
          </p:cNvCxnSpPr>
          <p:nvPr/>
        </p:nvCxnSpPr>
        <p:spPr>
          <a:xfrm rot="16200000" flipV="1">
            <a:off x="940130" y="3791165"/>
            <a:ext cx="778218" cy="182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1116FA5F-D3EF-4B3A-BCE8-FDD9A0E1F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12686"/>
              </p:ext>
            </p:extLst>
          </p:nvPr>
        </p:nvGraphicFramePr>
        <p:xfrm>
          <a:off x="44624" y="4271702"/>
          <a:ext cx="96199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꺾인 연결선 120">
            <a:extLst>
              <a:ext uri="{FF2B5EF4-FFF2-40B4-BE49-F238E27FC236}">
                <a16:creationId xmlns:a16="http://schemas.microsoft.com/office/drawing/2014/main" id="{CB51D74C-6186-405C-95B5-56BE040A73C8}"/>
              </a:ext>
            </a:extLst>
          </p:cNvPr>
          <p:cNvCxnSpPr>
            <a:cxnSpLocks/>
            <a:stCxn id="115" idx="0"/>
            <a:endCxn id="103" idx="2"/>
          </p:cNvCxnSpPr>
          <p:nvPr/>
        </p:nvCxnSpPr>
        <p:spPr>
          <a:xfrm rot="5400000" flipH="1" flipV="1">
            <a:off x="492608" y="3526499"/>
            <a:ext cx="778218" cy="712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60739A54-C7E7-4FEF-A925-FADA0FB9A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1414"/>
              </p:ext>
            </p:extLst>
          </p:nvPr>
        </p:nvGraphicFramePr>
        <p:xfrm>
          <a:off x="903136" y="5692791"/>
          <a:ext cx="878961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8" name="꺾인 연결선 120">
            <a:extLst>
              <a:ext uri="{FF2B5EF4-FFF2-40B4-BE49-F238E27FC236}">
                <a16:creationId xmlns:a16="http://schemas.microsoft.com/office/drawing/2014/main" id="{F7C1EC39-DB8A-4029-8A4B-BF22DAB03ED7}"/>
              </a:ext>
            </a:extLst>
          </p:cNvPr>
          <p:cNvCxnSpPr>
            <a:cxnSpLocks/>
            <a:stCxn id="117" idx="0"/>
            <a:endCxn id="105" idx="2"/>
          </p:cNvCxnSpPr>
          <p:nvPr/>
        </p:nvCxnSpPr>
        <p:spPr>
          <a:xfrm rot="5400000" flipH="1" flipV="1">
            <a:off x="914937" y="5187062"/>
            <a:ext cx="933409" cy="78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FADC4AF0-A21C-43ED-82E4-C7749A924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37188"/>
              </p:ext>
            </p:extLst>
          </p:nvPr>
        </p:nvGraphicFramePr>
        <p:xfrm>
          <a:off x="5795153" y="4158595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0" name="꺾인 연결선 120">
            <a:extLst>
              <a:ext uri="{FF2B5EF4-FFF2-40B4-BE49-F238E27FC236}">
                <a16:creationId xmlns:a16="http://schemas.microsoft.com/office/drawing/2014/main" id="{68A9F4B0-E6C2-4829-A9E2-1392A20F7FC3}"/>
              </a:ext>
            </a:extLst>
          </p:cNvPr>
          <p:cNvCxnSpPr>
            <a:cxnSpLocks/>
            <a:stCxn id="119" idx="0"/>
            <a:endCxn id="102" idx="2"/>
          </p:cNvCxnSpPr>
          <p:nvPr/>
        </p:nvCxnSpPr>
        <p:spPr>
          <a:xfrm rot="16200000" flipV="1">
            <a:off x="5569298" y="3459633"/>
            <a:ext cx="677845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2AC7B881-C2DF-4550-87D4-48A28CC3E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13737"/>
              </p:ext>
            </p:extLst>
          </p:nvPr>
        </p:nvGraphicFramePr>
        <p:xfrm>
          <a:off x="5205642" y="5692791"/>
          <a:ext cx="752919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2" name="꺾인 연결선 120">
            <a:extLst>
              <a:ext uri="{FF2B5EF4-FFF2-40B4-BE49-F238E27FC236}">
                <a16:creationId xmlns:a16="http://schemas.microsoft.com/office/drawing/2014/main" id="{FE9BB99A-2B14-4659-8995-8298E173675D}"/>
              </a:ext>
            </a:extLst>
          </p:cNvPr>
          <p:cNvCxnSpPr>
            <a:cxnSpLocks/>
            <a:stCxn id="121" idx="0"/>
            <a:endCxn id="119" idx="2"/>
          </p:cNvCxnSpPr>
          <p:nvPr/>
        </p:nvCxnSpPr>
        <p:spPr>
          <a:xfrm rot="5400000" flipH="1" flipV="1">
            <a:off x="5401922" y="4826454"/>
            <a:ext cx="1046516" cy="6861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689B962B-510E-4EFF-946D-2467B7A6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63417"/>
              </p:ext>
            </p:extLst>
          </p:nvPr>
        </p:nvGraphicFramePr>
        <p:xfrm>
          <a:off x="6021288" y="5675417"/>
          <a:ext cx="792088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P4.2.2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4" name="꺾인 연결선 120">
            <a:extLst>
              <a:ext uri="{FF2B5EF4-FFF2-40B4-BE49-F238E27FC236}">
                <a16:creationId xmlns:a16="http://schemas.microsoft.com/office/drawing/2014/main" id="{85E57EBC-1A59-4A19-B06C-EA58100DE8BF}"/>
              </a:ext>
            </a:extLst>
          </p:cNvPr>
          <p:cNvCxnSpPr>
            <a:cxnSpLocks/>
            <a:stCxn id="123" idx="0"/>
            <a:endCxn id="119" idx="2"/>
          </p:cNvCxnSpPr>
          <p:nvPr/>
        </p:nvCxnSpPr>
        <p:spPr>
          <a:xfrm rot="16200000" flipV="1">
            <a:off x="5828225" y="5086310"/>
            <a:ext cx="1029142" cy="149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31BF2968-0F77-4B45-83B5-704B978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39743"/>
              </p:ext>
            </p:extLst>
          </p:nvPr>
        </p:nvGraphicFramePr>
        <p:xfrm>
          <a:off x="2676080" y="5673080"/>
          <a:ext cx="752920" cy="69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8" name="꺾인 연결선 120">
            <a:extLst>
              <a:ext uri="{FF2B5EF4-FFF2-40B4-BE49-F238E27FC236}">
                <a16:creationId xmlns:a16="http://schemas.microsoft.com/office/drawing/2014/main" id="{657ACE97-2B65-406A-AB1D-A53817D7BC1C}"/>
              </a:ext>
            </a:extLst>
          </p:cNvPr>
          <p:cNvCxnSpPr>
            <a:cxnSpLocks/>
            <a:stCxn id="127" idx="0"/>
            <a:endCxn id="104" idx="2"/>
          </p:cNvCxnSpPr>
          <p:nvPr/>
        </p:nvCxnSpPr>
        <p:spPr>
          <a:xfrm rot="5400000" flipH="1" flipV="1">
            <a:off x="2804776" y="5056748"/>
            <a:ext cx="864096" cy="368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3F11EC68-D1D7-4037-8C3B-23123FA89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85016"/>
              </p:ext>
            </p:extLst>
          </p:nvPr>
        </p:nvGraphicFramePr>
        <p:xfrm>
          <a:off x="87489" y="5687485"/>
          <a:ext cx="752920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4" name="꺾인 연결선 120">
            <a:extLst>
              <a:ext uri="{FF2B5EF4-FFF2-40B4-BE49-F238E27FC236}">
                <a16:creationId xmlns:a16="http://schemas.microsoft.com/office/drawing/2014/main" id="{19E450DD-C076-4D04-BC05-ABB16AD09B38}"/>
              </a:ext>
            </a:extLst>
          </p:cNvPr>
          <p:cNvCxnSpPr>
            <a:cxnSpLocks/>
            <a:stCxn id="133" idx="0"/>
            <a:endCxn id="105" idx="2"/>
          </p:cNvCxnSpPr>
          <p:nvPr/>
        </p:nvCxnSpPr>
        <p:spPr>
          <a:xfrm rot="5400000" flipH="1" flipV="1">
            <a:off x="478257" y="4745075"/>
            <a:ext cx="928103" cy="9567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A5E87EC1-7D5D-4424-8877-FD4FC427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14044"/>
              </p:ext>
            </p:extLst>
          </p:nvPr>
        </p:nvGraphicFramePr>
        <p:xfrm>
          <a:off x="2060848" y="3025160"/>
          <a:ext cx="79208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수업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6" name="꺾인 연결선 104">
            <a:extLst>
              <a:ext uri="{FF2B5EF4-FFF2-40B4-BE49-F238E27FC236}">
                <a16:creationId xmlns:a16="http://schemas.microsoft.com/office/drawing/2014/main" id="{F7CA67C1-EEAD-4A26-B9C0-273D60310858}"/>
              </a:ext>
            </a:extLst>
          </p:cNvPr>
          <p:cNvCxnSpPr>
            <a:cxnSpLocks/>
            <a:stCxn id="135" idx="0"/>
            <a:endCxn id="108" idx="2"/>
          </p:cNvCxnSpPr>
          <p:nvPr/>
        </p:nvCxnSpPr>
        <p:spPr>
          <a:xfrm rot="5400000" flipH="1" flipV="1">
            <a:off x="2468213" y="2134569"/>
            <a:ext cx="879271" cy="901912"/>
          </a:xfrm>
          <a:prstGeom prst="bentConnector3">
            <a:avLst>
              <a:gd name="adj1" fmla="val 377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AADB3DC-29C3-4546-AD84-231BC637D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4561"/>
              </p:ext>
            </p:extLst>
          </p:nvPr>
        </p:nvGraphicFramePr>
        <p:xfrm>
          <a:off x="4365104" y="5687485"/>
          <a:ext cx="807118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 별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꺾인 연결선 120">
            <a:extLst>
              <a:ext uri="{FF2B5EF4-FFF2-40B4-BE49-F238E27FC236}">
                <a16:creationId xmlns:a16="http://schemas.microsoft.com/office/drawing/2014/main" id="{2A156855-804B-4910-8A71-8DBCF7C23F0A}"/>
              </a:ext>
            </a:extLst>
          </p:cNvPr>
          <p:cNvCxnSpPr>
            <a:cxnSpLocks/>
            <a:stCxn id="42" idx="0"/>
            <a:endCxn id="98" idx="2"/>
          </p:cNvCxnSpPr>
          <p:nvPr/>
        </p:nvCxnSpPr>
        <p:spPr>
          <a:xfrm rot="16200000" flipV="1">
            <a:off x="4420722" y="5339544"/>
            <a:ext cx="407850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0435272-C677-405E-BE17-1761529C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06406"/>
              </p:ext>
            </p:extLst>
          </p:nvPr>
        </p:nvGraphicFramePr>
        <p:xfrm>
          <a:off x="3562905" y="300878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꺾인 연결선 104">
            <a:extLst>
              <a:ext uri="{FF2B5EF4-FFF2-40B4-BE49-F238E27FC236}">
                <a16:creationId xmlns:a16="http://schemas.microsoft.com/office/drawing/2014/main" id="{0AA43F51-3779-4B1E-8773-833CCB398492}"/>
              </a:ext>
            </a:extLst>
          </p:cNvPr>
          <p:cNvCxnSpPr>
            <a:cxnSpLocks/>
            <a:endCxn id="108" idx="2"/>
          </p:cNvCxnSpPr>
          <p:nvPr/>
        </p:nvCxnSpPr>
        <p:spPr>
          <a:xfrm rot="16200000" flipV="1">
            <a:off x="3282342" y="2222351"/>
            <a:ext cx="862894" cy="709970"/>
          </a:xfrm>
          <a:prstGeom prst="bentConnector3">
            <a:avLst>
              <a:gd name="adj1" fmla="val 374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CC2D992-341D-4DE1-9AC9-D53E0C89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5511"/>
              </p:ext>
            </p:extLst>
          </p:nvPr>
        </p:nvGraphicFramePr>
        <p:xfrm>
          <a:off x="1844824" y="5673080"/>
          <a:ext cx="752920" cy="69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 학생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꺾인 연결선 120">
            <a:extLst>
              <a:ext uri="{FF2B5EF4-FFF2-40B4-BE49-F238E27FC236}">
                <a16:creationId xmlns:a16="http://schemas.microsoft.com/office/drawing/2014/main" id="{3FAE044F-6A47-463E-91D7-81967E755B82}"/>
              </a:ext>
            </a:extLst>
          </p:cNvPr>
          <p:cNvCxnSpPr>
            <a:cxnSpLocks/>
            <a:stCxn id="55" idx="0"/>
            <a:endCxn id="61" idx="2"/>
          </p:cNvCxnSpPr>
          <p:nvPr/>
        </p:nvCxnSpPr>
        <p:spPr>
          <a:xfrm rot="5400000" flipH="1" flipV="1">
            <a:off x="1865473" y="5148419"/>
            <a:ext cx="880472" cy="168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BE4A9E7-EE02-40DB-A16A-444DD2DE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84723"/>
              </p:ext>
            </p:extLst>
          </p:nvPr>
        </p:nvGraphicFramePr>
        <p:xfrm>
          <a:off x="1911776" y="4304928"/>
          <a:ext cx="95671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2" name="꺾인 연결선 116">
            <a:extLst>
              <a:ext uri="{FF2B5EF4-FFF2-40B4-BE49-F238E27FC236}">
                <a16:creationId xmlns:a16="http://schemas.microsoft.com/office/drawing/2014/main" id="{DAEDB673-B2A0-45D9-9B56-7A33887F7640}"/>
              </a:ext>
            </a:extLst>
          </p:cNvPr>
          <p:cNvCxnSpPr>
            <a:cxnSpLocks/>
            <a:stCxn id="61" idx="0"/>
            <a:endCxn id="135" idx="2"/>
          </p:cNvCxnSpPr>
          <p:nvPr/>
        </p:nvCxnSpPr>
        <p:spPr>
          <a:xfrm rot="5400000" flipH="1" flipV="1">
            <a:off x="2027469" y="3875506"/>
            <a:ext cx="792088" cy="66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02C5B0F9-DFB7-4EFA-908D-F95226636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43835"/>
              </p:ext>
            </p:extLst>
          </p:nvPr>
        </p:nvGraphicFramePr>
        <p:xfrm>
          <a:off x="3501008" y="5673080"/>
          <a:ext cx="807118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 별 성적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4" name="꺾인 연결선 120">
            <a:extLst>
              <a:ext uri="{FF2B5EF4-FFF2-40B4-BE49-F238E27FC236}">
                <a16:creationId xmlns:a16="http://schemas.microsoft.com/office/drawing/2014/main" id="{EE81549A-940E-4732-8EBF-FB89F33C9653}"/>
              </a:ext>
            </a:extLst>
          </p:cNvPr>
          <p:cNvCxnSpPr>
            <a:cxnSpLocks/>
            <a:stCxn id="83" idx="0"/>
            <a:endCxn id="104" idx="2"/>
          </p:cNvCxnSpPr>
          <p:nvPr/>
        </p:nvCxnSpPr>
        <p:spPr>
          <a:xfrm rot="16200000" flipV="1">
            <a:off x="3230790" y="4999302"/>
            <a:ext cx="864096" cy="483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BD0D1A7A-2D0A-4A73-8E72-DF3FB958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40501"/>
              </p:ext>
            </p:extLst>
          </p:nvPr>
        </p:nvGraphicFramePr>
        <p:xfrm>
          <a:off x="4077072" y="4736976"/>
          <a:ext cx="807118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9" name="꺾인 연결선 120">
            <a:extLst>
              <a:ext uri="{FF2B5EF4-FFF2-40B4-BE49-F238E27FC236}">
                <a16:creationId xmlns:a16="http://schemas.microsoft.com/office/drawing/2014/main" id="{AA42A406-EDA9-4F68-9738-9C9E3392E80D}"/>
              </a:ext>
            </a:extLst>
          </p:cNvPr>
          <p:cNvCxnSpPr>
            <a:cxnSpLocks/>
            <a:stCxn id="98" idx="0"/>
            <a:endCxn id="44" idx="2"/>
          </p:cNvCxnSpPr>
          <p:nvPr/>
        </p:nvCxnSpPr>
        <p:spPr>
          <a:xfrm rot="16200000" flipV="1">
            <a:off x="3638066" y="3894410"/>
            <a:ext cx="1240512" cy="4446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0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47417"/>
              </p:ext>
            </p:extLst>
          </p:nvPr>
        </p:nvGraphicFramePr>
        <p:xfrm>
          <a:off x="316180" y="6212520"/>
          <a:ext cx="6225640" cy="27118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등록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선생님을 등록한다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선생님을 이름으로 검색한다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정보 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선생님의 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등록되어 있는 선생님 정보를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5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773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5D836E0-577E-48DD-94B9-676F96B99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65393"/>
              </p:ext>
            </p:extLst>
          </p:nvPr>
        </p:nvGraphicFramePr>
        <p:xfrm>
          <a:off x="2852936" y="154579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4FCEBE8-901B-45DC-93DC-D5218F131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24570"/>
              </p:ext>
            </p:extLst>
          </p:nvPr>
        </p:nvGraphicFramePr>
        <p:xfrm>
          <a:off x="3706921" y="281169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꺾인 연결선 120">
            <a:extLst>
              <a:ext uri="{FF2B5EF4-FFF2-40B4-BE49-F238E27FC236}">
                <a16:creationId xmlns:a16="http://schemas.microsoft.com/office/drawing/2014/main" id="{F7ABC14D-94E0-4173-93D7-54CE9F775122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rot="16200000" flipV="1">
            <a:off x="3363927" y="1995592"/>
            <a:ext cx="778218" cy="853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33E7316-ACC3-44B8-98FC-64C40F2E4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33004"/>
              </p:ext>
            </p:extLst>
          </p:nvPr>
        </p:nvGraphicFramePr>
        <p:xfrm>
          <a:off x="2060848" y="2811694"/>
          <a:ext cx="96199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꺾인 연결선 120">
            <a:extLst>
              <a:ext uri="{FF2B5EF4-FFF2-40B4-BE49-F238E27FC236}">
                <a16:creationId xmlns:a16="http://schemas.microsoft.com/office/drawing/2014/main" id="{C8B2F29E-24E4-4221-AB9B-832B1F204392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rot="5400000" flipH="1" flipV="1">
            <a:off x="2544836" y="2030487"/>
            <a:ext cx="778218" cy="7841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38AD628-338A-4F49-B060-F1941D1DE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26609"/>
              </p:ext>
            </p:extLst>
          </p:nvPr>
        </p:nvGraphicFramePr>
        <p:xfrm>
          <a:off x="4494255" y="4232783"/>
          <a:ext cx="878961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꺾인 연결선 120">
            <a:extLst>
              <a:ext uri="{FF2B5EF4-FFF2-40B4-BE49-F238E27FC236}">
                <a16:creationId xmlns:a16="http://schemas.microsoft.com/office/drawing/2014/main" id="{7AE18EA4-4510-4EC8-A95F-65DEB619E196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rot="16200000" flipV="1">
            <a:off x="4090178" y="3389225"/>
            <a:ext cx="933409" cy="7537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8CACA6F-B678-4942-9B0E-43EA7C5C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17320"/>
              </p:ext>
            </p:extLst>
          </p:nvPr>
        </p:nvGraphicFramePr>
        <p:xfrm>
          <a:off x="2708920" y="4227477"/>
          <a:ext cx="752920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8" name="꺾인 연결선 120">
            <a:extLst>
              <a:ext uri="{FF2B5EF4-FFF2-40B4-BE49-F238E27FC236}">
                <a16:creationId xmlns:a16="http://schemas.microsoft.com/office/drawing/2014/main" id="{8A9C5CB8-EC19-4829-A464-A43C90185748}"/>
              </a:ext>
            </a:extLst>
          </p:cNvPr>
          <p:cNvCxnSpPr>
            <a:cxnSpLocks/>
            <a:stCxn id="57" idx="0"/>
            <a:endCxn id="34" idx="2"/>
          </p:cNvCxnSpPr>
          <p:nvPr/>
        </p:nvCxnSpPr>
        <p:spPr>
          <a:xfrm rot="5400000" flipH="1" flipV="1">
            <a:off x="3168653" y="3216102"/>
            <a:ext cx="928103" cy="10946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3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33188"/>
              </p:ext>
            </p:extLst>
          </p:nvPr>
        </p:nvGraphicFramePr>
        <p:xfrm>
          <a:off x="316180" y="6212520"/>
          <a:ext cx="6225640" cy="27118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 학생 등록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수업에 등록되어 있는 학생을 등록한다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성적입력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별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별 학생의 성적을 등록한다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 별 성적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 별로 학생들의 전체 성적을 보여준다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5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7731"/>
                  </a:ext>
                </a:extLst>
              </a:tr>
            </a:tbl>
          </a:graphicData>
        </a:graphic>
      </p:graphicFrame>
      <p:cxnSp>
        <p:nvCxnSpPr>
          <p:cNvPr id="18" name="꺾인 연결선 116">
            <a:extLst>
              <a:ext uri="{FF2B5EF4-FFF2-40B4-BE49-F238E27FC236}">
                <a16:creationId xmlns:a16="http://schemas.microsoft.com/office/drawing/2014/main" id="{A49D8F31-9170-464D-92CC-5374BD0BD9EC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>
          <a:xfrm rot="16200000" flipV="1">
            <a:off x="3206561" y="1880447"/>
            <a:ext cx="761020" cy="964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E5ECB34-C0FD-4FC6-8BDF-B52109E7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19323"/>
              </p:ext>
            </p:extLst>
          </p:nvPr>
        </p:nvGraphicFramePr>
        <p:xfrm>
          <a:off x="3140968" y="4142284"/>
          <a:ext cx="752920" cy="69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꺾인 연결선 120">
            <a:extLst>
              <a:ext uri="{FF2B5EF4-FFF2-40B4-BE49-F238E27FC236}">
                <a16:creationId xmlns:a16="http://schemas.microsoft.com/office/drawing/2014/main" id="{12FCC551-687B-4F92-A7F3-733D30C0AAD4}"/>
              </a:ext>
            </a:extLst>
          </p:cNvPr>
          <p:cNvCxnSpPr>
            <a:cxnSpLocks/>
            <a:stCxn id="19" idx="0"/>
            <a:endCxn id="27" idx="2"/>
          </p:cNvCxnSpPr>
          <p:nvPr/>
        </p:nvCxnSpPr>
        <p:spPr>
          <a:xfrm rot="5400000" flipH="1" flipV="1">
            <a:off x="3337533" y="3410639"/>
            <a:ext cx="911540" cy="551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45CB3C-B4CA-40C4-802C-0711603D5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6868"/>
              </p:ext>
            </p:extLst>
          </p:nvPr>
        </p:nvGraphicFramePr>
        <p:xfrm>
          <a:off x="2708920" y="1494364"/>
          <a:ext cx="79208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수업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30A42C4-53C6-471C-A136-F4C5A45E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97259"/>
              </p:ext>
            </p:extLst>
          </p:nvPr>
        </p:nvGraphicFramePr>
        <p:xfrm>
          <a:off x="1811984" y="4142284"/>
          <a:ext cx="752920" cy="69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 학생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꺾인 연결선 120">
            <a:extLst>
              <a:ext uri="{FF2B5EF4-FFF2-40B4-BE49-F238E27FC236}">
                <a16:creationId xmlns:a16="http://schemas.microsoft.com/office/drawing/2014/main" id="{63281C6C-F7D0-406A-9062-237254969BD5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rot="16200000" flipV="1">
            <a:off x="1719848" y="3673687"/>
            <a:ext cx="927916" cy="92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116">
            <a:extLst>
              <a:ext uri="{FF2B5EF4-FFF2-40B4-BE49-F238E27FC236}">
                <a16:creationId xmlns:a16="http://schemas.microsoft.com/office/drawing/2014/main" id="{0477C121-1B56-46D7-9CD7-D288AE5B86F8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rot="5400000" flipH="1" flipV="1">
            <a:off x="2269743" y="1891468"/>
            <a:ext cx="744644" cy="925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96EFCA9-99A9-4CD4-ADAE-A6AF8852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29610"/>
              </p:ext>
            </p:extLst>
          </p:nvPr>
        </p:nvGraphicFramePr>
        <p:xfrm>
          <a:off x="4422082" y="4142284"/>
          <a:ext cx="807118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 별 성적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꺾인 연결선 120">
            <a:extLst>
              <a:ext uri="{FF2B5EF4-FFF2-40B4-BE49-F238E27FC236}">
                <a16:creationId xmlns:a16="http://schemas.microsoft.com/office/drawing/2014/main" id="{0FFD730A-5F7A-4954-9B98-7D32019B1512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rot="16200000" flipV="1">
            <a:off x="3991640" y="3308282"/>
            <a:ext cx="911540" cy="7564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8934E1B-F72E-420D-95F7-B1F29A2F9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94567"/>
              </p:ext>
            </p:extLst>
          </p:nvPr>
        </p:nvGraphicFramePr>
        <p:xfrm>
          <a:off x="3701247" y="2743064"/>
          <a:ext cx="73586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ECA03E7-8568-43F0-9BBA-D6ED3CEC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85202"/>
              </p:ext>
            </p:extLst>
          </p:nvPr>
        </p:nvGraphicFramePr>
        <p:xfrm>
          <a:off x="1700808" y="2726688"/>
          <a:ext cx="95671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수업에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9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97355"/>
              </p:ext>
            </p:extLst>
          </p:nvPr>
        </p:nvGraphicFramePr>
        <p:xfrm>
          <a:off x="316180" y="6212520"/>
          <a:ext cx="6225640" cy="27118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 별 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 별로 사용 도서를 찾을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 목록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전체 도서 목록을 출력한다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5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773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669E015-FD37-4F4D-B910-48AA9699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78103"/>
              </p:ext>
            </p:extLst>
          </p:nvPr>
        </p:nvGraphicFramePr>
        <p:xfrm>
          <a:off x="2708920" y="3008784"/>
          <a:ext cx="807118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꺾인 연결선 120">
            <a:extLst>
              <a:ext uri="{FF2B5EF4-FFF2-40B4-BE49-F238E27FC236}">
                <a16:creationId xmlns:a16="http://schemas.microsoft.com/office/drawing/2014/main" id="{58CAB279-8660-4A4A-9475-21D42187F0D8}"/>
              </a:ext>
            </a:extLst>
          </p:cNvPr>
          <p:cNvCxnSpPr>
            <a:cxnSpLocks/>
            <a:stCxn id="16" idx="0"/>
            <a:endCxn id="28" idx="2"/>
          </p:cNvCxnSpPr>
          <p:nvPr/>
        </p:nvCxnSpPr>
        <p:spPr>
          <a:xfrm rot="16200000" flipV="1">
            <a:off x="2625667" y="2521972"/>
            <a:ext cx="971165" cy="2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C773254-4D4E-42B4-A2E1-8902B0F93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84442"/>
              </p:ext>
            </p:extLst>
          </p:nvPr>
        </p:nvGraphicFramePr>
        <p:xfrm>
          <a:off x="2636912" y="1549939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4EFAF54-6A15-460B-BFA1-4BBE205D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1778"/>
              </p:ext>
            </p:extLst>
          </p:nvPr>
        </p:nvGraphicFramePr>
        <p:xfrm>
          <a:off x="2708920" y="4381040"/>
          <a:ext cx="807118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 별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꺾인 연결선 120">
            <a:extLst>
              <a:ext uri="{FF2B5EF4-FFF2-40B4-BE49-F238E27FC236}">
                <a16:creationId xmlns:a16="http://schemas.microsoft.com/office/drawing/2014/main" id="{AA201164-19F4-403E-8B8A-E9054CDBF83F}"/>
              </a:ext>
            </a:extLst>
          </p:cNvPr>
          <p:cNvCxnSpPr>
            <a:cxnSpLocks/>
            <a:stCxn id="29" idx="0"/>
            <a:endCxn id="16" idx="2"/>
          </p:cNvCxnSpPr>
          <p:nvPr/>
        </p:nvCxnSpPr>
        <p:spPr>
          <a:xfrm rot="5400000" flipH="1" flipV="1">
            <a:off x="2697681" y="3966242"/>
            <a:ext cx="829597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2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81414"/>
              </p:ext>
            </p:extLst>
          </p:nvPr>
        </p:nvGraphicFramePr>
        <p:xfrm>
          <a:off x="316180" y="6212520"/>
          <a:ext cx="6225640" cy="27118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등록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학생을 등록한다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학생을 이름으로 검색한다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정보 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등록되어 있는 학생의 정보를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……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5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773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C1FDC25-7563-4DEA-9C4E-E8BE0BA42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02571"/>
              </p:ext>
            </p:extLst>
          </p:nvPr>
        </p:nvGraphicFramePr>
        <p:xfrm>
          <a:off x="3068960" y="135260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B0C161E-0C0D-4E8A-9023-651318D5D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3464"/>
              </p:ext>
            </p:extLst>
          </p:nvPr>
        </p:nvGraphicFramePr>
        <p:xfrm>
          <a:off x="2348880" y="263123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꺾인 연결선 108">
            <a:extLst>
              <a:ext uri="{FF2B5EF4-FFF2-40B4-BE49-F238E27FC236}">
                <a16:creationId xmlns:a16="http://schemas.microsoft.com/office/drawing/2014/main" id="{A14C41B4-479D-4ECB-90A3-5AB15ED3CF3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2786551" y="1875716"/>
            <a:ext cx="790952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AC6EE187-5CA9-4483-8B6F-3F451442E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22961"/>
              </p:ext>
            </p:extLst>
          </p:nvPr>
        </p:nvGraphicFramePr>
        <p:xfrm>
          <a:off x="3778929" y="2626655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꺾인 연결선 120">
            <a:extLst>
              <a:ext uri="{FF2B5EF4-FFF2-40B4-BE49-F238E27FC236}">
                <a16:creationId xmlns:a16="http://schemas.microsoft.com/office/drawing/2014/main" id="{353B893F-5DBC-4FD9-AE1F-A0B10974B3F4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rot="16200000" flipV="1">
            <a:off x="3503865" y="1878483"/>
            <a:ext cx="786375" cy="7099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86B6B05-2629-4B5E-A847-83BF92F2A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86770"/>
              </p:ext>
            </p:extLst>
          </p:nvPr>
        </p:nvGraphicFramePr>
        <p:xfrm>
          <a:off x="3199529" y="4052321"/>
          <a:ext cx="752919" cy="54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꺾인 연결선 120">
            <a:extLst>
              <a:ext uri="{FF2B5EF4-FFF2-40B4-BE49-F238E27FC236}">
                <a16:creationId xmlns:a16="http://schemas.microsoft.com/office/drawing/2014/main" id="{2D32DF46-321E-4C23-B60C-B075D7815121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rot="5400000" flipH="1" flipV="1">
            <a:off x="3445019" y="3245304"/>
            <a:ext cx="937986" cy="676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2948BE2-CB66-45E2-A9D8-52E210BE3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25262"/>
              </p:ext>
            </p:extLst>
          </p:nvPr>
        </p:nvGraphicFramePr>
        <p:xfrm>
          <a:off x="4581128" y="4034947"/>
          <a:ext cx="792088" cy="560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8" name="꺾인 연결선 120">
            <a:extLst>
              <a:ext uri="{FF2B5EF4-FFF2-40B4-BE49-F238E27FC236}">
                <a16:creationId xmlns:a16="http://schemas.microsoft.com/office/drawing/2014/main" id="{C8CC9B92-BE72-446C-BDA0-F5EF1AD6FC36}"/>
              </a:ext>
            </a:extLst>
          </p:cNvPr>
          <p:cNvCxnSpPr>
            <a:cxnSpLocks/>
            <a:stCxn id="57" idx="0"/>
            <a:endCxn id="36" idx="2"/>
          </p:cNvCxnSpPr>
          <p:nvPr/>
        </p:nvCxnSpPr>
        <p:spPr>
          <a:xfrm rot="16200000" flipV="1">
            <a:off x="4154298" y="3212073"/>
            <a:ext cx="920612" cy="725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8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95951"/>
              </p:ext>
            </p:extLst>
          </p:nvPr>
        </p:nvGraphicFramePr>
        <p:xfrm>
          <a:off x="332656" y="1136576"/>
          <a:ext cx="6192687" cy="86505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student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학생에 대한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학생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Auto_increment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학생 이름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s_phone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학생 휴대폰 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date_of_birth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학생 생년월일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학생 주소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school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소속 학교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학부모 이름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p_phone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학부모 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2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19164"/>
              </p:ext>
            </p:extLst>
          </p:nvPr>
        </p:nvGraphicFramePr>
        <p:xfrm>
          <a:off x="332656" y="1136576"/>
          <a:ext cx="6192687" cy="82335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Teacher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선생님에 대한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선생님 이름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t_phone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선생님 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선생님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04256"/>
              </p:ext>
            </p:extLst>
          </p:nvPr>
        </p:nvGraphicFramePr>
        <p:xfrm>
          <a:off x="332656" y="1136576"/>
          <a:ext cx="6192687" cy="83568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수업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수업 이름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수업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Auto increment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year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semester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Spring/summer/fall/winter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담당 선생님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teacher(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t_id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1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69761"/>
              </p:ext>
            </p:extLst>
          </p:nvPr>
        </p:nvGraphicFramePr>
        <p:xfrm>
          <a:off x="332656" y="1136576"/>
          <a:ext cx="6192687" cy="81293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수업에 등록된 학생들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 성적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student(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s_id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수업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class(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c_id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성적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Four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Five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Seven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Eight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Eleven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Twelve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+mn-ea"/>
                        </a:rPr>
                        <a:t>회차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 성적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9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66400"/>
              </p:ext>
            </p:extLst>
          </p:nvPr>
        </p:nvGraphicFramePr>
        <p:xfrm>
          <a:off x="332656" y="1136576"/>
          <a:ext cx="6192687" cy="83377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textbook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교재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b_no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책 고유 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Auto_increment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책 제목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Publisher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출판사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Price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Author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저자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수업 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Class(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c_id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16632" y="632520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ko-KR" sz="1600" dirty="0">
                <a:solidFill>
                  <a:schemeClr val="tx1"/>
                </a:solidFill>
              </a:rPr>
              <a:t>개발 할 데이터베이스 시스템은 </a:t>
            </a:r>
            <a:r>
              <a:rPr lang="ko-KR" altLang="en-US" sz="1600" dirty="0">
                <a:solidFill>
                  <a:schemeClr val="tx1"/>
                </a:solidFill>
              </a:rPr>
              <a:t>중국어 </a:t>
            </a:r>
            <a:r>
              <a:rPr lang="ko-KR" altLang="ko-KR" sz="1600" dirty="0">
                <a:solidFill>
                  <a:schemeClr val="tx1"/>
                </a:solidFill>
              </a:rPr>
              <a:t>학원의 학생관리 시스템이다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ko-KR" sz="1600" dirty="0">
                <a:solidFill>
                  <a:schemeClr val="tx1"/>
                </a:solidFill>
              </a:rPr>
              <a:t>이 시스템은 학생들의 개인정보</a:t>
            </a:r>
            <a:r>
              <a:rPr lang="ko-KR" altLang="en-US" sz="1600" dirty="0">
                <a:solidFill>
                  <a:schemeClr val="tx1"/>
                </a:solidFill>
              </a:rPr>
              <a:t>와 성적</a:t>
            </a:r>
            <a:r>
              <a:rPr lang="ko-KR" altLang="ko-KR" sz="1600" dirty="0">
                <a:solidFill>
                  <a:schemeClr val="tx1"/>
                </a:solidFill>
              </a:rPr>
              <a:t> 등록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ko-KR" sz="1600" dirty="0">
                <a:solidFill>
                  <a:schemeClr val="tx1"/>
                </a:solidFill>
              </a:rPr>
              <a:t>확인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ko-KR" sz="1600" dirty="0">
                <a:solidFill>
                  <a:schemeClr val="tx1"/>
                </a:solidFill>
              </a:rPr>
              <a:t>수정할 수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또 선생님의 등록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삭제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검색 및 확인이 가능하며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사용자는 학생들의 수업 별 성적을 관리할 수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ko-KR" sz="1600" dirty="0">
                <a:solidFill>
                  <a:schemeClr val="tx1"/>
                </a:solidFill>
              </a:rPr>
              <a:t>이 시스템을 사용하는 대상은 학원의 선생님들이다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lvl="0"/>
            <a:endParaRPr lang="en-US" altLang="ko-KR" sz="1600" dirty="0">
              <a:solidFill>
                <a:schemeClr val="tx1"/>
              </a:solidFill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ko-KR" sz="1600" dirty="0">
                <a:solidFill>
                  <a:schemeClr val="tx1"/>
                </a:solidFill>
              </a:rPr>
              <a:t>이 시스템은 </a:t>
            </a:r>
            <a:r>
              <a:rPr lang="ko-KR" altLang="en-US" sz="1600" dirty="0">
                <a:solidFill>
                  <a:schemeClr val="tx1"/>
                </a:solidFill>
              </a:rPr>
              <a:t>학원</a:t>
            </a:r>
            <a:r>
              <a:rPr lang="ko-KR" altLang="ko-KR" sz="1600" dirty="0">
                <a:solidFill>
                  <a:schemeClr val="tx1"/>
                </a:solidFill>
              </a:rPr>
              <a:t>의 다음 정보들을 관리한다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Tx/>
              <a:buAutoNum type="arabicPeriod"/>
            </a:pPr>
            <a:r>
              <a:rPr lang="ko-KR" altLang="ko-KR" sz="1600" dirty="0">
                <a:solidFill>
                  <a:schemeClr val="tx1"/>
                </a:solidFill>
              </a:rPr>
              <a:t>학생 아이디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ko-KR" sz="1600" dirty="0">
                <a:solidFill>
                  <a:schemeClr val="tx1"/>
                </a:solidFill>
              </a:rPr>
              <a:t>학생 이름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주소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생년월일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소속 학교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연락처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듣는 수업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성적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학부모 정보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선생님의 아이디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선생님 이름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연락처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수업 정보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수업명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년도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학기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342900" lvl="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교재 정보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교재명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저자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출판사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가격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342900" lvl="0" indent="-342900"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사용자는 학생의 수업 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회차</a:t>
            </a:r>
            <a:r>
              <a:rPr lang="ko-KR" altLang="en-US" sz="1600" dirty="0">
                <a:solidFill>
                  <a:schemeClr val="tx1"/>
                </a:solidFill>
              </a:rPr>
              <a:t> 별 성적을 기입할 수 있고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수업 별 학생들의 성적을 확인할 수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lvl="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사용자는 학생을 등록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삭제할 수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또 수업에 학생을 등록할 수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lvl="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사용자는 선생님을 등록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삭제할 수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선생님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는 선생님이 직접 정한다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학생의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는 자동 생성된다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교재 정보는 모두 데이터베이스에 저장되어 있으며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조회만 가능하다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수업 별 교재를 확인할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학생의 성적은 반별로 정리가 되어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반별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회차별로 학생의 성적을 조회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입력 가능하다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선생님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수업 등이 없어지면 관련 정보도 함께 사라진다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업무개요서 </a:t>
            </a:r>
            <a:r>
              <a:rPr lang="en-US" altLang="ko-KR" sz="2800" b="1" dirty="0">
                <a:ea typeface="+mn-ea"/>
              </a:rPr>
              <a:t>: </a:t>
            </a:r>
            <a:r>
              <a:rPr lang="ko-KR" altLang="en-US" sz="2800" b="1" dirty="0">
                <a:ea typeface="+mn-ea"/>
              </a:rPr>
              <a:t>업무개요</a:t>
            </a:r>
          </a:p>
        </p:txBody>
      </p:sp>
    </p:spTree>
    <p:extLst>
      <p:ext uri="{BB962C8B-B14F-4D97-AF65-F5344CB8AC3E}">
        <p14:creationId xmlns:p14="http://schemas.microsoft.com/office/powerpoint/2010/main" val="58195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47851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학생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등록되어 있는 학생을 모두 보여주고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검색어를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입력받아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학생을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생년월일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학생의 정보를 출력하거나 키워드가 있는 경우 키워드와 일치하는 학생 정보를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20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Student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 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리스트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 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키워드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검색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7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04216"/>
              </p:ext>
            </p:extLst>
          </p:nvPr>
        </p:nvGraphicFramePr>
        <p:xfrm>
          <a:off x="260648" y="1064568"/>
          <a:ext cx="6192688" cy="818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학생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학생의 정보를 수정한다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 학생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생년월일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학생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생년월일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입력창에 기존정보 띄우기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Student 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 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 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8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55467"/>
              </p:ext>
            </p:extLst>
          </p:nvPr>
        </p:nvGraphicFramePr>
        <p:xfrm>
          <a:off x="332656" y="1064568"/>
          <a:ext cx="6192688" cy="818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학생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새로운 학생을 학원에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학생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생년월일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입력된 학생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생년월일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Student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 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WRITE FROM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폼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 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6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72065"/>
              </p:ext>
            </p:extLst>
          </p:nvPr>
        </p:nvGraphicFramePr>
        <p:xfrm>
          <a:off x="332656" y="1064568"/>
          <a:ext cx="6192688" cy="818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학생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학생의 정보를 삭제한다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 학생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생년월일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 후의 학생 목록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정말 삭제할지 확인하기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Student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 학교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부모님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4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09517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선생님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등록되어 있는 선생님을 모두 보여주고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검색어를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입력받아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선생님을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선생님의 정보를 출력하거나 키워드가 있는 경우 키워드와 일치하는 선생님 정보를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20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teacher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리스트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키워드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2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70899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선생님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선생님의 정보를 수정한다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 선생님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선생님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입력창에 기존정보 띄우기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teacher 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WRITE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3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3593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선생님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M2,3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새로운 선생님을 학원에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선생님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 후 선생님 목록 보여주기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teacher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WRITE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75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20708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선생님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선생님의 정보를 삭제한다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 선생님 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 후의 선생님 목록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정말 삭제할지 확인하기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teacher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19634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수업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개설되어 있는 수업을 모두 보여주고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검색어를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입력받아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수업을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수업의 정보를 출력하거나 키워드가 있는 경우 키워드와 일치하는 수업 정보를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Class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teacher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담당선생님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수업리스트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담당선생님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9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7446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성적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수업의 학생들의 성적을 모두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선택한 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성적정보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~12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 성적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 수업의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성적을 입력할 수 있는 링크가 걸려있다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Class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student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register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~12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 성적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성적리스트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~12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 성적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3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기능분해도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37" y="493144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기능들에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17686"/>
              </p:ext>
            </p:extLst>
          </p:nvPr>
        </p:nvGraphicFramePr>
        <p:xfrm>
          <a:off x="341937" y="5373367"/>
          <a:ext cx="6225640" cy="36868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485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01078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선생님 관리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이름으로 검색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수업을 검색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수업에 새 학생을 등록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성적관리를 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 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성적을 입력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확인할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회차별로 관리된다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교재관리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교재를 출력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별 검색 가능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학생 관리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이름으로 검색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139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121885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494EBE4-F7AD-4FD6-AF29-B20728DA4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74487"/>
              </p:ext>
            </p:extLst>
          </p:nvPr>
        </p:nvGraphicFramePr>
        <p:xfrm>
          <a:off x="4976404" y="251307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0025E28-1232-494B-BCB4-846021CA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86655"/>
              </p:ext>
            </p:extLst>
          </p:nvPr>
        </p:nvGraphicFramePr>
        <p:xfrm>
          <a:off x="666035" y="252580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CAD31C0-3A08-498E-A57A-E47A42D01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82438"/>
              </p:ext>
            </p:extLst>
          </p:nvPr>
        </p:nvGraphicFramePr>
        <p:xfrm>
          <a:off x="2954508" y="3841306"/>
          <a:ext cx="73586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7DBBE5C-D9C9-43A8-B2F6-2488BF9D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71088"/>
              </p:ext>
            </p:extLst>
          </p:nvPr>
        </p:nvGraphicFramePr>
        <p:xfrm>
          <a:off x="2787028" y="1162971"/>
          <a:ext cx="94621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꺾인 연결선 28">
            <a:extLst>
              <a:ext uri="{FF2B5EF4-FFF2-40B4-BE49-F238E27FC236}">
                <a16:creationId xmlns:a16="http://schemas.microsoft.com/office/drawing/2014/main" id="{B451F136-E56A-4EB0-BD8E-1396CC10BB4A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1884713" y="1150384"/>
            <a:ext cx="629852" cy="2120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104">
            <a:extLst>
              <a:ext uri="{FF2B5EF4-FFF2-40B4-BE49-F238E27FC236}">
                <a16:creationId xmlns:a16="http://schemas.microsoft.com/office/drawing/2014/main" id="{49B3BD1B-9A76-40D9-9FC8-7A6905A815EC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4046264" y="1109825"/>
            <a:ext cx="617118" cy="21893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116">
            <a:extLst>
              <a:ext uri="{FF2B5EF4-FFF2-40B4-BE49-F238E27FC236}">
                <a16:creationId xmlns:a16="http://schemas.microsoft.com/office/drawing/2014/main" id="{308A80C5-DE40-4DF9-9067-437D19E0578C}"/>
              </a:ext>
            </a:extLst>
          </p:cNvPr>
          <p:cNvCxnSpPr>
            <a:cxnSpLocks/>
            <a:stCxn id="35" idx="0"/>
            <a:endCxn id="42" idx="2"/>
          </p:cNvCxnSpPr>
          <p:nvPr/>
        </p:nvCxnSpPr>
        <p:spPr>
          <a:xfrm rot="16200000" flipV="1">
            <a:off x="2436099" y="2954966"/>
            <a:ext cx="808464" cy="964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22B6B52-CCC7-4F9F-A670-E859E5756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94523"/>
              </p:ext>
            </p:extLst>
          </p:nvPr>
        </p:nvGraphicFramePr>
        <p:xfrm>
          <a:off x="1962179" y="2545162"/>
          <a:ext cx="79208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수업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꺾인 연결선 104">
            <a:extLst>
              <a:ext uri="{FF2B5EF4-FFF2-40B4-BE49-F238E27FC236}">
                <a16:creationId xmlns:a16="http://schemas.microsoft.com/office/drawing/2014/main" id="{EF989AB1-6CA0-4B02-B690-862AE8F685B9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rot="5400000" flipH="1" flipV="1">
            <a:off x="2369544" y="1654571"/>
            <a:ext cx="879271" cy="901912"/>
          </a:xfrm>
          <a:prstGeom prst="bentConnector3">
            <a:avLst>
              <a:gd name="adj1" fmla="val 377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B7855E9-05C9-4F24-B192-32BF2BE7B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1183"/>
              </p:ext>
            </p:extLst>
          </p:nvPr>
        </p:nvGraphicFramePr>
        <p:xfrm>
          <a:off x="3464236" y="252878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꺾인 연결선 104">
            <a:extLst>
              <a:ext uri="{FF2B5EF4-FFF2-40B4-BE49-F238E27FC236}">
                <a16:creationId xmlns:a16="http://schemas.microsoft.com/office/drawing/2014/main" id="{5D3FD28B-17EB-4819-90A4-1189EB938BE4}"/>
              </a:ext>
            </a:extLst>
          </p:cNvPr>
          <p:cNvCxnSpPr>
            <a:cxnSpLocks/>
            <a:endCxn id="36" idx="2"/>
          </p:cNvCxnSpPr>
          <p:nvPr/>
        </p:nvCxnSpPr>
        <p:spPr>
          <a:xfrm rot="16200000" flipV="1">
            <a:off x="3183673" y="1742353"/>
            <a:ext cx="862894" cy="709970"/>
          </a:xfrm>
          <a:prstGeom prst="bentConnector3">
            <a:avLst>
              <a:gd name="adj1" fmla="val 374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4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80264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회차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수업의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회차를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선택한다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선택한 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 수업의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성적을 입력할 수 있는 폼으로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리스트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성적입력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61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788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성적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M3.1.1.1.1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수업의 선택한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회차의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성적을 입력한다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별 성적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별 성적 배열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회차번호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 후 성적 목록으로 가 입력된 내용 확인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register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WRITE: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52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57428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등록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수업의 등록된 학생들을 모두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선택한 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성적정보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 수업에 새로운 학생을 등록할 수 있는 링크가 걸려있다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Class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student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register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리스트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,&gt;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29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14831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등록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M3.1.2.1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수업에 새로운 학생을 등록한다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register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WRITE: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01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57152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도서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M4.1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등록되어 있는 도서를 모두 보여주고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검색어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선택받아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도서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선택할 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제목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출판사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이미지는 서버에 저장되어 있고 이미지 파일명은 도서 제목과 같음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Textbook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class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출판사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이미지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 목록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출판사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이미지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56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87937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student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19821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student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FC28873-40A7-4274-AA2A-468AC5B6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2263676"/>
            <a:ext cx="4921503" cy="1819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EC969D-860E-4C8C-8A87-334BE6FF2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3" y="6177136"/>
            <a:ext cx="5702593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7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53697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teacher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93955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teacher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C661065-CBC5-45BB-9F83-94CB7F70E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/>
          <a:stretch/>
        </p:blipFill>
        <p:spPr>
          <a:xfrm>
            <a:off x="1124744" y="2250941"/>
            <a:ext cx="4436724" cy="13716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E9164A-1A85-47D9-8DCC-F8C555F05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32" y="6249144"/>
            <a:ext cx="3162463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0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53278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class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78984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class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59BB7F8-E635-4802-B4FD-211C2BC50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6" y="2242267"/>
            <a:ext cx="4496031" cy="1389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10400-1589-48CF-A565-6A8A6E1A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8" y="6393160"/>
            <a:ext cx="4553184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0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27011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textbook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2723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textbook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1F6DC74-0182-4846-B0FD-1AA252D93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94" y="2648744"/>
            <a:ext cx="3458372" cy="11938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466D01-6636-4444-A53F-5F61BF6E5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6465168"/>
            <a:ext cx="5169166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00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05319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12692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A366F76-1184-4089-BEF3-440EAFCD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6" y="1928664"/>
            <a:ext cx="3578049" cy="2381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743C20-CE15-4B4D-B4A9-C868A9220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9" y="6537176"/>
            <a:ext cx="6108402" cy="9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5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49981"/>
              </p:ext>
            </p:extLst>
          </p:nvPr>
        </p:nvGraphicFramePr>
        <p:xfrm>
          <a:off x="329683" y="848544"/>
          <a:ext cx="6225641" cy="81369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선생님 관리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670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학원에서는 선생님의 아이디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관리 페이지에서는 학원의 모든 선생님의 정보를 볼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위쪽에 검색창으로 이름으로 선생님을 검색할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선생님의 정보 옆에는 수정하거나 삭제할 수 있는 버튼이 존재한다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관리 페이지 위쪽에는 새로운 선생님을 등록할 수 있는 버튼도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선생님을 등록할 때는 아이디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전화번호를 반드시 기입해야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선생님의 아이디는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선생님이 직접 지정할 수 있으며 영문 또는 숫자로 이루어진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자이내여야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 정보를 삭제할 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그 선생님이 가르친 수업은 자동으로 삭제된다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88997"/>
              </p:ext>
            </p:extLst>
          </p:nvPr>
        </p:nvGraphicFramePr>
        <p:xfrm>
          <a:off x="316180" y="1064568"/>
          <a:ext cx="6225641" cy="7920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129509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3976917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52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5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style.css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header.php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Books.php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도서검색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도서 출력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수업별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교재 출력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Choose_count.php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회차선택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회차를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선택할 수 있다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수업목록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 목록이다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여기서 등록관리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성적관리로 넘어갈 수 있다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Config.php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Footer.php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Register_form.php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등록입력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등록하는 폼이다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Register_insert.php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등록입력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등록폼으로 데이터베이스에 등록할 수 있다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Register_list.php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등록목록출력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수업에 등록된 학생 목록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Score_form.php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성적입력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수업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회차에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성적 입력 폼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Score_insert.php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성적입력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성적을 데이터베이스에 입력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Score_list.php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성적목록출력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수업에 등록된 학생들의 성적 목록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7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43088"/>
              </p:ext>
            </p:extLst>
          </p:nvPr>
        </p:nvGraphicFramePr>
        <p:xfrm>
          <a:off x="316180" y="1064568"/>
          <a:ext cx="6225641" cy="7920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40612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3976917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52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5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학생을 데이터베이스에서 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학생등록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 학생을 등록하는 폼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학생등록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 학생 등록 폼으로 데이터베이스에 추가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학생검색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학생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키워드에 맞는 학생목록 출력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Teacher_delete.php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선생님을 데이터베이스에서 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Teacher_form.php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선생님등록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 선생님을 등록하는 폼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Teacher_insert.php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선생님등록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 선생님 등록 폼으로 데이터베이스에 추가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Teacher_list.php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선생님검색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선생님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키워드에 맞는 선생님 목록 출력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Util.php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Student_modify.php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학생의 정보를 수정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폼대로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데이터베이스에 업데이트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Teacher_modify.php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선생님수정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학생의 정보를 수정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폼대로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데이터베이스에 업데이트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8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28712"/>
              </p:ext>
            </p:extLst>
          </p:nvPr>
        </p:nvGraphicFramePr>
        <p:xfrm>
          <a:off x="329683" y="848544"/>
          <a:ext cx="6225641" cy="81369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670">
                <a:tc gridSpan="2">
                  <a:txBody>
                    <a:bodyPr/>
                    <a:lstStyle/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 관리 목록에는 해당 수업의 모든 학생의 성적 테이블이 나와있다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이 테이블은 학생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이름 그리고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1~12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회까지의 성적이 보여진다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성적관리 페이지 위쪽에는 이 수업의 성적을 입력할 수 있는 버튼이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 링크로 가면 원하는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회차를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선택할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회차를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선택하고 나면 학생의 성적을 입력할 수 있는 페이지가 나오는데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 페이지에는 해당 수업을 듣는 학생들의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이름과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성적기입칸이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 기입 후에는 해당 분반의 성적목록이 나온다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6691"/>
              </p:ext>
            </p:extLst>
          </p:nvPr>
        </p:nvGraphicFramePr>
        <p:xfrm>
          <a:off x="329683" y="848544"/>
          <a:ext cx="6225641" cy="81369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수업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670">
                <a:tc gridSpan="2">
                  <a:txBody>
                    <a:bodyPr/>
                    <a:lstStyle/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수업관리 페이지에는 수업리스트가 나와있다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상단에는 수업명으로 검색할 수 있는 검색창이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수업 옆에는 학생을 등록하거나 성적을 입력할 수 있는 버튼이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 버튼을 누르면 성적관리 혹은 등록 관리 기능을 수행할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 후에는 반별 학생목록을 볼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 후에는 수업에서 나갈 수 없다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39683"/>
              </p:ext>
            </p:extLst>
          </p:nvPr>
        </p:nvGraphicFramePr>
        <p:xfrm>
          <a:off x="329683" y="848544"/>
          <a:ext cx="6225641" cy="81369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670">
                <a:tc gridSpan="2">
                  <a:txBody>
                    <a:bodyPr/>
                    <a:lstStyle/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교재관리 페이지에는 교재 리스트가 나와있다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상단에는 수업에 따라 교재를 볼 수 있는 선택지와 검색 버튼이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선택지에서 원하는 수업을 선택하고 검색버튼을 누르면 해당 수업의 교재 목록을 확인할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2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9507"/>
              </p:ext>
            </p:extLst>
          </p:nvPr>
        </p:nvGraphicFramePr>
        <p:xfrm>
          <a:off x="329683" y="848544"/>
          <a:ext cx="6225641" cy="81369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관리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670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학원에서는 학생의 아이디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소속학교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성적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학부모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관리 페이지에서는 학원의 모든 학생들의 정보를 볼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위쪽에 검색창에서 이름으로 학생을 검색할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학생의 정보 옆에는 수정하거나 삭제할 수 있는 버튼이 존재한다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학생의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학보모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정보는 학부모 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전화번호를 두 가지를 저장한다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관리 페이지 위쪽에는 새로운 학생을 등록할 수 있는 버튼도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학생을 등록할 때는 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학부모 성명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학부모 전화번호를 반드시 기입해야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학생의 아이디는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시스템에서 랜덤으로 만들어진다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등록 후에는 학생 목록으로 돌아가져 기입된 학생의 정보를 확인할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정보를 삭제할 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학생과 관련된 모든 정보가 삭제된다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학생의 개인정보 외에 성적 기록도 모두 없어진다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98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ERD</a:t>
            </a:r>
            <a:r>
              <a:rPr lang="ko-KR" altLang="en-US" sz="2800" b="1" dirty="0">
                <a:latin typeface="+mj-ea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6351"/>
              </p:ext>
            </p:extLst>
          </p:nvPr>
        </p:nvGraphicFramePr>
        <p:xfrm>
          <a:off x="959898" y="5232532"/>
          <a:ext cx="1219200" cy="94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class                   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c_id</a:t>
                      </a:r>
                      <a:endParaRPr lang="en-US" altLang="ko-KR" sz="100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c-name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76419"/>
              </p:ext>
            </p:extLst>
          </p:nvPr>
        </p:nvGraphicFramePr>
        <p:xfrm>
          <a:off x="4508232" y="3253475"/>
          <a:ext cx="1219200" cy="170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4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u="sng" dirty="0" err="1">
                          <a:solidFill>
                            <a:schemeClr val="tx1"/>
                          </a:solidFill>
                        </a:rPr>
                        <a:t>s_id</a:t>
                      </a:r>
                      <a:endParaRPr lang="en-US" altLang="ko-KR" sz="1000" i="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u="none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sz="1000" i="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date-of-birth</a:t>
                      </a:r>
                    </a:p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age( )</a:t>
                      </a:r>
                    </a:p>
                    <a:p>
                      <a:pPr latinLnBrk="1"/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S_phone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  <a:p>
                      <a:pPr latinLnBrk="1"/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P_name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P_phone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20688" y="3708987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from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2364091" y="5771955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A0C7AC2-4A9C-46A7-9936-4AB6D237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38504"/>
              </p:ext>
            </p:extLst>
          </p:nvPr>
        </p:nvGraphicFramePr>
        <p:xfrm>
          <a:off x="984105" y="7453869"/>
          <a:ext cx="1219200" cy="79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teacher                   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t_id</a:t>
                      </a:r>
                      <a:endParaRPr lang="en-US" altLang="ko-KR" sz="100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 err="1">
                          <a:solidFill>
                            <a:schemeClr val="tx1"/>
                          </a:solidFill>
                        </a:rPr>
                        <a:t>t_name</a:t>
                      </a:r>
                      <a:endParaRPr lang="en-US" altLang="ko-KR" sz="1000" u="none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 err="1">
                          <a:solidFill>
                            <a:schemeClr val="tx1"/>
                          </a:solidFill>
                        </a:rPr>
                        <a:t>t_phone</a:t>
                      </a:r>
                      <a:endParaRPr lang="en-US" altLang="ko-KR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AutoShape 9">
            <a:extLst>
              <a:ext uri="{FF2B5EF4-FFF2-40B4-BE49-F238E27FC236}">
                <a16:creationId xmlns:a16="http://schemas.microsoft.com/office/drawing/2014/main" id="{8777CA88-FD01-4235-BB65-204A4BF22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17" y="6598015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teaches</a:t>
            </a:r>
          </a:p>
        </p:txBody>
      </p:sp>
      <p:sp>
        <p:nvSpPr>
          <p:cNvPr id="55" name="Text Box 28">
            <a:extLst>
              <a:ext uri="{FF2B5EF4-FFF2-40B4-BE49-F238E27FC236}">
                <a16:creationId xmlns:a16="http://schemas.microsoft.com/office/drawing/2014/main" id="{E33E5A21-CA5B-40B5-978C-10AD79A9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453" y="6331002"/>
            <a:ext cx="5002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88E86DB0-968D-4196-B509-4635F2820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213" y="7083201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4ED05A5-E770-4DD7-8736-C58D27D5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16231"/>
              </p:ext>
            </p:extLst>
          </p:nvPr>
        </p:nvGraphicFramePr>
        <p:xfrm>
          <a:off x="3645024" y="7055250"/>
          <a:ext cx="1616393" cy="109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textbook                   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book_no</a:t>
                      </a:r>
                      <a:endParaRPr lang="en-US" altLang="ko-KR" sz="100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publisher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image</a:t>
                      </a: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 Box 67">
            <a:extLst>
              <a:ext uri="{FF2B5EF4-FFF2-40B4-BE49-F238E27FC236}">
                <a16:creationId xmlns:a16="http://schemas.microsoft.com/office/drawing/2014/main" id="{B32CCC8E-13A4-4645-97E9-E60BD8E4A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132" y="6684582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65" name="AutoShape 9">
            <a:extLst>
              <a:ext uri="{FF2B5EF4-FFF2-40B4-BE49-F238E27FC236}">
                <a16:creationId xmlns:a16="http://schemas.microsoft.com/office/drawing/2014/main" id="{8C262E0D-94BC-4BB8-8209-51053641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681" y="6178341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uses</a:t>
            </a:r>
          </a:p>
        </p:txBody>
      </p:sp>
      <p:cxnSp>
        <p:nvCxnSpPr>
          <p:cNvPr id="66" name="AutoShape 17">
            <a:extLst>
              <a:ext uri="{FF2B5EF4-FFF2-40B4-BE49-F238E27FC236}">
                <a16:creationId xmlns:a16="http://schemas.microsoft.com/office/drawing/2014/main" id="{6AC7F275-AD1C-4F39-8B1C-014834B8D214}"/>
              </a:ext>
            </a:extLst>
          </p:cNvPr>
          <p:cNvCxnSpPr>
            <a:cxnSpLocks noChangeShapeType="1"/>
            <a:stCxn id="65" idx="3"/>
            <a:endCxn id="62" idx="0"/>
          </p:cNvCxnSpPr>
          <p:nvPr/>
        </p:nvCxnSpPr>
        <p:spPr bwMode="auto">
          <a:xfrm>
            <a:off x="4040306" y="6395829"/>
            <a:ext cx="412914" cy="659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10CFB59-7CEA-4C32-BB98-0F3E0FA8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9486"/>
              </p:ext>
            </p:extLst>
          </p:nvPr>
        </p:nvGraphicFramePr>
        <p:xfrm>
          <a:off x="2264482" y="1762670"/>
          <a:ext cx="1219200" cy="246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register                 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One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Two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Three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Four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Five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Six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Seven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Eight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Nine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Ten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Eleven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Twelve</a:t>
                      </a:r>
                    </a:p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S_id</a:t>
                      </a:r>
                      <a:endParaRPr lang="en-US" altLang="ko-KR" sz="100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C_id</a:t>
                      </a:r>
                      <a:endParaRPr lang="en-US" altLang="ko-KR" sz="10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AutoShape 9">
            <a:extLst>
              <a:ext uri="{FF2B5EF4-FFF2-40B4-BE49-F238E27FC236}">
                <a16:creationId xmlns:a16="http://schemas.microsoft.com/office/drawing/2014/main" id="{2647E55C-23D7-4BE9-A448-7D165BFF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319" y="2459188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got</a:t>
            </a:r>
          </a:p>
        </p:txBody>
      </p:sp>
      <p:sp>
        <p:nvSpPr>
          <p:cNvPr id="70" name="Text Box 67">
            <a:extLst>
              <a:ext uri="{FF2B5EF4-FFF2-40B4-BE49-F238E27FC236}">
                <a16:creationId xmlns:a16="http://schemas.microsoft.com/office/drawing/2014/main" id="{9A1D0E2F-CAC4-4DEE-B0A3-148B5534D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473" y="2862661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71" name="Text Box 67">
            <a:extLst>
              <a:ext uri="{FF2B5EF4-FFF2-40B4-BE49-F238E27FC236}">
                <a16:creationId xmlns:a16="http://schemas.microsoft.com/office/drawing/2014/main" id="{5FB32118-2B07-4BC8-B1FB-C45964846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6742" y="2203526"/>
            <a:ext cx="3962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74" name="Text Box 67">
            <a:extLst>
              <a:ext uri="{FF2B5EF4-FFF2-40B4-BE49-F238E27FC236}">
                <a16:creationId xmlns:a16="http://schemas.microsoft.com/office/drawing/2014/main" id="{32DFCD65-013C-4B3B-BF13-DAF6CB94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519" y="4515004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75" name="Text Box 67">
            <a:extLst>
              <a:ext uri="{FF2B5EF4-FFF2-40B4-BE49-F238E27FC236}">
                <a16:creationId xmlns:a16="http://schemas.microsoft.com/office/drawing/2014/main" id="{37EA5802-A55D-4250-A778-EE80A5DF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385" y="3122697"/>
            <a:ext cx="3962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cxnSp>
        <p:nvCxnSpPr>
          <p:cNvPr id="76" name="AutoShape 17">
            <a:extLst>
              <a:ext uri="{FF2B5EF4-FFF2-40B4-BE49-F238E27FC236}">
                <a16:creationId xmlns:a16="http://schemas.microsoft.com/office/drawing/2014/main" id="{E0E36A06-1F88-4A85-9756-743199426F0C}"/>
              </a:ext>
            </a:extLst>
          </p:cNvPr>
          <p:cNvCxnSpPr>
            <a:cxnSpLocks noChangeShapeType="1"/>
            <a:stCxn id="4" idx="3"/>
            <a:endCxn id="65" idx="1"/>
          </p:cNvCxnSpPr>
          <p:nvPr/>
        </p:nvCxnSpPr>
        <p:spPr bwMode="auto">
          <a:xfrm>
            <a:off x="2179098" y="5704834"/>
            <a:ext cx="543583" cy="6909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7">
            <a:extLst>
              <a:ext uri="{FF2B5EF4-FFF2-40B4-BE49-F238E27FC236}">
                <a16:creationId xmlns:a16="http://schemas.microsoft.com/office/drawing/2014/main" id="{F273A5A0-E302-4EE0-B797-BA16226326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78285" y="7055266"/>
            <a:ext cx="27732" cy="4208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8">
            <a:extLst>
              <a:ext uri="{FF2B5EF4-FFF2-40B4-BE49-F238E27FC236}">
                <a16:creationId xmlns:a16="http://schemas.microsoft.com/office/drawing/2014/main" id="{86E0891C-4008-4124-9D17-6F1B60238E2E}"/>
              </a:ext>
            </a:extLst>
          </p:cNvPr>
          <p:cNvCxnSpPr>
            <a:cxnSpLocks noChangeShapeType="1"/>
            <a:stCxn id="4" idx="0"/>
            <a:endCxn id="7" idx="2"/>
          </p:cNvCxnSpPr>
          <p:nvPr/>
        </p:nvCxnSpPr>
        <p:spPr bwMode="auto">
          <a:xfrm flipH="1" flipV="1">
            <a:off x="1279501" y="4143962"/>
            <a:ext cx="289997" cy="1088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8">
            <a:extLst>
              <a:ext uri="{FF2B5EF4-FFF2-40B4-BE49-F238E27FC236}">
                <a16:creationId xmlns:a16="http://schemas.microsoft.com/office/drawing/2014/main" id="{A2300128-DB6A-4312-B65B-4F1B4CDF469C}"/>
              </a:ext>
            </a:extLst>
          </p:cNvPr>
          <p:cNvCxnSpPr>
            <a:cxnSpLocks noChangeShapeType="1"/>
            <a:stCxn id="60" idx="3"/>
            <a:endCxn id="6" idx="0"/>
          </p:cNvCxnSpPr>
          <p:nvPr/>
        </p:nvCxnSpPr>
        <p:spPr bwMode="auto">
          <a:xfrm>
            <a:off x="5026944" y="2676676"/>
            <a:ext cx="90888" cy="576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E130EB-2BDA-4FC6-861A-266EBAA5FFB0}"/>
              </a:ext>
            </a:extLst>
          </p:cNvPr>
          <p:cNvCxnSpPr>
            <a:cxnSpLocks/>
            <a:stCxn id="7" idx="0"/>
            <a:endCxn id="35" idx="1"/>
          </p:cNvCxnSpPr>
          <p:nvPr/>
        </p:nvCxnSpPr>
        <p:spPr>
          <a:xfrm flipV="1">
            <a:off x="1279501" y="2996972"/>
            <a:ext cx="984981" cy="7120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1461EBC-508D-453B-82AD-5A282ACD2A60}"/>
              </a:ext>
            </a:extLst>
          </p:cNvPr>
          <p:cNvCxnSpPr>
            <a:cxnSpLocks/>
            <a:stCxn id="35" idx="3"/>
            <a:endCxn id="60" idx="1"/>
          </p:cNvCxnSpPr>
          <p:nvPr/>
        </p:nvCxnSpPr>
        <p:spPr>
          <a:xfrm flipV="1">
            <a:off x="3483682" y="2676676"/>
            <a:ext cx="225637" cy="320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A5B378D-652E-4591-B399-00F494A03199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1569498" y="6177136"/>
            <a:ext cx="27732" cy="42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1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25869</TotalTime>
  <Words>3419</Words>
  <Application>Microsoft Office PowerPoint</Application>
  <PresentationFormat>A4 용지(210x297mm)</PresentationFormat>
  <Paragraphs>962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HY신명조</vt:lpstr>
      <vt:lpstr>굴림</vt:lpstr>
      <vt:lpstr>맑은 고딕</vt:lpstr>
      <vt:lpstr>함초롬바탕</vt:lpstr>
      <vt:lpstr>휴먼편지체</vt:lpstr>
      <vt:lpstr>Arial</vt:lpstr>
      <vt:lpstr>Helvetica</vt:lpstr>
      <vt:lpstr>Times New Roman</vt:lpstr>
      <vt:lpstr>Wingdings</vt:lpstr>
      <vt:lpstr>Office 테마</vt:lpstr>
      <vt:lpstr>DATABASE   Term Project </vt:lpstr>
      <vt:lpstr>업무개요서 : 업무개요</vt:lpstr>
      <vt:lpstr>기능분해도</vt:lpstr>
      <vt:lpstr>요구사항 명세서 : 기능별 </vt:lpstr>
      <vt:lpstr>요구사항 명세서 : 기능별 </vt:lpstr>
      <vt:lpstr>요구사항 명세서 : 기능별 </vt:lpstr>
      <vt:lpstr>요구사항 명세서 : 기능별 </vt:lpstr>
      <vt:lpstr>요구사항 명세서 : 기능별 </vt:lpstr>
      <vt:lpstr>ERD </vt:lpstr>
      <vt:lpstr>프로세스 계층도</vt:lpstr>
      <vt:lpstr>프로세스 계층도 및 설명서</vt:lpstr>
      <vt:lpstr>프로세스 계층도 및 설명서</vt:lpstr>
      <vt:lpstr>프로세스 계층도 및 설명서</vt:lpstr>
      <vt:lpstr>프로세스 계층도 및 설명서</vt:lpstr>
      <vt:lpstr>릴레이션 정의서 </vt:lpstr>
      <vt:lpstr>릴레이션 정의서 </vt:lpstr>
      <vt:lpstr>릴레이션 정의서 </vt:lpstr>
      <vt:lpstr>릴레이션 정의서 </vt:lpstr>
      <vt:lpstr>릴레이션 정의서 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DB 구현 내역서</vt:lpstr>
      <vt:lpstr>DB 구현 내역서</vt:lpstr>
      <vt:lpstr>DB 구현 내역서</vt:lpstr>
      <vt:lpstr>DB 구현 내역서</vt:lpstr>
      <vt:lpstr>DB 구현 내역서</vt:lpstr>
      <vt:lpstr>소스 코드 요약 설명서</vt:lpstr>
      <vt:lpstr>소스 코드 요약 설명서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배은지</cp:lastModifiedBy>
  <cp:revision>179</cp:revision>
  <dcterms:created xsi:type="dcterms:W3CDTF">2011-09-22T12:41:15Z</dcterms:created>
  <dcterms:modified xsi:type="dcterms:W3CDTF">2018-05-29T04:26:58Z</dcterms:modified>
</cp:coreProperties>
</file>