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sldIdLst>
    <p:sldId id="265" r:id="rId2"/>
    <p:sldId id="278" r:id="rId3"/>
    <p:sldId id="280" r:id="rId4"/>
    <p:sldId id="281" r:id="rId5"/>
    <p:sldId id="283" r:id="rId6"/>
    <p:sldId id="285" r:id="rId7"/>
    <p:sldId id="286" r:id="rId8"/>
    <p:sldId id="287" r:id="rId9"/>
    <p:sldId id="288" r:id="rId10"/>
    <p:sldId id="284" r:id="rId11"/>
    <p:sldId id="290" r:id="rId12"/>
    <p:sldId id="292" r:id="rId13"/>
    <p:sldId id="289" r:id="rId14"/>
    <p:sldId id="293" r:id="rId15"/>
    <p:sldId id="294" r:id="rId16"/>
    <p:sldId id="295" r:id="rId17"/>
    <p:sldId id="296" r:id="rId18"/>
    <p:sldId id="297" r:id="rId19"/>
    <p:sldId id="314" r:id="rId20"/>
    <p:sldId id="301" r:id="rId21"/>
    <p:sldId id="300" r:id="rId22"/>
    <p:sldId id="302" r:id="rId23"/>
    <p:sldId id="303" r:id="rId24"/>
    <p:sldId id="304" r:id="rId25"/>
    <p:sldId id="305" r:id="rId26"/>
    <p:sldId id="307" r:id="rId27"/>
    <p:sldId id="306" r:id="rId28"/>
    <p:sldId id="308" r:id="rId29"/>
    <p:sldId id="279" r:id="rId30"/>
    <p:sldId id="310" r:id="rId31"/>
    <p:sldId id="312" r:id="rId32"/>
    <p:sldId id="309" r:id="rId33"/>
    <p:sldId id="269" r:id="rId34"/>
    <p:sldId id="270" r:id="rId35"/>
    <p:sldId id="271" r:id="rId36"/>
    <p:sldId id="272" r:id="rId37"/>
    <p:sldId id="315" r:id="rId38"/>
    <p:sldId id="317" r:id="rId39"/>
    <p:sldId id="318" r:id="rId40"/>
    <p:sldId id="319" r:id="rId41"/>
    <p:sldId id="313" r:id="rId42"/>
    <p:sldId id="273" r:id="rId43"/>
    <p:sldId id="274" r:id="rId44"/>
    <p:sldId id="275" r:id="rId45"/>
    <p:sldId id="277" r:id="rId46"/>
    <p:sldId id="27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1731"/>
    <a:srgbClr val="8D1732"/>
    <a:srgbClr val="94C893"/>
    <a:srgbClr val="000000"/>
    <a:srgbClr val="D8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/>
    <p:restoredTop sz="94643"/>
  </p:normalViewPr>
  <p:slideViewPr>
    <p:cSldViewPr snapToGrid="0" snapToObjects="1">
      <p:cViewPr varScale="1">
        <p:scale>
          <a:sx n="77" d="100"/>
          <a:sy n="77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024D4-8219-4EEB-977B-76F389E98656}" type="datetimeFigureOut">
              <a:rPr lang="en-US" smtClean="0"/>
              <a:t>3/28/2019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7CC3-E8E8-4F6E-9A6D-5C80D8EB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who didn’t bring a device,</a:t>
            </a:r>
            <a:r>
              <a:rPr lang="en-US" baseline="0" dirty="0" smtClean="0"/>
              <a:t> offer to email them via </a:t>
            </a:r>
            <a:r>
              <a:rPr lang="en-US" baseline="0" dirty="0" err="1" smtClean="0"/>
              <a:t>EventBrite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6B546-8556-4315-96DD-942723B5899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220B2-C771-AE4F-8FE7-EB1107854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013"/>
          <a:stretch/>
        </p:blipFill>
        <p:spPr>
          <a:xfrm>
            <a:off x="0" y="-1"/>
            <a:ext cx="12192000" cy="59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0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A1E63992-3678-4440-AC42-4DA11D3FBD47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600201"/>
            <a:ext cx="10972800" cy="415980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32">
            <a:extLst>
              <a:ext uri="{FF2B5EF4-FFF2-40B4-BE49-F238E27FC236}">
                <a16:creationId xmlns:a16="http://schemas.microsoft.com/office/drawing/2014/main" id="{99EAABD5-A2BE-4C45-ADAD-C05B74CA4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AAB0CA-5B98-4C42-98D9-2D3A354B3B9D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914A7B-A442-5043-BB9D-3CD963C42E3F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BA6BC723-8099-ED43-B0F0-E4FC981BD51C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2EC75C5A-889A-F444-B654-D78203924767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 Diagonal Corner Rectangle 17">
                <a:extLst>
                  <a:ext uri="{FF2B5EF4-FFF2-40B4-BE49-F238E27FC236}">
                    <a16:creationId xmlns:a16="http://schemas.microsoft.com/office/drawing/2014/main" id="{4FA9DE38-4414-DE47-B178-AFBA0370262E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D7010-42CD-0046-98BE-A98FAE62D111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2FBCA-23ED-0D49-9E03-E3C66D176FD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47BDCB-8841-4E47-9085-58397A220DC0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29CAAB8B-26C9-C943-A950-BA9E40F83300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0A3250A1-1D86-2F46-92D6-881AE7D93D9E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Diagonal Corner Rectangle 23">
                <a:extLst>
                  <a:ext uri="{FF2B5EF4-FFF2-40B4-BE49-F238E27FC236}">
                    <a16:creationId xmlns:a16="http://schemas.microsoft.com/office/drawing/2014/main" id="{1D819073-1129-0C46-8830-CAC821999C0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D7932E-CA18-CA46-8A0A-DD42D6C2C29C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tical Title 1">
            <a:extLst>
              <a:ext uri="{FF2B5EF4-FFF2-40B4-BE49-F238E27FC236}">
                <a16:creationId xmlns:a16="http://schemas.microsoft.com/office/drawing/2014/main" id="{4945D1F3-6DA7-944D-8F98-EBE1BD9F891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9"/>
            <a:ext cx="2743200" cy="5470963"/>
          </a:xfrm>
          <a:prstGeom prst="rect">
            <a:avLst/>
          </a:prstGeom>
        </p:spPr>
        <p:txBody>
          <a:bodyPr vert="eaVert" anchor="ctr"/>
          <a:lstStyle>
            <a:lvl1pPr algn="ctr">
              <a:defRPr sz="3600" b="1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6" name="Vertical Text Placeholder 2">
            <a:extLst>
              <a:ext uri="{FF2B5EF4-FFF2-40B4-BE49-F238E27FC236}">
                <a16:creationId xmlns:a16="http://schemas.microsoft.com/office/drawing/2014/main" id="{60726F8C-00A6-2849-B537-77354CFD139E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488272" y="274639"/>
            <a:ext cx="8147728" cy="547984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8F5E46-07F9-DB42-81C2-3FECCFDD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2">
            <a:extLst>
              <a:ext uri="{FF2B5EF4-FFF2-40B4-BE49-F238E27FC236}">
                <a16:creationId xmlns:a16="http://schemas.microsoft.com/office/drawing/2014/main" id="{C3003C1E-896F-1648-9F73-CBBDC3A58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8F3EB3-EF9B-A440-9832-A1BB2ADC4904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161901-976D-5E4C-8EDD-A69224CE8BAC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3" name="Round Diagonal Corner Rectangle 12">
                <a:extLst>
                  <a:ext uri="{FF2B5EF4-FFF2-40B4-BE49-F238E27FC236}">
                    <a16:creationId xmlns:a16="http://schemas.microsoft.com/office/drawing/2014/main" id="{9DA2D972-B16A-7C49-A334-68657373855B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 Diagonal Corner Rectangle 13">
                <a:extLst>
                  <a:ext uri="{FF2B5EF4-FFF2-40B4-BE49-F238E27FC236}">
                    <a16:creationId xmlns:a16="http://schemas.microsoft.com/office/drawing/2014/main" id="{7D9F0ADE-2ADC-2E48-86F9-42C5D3BC2189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4F2BBAC9-ABFA-EB41-91B3-1B1A520842A1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EFAD7B-FD4C-3A47-A7A1-A848B53351D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EF07A1-4BD8-6244-B400-B5B1F5A8EF9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724DBB-0E25-8A46-800A-863F2CBCC4B5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BC9A81C-D9DC-734D-A2CC-C86D085044D9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4FC26E3F-79CA-2948-A5E2-D0D339A1D5C8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FE95BC62-B0BA-0644-9423-E377CE796AD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F62647-526E-844D-872A-10B47AD363C7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5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337E16B-11F9-6546-B5F6-70BABE1AB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 cap="all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6F90AA-DA2A-5C43-BA38-54DFC74F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317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43EEB6-89B0-834D-BF97-E4A9B625C9D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4062" y="1600201"/>
            <a:ext cx="5384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3049F9-4598-FF4D-BA84-F66C4EB7B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8400" y="1600201"/>
            <a:ext cx="53340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itle 32">
            <a:extLst>
              <a:ext uri="{FF2B5EF4-FFF2-40B4-BE49-F238E27FC236}">
                <a16:creationId xmlns:a16="http://schemas.microsoft.com/office/drawing/2014/main" id="{60E634AB-BC03-6447-9FC7-2ED4A3CC47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B24D15-87C4-4746-A2B4-54C0E01F47EF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A57BC3-457D-6047-BA50-517265ADABE1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B6053FB0-9E38-1547-8128-C747FA173625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ound Diagonal Corner Rectangle 19">
                <a:extLst>
                  <a:ext uri="{FF2B5EF4-FFF2-40B4-BE49-F238E27FC236}">
                    <a16:creationId xmlns:a16="http://schemas.microsoft.com/office/drawing/2014/main" id="{E9AAD96A-8E3A-1948-9A4E-5DD957FEFD2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5AF33F87-5ECD-F944-9EBF-85F6631ED657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56A71B-D49B-144E-9313-8AE3BBB5C292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32AEF-8BBB-6D40-B2D4-EB9FFFF5B2E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6CE490-125F-9048-813F-178BE8E179F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5" name="Round Diagonal Corner Rectangle 24">
                <a:extLst>
                  <a:ext uri="{FF2B5EF4-FFF2-40B4-BE49-F238E27FC236}">
                    <a16:creationId xmlns:a16="http://schemas.microsoft.com/office/drawing/2014/main" id="{5ED419BB-9B74-7941-AC6A-ADF425BE35B4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 Diagonal Corner Rectangle 25">
                <a:extLst>
                  <a:ext uri="{FF2B5EF4-FFF2-40B4-BE49-F238E27FC236}">
                    <a16:creationId xmlns:a16="http://schemas.microsoft.com/office/drawing/2014/main" id="{1454FFEE-4148-5E4D-8D6D-848E2081CF8A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B18CE487-85A5-9040-BF6D-01DC3956A7E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0E96D9-FF2B-F846-A6EA-3CE4CBC40D1F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8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2395DC-C0AE-DF49-85D2-A28C7C41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94BF3C8-8610-584B-AAA9-8893AB7D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64896E-2AF1-F448-92A3-853AE07FEBF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" y="2208741"/>
            <a:ext cx="5386917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517C657-E305-2D43-978C-537FCD037E7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4436" y="2208741"/>
            <a:ext cx="5387971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32">
            <a:extLst>
              <a:ext uri="{FF2B5EF4-FFF2-40B4-BE49-F238E27FC236}">
                <a16:creationId xmlns:a16="http://schemas.microsoft.com/office/drawing/2014/main" id="{53E3DB66-25D7-BD44-A1C3-6B8C17D6C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CD406-DFBA-3B4F-A57D-4325A2177EBC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E752EA-FA99-7A43-8CA4-7519B5BA8AF9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64B5EE01-A6E7-954A-A8D2-4A3868953FF6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FE2900F7-DA15-0C4F-A1BA-701C0D6C3080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75019066-163A-A144-8BB3-440C4A1358E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D5E1B4-53C2-3648-96FC-F49194602B9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B7E670-8956-D047-9700-DB410D2390DF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150FD8-811E-DE46-9EC2-056855D972D6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E8A80DCB-24D5-2945-8728-51AECA9F9C6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 Diagonal Corner Rectangle 27">
                <a:extLst>
                  <a:ext uri="{FF2B5EF4-FFF2-40B4-BE49-F238E27FC236}">
                    <a16:creationId xmlns:a16="http://schemas.microsoft.com/office/drawing/2014/main" id="{AC5A86DD-33DC-234F-9E39-963FEA3290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Diagonal Corner Rectangle 28">
                <a:extLst>
                  <a:ext uri="{FF2B5EF4-FFF2-40B4-BE49-F238E27FC236}">
                    <a16:creationId xmlns:a16="http://schemas.microsoft.com/office/drawing/2014/main" id="{23006AD9-A904-FD44-A40F-739D0064373B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8B6D6-287E-9E4B-B1BC-FC1846C18C7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2">
            <a:extLst>
              <a:ext uri="{FF2B5EF4-FFF2-40B4-BE49-F238E27FC236}">
                <a16:creationId xmlns:a16="http://schemas.microsoft.com/office/drawing/2014/main" id="{0089BF0D-90E8-0644-B68A-54651CFF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2EBB74-7ECC-4E4B-AB18-0D9009247AF5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C13478-BE83-CD40-9562-215DC6CC117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0E22A286-31C7-C644-A4E9-55205188B25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5D4AD4DD-DAA2-1A41-A966-26324061CA8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EFA87F12-CCE3-E140-B8AD-A2ABA7036ED0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D35C4-1A47-944F-B41F-DABB6E25D42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1B21ED-3EC1-4B43-9254-8B3887A4344D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AB4B1A-EF07-774F-A85F-CBBA5F43E2A7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F5CF3FE-6C97-6045-9AA9-65DD11DE96B7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D6B96F73-A486-DE4B-B698-1D885CF567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E61192A4-05B1-C349-8939-F3AE373B649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BF3DCA-FE0A-F646-B5C3-4AA0EA54AC40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5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B840E-5053-784E-BB17-EDE2DA1F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89037"/>
            <a:ext cx="4526400" cy="4134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22A3B6-DB20-8945-AFE9-192B72B02B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51170" y="648170"/>
            <a:ext cx="6360000" cy="51156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2">
            <a:extLst>
              <a:ext uri="{FF2B5EF4-FFF2-40B4-BE49-F238E27FC236}">
                <a16:creationId xmlns:a16="http://schemas.microsoft.com/office/drawing/2014/main" id="{E11F9DAF-F188-BB47-A163-E562D104D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3965741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CF574B-C933-E841-AF5B-311045DB39B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7C562C-E9FF-804F-AC2C-5E42FBFCFDEE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E981BEF-CE55-464A-8D36-902EA4CB7AF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87B81E55-7C50-9442-BF22-FD96A12C12A6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953601EC-E644-5E4F-AD83-8D754030E028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93746B-7680-034F-B4E8-93209A7B676B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16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6AE9DD-7A3E-9C4D-B1FB-A15437397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9717" y="4579200"/>
            <a:ext cx="7315200" cy="57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6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26FFF07-DD61-A44C-B8FC-07402D492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89717" y="612786"/>
            <a:ext cx="7315200" cy="3815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A3F1D29-D57F-A740-8200-A739224E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9717" y="5155200"/>
            <a:ext cx="7315200" cy="48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8123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1BFACB5-E228-5348-AAB6-2EF9FB68EA87}"/>
              </a:ext>
            </a:extLst>
          </p:cNvPr>
          <p:cNvSpPr txBox="1"/>
          <p:nvPr userDrawn="1"/>
        </p:nvSpPr>
        <p:spPr>
          <a:xfrm>
            <a:off x="8527355" y="6171276"/>
            <a:ext cx="341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Forge the future, Sooner, at the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intellectual crossroads of the university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C6D75E-6122-DB41-913C-4D388A5F619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72" y="6028325"/>
            <a:ext cx="2990273" cy="7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ou.edu/carpentries" TargetMode="External"/><Relationship Id="rId2" Type="http://schemas.openxmlformats.org/officeDocument/2006/relationships/hyperlink" Target="https://calendar.ou.edu/dsh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libraries.ou.edu/davis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oulib_davis_worksho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18C8198-7484-4040-9D03-425448E3ED98}"/>
              </a:ext>
            </a:extLst>
          </p:cNvPr>
          <p:cNvSpPr txBox="1">
            <a:spLocks/>
          </p:cNvSpPr>
          <p:nvPr/>
        </p:nvSpPr>
        <p:spPr>
          <a:xfrm>
            <a:off x="0" y="2715552"/>
            <a:ext cx="12192000" cy="562544"/>
          </a:xfrm>
          <a:prstGeom prst="rect">
            <a:avLst/>
          </a:prstGeom>
          <a:effectLst>
            <a:outerShdw blurRad="63500" sx="111000" sy="111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Data-driven visualizations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993" y="4797468"/>
            <a:ext cx="1053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We’ll be doing group activities –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please sit with at least one other person!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Step 1: how many data points do you have?</a:t>
            </a:r>
          </a:p>
          <a:p>
            <a:endParaRPr lang="en-US" dirty="0"/>
          </a:p>
          <a:p>
            <a:r>
              <a:rPr lang="en-US" dirty="0" smtClean="0"/>
              <a:t>53,940 rows</a:t>
            </a:r>
          </a:p>
          <a:p>
            <a:r>
              <a:rPr lang="en-US" dirty="0" smtClean="0"/>
              <a:t>“More than a few”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2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 you have?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25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037523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 you have?</a:t>
            </a:r>
          </a:p>
          <a:p>
            <a:r>
              <a:rPr lang="en-US" dirty="0" smtClean="0"/>
              <a:t>4 </a:t>
            </a:r>
            <a:r>
              <a:rPr lang="en-US" dirty="0"/>
              <a:t>columns/variables</a:t>
            </a:r>
          </a:p>
          <a:p>
            <a:pPr lvl="1"/>
            <a:r>
              <a:rPr lang="en-US" dirty="0"/>
              <a:t>Two </a:t>
            </a:r>
            <a:r>
              <a:rPr lang="en-US" dirty="0" smtClean="0"/>
              <a:t>numeric (</a:t>
            </a:r>
            <a:r>
              <a:rPr lang="en-US" dirty="0"/>
              <a:t>carat, price)</a:t>
            </a:r>
          </a:p>
          <a:p>
            <a:pPr lvl="1"/>
            <a:r>
              <a:rPr lang="en-US" dirty="0"/>
              <a:t>Two </a:t>
            </a:r>
            <a:r>
              <a:rPr lang="en-US" dirty="0" smtClean="0"/>
              <a:t>categorical (cut</a:t>
            </a:r>
            <a:r>
              <a:rPr lang="en-US" dirty="0"/>
              <a:t>, clarity)</a:t>
            </a:r>
          </a:p>
          <a:p>
            <a:r>
              <a:rPr lang="en-US" dirty="0" smtClean="0"/>
              <a:t>Which we are going to use depends on our question</a:t>
            </a:r>
            <a:endParaRPr lang="en-US" dirty="0" smtClean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5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with our two numeric </a:t>
            </a:r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19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variables and choose “2”</a:t>
            </a:r>
          </a:p>
          <a:p>
            <a:r>
              <a:rPr lang="en-US" dirty="0" smtClean="0"/>
              <a:t>Are your data currently raw or summaries?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9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Let’s start with our two numeric variables and choose “2”</a:t>
            </a:r>
          </a:p>
          <a:p>
            <a:r>
              <a:rPr lang="en-US" dirty="0">
                <a:solidFill>
                  <a:schemeClr val="bg2"/>
                </a:solidFill>
              </a:rPr>
              <a:t>Are your data currently raw or summaries?</a:t>
            </a:r>
          </a:p>
          <a:p>
            <a:r>
              <a:rPr lang="en-US" dirty="0" smtClean="0"/>
              <a:t>Is your x/predictor/independent variable numeric or categorical?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5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Let’s start with our two numeric variables and choose “2”</a:t>
            </a:r>
          </a:p>
          <a:p>
            <a:r>
              <a:rPr lang="en-US" dirty="0">
                <a:solidFill>
                  <a:schemeClr val="bg2"/>
                </a:solidFill>
              </a:rPr>
              <a:t>Are your data currently raw or summaries?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Is your x/predictor/independent variable numeric or categorical?</a:t>
            </a:r>
          </a:p>
          <a:p>
            <a:r>
              <a:rPr lang="en-US" dirty="0" smtClean="0"/>
              <a:t>Make a scatterplot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4083" y="1342871"/>
            <a:ext cx="5554249" cy="47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92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“variables 3+ are”</a:t>
            </a:r>
          </a:p>
          <a:p>
            <a:pPr marL="0" indent="0">
              <a:buNone/>
            </a:pPr>
            <a:r>
              <a:rPr lang="en-US" dirty="0" smtClean="0"/>
              <a:t>(just right of step 1)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46375" y="2114771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78700" y="3436037"/>
            <a:ext cx="977900" cy="94546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Variables 3+ are…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 know we want a scatterplot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647123" y="2847314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067630" y="4221271"/>
            <a:ext cx="3506420" cy="7113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</a:t>
            </a:r>
            <a:r>
              <a:rPr lang="en-US" dirty="0"/>
              <a:t>a sentence, table, or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maximize </a:t>
            </a:r>
            <a:r>
              <a:rPr lang="en-US" dirty="0"/>
              <a:t>data portrayed to a </a:t>
            </a:r>
            <a:r>
              <a:rPr lang="en-US" dirty="0" smtClean="0"/>
              <a:t>reader</a:t>
            </a:r>
          </a:p>
          <a:p>
            <a:r>
              <a:rPr lang="en-US" dirty="0" smtClean="0"/>
              <a:t>present </a:t>
            </a:r>
            <a:r>
              <a:rPr lang="en-US" dirty="0"/>
              <a:t>your data with </a:t>
            </a:r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Goals for today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variables?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56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variables?</a:t>
            </a:r>
          </a:p>
          <a:p>
            <a:r>
              <a:rPr lang="en-US" dirty="0" smtClean="0"/>
              <a:t>Two = “Few” ???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90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 ???</a:t>
            </a:r>
          </a:p>
          <a:p>
            <a:r>
              <a:rPr lang="en-US" dirty="0" smtClean="0"/>
              <a:t>Distinguish by symbols and colors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93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 ???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Distinguish by symbols and colors</a:t>
            </a:r>
          </a:p>
          <a:p>
            <a:r>
              <a:rPr lang="en-US" dirty="0" smtClean="0"/>
              <a:t>Ask your colleagues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72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 ???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Distinguish by symbols and colors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Ask your colleagues</a:t>
            </a:r>
          </a:p>
          <a:p>
            <a:r>
              <a:rPr lang="en-US" dirty="0"/>
              <a:t>Reviewer 3: </a:t>
            </a:r>
            <a:r>
              <a:rPr lang="en-US" dirty="0" smtClean="0"/>
              <a:t>“plot </a:t>
            </a:r>
            <a:r>
              <a:rPr lang="en-US" dirty="0"/>
              <a:t>hard to </a:t>
            </a:r>
            <a:r>
              <a:rPr lang="en-US" dirty="0" smtClean="0"/>
              <a:t>read!!!”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51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140286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grouping variables?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169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140286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/>
              <a:t>Reviewer 3: “plot hard to read!!!”</a:t>
            </a:r>
          </a:p>
          <a:p>
            <a:r>
              <a:rPr lang="en-US" dirty="0" smtClean="0"/>
              <a:t>So, t</a:t>
            </a:r>
            <a:r>
              <a:rPr lang="en-US" dirty="0" smtClean="0"/>
              <a:t>ry </a:t>
            </a:r>
            <a:r>
              <a:rPr lang="en-US" dirty="0" smtClean="0"/>
              <a:t>“few to many”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36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140286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Reviewer 3: “plot hard to read!!!”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So, try </a:t>
            </a:r>
            <a:r>
              <a:rPr lang="en-US" dirty="0" smtClean="0">
                <a:solidFill>
                  <a:schemeClr val="bg2"/>
                </a:solidFill>
              </a:rPr>
              <a:t>“few to many”</a:t>
            </a:r>
          </a:p>
          <a:p>
            <a:r>
              <a:rPr lang="en-US" dirty="0" smtClean="0"/>
              <a:t>Plot data in panels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5489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140286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Reviewer 3: “plot hard to read!!!”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Try “few to many”</a:t>
            </a:r>
          </a:p>
          <a:p>
            <a:r>
              <a:rPr lang="en-US" dirty="0" smtClean="0"/>
              <a:t>Plot data in panels</a:t>
            </a:r>
          </a:p>
          <a:p>
            <a:r>
              <a:rPr lang="en-US" dirty="0" smtClean="0"/>
              <a:t>Reviewer 3:</a:t>
            </a:r>
            <a:br>
              <a:rPr lang="en-US" dirty="0" smtClean="0"/>
            </a:br>
            <a:r>
              <a:rPr lang="en-US" dirty="0" smtClean="0"/>
              <a:t>“much clearer!”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2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51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groups of 2 or more (table as a group is good)</a:t>
            </a:r>
          </a:p>
          <a:p>
            <a:r>
              <a:rPr lang="en-US" dirty="0" smtClean="0"/>
              <a:t>Introduce yourselves with name and describe research in 1-3 words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Get started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4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232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Data/ink ratio and data density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467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2970" y="1790297"/>
            <a:ext cx="443903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related items needing connected</a:t>
            </a:r>
          </a:p>
          <a:p>
            <a:r>
              <a:rPr lang="en-US" dirty="0" smtClean="0"/>
              <a:t>Not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Extraneous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Unnecessary color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contrast between shades of blue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 </a:t>
            </a:r>
            <a:r>
              <a:rPr lang="en-US" dirty="0"/>
              <a:t>sizes (presentations vs manuscripts)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751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improvements can we make?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2867" y="2031585"/>
            <a:ext cx="39771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data density with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Color contrasts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font size for readability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23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058181" y="1176118"/>
            <a:ext cx="40113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Test or change color to grayscale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 legend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is clarity?  Is it ordered?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a presentation, rotate y-axis label to horizontal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 commas (or periods in Europe) to large numbers if domain- or journal-specific allows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and axes </a:t>
            </a:r>
            <a:r>
              <a:rPr lang="en-US" dirty="0" smtClean="0"/>
              <a:t>proportional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17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</a:t>
            </a:r>
            <a:r>
              <a:rPr lang="en-US" dirty="0" smtClean="0"/>
              <a:t>labels consistent with rest of </a:t>
            </a:r>
            <a:r>
              <a:rPr lang="en-US" dirty="0" smtClean="0"/>
              <a:t>document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924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</a:t>
            </a:r>
            <a:r>
              <a:rPr lang="en-US" dirty="0" smtClean="0"/>
              <a:t>lack of context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5250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change chart design partway through – can be done accidentally by having unevenly spaced numbers as categories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119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First, choose your visualization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874" y="1864332"/>
            <a:ext cx="5179564" cy="39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2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/>
              <a:t>your goal – what is your question or hypothesis?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606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422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07057" y="1860766"/>
            <a:ext cx="41294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 design consistent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Units appropriate</a:t>
            </a:r>
          </a:p>
          <a:p>
            <a:endParaRPr lang="en-US" dirty="0"/>
          </a:p>
          <a:p>
            <a:r>
              <a:rPr lang="en-US" dirty="0" smtClean="0"/>
              <a:t>Potentially misleading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Symbols and axes proportional to numbers represented (problem with pie charts, area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context: did not show all 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labels (minimize abbreviations)	</a:t>
            </a:r>
          </a:p>
        </p:txBody>
      </p:sp>
    </p:spTree>
    <p:extLst>
      <p:ext uri="{BB962C8B-B14F-4D97-AF65-F5344CB8AC3E}">
        <p14:creationId xmlns:p14="http://schemas.microsoft.com/office/powerpoint/2010/main" val="2671584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improvements can we make?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07057" y="2490031"/>
            <a:ext cx="41294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</a:t>
            </a:r>
            <a:r>
              <a:rPr lang="en-US" sz="2400" dirty="0"/>
              <a:t>area-cut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full range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Units for y-axis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Labels not abbreviated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3345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55035" y="1615859"/>
            <a:ext cx="4343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Decide if data density in interior is acceptable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“fair” easier to see from a distance (darker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all points easier to see from a distance (larger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goal – do we need all cut categories?  Do we need a summary instead?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11479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0313" y="2091847"/>
            <a:ext cx="12475924" cy="36659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Digital Skills Hub </a:t>
            </a:r>
            <a:r>
              <a:rPr lang="en-US" sz="2800" dirty="0" smtClean="0"/>
              <a:t>Calendar			</a:t>
            </a:r>
            <a:r>
              <a:rPr lang="en-US" sz="2800" dirty="0" smtClean="0">
                <a:hlinkClick r:id="rId2"/>
              </a:rPr>
              <a:t>https://calendar.ou.edu/dsh</a:t>
            </a:r>
            <a:endParaRPr lang="en-US" sz="2800" dirty="0" smtClean="0"/>
          </a:p>
          <a:p>
            <a:r>
              <a:rPr lang="en-US" sz="2800" dirty="0" smtClean="0"/>
              <a:t>Carpentries workshops 	</a:t>
            </a:r>
            <a:r>
              <a:rPr lang="en-US" sz="2800" dirty="0"/>
              <a:t>	</a:t>
            </a:r>
            <a:r>
              <a:rPr lang="en-US" sz="2800" dirty="0" smtClean="0"/>
              <a:t>	</a:t>
            </a: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libraries.ou.edu/carpentries</a:t>
            </a:r>
            <a:endParaRPr lang="en-US" sz="2800" dirty="0"/>
          </a:p>
          <a:p>
            <a:r>
              <a:rPr lang="en-US" sz="2800" dirty="0" smtClean="0"/>
              <a:t>Information </a:t>
            </a:r>
            <a:r>
              <a:rPr lang="en-US" sz="2800" dirty="0" smtClean="0"/>
              <a:t>Specialists @ </a:t>
            </a:r>
            <a:r>
              <a:rPr lang="en-US" sz="2800" dirty="0" smtClean="0"/>
              <a:t>DAVIS		</a:t>
            </a:r>
            <a:r>
              <a:rPr lang="en-US" sz="2800" dirty="0" smtClean="0">
                <a:hlinkClick r:id="rId4"/>
              </a:rPr>
              <a:t>https</a:t>
            </a:r>
            <a:r>
              <a:rPr lang="en-US" sz="2800" dirty="0" smtClean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libraries.ou.edu/davis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 smtClean="0"/>
              <a:t>Read </a:t>
            </a:r>
            <a:r>
              <a:rPr lang="en-US" sz="2800" dirty="0" err="1"/>
              <a:t>Tufte’s</a:t>
            </a:r>
            <a:r>
              <a:rPr lang="en-US" sz="2800" dirty="0"/>
              <a:t> </a:t>
            </a:r>
            <a:r>
              <a:rPr lang="en-US" sz="2800" i="1" dirty="0"/>
              <a:t>The Visual Display of Quantitative </a:t>
            </a:r>
            <a:r>
              <a:rPr lang="en-US" sz="2800" i="1" dirty="0" smtClean="0"/>
              <a:t>Information</a:t>
            </a:r>
            <a:br>
              <a:rPr lang="en-US" sz="2800" i="1" dirty="0" smtClean="0"/>
            </a:br>
            <a:r>
              <a:rPr lang="en-US" sz="2800" dirty="0" smtClean="0"/>
              <a:t>on </a:t>
            </a:r>
            <a:r>
              <a:rPr lang="en-US" sz="2800" dirty="0"/>
              <a:t>Reserves at Circulation Desk (4 hour checkout)</a:t>
            </a:r>
          </a:p>
          <a:p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3C71A-5F8A-5C4C-B19D-A92B8ED3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916826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4: get help and learn more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8815" y="4912304"/>
            <a:ext cx="10964713" cy="38913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185" indent="-21430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08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60000"/>
              <a:buFont typeface="Courier New" panose="02070309020205020404" pitchFamily="49" charset="0"/>
              <a:buChar char="o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091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2973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35000"/>
              <a:buFont typeface="Courier New" panose="02070309020205020404" pitchFamily="49" charset="0"/>
              <a:buChar char="o"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616910" y="1979111"/>
            <a:ext cx="4806827" cy="3778657"/>
          </a:xfrm>
          <a:prstGeom prst="rect">
            <a:avLst/>
          </a:prstGeom>
        </p:spPr>
        <p:txBody>
          <a:bodyPr>
            <a:noAutofit/>
          </a:bodyPr>
          <a:lstStyle>
            <a:lvl1pPr marL="257162" indent="-25716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185" indent="-21430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08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60000"/>
              <a:buFont typeface="Courier New" panose="02070309020205020404" pitchFamily="49" charset="0"/>
              <a:buChar char="o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091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2973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35000"/>
              <a:buFont typeface="Courier New" panose="02070309020205020404" pitchFamily="49" charset="0"/>
              <a:buChar char="o"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2100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link: </a:t>
            </a:r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bit.ly/oulib_davis_workshop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Workshop topic: Data-driven visualizations</a:t>
            </a:r>
          </a:p>
          <a:p>
            <a:r>
              <a:rPr lang="en-US" dirty="0" smtClean="0"/>
              <a:t>Workshop date: </a:t>
            </a:r>
            <a:fld id="{DC282969-C8BF-4EBF-812F-FF7661414B35}" type="datetime4">
              <a:rPr lang="en-US" smtClean="0"/>
              <a:t>March 28, 2019</a:t>
            </a:fld>
            <a:endParaRPr lang="en-US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C4D20-498A-0B4C-B3DF-B1E36308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10042087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Please take 3 min to help us improve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36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So, what’s your data?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60620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45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Two</a:t>
            </a:r>
          </a:p>
          <a:p>
            <a:r>
              <a:rPr lang="en-US" dirty="0" smtClean="0"/>
              <a:t>Is that “a few”?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78558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3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/>
              <a:t>Let’s say “several”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672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5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/>
              <a:t>Write a sentence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69073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93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Write a sentence</a:t>
            </a:r>
          </a:p>
          <a:p>
            <a:r>
              <a:rPr lang="en-US" dirty="0" smtClean="0"/>
              <a:t>Check with your colleagues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74362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5619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3161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4280</TotalTime>
  <Words>1131</Words>
  <Application>Microsoft Office PowerPoint</Application>
  <PresentationFormat>Widescreen</PresentationFormat>
  <Paragraphs>209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Courier New</vt:lpstr>
      <vt:lpstr>Wingdings</vt:lpstr>
      <vt:lpstr>Custom Design</vt:lpstr>
      <vt:lpstr>PowerPoint Presentation</vt:lpstr>
      <vt:lpstr>Goals for today</vt:lpstr>
      <vt:lpstr>Get started</vt:lpstr>
      <vt:lpstr>First, choose your visualization</vt:lpstr>
      <vt:lpstr>So, what’s your data?</vt:lpstr>
      <vt:lpstr>Step 1: how many data points?</vt:lpstr>
      <vt:lpstr>Step 1: how many data points?</vt:lpstr>
      <vt:lpstr>Step 1: how many data points?</vt:lpstr>
      <vt:lpstr>Step 1: how many data points?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What if our question includes the groups?</vt:lpstr>
      <vt:lpstr>What about our grouping variables?</vt:lpstr>
      <vt:lpstr>What if our question includes the groups?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Step 2: effective visuals</vt:lpstr>
      <vt:lpstr>Step 2: effective visuals</vt:lpstr>
      <vt:lpstr>Step 2: effective visuals</vt:lpstr>
      <vt:lpstr>What is effective about this?  What is not?</vt:lpstr>
      <vt:lpstr>What is effective about this?  What is not?</vt:lpstr>
      <vt:lpstr>What improvements can we make?</vt:lpstr>
      <vt:lpstr>What else could we improve?</vt:lpstr>
      <vt:lpstr>Step 3: clear visuals</vt:lpstr>
      <vt:lpstr>Step 3: clear visuals</vt:lpstr>
      <vt:lpstr>Step 3: clear visuals</vt:lpstr>
      <vt:lpstr>Step 3: clear visuals</vt:lpstr>
      <vt:lpstr>Step 3: clear visuals</vt:lpstr>
      <vt:lpstr>What is clear or misleading about this?</vt:lpstr>
      <vt:lpstr>What is clear or misleading about this?</vt:lpstr>
      <vt:lpstr>What improvements can we make?</vt:lpstr>
      <vt:lpstr>What else could we improve?</vt:lpstr>
      <vt:lpstr>Step 4: get help and learn more</vt:lpstr>
      <vt:lpstr>Please take 3 min to help us improve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Barney, Sarah C.</dc:creator>
  <cp:lastModifiedBy>Curry, Claire M.</cp:lastModifiedBy>
  <cp:revision>70</cp:revision>
  <dcterms:created xsi:type="dcterms:W3CDTF">2018-06-15T17:19:10Z</dcterms:created>
  <dcterms:modified xsi:type="dcterms:W3CDTF">2019-03-28T19:52:58Z</dcterms:modified>
</cp:coreProperties>
</file>