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4"/>
  </p:notesMasterIdLst>
  <p:sldIdLst>
    <p:sldId id="265" r:id="rId2"/>
    <p:sldId id="278" r:id="rId3"/>
    <p:sldId id="280" r:id="rId4"/>
    <p:sldId id="281" r:id="rId5"/>
    <p:sldId id="283" r:id="rId6"/>
    <p:sldId id="285" r:id="rId7"/>
    <p:sldId id="286" r:id="rId8"/>
    <p:sldId id="287" r:id="rId9"/>
    <p:sldId id="288" r:id="rId10"/>
    <p:sldId id="284" r:id="rId11"/>
    <p:sldId id="290" r:id="rId12"/>
    <p:sldId id="292" r:id="rId13"/>
    <p:sldId id="289" r:id="rId14"/>
    <p:sldId id="293" r:id="rId15"/>
    <p:sldId id="320" r:id="rId16"/>
    <p:sldId id="321" r:id="rId17"/>
    <p:sldId id="296" r:id="rId18"/>
    <p:sldId id="297" r:id="rId19"/>
    <p:sldId id="314" r:id="rId20"/>
    <p:sldId id="322" r:id="rId21"/>
    <p:sldId id="301" r:id="rId22"/>
    <p:sldId id="323" r:id="rId23"/>
    <p:sldId id="324" r:id="rId24"/>
    <p:sldId id="325" r:id="rId25"/>
    <p:sldId id="326" r:id="rId26"/>
    <p:sldId id="327" r:id="rId27"/>
    <p:sldId id="328" r:id="rId28"/>
    <p:sldId id="329" r:id="rId29"/>
    <p:sldId id="330" r:id="rId30"/>
    <p:sldId id="279" r:id="rId31"/>
    <p:sldId id="333" r:id="rId32"/>
    <p:sldId id="334" r:id="rId33"/>
    <p:sldId id="310" r:id="rId34"/>
    <p:sldId id="335" r:id="rId35"/>
    <p:sldId id="312" r:id="rId36"/>
    <p:sldId id="336" r:id="rId37"/>
    <p:sldId id="338" r:id="rId38"/>
    <p:sldId id="339" r:id="rId39"/>
    <p:sldId id="309" r:id="rId40"/>
    <p:sldId id="269" r:id="rId41"/>
    <p:sldId id="270" r:id="rId42"/>
    <p:sldId id="271" r:id="rId43"/>
    <p:sldId id="331" r:id="rId44"/>
    <p:sldId id="343" r:id="rId45"/>
    <p:sldId id="272" r:id="rId46"/>
    <p:sldId id="315" r:id="rId47"/>
    <p:sldId id="344" r:id="rId48"/>
    <p:sldId id="345" r:id="rId49"/>
    <p:sldId id="346" r:id="rId50"/>
    <p:sldId id="317" r:id="rId51"/>
    <p:sldId id="347" r:id="rId52"/>
    <p:sldId id="318" r:id="rId53"/>
    <p:sldId id="342" r:id="rId54"/>
    <p:sldId id="319" r:id="rId55"/>
    <p:sldId id="340" r:id="rId56"/>
    <p:sldId id="313" r:id="rId57"/>
    <p:sldId id="273" r:id="rId58"/>
    <p:sldId id="274" r:id="rId59"/>
    <p:sldId id="275" r:id="rId60"/>
    <p:sldId id="332" r:id="rId61"/>
    <p:sldId id="277" r:id="rId62"/>
    <p:sldId id="27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E1731"/>
    <a:srgbClr val="8D1732"/>
    <a:srgbClr val="94C893"/>
    <a:srgbClr val="000000"/>
    <a:srgbClr val="D8E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345"/>
    <p:restoredTop sz="94643"/>
  </p:normalViewPr>
  <p:slideViewPr>
    <p:cSldViewPr snapToGrid="0" snapToObjects="1">
      <p:cViewPr varScale="1">
        <p:scale>
          <a:sx n="110" d="100"/>
          <a:sy n="110" d="100"/>
        </p:scale>
        <p:origin x="13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7024D4-8219-4EEB-977B-76F389E98656}" type="datetimeFigureOut">
              <a:rPr lang="en-US" smtClean="0"/>
              <a:t>4/4/2019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B97CC3-E8E8-4F6E-9A6D-5C80D8EBC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9660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For those who didn’t bring a device,</a:t>
            </a:r>
            <a:r>
              <a:rPr lang="en-US" baseline="0" dirty="0" smtClean="0"/>
              <a:t> offer to email them via </a:t>
            </a:r>
            <a:r>
              <a:rPr lang="en-US" baseline="0" dirty="0" err="1" smtClean="0"/>
              <a:t>EventBrite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86B546-8556-4315-96DD-942723B5899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792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220B2-C771-AE4F-8FE7-EB11078544B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19013"/>
          <a:stretch/>
        </p:blipFill>
        <p:spPr>
          <a:xfrm>
            <a:off x="0" y="-1"/>
            <a:ext cx="12192000" cy="5997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100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Vertical Text Placeholder 2">
            <a:extLst>
              <a:ext uri="{FF2B5EF4-FFF2-40B4-BE49-F238E27FC236}">
                <a16:creationId xmlns:a16="http://schemas.microsoft.com/office/drawing/2014/main" id="{A1E63992-3678-4440-AC42-4DA11D3FBD47}"/>
              </a:ext>
            </a:extLst>
          </p:cNvPr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1600201"/>
            <a:ext cx="10972800" cy="415980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32">
            <a:extLst>
              <a:ext uri="{FF2B5EF4-FFF2-40B4-BE49-F238E27FC236}">
                <a16:creationId xmlns:a16="http://schemas.microsoft.com/office/drawing/2014/main" id="{99EAABD5-A2BE-4C45-ADAD-C05B74CA4F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AAB0CA-5B98-4C42-98D9-2D3A354B3B9D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B7914A7B-A442-5043-BB9D-3CD963C42E3F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BA6BC723-8099-ED43-B0F0-E4FC981BD51C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2EC75C5A-889A-F444-B654-D78203924767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ound Diagonal Corner Rectangle 17">
                <a:extLst>
                  <a:ext uri="{FF2B5EF4-FFF2-40B4-BE49-F238E27FC236}">
                    <a16:creationId xmlns:a16="http://schemas.microsoft.com/office/drawing/2014/main" id="{4FA9DE38-4414-DE47-B178-AFBA0370262E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62D7010-42CD-0046-98BE-A98FAE62D111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052FBCA-23ED-0D49-9E03-E3C66D176FD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847BDCB-8841-4E47-9085-58397A220DC0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29CAAB8B-26C9-C943-A950-BA9E40F83300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0A3250A1-1D86-2F46-92D6-881AE7D93D9E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 Diagonal Corner Rectangle 23">
                <a:extLst>
                  <a:ext uri="{FF2B5EF4-FFF2-40B4-BE49-F238E27FC236}">
                    <a16:creationId xmlns:a16="http://schemas.microsoft.com/office/drawing/2014/main" id="{1D819073-1129-0C46-8830-CAC821999C0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56D7932E-CA18-CA46-8A0A-DD42D6C2C29C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19250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Vertical Title 1">
            <a:extLst>
              <a:ext uri="{FF2B5EF4-FFF2-40B4-BE49-F238E27FC236}">
                <a16:creationId xmlns:a16="http://schemas.microsoft.com/office/drawing/2014/main" id="{4945D1F3-6DA7-944D-8F98-EBE1BD9F8916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49"/>
            <a:ext cx="2743200" cy="5470963"/>
          </a:xfrm>
          <a:prstGeom prst="rect">
            <a:avLst/>
          </a:prstGeom>
        </p:spPr>
        <p:txBody>
          <a:bodyPr vert="eaVert" anchor="ctr"/>
          <a:lstStyle>
            <a:lvl1pPr algn="ctr">
              <a:defRPr sz="3600" b="1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16" name="Vertical Text Placeholder 2">
            <a:extLst>
              <a:ext uri="{FF2B5EF4-FFF2-40B4-BE49-F238E27FC236}">
                <a16:creationId xmlns:a16="http://schemas.microsoft.com/office/drawing/2014/main" id="{60726F8C-00A6-2849-B537-77354CFD139E}"/>
              </a:ext>
            </a:extLst>
          </p:cNvPr>
          <p:cNvSpPr>
            <a:spLocks noGrp="1"/>
          </p:cNvSpPr>
          <p:nvPr>
            <p:ph type="body" orient="vert" idx="10" hasCustomPrompt="1"/>
          </p:nvPr>
        </p:nvSpPr>
        <p:spPr>
          <a:xfrm>
            <a:off x="488272" y="274639"/>
            <a:ext cx="8147728" cy="5479840"/>
          </a:xfrm>
          <a:prstGeom prst="rect">
            <a:avLst/>
          </a:prstGeom>
        </p:spPr>
        <p:txBody>
          <a:bodyPr vert="eaVert">
            <a:normAutofit/>
          </a:bodyPr>
          <a:lstStyle>
            <a:lvl1pPr marL="228600" indent="-228600">
              <a:buClr>
                <a:srgbClr val="8E1731"/>
              </a:buClr>
              <a:buFont typeface="Wingdings" pitchFamily="2" charset="2"/>
              <a:buChar char="§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buSzPct val="60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buSzPct val="60000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buSzPct val="35000"/>
              <a:buFont typeface="Courier New" panose="02070309020205020404" pitchFamily="49" charset="0"/>
              <a:buChar char="o"/>
              <a:defRPr sz="3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6807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BC8F5E46-07F9-DB42-81C2-3FECCFDD73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32">
            <a:extLst>
              <a:ext uri="{FF2B5EF4-FFF2-40B4-BE49-F238E27FC236}">
                <a16:creationId xmlns:a16="http://schemas.microsoft.com/office/drawing/2014/main" id="{C3003C1E-896F-1648-9F73-CBBDC3A58F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8F3EB3-EF9B-A440-9832-A1BB2ADC4904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E161901-976D-5E4C-8EDD-A69224CE8BAC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3" name="Round Diagonal Corner Rectangle 12">
                <a:extLst>
                  <a:ext uri="{FF2B5EF4-FFF2-40B4-BE49-F238E27FC236}">
                    <a16:creationId xmlns:a16="http://schemas.microsoft.com/office/drawing/2014/main" id="{9DA2D972-B16A-7C49-A334-68657373855B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Round Diagonal Corner Rectangle 13">
                <a:extLst>
                  <a:ext uri="{FF2B5EF4-FFF2-40B4-BE49-F238E27FC236}">
                    <a16:creationId xmlns:a16="http://schemas.microsoft.com/office/drawing/2014/main" id="{7D9F0ADE-2ADC-2E48-86F9-42C5D3BC2189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4F2BBAC9-ABFA-EB41-91B3-1B1A520842A1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2EFAD7B-FD4C-3A47-A7A1-A848B53351D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2EF07A1-4BD8-6244-B400-B5B1F5A8EF9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E4724DBB-0E25-8A46-800A-863F2CBCC4B5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BC9A81C-D9DC-734D-A2CC-C86D085044D9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4FC26E3F-79CA-2948-A5E2-D0D339A1D5C8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FE95BC62-B0BA-0644-9423-E377CE796AD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0F62647-526E-844D-872A-10B47AD363C7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5566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B337E16B-11F9-6546-B5F6-70BABE1AB4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63084" y="4406911"/>
            <a:ext cx="10363200" cy="1362075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600" b="1" cap="all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6F90AA-DA2A-5C43-BA38-54DFC74F5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3200" b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351">
                <a:solidFill>
                  <a:schemeClr val="tx1">
                    <a:tint val="75000"/>
                  </a:schemeClr>
                </a:solidFill>
              </a:defRPr>
            </a:lvl2pPr>
            <a:lvl3pPr marL="685766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49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4pPr>
            <a:lvl5pPr marL="137153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5pPr>
            <a:lvl6pPr marL="1714414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6pPr>
            <a:lvl7pPr marL="2057298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7pPr>
            <a:lvl8pPr marL="2400180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8pPr>
            <a:lvl9pPr marL="2743062" indent="0">
              <a:buNone/>
              <a:defRPr sz="105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931753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7F43EEB6-89B0-834D-BF97-E4A9B625C9D2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4062" y="1600201"/>
            <a:ext cx="53848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453049F9-4598-FF4D-BA84-F66C4EB7B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48400" y="1600201"/>
            <a:ext cx="5334000" cy="4123702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SzPct val="60000"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3" name="Title 32">
            <a:extLst>
              <a:ext uri="{FF2B5EF4-FFF2-40B4-BE49-F238E27FC236}">
                <a16:creationId xmlns:a16="http://schemas.microsoft.com/office/drawing/2014/main" id="{60E634AB-BC03-6447-9FC7-2ED4A3CC47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3B24D15-87C4-4746-A2B4-54C0E01F47EF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8A57BC3-457D-6047-BA50-517265ADABE1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B6053FB0-9E38-1547-8128-C747FA173625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0" name="Round Diagonal Corner Rectangle 19">
                <a:extLst>
                  <a:ext uri="{FF2B5EF4-FFF2-40B4-BE49-F238E27FC236}">
                    <a16:creationId xmlns:a16="http://schemas.microsoft.com/office/drawing/2014/main" id="{E9AAD96A-8E3A-1948-9A4E-5DD957FEFD2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5AF33F87-5ECD-F944-9EBF-85F6631ED657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356A71B-D49B-144E-9313-8AE3BBB5C292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F032AEF-8BBB-6D40-B2D4-EB9FFFF5B2EC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26CE490-125F-9048-813F-178BE8E179F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5" name="Round Diagonal Corner Rectangle 24">
                <a:extLst>
                  <a:ext uri="{FF2B5EF4-FFF2-40B4-BE49-F238E27FC236}">
                    <a16:creationId xmlns:a16="http://schemas.microsoft.com/office/drawing/2014/main" id="{5ED419BB-9B74-7941-AC6A-ADF425BE35B4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6" name="Round Diagonal Corner Rectangle 25">
                <a:extLst>
                  <a:ext uri="{FF2B5EF4-FFF2-40B4-BE49-F238E27FC236}">
                    <a16:creationId xmlns:a16="http://schemas.microsoft.com/office/drawing/2014/main" id="{1454FFEE-4148-5E4D-8D6D-848E2081CF8A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B18CE487-85A5-9040-BF6D-01DC3956A7E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30E96D9-FF2B-F846-A6EA-3CE4CBC40D1F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15875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52395DC-C0AE-DF49-85D2-A28C7C41E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94BF3C8-8610-584B-AAA9-8893AB7D0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1500" b="1"/>
            </a:lvl2pPr>
            <a:lvl3pPr marL="685766" indent="0">
              <a:buNone/>
              <a:defRPr sz="1351" b="1"/>
            </a:lvl3pPr>
            <a:lvl4pPr marL="1028649" indent="0">
              <a:buNone/>
              <a:defRPr sz="1200" b="1"/>
            </a:lvl4pPr>
            <a:lvl5pPr marL="1371532" indent="0">
              <a:buNone/>
              <a:defRPr sz="1200" b="1"/>
            </a:lvl5pPr>
            <a:lvl6pPr marL="1714414" indent="0">
              <a:buNone/>
              <a:defRPr sz="1200" b="1"/>
            </a:lvl6pPr>
            <a:lvl7pPr marL="2057298" indent="0">
              <a:buNone/>
              <a:defRPr sz="1200" b="1"/>
            </a:lvl7pPr>
            <a:lvl8pPr marL="2400180" indent="0">
              <a:buNone/>
              <a:defRPr sz="1200" b="1"/>
            </a:lvl8pPr>
            <a:lvl9pPr marL="2743062" indent="0">
              <a:buNone/>
              <a:defRPr sz="12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0E64896E-2AF1-F448-92A3-853AE07FEBF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09600" y="2208741"/>
            <a:ext cx="5386917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517C657-E305-2D43-978C-537FCD037E73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194436" y="2208741"/>
            <a:ext cx="5387971" cy="354902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SzPct val="60000"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Title 32">
            <a:extLst>
              <a:ext uri="{FF2B5EF4-FFF2-40B4-BE49-F238E27FC236}">
                <a16:creationId xmlns:a16="http://schemas.microsoft.com/office/drawing/2014/main" id="{53E3DB66-25D7-BD44-A1C3-6B8C17D6CB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ECD406-DFBA-3B4F-A57D-4325A2177EBC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5E752EA-FA99-7A43-8CA4-7519B5BA8AF9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64B5EE01-A6E7-954A-A8D2-4A3868953FF6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FE2900F7-DA15-0C4F-A1BA-701C0D6C3080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75019066-163A-A144-8BB3-440C4A1358E6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AD5E1B4-53C2-3648-96FC-F49194602B9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0B7E670-8956-D047-9700-DB410D2390DF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10150FD8-811E-DE46-9EC2-056855D972D6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7" name="Round Diagonal Corner Rectangle 26">
                <a:extLst>
                  <a:ext uri="{FF2B5EF4-FFF2-40B4-BE49-F238E27FC236}">
                    <a16:creationId xmlns:a16="http://schemas.microsoft.com/office/drawing/2014/main" id="{E8A80DCB-24D5-2945-8728-51AECA9F9C6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8" name="Round Diagonal Corner Rectangle 27">
                <a:extLst>
                  <a:ext uri="{FF2B5EF4-FFF2-40B4-BE49-F238E27FC236}">
                    <a16:creationId xmlns:a16="http://schemas.microsoft.com/office/drawing/2014/main" id="{AC5A86DD-33DC-234F-9E39-963FEA3290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ound Diagonal Corner Rectangle 28">
                <a:extLst>
                  <a:ext uri="{FF2B5EF4-FFF2-40B4-BE49-F238E27FC236}">
                    <a16:creationId xmlns:a16="http://schemas.microsoft.com/office/drawing/2014/main" id="{23006AD9-A904-FD44-A40F-739D0064373B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708B6D6-287E-9E4B-B1BC-FC1846C18C79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2872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32">
            <a:extLst>
              <a:ext uri="{FF2B5EF4-FFF2-40B4-BE49-F238E27FC236}">
                <a16:creationId xmlns:a16="http://schemas.microsoft.com/office/drawing/2014/main" id="{0089BF0D-90E8-0644-B68A-54651CFF1D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7326913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12EBB74-7ECC-4E4B-AB18-0D9009247AF5}"/>
              </a:ext>
            </a:extLst>
          </p:cNvPr>
          <p:cNvGrpSpPr/>
          <p:nvPr userDrawn="1"/>
        </p:nvGrpSpPr>
        <p:grpSpPr>
          <a:xfrm>
            <a:off x="11235229" y="643095"/>
            <a:ext cx="956771" cy="570834"/>
            <a:chOff x="11235229" y="643095"/>
            <a:chExt cx="956771" cy="570834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8C13478-BE83-CD40-9562-215DC6CC1173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15" name="Round Diagonal Corner Rectangle 14">
                <a:extLst>
                  <a:ext uri="{FF2B5EF4-FFF2-40B4-BE49-F238E27FC236}">
                    <a16:creationId xmlns:a16="http://schemas.microsoft.com/office/drawing/2014/main" id="{0E22A286-31C7-C644-A4E9-55205188B25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Round Diagonal Corner Rectangle 15">
                <a:extLst>
                  <a:ext uri="{FF2B5EF4-FFF2-40B4-BE49-F238E27FC236}">
                    <a16:creationId xmlns:a16="http://schemas.microsoft.com/office/drawing/2014/main" id="{5D4AD4DD-DAA2-1A41-A966-26324061CA85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ound Diagonal Corner Rectangle 16">
                <a:extLst>
                  <a:ext uri="{FF2B5EF4-FFF2-40B4-BE49-F238E27FC236}">
                    <a16:creationId xmlns:a16="http://schemas.microsoft.com/office/drawing/2014/main" id="{EFA87F12-CCE3-E140-B8AD-A2ABA7036ED0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83D35C4-1A47-944F-B41F-DABB6E25D42A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1B21ED-3EC1-4B43-9254-8B3887A4344D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C5AB4B1A-EF07-774F-A85F-CBBA5F43E2A7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F5CF3FE-6C97-6045-9AA9-65DD11DE96B7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D6B96F73-A486-DE4B-B698-1D885CF567ED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E61192A4-05B1-C349-8939-F3AE373B649D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ABF3DCA-FE0A-F646-B5C3-4AA0EA54AC40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81577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6433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C91B840E-5053-784E-BB17-EDE2DA1F4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0" y="1589037"/>
            <a:ext cx="4526400" cy="413496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A522A3B6-DB20-8945-AFE9-192B72B02B9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251170" y="648170"/>
            <a:ext cx="6360000" cy="51156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185" indent="-214303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57208" indent="-171442">
              <a:buClrTx/>
              <a:buFont typeface="Courier New" panose="02070309020205020404" pitchFamily="49" charset="0"/>
              <a:buChar char="o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200091" indent="-171442">
              <a:buClrTx/>
              <a:buFont typeface="Arial" panose="020B0604020202020204" pitchFamily="34" charset="0"/>
              <a:buChar char="•"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42973" indent="-171442">
              <a:buClrTx/>
              <a:buSzPct val="35000"/>
              <a:buFont typeface="Courier New" panose="02070309020205020404" pitchFamily="49" charset="0"/>
              <a:buChar char="o"/>
              <a:defRPr lang="en-US" sz="3200" dirty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32">
            <a:extLst>
              <a:ext uri="{FF2B5EF4-FFF2-40B4-BE49-F238E27FC236}">
                <a16:creationId xmlns:a16="http://schemas.microsoft.com/office/drawing/2014/main" id="{E11F9DAF-F188-BB47-A163-E562D104DC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8708" y="675829"/>
            <a:ext cx="3965741" cy="500289"/>
          </a:xfrm>
          <a:prstGeom prst="rect">
            <a:avLst/>
          </a:prstGeom>
        </p:spPr>
        <p:txBody>
          <a:bodyPr/>
          <a:lstStyle>
            <a:lvl1pPr algn="l">
              <a:defRPr sz="3600"/>
            </a:lvl1pPr>
          </a:lstStyle>
          <a:p>
            <a:pPr algn="l"/>
            <a:r>
              <a:rPr lang="en-US" sz="44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Slide Title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0CF574B-C933-E841-AF5B-311045DB39BE}"/>
              </a:ext>
            </a:extLst>
          </p:cNvPr>
          <p:cNvGrpSpPr/>
          <p:nvPr userDrawn="1"/>
        </p:nvGrpSpPr>
        <p:grpSpPr>
          <a:xfrm rot="10800000">
            <a:off x="0" y="643095"/>
            <a:ext cx="956771" cy="570834"/>
            <a:chOff x="11235229" y="643095"/>
            <a:chExt cx="956771" cy="57083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37C562C-E9FF-804F-AC2C-5E42FBFCFDEE}"/>
                </a:ext>
              </a:extLst>
            </p:cNvPr>
            <p:cNvGrpSpPr/>
            <p:nvPr userDrawn="1"/>
          </p:nvGrpSpPr>
          <p:grpSpPr>
            <a:xfrm rot="10800000">
              <a:off x="11235229" y="643095"/>
              <a:ext cx="956771" cy="570834"/>
              <a:chOff x="7996162" y="1212507"/>
              <a:chExt cx="956771" cy="570834"/>
            </a:xfrm>
          </p:grpSpPr>
          <p:sp>
            <p:nvSpPr>
              <p:cNvPr id="21" name="Round Diagonal Corner Rectangle 20">
                <a:extLst>
                  <a:ext uri="{FF2B5EF4-FFF2-40B4-BE49-F238E27FC236}">
                    <a16:creationId xmlns:a16="http://schemas.microsoft.com/office/drawing/2014/main" id="{DE981BEF-CE55-464A-8D36-902EA4CB7AFE}"/>
                  </a:ext>
                </a:extLst>
              </p:cNvPr>
              <p:cNvSpPr/>
              <p:nvPr/>
            </p:nvSpPr>
            <p:spPr>
              <a:xfrm>
                <a:off x="8229604" y="1217582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22" name="Round Diagonal Corner Rectangle 21">
                <a:extLst>
                  <a:ext uri="{FF2B5EF4-FFF2-40B4-BE49-F238E27FC236}">
                    <a16:creationId xmlns:a16="http://schemas.microsoft.com/office/drawing/2014/main" id="{87B81E55-7C50-9442-BF22-FD96A12C12A6}"/>
                  </a:ext>
                </a:extLst>
              </p:cNvPr>
              <p:cNvSpPr/>
              <p:nvPr/>
            </p:nvSpPr>
            <p:spPr>
              <a:xfrm>
                <a:off x="8112883" y="1217582"/>
                <a:ext cx="723329" cy="565759"/>
              </a:xfrm>
              <a:prstGeom prst="round2Diag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ound Diagonal Corner Rectangle 22">
                <a:extLst>
                  <a:ext uri="{FF2B5EF4-FFF2-40B4-BE49-F238E27FC236}">
                    <a16:creationId xmlns:a16="http://schemas.microsoft.com/office/drawing/2014/main" id="{953601EC-E644-5E4F-AD83-8D754030E028}"/>
                  </a:ext>
                </a:extLst>
              </p:cNvPr>
              <p:cNvSpPr/>
              <p:nvPr/>
            </p:nvSpPr>
            <p:spPr>
              <a:xfrm>
                <a:off x="7996162" y="1212507"/>
                <a:ext cx="723329" cy="565759"/>
              </a:xfrm>
              <a:prstGeom prst="round2DiagRect">
                <a:avLst/>
              </a:prstGeom>
              <a:solidFill>
                <a:srgbClr val="8E173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A93746B-7680-034F-B4E8-93209A7B676B}"/>
                </a:ext>
              </a:extLst>
            </p:cNvPr>
            <p:cNvSpPr/>
            <p:nvPr userDrawn="1"/>
          </p:nvSpPr>
          <p:spPr>
            <a:xfrm>
              <a:off x="11705597" y="651345"/>
              <a:ext cx="486403" cy="560684"/>
            </a:xfrm>
            <a:prstGeom prst="rect">
              <a:avLst/>
            </a:prstGeom>
            <a:solidFill>
              <a:srgbClr val="8D17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1658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86AE9DD-7A3E-9C4D-B1FB-A15437397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89717" y="4579200"/>
            <a:ext cx="7315200" cy="576000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lang="en-US" sz="3600" b="1" dirty="0">
                <a:solidFill>
                  <a:srgbClr val="8E173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Master title style</a:t>
            </a:r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526FFF07-DD61-A44C-B8FC-07402D4922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2389717" y="612786"/>
            <a:ext cx="7315200" cy="38152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27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2100"/>
            </a:lvl2pPr>
            <a:lvl3pPr marL="685766" indent="0">
              <a:buNone/>
              <a:defRPr sz="1800"/>
            </a:lvl3pPr>
            <a:lvl4pPr marL="1028649" indent="0">
              <a:buNone/>
              <a:defRPr sz="1500"/>
            </a:lvl4pPr>
            <a:lvl5pPr marL="1371532" indent="0">
              <a:buNone/>
              <a:defRPr sz="1500"/>
            </a:lvl5pPr>
            <a:lvl6pPr marL="1714414" indent="0">
              <a:buNone/>
              <a:defRPr sz="1500"/>
            </a:lvl6pPr>
            <a:lvl7pPr marL="2057298" indent="0">
              <a:buNone/>
              <a:defRPr sz="1500"/>
            </a:lvl7pPr>
            <a:lvl8pPr marL="2400180" indent="0">
              <a:buNone/>
              <a:defRPr sz="1500"/>
            </a:lvl8pPr>
            <a:lvl9pPr marL="2743062" indent="0">
              <a:buNone/>
              <a:defRPr sz="1500"/>
            </a:lvl9pPr>
          </a:lstStyle>
          <a:p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8A3F1D29-D57F-A740-8200-A739224EAA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389717" y="5155200"/>
            <a:ext cx="7315200" cy="489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lang="en-US" sz="3200" dirty="0" smtClean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882" indent="0">
              <a:buNone/>
              <a:defRPr sz="900"/>
            </a:lvl2pPr>
            <a:lvl3pPr marL="685766" indent="0">
              <a:buNone/>
              <a:defRPr sz="751"/>
            </a:lvl3pPr>
            <a:lvl4pPr marL="1028649" indent="0">
              <a:buNone/>
              <a:defRPr sz="675"/>
            </a:lvl4pPr>
            <a:lvl5pPr marL="1371532" indent="0">
              <a:buNone/>
              <a:defRPr sz="675"/>
            </a:lvl5pPr>
            <a:lvl6pPr marL="1714414" indent="0">
              <a:buNone/>
              <a:defRPr sz="675"/>
            </a:lvl6pPr>
            <a:lvl7pPr marL="2057298" indent="0">
              <a:buNone/>
              <a:defRPr sz="675"/>
            </a:lvl7pPr>
            <a:lvl8pPr marL="2400180" indent="0">
              <a:buNone/>
              <a:defRPr sz="675"/>
            </a:lvl8pPr>
            <a:lvl9pPr marL="2743062" indent="0">
              <a:buNone/>
              <a:defRPr sz="675"/>
            </a:lvl9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81238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C1BFACB5-E228-5348-AAB6-2EF9FB68EA87}"/>
              </a:ext>
            </a:extLst>
          </p:cNvPr>
          <p:cNvSpPr txBox="1"/>
          <p:nvPr userDrawn="1"/>
        </p:nvSpPr>
        <p:spPr>
          <a:xfrm>
            <a:off x="8527355" y="6171276"/>
            <a:ext cx="34131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Forge the future, Sooner, at the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1" i="1" kern="1200" dirty="0">
                <a:solidFill>
                  <a:srgbClr val="8E1731"/>
                </a:solidFill>
                <a:effectLst/>
                <a:latin typeface="+mn-lt"/>
                <a:ea typeface="+mn-ea"/>
                <a:cs typeface="+mn-cs"/>
              </a:rPr>
              <a:t>intellectual crossroads of the university</a:t>
            </a:r>
            <a:endParaRPr lang="en-US" sz="1200" b="1" i="0" kern="1200" dirty="0">
              <a:solidFill>
                <a:srgbClr val="8E1731"/>
              </a:solidFill>
              <a:effectLst/>
              <a:latin typeface="+mn-lt"/>
              <a:ea typeface="+mn-ea"/>
              <a:cs typeface="+mn-cs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8C6D75E-6122-DB41-913C-4D388A5F6190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251472" y="6028325"/>
            <a:ext cx="2990273" cy="747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329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1" r:id="rId3"/>
    <p:sldLayoutId id="2147483663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ies.ou.edu/carpentries" TargetMode="External"/><Relationship Id="rId2" Type="http://schemas.openxmlformats.org/officeDocument/2006/relationships/hyperlink" Target="https://calendar.ou.edu/dsh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osf.io/a9yt5/" TargetMode="External"/><Relationship Id="rId4" Type="http://schemas.openxmlformats.org/officeDocument/2006/relationships/hyperlink" Target="https://libraries.ou.edu/davis" TargetMode="Externa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318C8198-7484-4040-9D03-425448E3ED98}"/>
              </a:ext>
            </a:extLst>
          </p:cNvPr>
          <p:cNvSpPr txBox="1">
            <a:spLocks/>
          </p:cNvSpPr>
          <p:nvPr/>
        </p:nvSpPr>
        <p:spPr>
          <a:xfrm>
            <a:off x="0" y="2715552"/>
            <a:ext cx="12192000" cy="562544"/>
          </a:xfrm>
          <a:prstGeom prst="rect">
            <a:avLst/>
          </a:prstGeom>
          <a:effectLst>
            <a:outerShdw blurRad="63500" sx="111000" sy="111000" algn="ctr" rotWithShape="0">
              <a:schemeClr val="accent1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 smtClean="0">
                <a:solidFill>
                  <a:schemeClr val="bg1"/>
                </a:solidFill>
              </a:rPr>
              <a:t>Data-driven visualizations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37993" y="4797468"/>
            <a:ext cx="10534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We’ll be doing group activities – </a:t>
            </a:r>
          </a:p>
          <a:p>
            <a:r>
              <a:rPr lang="en-US" sz="3200" dirty="0" smtClean="0">
                <a:solidFill>
                  <a:schemeClr val="bg1"/>
                </a:solidFill>
              </a:rPr>
              <a:t>please sit with at least one other person!</a:t>
            </a: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3119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Step 1: how many data points do you have?</a:t>
            </a:r>
          </a:p>
          <a:p>
            <a:endParaRPr lang="en-US" dirty="0"/>
          </a:p>
          <a:p>
            <a:r>
              <a:rPr lang="en-US" dirty="0" smtClean="0"/>
              <a:t>53,940 rows</a:t>
            </a:r>
          </a:p>
          <a:p>
            <a:r>
              <a:rPr lang="en-US" dirty="0" smtClean="0"/>
              <a:t>“More than a few”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2607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114795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 you have?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2502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037523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How many variables do</a:t>
            </a:r>
            <a:br>
              <a:rPr lang="en-US" dirty="0" smtClean="0"/>
            </a:br>
            <a:r>
              <a:rPr lang="en-US" dirty="0" smtClean="0"/>
              <a:t>you have?</a:t>
            </a:r>
          </a:p>
          <a:p>
            <a:r>
              <a:rPr lang="en-US" dirty="0" smtClean="0"/>
              <a:t>4 </a:t>
            </a:r>
            <a:r>
              <a:rPr lang="en-US" dirty="0"/>
              <a:t>columns/variables</a:t>
            </a:r>
          </a:p>
          <a:p>
            <a:pPr lvl="1"/>
            <a:r>
              <a:rPr lang="en-US" dirty="0"/>
              <a:t>Two </a:t>
            </a:r>
            <a:r>
              <a:rPr lang="en-US" dirty="0" smtClean="0"/>
              <a:t>numeric</a:t>
            </a:r>
          </a:p>
          <a:p>
            <a:pPr lvl="1"/>
            <a:r>
              <a:rPr lang="en-US" dirty="0"/>
              <a:t>T</a:t>
            </a:r>
            <a:r>
              <a:rPr lang="en-US" dirty="0" smtClean="0"/>
              <a:t>wo categorical</a:t>
            </a:r>
            <a:endParaRPr lang="en-US" dirty="0"/>
          </a:p>
          <a:p>
            <a:r>
              <a:rPr lang="en-US" dirty="0" smtClean="0"/>
              <a:t>Which we are going to </a:t>
            </a:r>
            <a:br>
              <a:rPr lang="en-US" dirty="0" smtClean="0"/>
            </a:br>
            <a:r>
              <a:rPr lang="en-US" dirty="0" smtClean="0"/>
              <a:t>use depends on our </a:t>
            </a:r>
            <a:br>
              <a:rPr lang="en-US" dirty="0" smtClean="0"/>
            </a:br>
            <a:r>
              <a:rPr lang="en-US" dirty="0" smtClean="0"/>
              <a:t>question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55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889326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Let’s start with our two numeric variables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5273457" y="1217957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190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4977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/>
              <a:t>Are your data currently raw or summaries?</a:t>
            </a:r>
          </a:p>
          <a:p>
            <a:r>
              <a:rPr lang="en-US" dirty="0"/>
              <a:t>Is your </a:t>
            </a:r>
            <a:r>
              <a:rPr lang="en-US" dirty="0" smtClean="0"/>
              <a:t>x / predictor / independent </a:t>
            </a:r>
            <a:r>
              <a:rPr lang="en-US" dirty="0"/>
              <a:t>variable numeric or categorical?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3979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1" y="1600201"/>
            <a:ext cx="571604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Let’s start with our two numeric variables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Are your data currently raw or summaries?</a:t>
            </a:r>
          </a:p>
          <a:p>
            <a:r>
              <a:rPr lang="en-US" dirty="0">
                <a:solidFill>
                  <a:schemeClr val="bg2"/>
                </a:solidFill>
              </a:rPr>
              <a:t>Is your </a:t>
            </a:r>
            <a:r>
              <a:rPr lang="en-US" dirty="0" smtClean="0">
                <a:solidFill>
                  <a:schemeClr val="bg2"/>
                </a:solidFill>
              </a:rPr>
              <a:t>x / predictor / independent </a:t>
            </a:r>
            <a:r>
              <a:rPr lang="en-US" dirty="0">
                <a:solidFill>
                  <a:schemeClr val="bg2"/>
                </a:solidFill>
              </a:rPr>
              <a:t>variable numeric or categorical</a:t>
            </a:r>
            <a:r>
              <a:rPr lang="en-US" dirty="0" smtClean="0">
                <a:solidFill>
                  <a:schemeClr val="bg2"/>
                </a:solidFill>
              </a:rPr>
              <a:t>?</a:t>
            </a:r>
          </a:p>
          <a:p>
            <a:r>
              <a:rPr lang="en-US" dirty="0"/>
              <a:t>Make a scatterplot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Another example with a larger dataset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3431" y="1342871"/>
            <a:ext cx="5554249" cy="472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204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“variables 3+ are”</a:t>
            </a:r>
          </a:p>
          <a:p>
            <a:pPr marL="0" indent="0">
              <a:buNone/>
            </a:pPr>
            <a:r>
              <a:rPr lang="en-US" dirty="0" smtClean="0"/>
              <a:t>(just right of step 1)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7946375" y="2114771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7378700" y="3436037"/>
            <a:ext cx="977900" cy="94546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311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981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Variables 3+ are…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292230" y="2647325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6840080" y="4098312"/>
            <a:ext cx="1840457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300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choose </a:t>
            </a:r>
            <a:r>
              <a:rPr lang="en-US" dirty="0"/>
              <a:t>a sentence, table, or </a:t>
            </a:r>
            <a:r>
              <a:rPr lang="en-US" dirty="0" smtClean="0"/>
              <a:t>graph</a:t>
            </a:r>
          </a:p>
          <a:p>
            <a:r>
              <a:rPr lang="en-US" dirty="0" smtClean="0"/>
              <a:t>maximize </a:t>
            </a:r>
            <a:r>
              <a:rPr lang="en-US" dirty="0"/>
              <a:t>data portrayed to a </a:t>
            </a:r>
            <a:r>
              <a:rPr lang="en-US" dirty="0" smtClean="0"/>
              <a:t>reader</a:t>
            </a:r>
          </a:p>
          <a:p>
            <a:r>
              <a:rPr lang="en-US" dirty="0" smtClean="0"/>
              <a:t>present </a:t>
            </a:r>
            <a:r>
              <a:rPr lang="en-US" dirty="0"/>
              <a:t>your data with </a:t>
            </a:r>
            <a:r>
              <a:rPr lang="en-US" dirty="0" smtClean="0"/>
              <a:t>clarity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Goals for today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509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1373" y="3271397"/>
            <a:ext cx="11699402" cy="900826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 know we want a scatterplot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647123" y="2847314"/>
            <a:ext cx="511825" cy="1321266"/>
          </a:xfrm>
          <a:prstGeom prst="straightConnector1">
            <a:avLst/>
          </a:prstGeom>
          <a:ln w="152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8067630" y="4221271"/>
            <a:ext cx="3506420" cy="711373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416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68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/>
              <a:t>How many grouping variables?</a:t>
            </a:r>
          </a:p>
          <a:p>
            <a:r>
              <a:rPr lang="en-US" dirty="0" smtClean="0"/>
              <a:t>Two = “few”??</a:t>
            </a:r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3474" y="1486822"/>
            <a:ext cx="5498926" cy="8114461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8219510" y="1183311"/>
            <a:ext cx="3784600" cy="1193238"/>
          </a:xfrm>
          <a:prstGeom prst="ellipse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6791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/>
              <a:t>Distinguish by symbols and colors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5090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5052164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/>
              <a:t>Ask your colleagues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2900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599" y="1600201"/>
            <a:ext cx="6154455" cy="4123702"/>
          </a:xfrm>
        </p:spPr>
        <p:txBody>
          <a:bodyPr>
            <a:normAutofit lnSpcReduction="10000"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Variables 3+ are…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Two = “few”??</a:t>
            </a:r>
          </a:p>
          <a:p>
            <a:r>
              <a:rPr lang="en-US" dirty="0">
                <a:solidFill>
                  <a:schemeClr val="bg2"/>
                </a:solidFill>
              </a:rPr>
              <a:t>Distinguish by symbols and </a:t>
            </a:r>
            <a:r>
              <a:rPr lang="en-US" dirty="0" smtClean="0">
                <a:solidFill>
                  <a:schemeClr val="bg2"/>
                </a:solidFill>
              </a:rPr>
              <a:t>colors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Ask your colleagues</a:t>
            </a:r>
          </a:p>
          <a:p>
            <a:r>
              <a:rPr lang="en-US" dirty="0" smtClean="0"/>
              <a:t>Reviewer 3: “can’t read your plot”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about our grouping variables?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2550" y="1866814"/>
            <a:ext cx="5714286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0321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Go back to how many grouping variables?</a:t>
            </a:r>
          </a:p>
          <a:p>
            <a:r>
              <a:rPr lang="en-US" dirty="0" smtClean="0"/>
              <a:t>“Few” vs “few to many” – let’s try the other choice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2943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2416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Go back to how many grouping variables?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“Few” vs “few to many” – let’s try the other choice</a:t>
            </a:r>
          </a:p>
          <a:p>
            <a:r>
              <a:rPr lang="en-US" dirty="0" smtClean="0"/>
              <a:t>Plot data in panels</a:t>
            </a:r>
          </a:p>
          <a:p>
            <a:r>
              <a:rPr lang="en-US" dirty="0" smtClean="0"/>
              <a:t>Reviewer 3: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“Not bad now”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if our question includes the groups?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6321" y="3368503"/>
            <a:ext cx="8895238" cy="35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46125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chosen a visualization type based on our data structure and question</a:t>
            </a:r>
          </a:p>
          <a:p>
            <a:r>
              <a:rPr lang="en-US" dirty="0" smtClean="0"/>
              <a:t>Next, let’s make our visualization more effective in transmitting information to the viewer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15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Work in groups of 2 or more (table as a group is good)</a:t>
            </a:r>
          </a:p>
          <a:p>
            <a:r>
              <a:rPr lang="en-US" dirty="0" smtClean="0"/>
              <a:t>Introduce yourselves with name and describe research in 1-3 words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Get started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6342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5186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2" y="1486822"/>
            <a:ext cx="5384800" cy="4763173"/>
          </a:xfrm>
        </p:spPr>
        <p:txBody>
          <a:bodyPr/>
          <a:lstStyle/>
          <a:p>
            <a:r>
              <a:rPr lang="en-US" dirty="0" smtClean="0"/>
              <a:t>Accessibility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624" y="2126293"/>
            <a:ext cx="5495238" cy="37333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300" y="2126293"/>
            <a:ext cx="5495238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983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856" y="-116377"/>
            <a:ext cx="12213712" cy="7223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1083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2325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 smtClean="0"/>
              <a:t>Summaries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176" y="2252289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0747" y="211477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37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46714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Data/ink ratio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775" y="2227351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914" y="2227351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2269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5062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664061" y="1600201"/>
            <a:ext cx="9970535" cy="4123702"/>
          </a:xfrm>
        </p:spPr>
        <p:txBody>
          <a:bodyPr/>
          <a:lstStyle/>
          <a:p>
            <a:r>
              <a:rPr lang="en-US" dirty="0" smtClean="0"/>
              <a:t>Data density (data/whitespace ratio)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smtClean="0">
                <a:solidFill>
                  <a:srgbClr val="8E1731"/>
                </a:solidFill>
              </a:rPr>
              <a:t>Step 2: effective visuals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95" y="2222478"/>
            <a:ext cx="5228571" cy="37333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7343" y="2797902"/>
            <a:ext cx="4719805" cy="3041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7096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First, choose your visualization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874" y="1864332"/>
            <a:ext cx="5179564" cy="3988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29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effective about this?  What is not?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44" y="2104836"/>
            <a:ext cx="6057143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752970" y="2328916"/>
            <a:ext cx="44390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No related items needing connected</a:t>
            </a:r>
          </a:p>
          <a:p>
            <a:r>
              <a:rPr lang="en-US" dirty="0" smtClean="0"/>
              <a:t>Not effective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Extraneous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Unnecessary background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Low contrast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Font </a:t>
            </a:r>
            <a:r>
              <a:rPr lang="en-US" dirty="0"/>
              <a:t>sizes (presentations vs manuscripts)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8410751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improvements can we make?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742867" y="2632835"/>
            <a:ext cx="3977186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data density with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Color contrasts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grid lines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Increased font size for readability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623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616202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7158389" y="1690688"/>
            <a:ext cx="40113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Grayscale colors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Increase legend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What is clarity?  Is it ordered?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For a presentation, rotate y-axis label to horizontal</a:t>
            </a:r>
            <a:endParaRPr lang="en-US" sz="2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Add thousands delimiters to large numbers</a:t>
            </a:r>
            <a:endParaRPr lang="en-US" sz="24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038" y="2137857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8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more effective in transmitting information to the viewer</a:t>
            </a:r>
          </a:p>
          <a:p>
            <a:r>
              <a:rPr lang="en-US" dirty="0" smtClean="0"/>
              <a:t>Now we’ll check it for clarity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2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19140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8980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7325" y="2917767"/>
            <a:ext cx="1172095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5472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Symbols and axes proportional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58980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2933" y="2658980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177325" y="2917767"/>
            <a:ext cx="1172095" cy="864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76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8" y="2761503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9" y="2761503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9243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218" y="2761503"/>
            <a:ext cx="5133333" cy="328571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809" y="2761503"/>
            <a:ext cx="5133333" cy="328571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28754" y="318733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171611" y="318733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572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68" y="2515486"/>
            <a:ext cx="5133333" cy="3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69" y="252582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205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68" y="2515486"/>
            <a:ext cx="5133333" cy="328571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469" y="252582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 labels/</a:t>
            </a:r>
            <a:r>
              <a:rPr lang="en-US" dirty="0" err="1" smtClean="0"/>
              <a:t>symbology</a:t>
            </a:r>
            <a:r>
              <a:rPr lang="en-US" dirty="0" smtClean="0"/>
              <a:t> consistent with rest of document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921082" y="300445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333495" y="3004457"/>
            <a:ext cx="1410789" cy="1942012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74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Match your data and hypothesis to graph type with “chart of charts”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So, what’s your data?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960620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0451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83126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52500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lack of context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683126"/>
            <a:ext cx="5133333" cy="328571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2657886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1841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sp>
        <p:nvSpPr>
          <p:cNvPr id="6" name="Content Placeholder 3"/>
          <p:cNvSpPr txBox="1">
            <a:spLocks/>
          </p:cNvSpPr>
          <p:nvPr/>
        </p:nvSpPr>
        <p:spPr>
          <a:xfrm>
            <a:off x="609600" y="1446415"/>
            <a:ext cx="10972800" cy="4277488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mtClean="0"/>
              <a:t>Do not change chart design partway through – can be done accidentally by having unevenly spaced numbers as categories!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11989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697" y="2758733"/>
            <a:ext cx="5133333" cy="3285714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446415"/>
            <a:ext cx="10972800" cy="4277488"/>
          </a:xfrm>
        </p:spPr>
        <p:txBody>
          <a:bodyPr/>
          <a:lstStyle/>
          <a:p>
            <a:r>
              <a:rPr lang="en-US" dirty="0"/>
              <a:t>Do not change chart design partway through – can be done accidentally by having unevenly spaced numbers as categories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8954" y="2758733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8426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6947" y="3174369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0656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Meet </a:t>
            </a:r>
            <a:r>
              <a:rPr lang="en-US" dirty="0"/>
              <a:t>your goal – what is your question or hypothesis</a:t>
            </a:r>
            <a:r>
              <a:rPr lang="en-US" dirty="0" smtClean="0"/>
              <a:t>?</a:t>
            </a:r>
          </a:p>
          <a:p>
            <a:r>
              <a:rPr lang="en-US" dirty="0" smtClean="0"/>
              <a:t>“Here we demonstrate four diets affect chicken weight divergently over time.”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3: clear visuals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2009" y="3332310"/>
            <a:ext cx="5133333" cy="32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8556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04223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is </a:t>
            </a:r>
            <a:r>
              <a:rPr lang="en-US" b="1" dirty="0" smtClean="0">
                <a:solidFill>
                  <a:srgbClr val="8E1731"/>
                </a:solidFill>
              </a:rPr>
              <a:t>clear or misleading about this?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7188" y="2221214"/>
            <a:ext cx="6057143" cy="389523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7407057" y="1860766"/>
            <a:ext cx="412941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Chart design consistent throughout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Units appropriate</a:t>
            </a:r>
          </a:p>
          <a:p>
            <a:endParaRPr lang="en-US" dirty="0"/>
          </a:p>
          <a:p>
            <a:r>
              <a:rPr lang="en-US" dirty="0" smtClean="0"/>
              <a:t>Potentially misleading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Symbols and axes proportional to numbers represented (problem with pie charts, area in general)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Lack of context: did not show all relevant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Clear labels (minimize abbreviations)	</a:t>
            </a:r>
          </a:p>
        </p:txBody>
      </p:sp>
    </p:spTree>
    <p:extLst>
      <p:ext uri="{BB962C8B-B14F-4D97-AF65-F5344CB8AC3E}">
        <p14:creationId xmlns:p14="http://schemas.microsoft.com/office/powerpoint/2010/main" val="267158407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What improvements can we make?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7407057" y="2490031"/>
            <a:ext cx="412941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Removed </a:t>
            </a:r>
            <a:r>
              <a:rPr lang="en-US" sz="2400" dirty="0"/>
              <a:t>area-cut relationship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Show full range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Units for y-axis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Labels not abbreviated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33458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708" y="675829"/>
            <a:ext cx="10229977" cy="500289"/>
          </a:xfrm>
        </p:spPr>
        <p:txBody>
          <a:bodyPr/>
          <a:lstStyle/>
          <a:p>
            <a:r>
              <a:rPr lang="en-US" b="1" dirty="0">
                <a:solidFill>
                  <a:srgbClr val="8E1731"/>
                </a:solidFill>
              </a:rPr>
              <a:t>What </a:t>
            </a:r>
            <a:r>
              <a:rPr lang="en-US" b="1" dirty="0" smtClean="0">
                <a:solidFill>
                  <a:srgbClr val="8E1731"/>
                </a:solidFill>
              </a:rPr>
              <a:t>else could we improve?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416" y="2081149"/>
            <a:ext cx="6047619" cy="389523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7055035" y="1615859"/>
            <a:ext cx="434365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Decide if data density in interior is acceptable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“fair” easier to see from a distance (darker color)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Make all points easier to see from a distance (larger size)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Consider goal – do we need all cut categories?  Do we need a summary instead?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87114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Two</a:t>
            </a:r>
          </a:p>
          <a:p>
            <a:r>
              <a:rPr lang="en-US" dirty="0" smtClean="0"/>
              <a:t>Is that “a few”?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378558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113115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10744200" cy="4123702"/>
          </a:xfrm>
        </p:spPr>
        <p:txBody>
          <a:bodyPr>
            <a:normAutofit/>
          </a:bodyPr>
          <a:lstStyle/>
          <a:p>
            <a:r>
              <a:rPr lang="en-US" dirty="0" smtClean="0"/>
              <a:t>We’ve made our visualization clear and effective to get our result to the viewer</a:t>
            </a:r>
          </a:p>
          <a:p>
            <a:r>
              <a:rPr lang="en-US" dirty="0" smtClean="0"/>
              <a:t>Next, resources to learn more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478415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3 summary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178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0"/>
          </p:nvPr>
        </p:nvSpPr>
        <p:spPr>
          <a:xfrm>
            <a:off x="150313" y="1465545"/>
            <a:ext cx="11774465" cy="4659682"/>
          </a:xfrm>
        </p:spPr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800" dirty="0" smtClean="0"/>
              <a:t>Digital Skills Hub Calendar</a:t>
            </a:r>
            <a:br>
              <a:rPr lang="en-US" sz="2800" dirty="0" smtClean="0"/>
            </a:br>
            <a:r>
              <a:rPr lang="en-US" sz="2800" dirty="0" smtClean="0">
                <a:hlinkClick r:id="rId2"/>
              </a:rPr>
              <a:t>https://calendar.ou.edu/dsh</a:t>
            </a: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Carpentries workshops</a:t>
            </a:r>
            <a:br>
              <a:rPr lang="en-US" sz="2800" dirty="0" smtClean="0"/>
            </a:br>
            <a:r>
              <a:rPr lang="en-US" sz="2800" dirty="0" smtClean="0">
                <a:hlinkClick r:id="rId3"/>
              </a:rPr>
              <a:t>https</a:t>
            </a:r>
            <a:r>
              <a:rPr lang="en-US" sz="2800" dirty="0">
                <a:hlinkClick r:id="rId3"/>
              </a:rPr>
              <a:t>://</a:t>
            </a:r>
            <a:r>
              <a:rPr lang="en-US" sz="2800" dirty="0" smtClean="0">
                <a:hlinkClick r:id="rId3"/>
              </a:rPr>
              <a:t>libraries.ou.edu/carpentries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 smtClean="0"/>
              <a:t>Information Specialists @ DAVIS</a:t>
            </a:r>
            <a:br>
              <a:rPr lang="en-US" sz="2800" dirty="0" smtClean="0"/>
            </a:br>
            <a:r>
              <a:rPr lang="en-US" sz="2800" dirty="0" smtClean="0">
                <a:hlinkClick r:id="rId4"/>
              </a:rPr>
              <a:t>https://libraries.ou.edu/davis</a:t>
            </a:r>
            <a:endParaRPr lang="en-US" sz="2800" dirty="0" smtClean="0"/>
          </a:p>
          <a:p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Read </a:t>
            </a:r>
            <a:r>
              <a:rPr lang="en-US" sz="2800" dirty="0" err="1"/>
              <a:t>Tufte’s</a:t>
            </a:r>
            <a:r>
              <a:rPr lang="en-US" sz="2800" dirty="0"/>
              <a:t> </a:t>
            </a:r>
            <a:r>
              <a:rPr lang="en-US" sz="2800" i="1" dirty="0"/>
              <a:t>The Visual Display of Quantitative </a:t>
            </a:r>
            <a:r>
              <a:rPr lang="en-US" sz="2800" i="1" dirty="0" smtClean="0"/>
              <a:t>Information</a:t>
            </a:r>
            <a:br>
              <a:rPr lang="en-US" sz="2800" i="1" dirty="0" smtClean="0"/>
            </a:br>
            <a:r>
              <a:rPr lang="en-US" sz="2800" dirty="0" smtClean="0"/>
              <a:t>on </a:t>
            </a:r>
            <a:r>
              <a:rPr lang="en-US" sz="2800" dirty="0"/>
              <a:t>Reserves at Circulation Desk (4 hour checkout</a:t>
            </a:r>
            <a:r>
              <a:rPr lang="en-US" sz="2800" dirty="0" smtClean="0"/>
              <a:t>)</a:t>
            </a:r>
          </a:p>
          <a:p>
            <a:pPr marL="0" indent="0" algn="ctr">
              <a:buNone/>
            </a:pPr>
            <a:endParaRPr lang="en-US" sz="2800" dirty="0" smtClean="0"/>
          </a:p>
          <a:p>
            <a:pPr marL="0" indent="0" algn="ctr">
              <a:buNone/>
            </a:pPr>
            <a:r>
              <a:rPr lang="en-US" sz="2800" dirty="0" smtClean="0"/>
              <a:t>This slide deck available on our curriculum archive </a:t>
            </a:r>
            <a:r>
              <a:rPr lang="en-US" sz="2800" dirty="0"/>
              <a:t>at </a:t>
            </a:r>
            <a:r>
              <a:rPr lang="en-US" sz="2800" dirty="0">
                <a:hlinkClick r:id="rId5"/>
              </a:rPr>
              <a:t>https://osf.io/a9yt5</a:t>
            </a:r>
            <a:r>
              <a:rPr lang="en-US" sz="2800" dirty="0" smtClean="0">
                <a:hlinkClick r:id="rId5"/>
              </a:rPr>
              <a:t>/</a:t>
            </a:r>
            <a:r>
              <a:rPr lang="en-US" sz="2800" dirty="0" smtClean="0"/>
              <a:t> </a:t>
            </a:r>
            <a:endParaRPr lang="en-US" sz="2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13C71A-5F8A-5C4C-B19D-A92B8ED34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9916826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4: get help and learn more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5" name="Content Placeholder 3"/>
          <p:cNvSpPr txBox="1">
            <a:spLocks/>
          </p:cNvSpPr>
          <p:nvPr/>
        </p:nvSpPr>
        <p:spPr>
          <a:xfrm>
            <a:off x="358815" y="4912304"/>
            <a:ext cx="10964713" cy="3891391"/>
          </a:xfrm>
          <a:prstGeom prst="rect">
            <a:avLst/>
          </a:prstGeom>
        </p:spPr>
        <p:txBody>
          <a:bodyPr>
            <a:norm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7" name="Content Placeholder 5"/>
          <p:cNvSpPr txBox="1">
            <a:spLocks/>
          </p:cNvSpPr>
          <p:nvPr/>
        </p:nvSpPr>
        <p:spPr>
          <a:xfrm>
            <a:off x="6616910" y="1979111"/>
            <a:ext cx="4806827" cy="3778657"/>
          </a:xfrm>
          <a:prstGeom prst="rect">
            <a:avLst/>
          </a:prstGeom>
        </p:spPr>
        <p:txBody>
          <a:bodyPr>
            <a:noAutofit/>
          </a:bodyPr>
          <a:lstStyle>
            <a:lvl1pPr marL="257162" indent="-257162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8E1731"/>
              </a:buClr>
              <a:buFont typeface="Wingdings" panose="05000000000000000000" pitchFamily="2" charset="2"/>
              <a:buChar char="§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557185" indent="-214303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857208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60000"/>
              <a:buFont typeface="Courier New" panose="02070309020205020404" pitchFamily="49" charset="0"/>
              <a:buChar char="o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200091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Font typeface="Arial" panose="020B0604020202020204" pitchFamily="34" charset="0"/>
              <a:buChar char="•"/>
              <a:defRPr lang="en-US" sz="32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542973" indent="-171442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Tx/>
              <a:buSzPct val="35000"/>
              <a:buFont typeface="Courier New" panose="02070309020205020404" pitchFamily="49" charset="0"/>
              <a:buChar char="o"/>
              <a:defRPr lang="en-US" sz="32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76121005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Survey link: </a:t>
            </a:r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http://</a:t>
            </a:r>
            <a:r>
              <a:rPr lang="en-US" dirty="0" smtClean="0">
                <a:solidFill>
                  <a:schemeClr val="accent5">
                    <a:lumMod val="50000"/>
                  </a:schemeClr>
                </a:solidFill>
              </a:rPr>
              <a:t>bit.ly/oulib_davis_workshop</a:t>
            </a:r>
            <a:r>
              <a:rPr lang="en-US" dirty="0" smtClean="0"/>
              <a:t> </a:t>
            </a:r>
          </a:p>
          <a:p>
            <a:r>
              <a:rPr lang="en-US" dirty="0" smtClean="0"/>
              <a:t>Workshop topic: Data-driven visualizations</a:t>
            </a:r>
          </a:p>
          <a:p>
            <a:r>
              <a:rPr lang="en-US" dirty="0" smtClean="0"/>
              <a:t>Workshop date: </a:t>
            </a:r>
            <a:fld id="{DC282969-C8BF-4EBF-812F-FF7661414B35}" type="datetime4">
              <a:rPr lang="en-US" smtClean="0"/>
              <a:t>April 4, 2019</a:t>
            </a:fld>
            <a:endParaRPr lang="en-US" dirty="0" smtClean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E4C4D20-498A-0B4C-B3DF-B1E363085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8708" y="675829"/>
            <a:ext cx="10042087" cy="500289"/>
          </a:xfrm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Please take 3 min to help us improve</a:t>
            </a:r>
            <a:endParaRPr lang="en-US" b="1" dirty="0">
              <a:solidFill>
                <a:srgbClr val="8E173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7636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/>
              <a:t>Let’s say “several”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0767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522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/>
              <a:t>Write a sentence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169073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6930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09600" y="1600201"/>
            <a:ext cx="4588701" cy="4123702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bg2"/>
                </a:solidFill>
              </a:rPr>
              <a:t>Two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Several, or more than several?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Let’s say “several”</a:t>
            </a:r>
          </a:p>
          <a:p>
            <a:r>
              <a:rPr lang="en-US" dirty="0" smtClean="0">
                <a:solidFill>
                  <a:schemeClr val="bg2"/>
                </a:solidFill>
              </a:rPr>
              <a:t>Write a sentence</a:t>
            </a:r>
          </a:p>
          <a:p>
            <a:r>
              <a:rPr lang="en-US" dirty="0" smtClean="0"/>
              <a:t>Check with your colleagues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FFB4824-2F2C-0B4E-8B65-C35C93FB68FF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b="1" dirty="0" smtClean="0">
                <a:solidFill>
                  <a:srgbClr val="8E1731"/>
                </a:solidFill>
              </a:rPr>
              <a:t>Step 1: how many data points?</a:t>
            </a:r>
            <a:endParaRPr lang="en-US" b="1" dirty="0">
              <a:solidFill>
                <a:srgbClr val="8E173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974362"/>
              </p:ext>
            </p:extLst>
          </p:nvPr>
        </p:nvGraphicFramePr>
        <p:xfrm>
          <a:off x="6125226" y="1690688"/>
          <a:ext cx="5457174" cy="37330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8587">
                  <a:extLst>
                    <a:ext uri="{9D8B030D-6E8A-4147-A177-3AD203B41FA5}">
                      <a16:colId xmlns:a16="http://schemas.microsoft.com/office/drawing/2014/main" val="1034107027"/>
                    </a:ext>
                  </a:extLst>
                </a:gridCol>
                <a:gridCol w="2728587">
                  <a:extLst>
                    <a:ext uri="{9D8B030D-6E8A-4147-A177-3AD203B41FA5}">
                      <a16:colId xmlns:a16="http://schemas.microsoft.com/office/drawing/2014/main" val="1599097950"/>
                    </a:ext>
                  </a:extLst>
                </a:gridCol>
              </a:tblGrid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Place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Population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442078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Norman,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122,843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0726626"/>
                  </a:ext>
                </a:extLst>
              </a:tr>
              <a:tr h="1244361"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Stillwater, OK, USA</a:t>
                      </a:r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/>
                        <a:t>49,829</a:t>
                      </a:r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499276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55619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831617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4460</TotalTime>
  <Words>1323</Words>
  <Application>Microsoft Office PowerPoint</Application>
  <PresentationFormat>Widescreen</PresentationFormat>
  <Paragraphs>250</Paragraphs>
  <Slides>62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Wingdings</vt:lpstr>
      <vt:lpstr>Custom Design</vt:lpstr>
      <vt:lpstr>PowerPoint Presentation</vt:lpstr>
      <vt:lpstr>Goals for today</vt:lpstr>
      <vt:lpstr>Get started</vt:lpstr>
      <vt:lpstr>First, choose your visualization</vt:lpstr>
      <vt:lpstr>So, what’s your data?</vt:lpstr>
      <vt:lpstr>Step 1: how many data points?</vt:lpstr>
      <vt:lpstr>Step 1: how many data points?</vt:lpstr>
      <vt:lpstr>Step 1: how many data points?</vt:lpstr>
      <vt:lpstr>Step 1: how many data points?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Another example with a larger dataset</vt:lpstr>
      <vt:lpstr>What if our question includes the groups?</vt:lpstr>
      <vt:lpstr>What about our grouping variables?</vt:lpstr>
      <vt:lpstr>What if our question includes the groups?</vt:lpstr>
      <vt:lpstr>What if our question includes the groups?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about our grouping variables?</vt:lpstr>
      <vt:lpstr>What if our question includes the groups?</vt:lpstr>
      <vt:lpstr>What if our question includes the groups?</vt:lpstr>
      <vt:lpstr>What if our question includes the groups?</vt:lpstr>
      <vt:lpstr>Step 1 summary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Step 2: effective visuals</vt:lpstr>
      <vt:lpstr>What is effective about this?  What is not?</vt:lpstr>
      <vt:lpstr>What is effective about this?  What is not?</vt:lpstr>
      <vt:lpstr>What improvements can we make?</vt:lpstr>
      <vt:lpstr>What else could we improve?</vt:lpstr>
      <vt:lpstr>Step 2 summary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Step 3: clear visuals</vt:lpstr>
      <vt:lpstr>What is clear or misleading about this?</vt:lpstr>
      <vt:lpstr>What is clear or misleading about this?</vt:lpstr>
      <vt:lpstr>What improvements can we make?</vt:lpstr>
      <vt:lpstr>What else could we improve?</vt:lpstr>
      <vt:lpstr>Step 3 summary</vt:lpstr>
      <vt:lpstr>Step 4: get help and learn more</vt:lpstr>
      <vt:lpstr>Please take 3 min to help us improve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Barney, Sarah C.</dc:creator>
  <cp:lastModifiedBy>Curry, Claire M.</cp:lastModifiedBy>
  <cp:revision>96</cp:revision>
  <dcterms:created xsi:type="dcterms:W3CDTF">2018-06-15T17:19:10Z</dcterms:created>
  <dcterms:modified xsi:type="dcterms:W3CDTF">2019-04-04T14:54:02Z</dcterms:modified>
</cp:coreProperties>
</file>