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88" r:id="rId4"/>
    <p:sldId id="261" r:id="rId5"/>
    <p:sldId id="283" r:id="rId6"/>
    <p:sldId id="281" r:id="rId7"/>
    <p:sldId id="262" r:id="rId8"/>
    <p:sldId id="284" r:id="rId9"/>
    <p:sldId id="287" r:id="rId10"/>
    <p:sldId id="265" r:id="rId11"/>
    <p:sldId id="274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518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281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F3E31-9781-B24F-87A9-F98653FBF465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F4F8C-1785-AC43-97F9-C9301BD933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F4F8C-1785-AC43-97F9-C9301BD933C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5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F4F8C-1785-AC43-97F9-C9301BD933C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52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F4F8C-1785-AC43-97F9-C9301BD933C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72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F4F8C-1785-AC43-97F9-C9301BD933C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5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cademicBdlg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459" y="207095"/>
            <a:ext cx="11663082" cy="645366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264459" y="2705301"/>
            <a:ext cx="118872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808669" y="2705301"/>
            <a:ext cx="118872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93989"/>
            <a:ext cx="10363200" cy="1470025"/>
          </a:xfrm>
        </p:spPr>
        <p:txBody>
          <a:bodyPr>
            <a:normAutofit/>
          </a:bodyPr>
          <a:lstStyle>
            <a:lvl1pPr>
              <a:defRPr sz="4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235390"/>
            <a:ext cx="8534400" cy="118989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7776" y="819398"/>
            <a:ext cx="896448" cy="73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101601"/>
            <a:ext cx="7687733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78844"/>
            <a:ext cx="10972799" cy="464732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9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4767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94022"/>
            <a:ext cx="53848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94022"/>
            <a:ext cx="53848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6704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307098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46861"/>
            <a:ext cx="5386917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2307098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946861"/>
            <a:ext cx="5389033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SCwall.psd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938" y="208038"/>
            <a:ext cx="11672125" cy="644192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060470" y="2093434"/>
            <a:ext cx="10071060" cy="2671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60470" y="2742924"/>
            <a:ext cx="128016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003514" y="2758222"/>
            <a:ext cx="128016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2872522"/>
            <a:ext cx="9192768" cy="1143000"/>
          </a:xfrm>
        </p:spPr>
        <p:txBody>
          <a:bodyPr>
            <a:normAutofit/>
          </a:bodyPr>
          <a:lstStyle>
            <a:lvl1pPr>
              <a:defRPr sz="3400" b="1">
                <a:solidFill>
                  <a:srgbClr val="5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 descr="TAM-LogoBox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4468" y="1424596"/>
            <a:ext cx="1303064" cy="130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117107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71075"/>
            <a:ext cx="6815667" cy="49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2406317"/>
            <a:ext cx="4011084" cy="3719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06905"/>
            <a:ext cx="7315200" cy="3620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7983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22834"/>
            <a:ext cx="10972800" cy="400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CE51-D15A-BB47-9138-751D578D2580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8FF-E84C-EC49-87A9-5C83013565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hape 461"/>
          <p:cNvSpPr/>
          <p:nvPr userDrawn="1"/>
        </p:nvSpPr>
        <p:spPr>
          <a:xfrm>
            <a:off x="203205" y="6575107"/>
            <a:ext cx="9400417" cy="0"/>
          </a:xfrm>
          <a:prstGeom prst="line">
            <a:avLst/>
          </a:prstGeom>
          <a:ln w="12700">
            <a:solidFill>
              <a:srgbClr val="E400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 dirty="0">
              <a:ln w="3175" cmpd="sng">
                <a:solidFill>
                  <a:srgbClr val="000000"/>
                </a:solidFill>
              </a:ln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823" y="231831"/>
            <a:ext cx="11424356" cy="926298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83823" y="383114"/>
            <a:ext cx="120848" cy="58240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erashid/Fourier_trasform_in_relay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Fourier Transform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82717" y="3859215"/>
            <a:ext cx="4026569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9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Shortcomings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Full and Half on clean wave – same result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Full and Half with noise – Full is more accurate, but is slower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DC offset – rejected by Full, huge error for Half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Harmonics – adverse effect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Method can extract non-fund components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Frequency deviation – phasor swings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increase in accuracy is not observed by the increased sampling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B2AD5-5292-40B4-88DF-7E2FBA839D38}"/>
              </a:ext>
            </a:extLst>
          </p:cNvPr>
          <p:cNvSpPr txBox="1"/>
          <p:nvPr/>
        </p:nvSpPr>
        <p:spPr>
          <a:xfrm>
            <a:off x="1049867" y="6113997"/>
            <a:ext cx="982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hlinkClick r:id="rId2"/>
              </a:rPr>
              <a:t>https://github.com/baerashid/Fourier_trasform_in_relaying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10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[1]	J. G. Gilbert and R. J. Shovlin, "High speed transmission line fault impedance calculation using a dedicated minicomputer," </a:t>
            </a:r>
            <a:r>
              <a:rPr lang="en-US" i="1" dirty="0"/>
              <a:t>IEEE Transactions on Power Apparatus and Systems, </a:t>
            </a:r>
            <a:r>
              <a:rPr lang="fr-FR" dirty="0"/>
              <a:t>vol. 94, no. 3, pp. 872-883, 1975, doi: 10.1109/T-PAS.1975.31918.</a:t>
            </a:r>
          </a:p>
          <a:p>
            <a:r>
              <a:rPr lang="en-US" dirty="0"/>
              <a:t>[2]	P. Jena, "Phasor Estimation," ed. YouTube: IIT Roorkee, 2018, p. https://www.youtube.com/watch?v=L6Wlm0q14O4.</a:t>
            </a:r>
          </a:p>
          <a:p>
            <a:r>
              <a:rPr lang="en-US" dirty="0"/>
              <a:t>[3]	B. J. Mann and I. F. Morrison, "Digital Calculation of Impedance for Transmission Line Protection," </a:t>
            </a:r>
            <a:r>
              <a:rPr lang="en-US" i="1" dirty="0"/>
              <a:t>IEEE Transactions on Power Apparatus and Systems, </a:t>
            </a:r>
            <a:r>
              <a:rPr lang="pt-BR" dirty="0"/>
              <a:t>vol. PAS-90, no. 1, pp. 270-279, 1971, doi: 10.1109/TPAS.1971.292966.</a:t>
            </a:r>
          </a:p>
          <a:p>
            <a:r>
              <a:rPr lang="en-US" dirty="0"/>
              <a:t>[4]	G. R. Slemon, "High-Speed Protection of Power Systems Based on Improved Power System Models," </a:t>
            </a:r>
            <a:r>
              <a:rPr lang="en-US" i="1" dirty="0"/>
              <a:t>CIGRE paper No. 31-09, </a:t>
            </a:r>
            <a:r>
              <a:rPr lang="en-US" dirty="0"/>
              <a:t>1968.</a:t>
            </a:r>
          </a:p>
          <a:p>
            <a:r>
              <a:rPr lang="it-IT" dirty="0"/>
              <a:t>[5]	D. University, ed, 2015, p. https://people.duke.edu/~ng46/borland/sampling.htm.</a:t>
            </a:r>
          </a:p>
          <a:p>
            <a:r>
              <a:rPr lang="nl-NL" dirty="0"/>
              <a:t>[6]	Wikipedia. "Fourier Series." https://en.wikipedia.org/wiki/Fourier_series (accessed 2021).</a:t>
            </a:r>
          </a:p>
          <a:p>
            <a:r>
              <a:rPr lang="en-US" dirty="0"/>
              <a:t>[7]	A. Wiszniewski, "How to Reduce Errors of Distance Fault Locating Algorithms," </a:t>
            </a:r>
            <a:r>
              <a:rPr lang="en-US" i="1" dirty="0"/>
              <a:t>IEEE Transactions on Power Apparatus and Systems, </a:t>
            </a:r>
            <a:r>
              <a:rPr lang="pt-BR" dirty="0"/>
              <a:t>vol. PAS-100, no. 12, pp. 4815-4820, 1981, doi: 10.1109/TPAS.1981.316443.</a:t>
            </a:r>
          </a:p>
          <a:p>
            <a:r>
              <a:rPr lang="nl-NL" dirty="0"/>
              <a:t>[8]	</a:t>
            </a:r>
            <a:r>
              <a:rPr lang="nl-NL" i="1" dirty="0"/>
              <a:t>Fourier Algorithm implementation for Relay Protection</a:t>
            </a:r>
            <a:r>
              <a:rPr lang="nl-NL" dirty="0"/>
              <a:t>. (2021). Github. [Online]. Available: https://github.com/baerashid/Fourier_trasform_in_relaying</a:t>
            </a:r>
          </a:p>
          <a:p>
            <a:r>
              <a:rPr lang="en-US" dirty="0"/>
              <a:t>[9]	S. M. Brahma, P. L. D. Leon, and R. G. Kavasseri, "Investigating the Option of Removing the Antialiasing Filter From Digital Relays," </a:t>
            </a:r>
            <a:r>
              <a:rPr lang="en-US" i="1" dirty="0"/>
              <a:t>IEEE Transactions on Power Delivery, </a:t>
            </a:r>
            <a:r>
              <a:rPr lang="pt-BR" dirty="0"/>
              <a:t>vol. 24, no. 4, pp. 1864-1868, 2009, doi: 10.1109/TPWRD.2009.2028802.</a:t>
            </a:r>
          </a:p>
          <a:p>
            <a:r>
              <a:rPr lang="en-US" dirty="0"/>
              <a:t>[10]	S. Brunton, "Fourier Analysis," ed. YouTube, 2020, p. https://www.youtube.com/playlist?list=PLMrJAkhIeNNT_Xh3Oy0Y4LTj0Oxo8GqsC.</a:t>
            </a:r>
          </a:p>
          <a:p>
            <a:r>
              <a:rPr lang="en-US" dirty="0"/>
              <a:t>[11]	J. Carr and R. V. Jackson, "Frequency domain analysis applied to digital transmission line protection," </a:t>
            </a:r>
            <a:r>
              <a:rPr lang="en-US" i="1" dirty="0"/>
              <a:t>IEEE Transactions on Power Apparatus and Systems, </a:t>
            </a:r>
            <a:r>
              <a:rPr lang="fr-FR" dirty="0"/>
              <a:t>vol. 94, no. 4, pp. 1157-1166, 1975, doi: 10.1109/T-PAS.1975.31950.</a:t>
            </a:r>
          </a:p>
          <a:p>
            <a:r>
              <a:rPr lang="en-US" dirty="0"/>
              <a:t>[12]	 H. H. El-Tamaly and A. H. M. El-sayed, "A new technique for setting calculation of digital distance relays," in </a:t>
            </a:r>
            <a:r>
              <a:rPr lang="en-US" i="1" dirty="0"/>
              <a:t>2006 Eleventh International Middle East Power Systems Conference</a:t>
            </a:r>
            <a:r>
              <a:rPr lang="nl-NL" dirty="0"/>
              <a:t>, 19-21 Dec. 2006 2006, vol. 1, pp. 135-139. </a:t>
            </a:r>
          </a:p>
          <a:p>
            <a:r>
              <a:rPr lang="en-US" dirty="0"/>
              <a:t>[13]	G. B. Gilcrest, G. D. Rockefeller, and E. A. Udren, "High-Speed Distance Relaying Using a Digital Computer I - System Description," </a:t>
            </a:r>
            <a:r>
              <a:rPr lang="en-US" i="1" dirty="0"/>
              <a:t>IEEE Transactions on Power Apparatus and Systems, </a:t>
            </a:r>
            <a:r>
              <a:rPr lang="pt-BR" dirty="0"/>
              <a:t>vol. PAS-91, no. 3, pp. 1235-1243, 1972, doi: 10.1109/TPAS.1972.293482.</a:t>
            </a:r>
          </a:p>
          <a:p>
            <a:r>
              <a:rPr lang="nl-NL" dirty="0"/>
              <a:t>[14]	A. Gómez Expósito, J. A. Rosendo Macias, and J. L. Ruis Macías, "Discrete Fourier transform computation for digital relaying," </a:t>
            </a:r>
            <a:r>
              <a:rPr lang="en-US" i="1" dirty="0"/>
              <a:t>International Journal of Electrical Power &amp; Energy Systems, </a:t>
            </a:r>
            <a:r>
              <a:rPr lang="pt-BR" dirty="0"/>
              <a:t>vol. 16, no. 4, pp. 229-233, 1994/08/01/ 1994, doi: https://doi.org/10.1016/0142-0615(94)90014-0.</a:t>
            </a:r>
          </a:p>
          <a:p>
            <a:r>
              <a:rPr lang="en-US" dirty="0"/>
              <a:t>[15]	A. T. Johns; and M. A. Martin, "Fundamental Digital Approach to the Distance Protection of E. H. V. Transmission Lines," </a:t>
            </a:r>
            <a:r>
              <a:rPr lang="en-US" i="1" dirty="0"/>
              <a:t>Proc. IEE, </a:t>
            </a:r>
            <a:r>
              <a:rPr lang="en-US" dirty="0"/>
              <a:t>vol. 125, 1979.</a:t>
            </a:r>
          </a:p>
          <a:p>
            <a:r>
              <a:rPr lang="en-US" dirty="0"/>
              <a:t>[16]	M. Kezunovic, "Transmission Line Relaying," in </a:t>
            </a:r>
            <a:r>
              <a:rPr lang="en-US" i="1" dirty="0"/>
              <a:t>ECEN 679 course materials</a:t>
            </a:r>
            <a:r>
              <a:rPr lang="en-US" dirty="0"/>
              <a:t>, ed. eCampus, 2021.</a:t>
            </a:r>
          </a:p>
          <a:p>
            <a:r>
              <a:rPr lang="en-US" dirty="0"/>
              <a:t>[17]	M. Kezunovic, "Foundations of Relaying Algorithms," in </a:t>
            </a:r>
            <a:r>
              <a:rPr lang="en-US" i="1" dirty="0"/>
              <a:t>ECEN 679 course materials</a:t>
            </a:r>
            <a:r>
              <a:rPr lang="en-US" dirty="0"/>
              <a:t>, ed. eCampus, 2021.</a:t>
            </a:r>
          </a:p>
          <a:p>
            <a:r>
              <a:rPr lang="nl-NL" dirty="0"/>
              <a:t>[18]	M. Kezunovic, "Computer Relays Lectures," in </a:t>
            </a:r>
            <a:r>
              <a:rPr lang="nl-NL" i="1" dirty="0"/>
              <a:t>ECEN 679 course materials</a:t>
            </a:r>
            <a:r>
              <a:rPr lang="it-IT" dirty="0"/>
              <a:t>, ed. eCampus, 2021, p. https://tamu.blackboard.com/webapps/blackboard/content/listContent.jsp?course_id=_223030_1&amp;content_id=_7882402_1.</a:t>
            </a:r>
          </a:p>
          <a:p>
            <a:r>
              <a:rPr lang="en-US" dirty="0"/>
              <a:t>[19]	M. Kezunovic, "Digital Algorithms for Protective Relaying," in </a:t>
            </a:r>
            <a:r>
              <a:rPr lang="en-US" i="1" dirty="0"/>
              <a:t>ECEN 679 course materials</a:t>
            </a:r>
            <a:r>
              <a:rPr lang="en-US" dirty="0"/>
              <a:t>, ed. eCampus, 2021.</a:t>
            </a:r>
          </a:p>
          <a:p>
            <a:r>
              <a:rPr lang="en-US" dirty="0"/>
              <a:t>[20]	 D. Lee, Y. Oh, S. Kang, and B. M. Han, "Distance relaying algorithm using a DFT-based modified phasor estimation method," in </a:t>
            </a:r>
            <a:r>
              <a:rPr lang="en-US" i="1" dirty="0"/>
              <a:t>2009 IEEE Bucharest PowerTech</a:t>
            </a:r>
            <a:r>
              <a:rPr lang="en-US" dirty="0"/>
              <a:t>, 28 June-2 July 2009 2009, pp. 1-6, doi: 10.1109/PTC.2009.5282053. </a:t>
            </a:r>
          </a:p>
          <a:p>
            <a:r>
              <a:rPr lang="en-US" dirty="0"/>
              <a:t>[21]	N. C. Munukutla and D. Rao, "Issues on High Speed Relaying in High Voltage Transmission lines using Full Cycle Discrete Fourier Transform and Phaselet Transform," 01/01 2019, doi: 10.35940/ijitee.B9073.129219.</a:t>
            </a:r>
          </a:p>
          <a:p>
            <a:r>
              <a:rPr lang="en-US" dirty="0"/>
              <a:t>[22]	A. Phadke and J. s. Thorp, </a:t>
            </a:r>
            <a:r>
              <a:rPr lang="en-US" i="1" dirty="0"/>
              <a:t>Computer relaying for power systems</a:t>
            </a:r>
            <a:r>
              <a:rPr lang="en-US" dirty="0"/>
              <a:t>, 2 ed. John Wiley &amp; Sons Ltd, 2009, p. 344.</a:t>
            </a:r>
          </a:p>
          <a:p>
            <a:r>
              <a:rPr lang="nl-NL" dirty="0"/>
              <a:t>[23]	 A. G. Phadke, T. Hlibka, M. Ibrahim, and M. G. Adamiak, "A Microcomputer Based Symmetrical Component Distance Relay," in </a:t>
            </a:r>
            <a:r>
              <a:rPr lang="en-US" i="1" dirty="0"/>
              <a:t>IEEE Conference Proceedings Power Industry Computer Applications Conference, 1979. PICA-79.</a:t>
            </a:r>
            <a:r>
              <a:rPr lang="en-US" dirty="0"/>
              <a:t>, 15-19 May 1979 1979, pp. 47-55, doi: 10.1109/PICA.1979.720045. </a:t>
            </a:r>
          </a:p>
          <a:p>
            <a:r>
              <a:rPr lang="en-US" dirty="0"/>
              <a:t>[24]	 S. P. Simon, M. S. Kumar, K. Sundareswaran, and C. C. Columbus, "Performance analysis of empirical Fourier transform based power transformer differential protection," in </a:t>
            </a:r>
            <a:r>
              <a:rPr lang="en-US" i="1" dirty="0"/>
              <a:t>2016 IEEE International Conference on the Science of Electrical Engineering (ICSEE)</a:t>
            </a:r>
            <a:r>
              <a:rPr lang="en-US" dirty="0"/>
              <a:t>, 16-18 Nov. 2016 2016, pp. 1-5, doi: 10.1109/ICSEE.2016.7806152. </a:t>
            </a:r>
          </a:p>
          <a:p>
            <a:r>
              <a:rPr lang="en-US" dirty="0"/>
              <a:t>[25]	J. S. Thorp, A. G. Phadke, S. H. Horowitz, and J. E. Beehler, "Limits to Impedance Relaying," </a:t>
            </a:r>
            <a:r>
              <a:rPr lang="en-US" i="1" dirty="0"/>
              <a:t>IEEE Transactions on Power Apparatus and Systems, </a:t>
            </a:r>
            <a:r>
              <a:rPr lang="pt-BR" dirty="0"/>
              <a:t>vol. PAS-98, no. 1, pp. 246-260, 1979, doi: 10.1109/TPAS.1979.319525.</a:t>
            </a:r>
          </a:p>
          <a:p>
            <a:r>
              <a:rPr lang="en-US" dirty="0"/>
              <a:t>[26]	 C. Yu, Y. Huang, and J. Jiang, "A Full- and Half-Cycle DFT-based technique for fault current filtering," in </a:t>
            </a:r>
            <a:r>
              <a:rPr lang="en-US" i="1" dirty="0"/>
              <a:t>2010 IEEE International Conference on Industrial Technology</a:t>
            </a:r>
            <a:r>
              <a:rPr lang="en-US" dirty="0"/>
              <a:t>, 14-17 March 2010 2010, pp. 859-864, doi: 10.1109/ICIT.2010.5472598. </a:t>
            </a:r>
          </a:p>
        </p:txBody>
      </p:sp>
    </p:spTree>
    <p:extLst>
      <p:ext uri="{BB962C8B-B14F-4D97-AF65-F5344CB8AC3E}">
        <p14:creationId xmlns:p14="http://schemas.microsoft.com/office/powerpoint/2010/main" val="180946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948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3DD9A8-E6BD-48C7-90EC-68A16DA0704B}"/>
              </a:ext>
            </a:extLst>
          </p:cNvPr>
          <p:cNvSpPr txBox="1">
            <a:spLocks/>
          </p:cNvSpPr>
          <p:nvPr/>
        </p:nvSpPr>
        <p:spPr>
          <a:xfrm>
            <a:off x="609600" y="2044107"/>
            <a:ext cx="10972799" cy="3570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</a:rPr>
              <a:t>Fourier Series, DFT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</a:rPr>
              <a:t>Classification of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</a:rPr>
              <a:t>Implementation in Distance Relays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</a:rPr>
              <a:t>Basic Parameters and Characteristics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</a:rPr>
              <a:t>Summary of Advantages and Disadvantages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</a:rPr>
              <a:t>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72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Series, DFT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78844"/>
            <a:ext cx="10972799" cy="7039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Any function = sum of cos and sin with increasing frequency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4EE879-3D31-4AFC-9D8C-24F6A1B15856}"/>
                  </a:ext>
                </a:extLst>
              </p:cNvPr>
              <p:cNvSpPr txBox="1"/>
              <p:nvPr/>
            </p:nvSpPr>
            <p:spPr>
              <a:xfrm>
                <a:off x="169333" y="3183615"/>
                <a:ext cx="4445821" cy="84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4EE879-3D31-4AFC-9D8C-24F6A1B15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3" y="3183615"/>
                <a:ext cx="4445821" cy="847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FA0C55A-A136-47B9-90F0-AD972A03C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184" y="2454146"/>
            <a:ext cx="3109229" cy="3497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F73066-8994-4E24-8764-20E7AF36EC8B}"/>
                  </a:ext>
                </a:extLst>
              </p:cNvPr>
              <p:cNvSpPr txBox="1"/>
              <p:nvPr/>
            </p:nvSpPr>
            <p:spPr>
              <a:xfrm>
                <a:off x="75379" y="4545577"/>
                <a:ext cx="4266179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F73066-8994-4E24-8764-20E7AF36E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9" y="4545577"/>
                <a:ext cx="4266179" cy="990849"/>
              </a:xfrm>
              <a:prstGeom prst="rect">
                <a:avLst/>
              </a:prstGeom>
              <a:blipFill>
                <a:blip r:embed="rId4"/>
                <a:stretch>
                  <a:fillRect t="-54938" b="-22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07E7E6-31D3-479C-83FF-7B1BD11E8FB9}"/>
              </a:ext>
            </a:extLst>
          </p:cNvPr>
          <p:cNvSpPr txBox="1">
            <a:spLocks/>
          </p:cNvSpPr>
          <p:nvPr/>
        </p:nvSpPr>
        <p:spPr>
          <a:xfrm>
            <a:off x="4911604" y="2454146"/>
            <a:ext cx="3719531" cy="53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DFT: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C462FB-2D6D-4702-BBDE-E4E00A59DBED}"/>
              </a:ext>
            </a:extLst>
          </p:cNvPr>
          <p:cNvSpPr txBox="1">
            <a:spLocks/>
          </p:cNvSpPr>
          <p:nvPr/>
        </p:nvSpPr>
        <p:spPr>
          <a:xfrm>
            <a:off x="959634" y="2454146"/>
            <a:ext cx="3005667" cy="53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Fourier Series: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AB9C5F-4C49-4608-AF04-78A3F17C46FE}"/>
                  </a:ext>
                </a:extLst>
              </p:cNvPr>
              <p:cNvSpPr txBox="1"/>
              <p:nvPr/>
            </p:nvSpPr>
            <p:spPr>
              <a:xfrm>
                <a:off x="5638800" y="3211542"/>
                <a:ext cx="2448171" cy="1056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AB9C5F-4C49-4608-AF04-78A3F17C4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211542"/>
                <a:ext cx="2448171" cy="10561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2ED23F-8911-468A-A630-0E12BF3ECE04}"/>
                  </a:ext>
                </a:extLst>
              </p:cNvPr>
              <p:cNvSpPr txBox="1"/>
              <p:nvPr/>
            </p:nvSpPr>
            <p:spPr>
              <a:xfrm>
                <a:off x="4921520" y="4545577"/>
                <a:ext cx="3882730" cy="1056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2ED23F-8911-468A-A630-0E12BF3E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520" y="4545577"/>
                <a:ext cx="3882730" cy="10561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5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Model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0D39BD0-0F84-43CB-A3AD-73785373FA36}"/>
              </a:ext>
            </a:extLst>
          </p:cNvPr>
          <p:cNvSpPr txBox="1">
            <a:spLocks/>
          </p:cNvSpPr>
          <p:nvPr/>
        </p:nvSpPr>
        <p:spPr>
          <a:xfrm>
            <a:off x="830824" y="3868331"/>
            <a:ext cx="10972799" cy="238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Fourier algorithm:</a:t>
            </a:r>
          </a:p>
          <a:p>
            <a:pPr marL="3589338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Lumped parameter model</a:t>
            </a:r>
          </a:p>
          <a:p>
            <a:pPr marL="3589338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Frequency domain</a:t>
            </a:r>
          </a:p>
          <a:p>
            <a:pPr marL="3589338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optimization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E092CB-B533-43F1-B298-7AAF345FB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426" y="2609303"/>
            <a:ext cx="6401355" cy="1036410"/>
          </a:xfrm>
          <a:prstGeom prst="rect">
            <a:avLst/>
          </a:prstGeom>
        </p:spPr>
      </p:pic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B6BAE355-6A5D-4B11-8C56-1A8261169753}"/>
              </a:ext>
            </a:extLst>
          </p:cNvPr>
          <p:cNvSpPr txBox="1">
            <a:spLocks/>
          </p:cNvSpPr>
          <p:nvPr/>
        </p:nvSpPr>
        <p:spPr>
          <a:xfrm>
            <a:off x="912510" y="1633926"/>
            <a:ext cx="1563329" cy="69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Signal: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6E5C35-EA3D-43B9-A21D-4279C6CA1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942" y="1412859"/>
            <a:ext cx="4854361" cy="1196444"/>
          </a:xfrm>
          <a:prstGeom prst="rect">
            <a:avLst/>
          </a:prstGeom>
        </p:spPr>
      </p:pic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6F7BFA78-F6BE-46D6-8E48-2B5F7F753B57}"/>
              </a:ext>
            </a:extLst>
          </p:cNvPr>
          <p:cNvSpPr txBox="1">
            <a:spLocks/>
          </p:cNvSpPr>
          <p:nvPr/>
        </p:nvSpPr>
        <p:spPr>
          <a:xfrm>
            <a:off x="830824" y="2903192"/>
            <a:ext cx="2207344" cy="69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Impedance:</a:t>
            </a:r>
          </a:p>
        </p:txBody>
      </p:sp>
    </p:spTree>
    <p:extLst>
      <p:ext uri="{BB962C8B-B14F-4D97-AF65-F5344CB8AC3E}">
        <p14:creationId xmlns:p14="http://schemas.microsoft.com/office/powerpoint/2010/main" val="384984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 in Relays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13531E-43A4-4353-97CA-8A32ED683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6609"/>
            <a:ext cx="10972799" cy="6958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Signal x(t) sampled at t = kT. x</a:t>
            </a:r>
            <a:r>
              <a:rPr lang="en-US" baseline="-25000" dirty="0">
                <a:solidFill>
                  <a:schemeClr val="tx1"/>
                </a:solidFill>
              </a:rPr>
              <a:t>k </a:t>
            </a:r>
            <a:r>
              <a:rPr lang="en-US" dirty="0">
                <a:solidFill>
                  <a:schemeClr val="tx1"/>
                </a:solidFill>
              </a:rPr>
              <a:t>- sample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CA479D-40D1-46A4-BADD-8B8B5DF26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518" y="2202427"/>
            <a:ext cx="5850548" cy="695817"/>
          </a:xfrm>
          <a:prstGeom prst="rect">
            <a:avLst/>
          </a:prstGeom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9A122947-EB18-4846-B9C1-BA49F6EA5D4B}"/>
              </a:ext>
            </a:extLst>
          </p:cNvPr>
          <p:cNvSpPr txBox="1">
            <a:spLocks/>
          </p:cNvSpPr>
          <p:nvPr/>
        </p:nvSpPr>
        <p:spPr>
          <a:xfrm>
            <a:off x="496529" y="3081091"/>
            <a:ext cx="10972799" cy="69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Phasor at fund frequency: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FD87EB-486C-4B8A-B85E-2E6254D71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054" y="3776909"/>
            <a:ext cx="5089511" cy="686372"/>
          </a:xfrm>
          <a:prstGeom prst="rect">
            <a:avLst/>
          </a:prstGeom>
        </p:spPr>
      </p:pic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0D39BD0-0F84-43CB-A3AD-73785373FA36}"/>
              </a:ext>
            </a:extLst>
          </p:cNvPr>
          <p:cNvSpPr txBox="1">
            <a:spLocks/>
          </p:cNvSpPr>
          <p:nvPr/>
        </p:nvSpPr>
        <p:spPr>
          <a:xfrm>
            <a:off x="496528" y="4664083"/>
            <a:ext cx="10972799" cy="69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Phasor estimation: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1A9388-CA9E-4F7F-841B-C7C5A1CE2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053" y="5360965"/>
            <a:ext cx="2510185" cy="9469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2A4502-5EDD-41C6-A178-5BF05F2A3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107" y="5416424"/>
            <a:ext cx="3287490" cy="8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7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 in Relays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13531E-43A4-4353-97CA-8A32ED683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6609"/>
            <a:ext cx="10972799" cy="69581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Another representation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B7EC6-5313-4B2A-9ADD-4862F49AE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174" y="3608438"/>
            <a:ext cx="2883650" cy="2474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A5D6D5-AD53-4243-AB51-73ED2B4B4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110" y="2261124"/>
            <a:ext cx="5414361" cy="885578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FCA1751-45E2-40B0-A450-2A19CC4F7728}"/>
              </a:ext>
            </a:extLst>
          </p:cNvPr>
          <p:cNvSpPr txBox="1">
            <a:spLocks/>
          </p:cNvSpPr>
          <p:nvPr/>
        </p:nvSpPr>
        <p:spPr>
          <a:xfrm>
            <a:off x="643466" y="2464435"/>
            <a:ext cx="1345129" cy="501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</a:rPr>
              <a:t>Signal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B1EB2509-27FF-43E2-9301-665DF9AE7498}"/>
              </a:ext>
            </a:extLst>
          </p:cNvPr>
          <p:cNvSpPr txBox="1">
            <a:spLocks/>
          </p:cNvSpPr>
          <p:nvPr/>
        </p:nvSpPr>
        <p:spPr>
          <a:xfrm>
            <a:off x="609599" y="4497840"/>
            <a:ext cx="10972799" cy="69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Phasor estimation: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4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size, Harmonics, Noise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CADA5A-7F8C-4929-A276-E9DF6D8C4DC1}"/>
              </a:ext>
            </a:extLst>
          </p:cNvPr>
          <p:cNvSpPr txBox="1">
            <a:spLocks/>
          </p:cNvSpPr>
          <p:nvPr/>
        </p:nvSpPr>
        <p:spPr>
          <a:xfrm>
            <a:off x="3546987" y="2648412"/>
            <a:ext cx="4879257" cy="615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Example for 12 samples per period: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6FBC17-72F9-4788-91C1-0CCFFEB90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82" y="3411800"/>
            <a:ext cx="3915560" cy="921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D868F-424E-44B4-AA97-1AC548324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893" y="3411800"/>
            <a:ext cx="3834944" cy="92130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792B19-3D05-42B2-9056-7570F0947274}"/>
              </a:ext>
            </a:extLst>
          </p:cNvPr>
          <p:cNvSpPr txBox="1">
            <a:spLocks/>
          </p:cNvSpPr>
          <p:nvPr/>
        </p:nvSpPr>
        <p:spPr>
          <a:xfrm>
            <a:off x="727586" y="4682966"/>
            <a:ext cx="3915559" cy="1667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Longer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Less affected by noise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Less affected by DC offset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Immune to harmonics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Affected by FF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E79CCF-4075-471D-85A5-489C6895B063}"/>
              </a:ext>
            </a:extLst>
          </p:cNvPr>
          <p:cNvSpPr txBox="1">
            <a:spLocks/>
          </p:cNvSpPr>
          <p:nvPr/>
        </p:nvSpPr>
        <p:spPr>
          <a:xfrm>
            <a:off x="6947103" y="4725300"/>
            <a:ext cx="5004620" cy="1624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More affected by noise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Needs external DC offset removal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Sensible to even harmonics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Affected by FF 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3E6AE-976E-491E-82C6-584CBA3F7102}"/>
              </a:ext>
            </a:extLst>
          </p:cNvPr>
          <p:cNvSpPr txBox="1"/>
          <p:nvPr/>
        </p:nvSpPr>
        <p:spPr>
          <a:xfrm>
            <a:off x="727586" y="1543665"/>
            <a:ext cx="1082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implemented in any size window, but usually Full or Half Cycle window</a:t>
            </a:r>
          </a:p>
        </p:txBody>
      </p:sp>
    </p:spTree>
    <p:extLst>
      <p:ext uri="{BB962C8B-B14F-4D97-AF65-F5344CB8AC3E}">
        <p14:creationId xmlns:p14="http://schemas.microsoft.com/office/powerpoint/2010/main" val="108741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D2B22D-865A-40C9-AD7A-C2C819F6BDDA}"/>
                  </a:ext>
                </a:extLst>
              </p:cNvPr>
              <p:cNvSpPr txBox="1"/>
              <p:nvPr/>
            </p:nvSpPr>
            <p:spPr>
              <a:xfrm>
                <a:off x="2266122" y="1779104"/>
                <a:ext cx="77741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sz="2400" dirty="0">
                    <a:latin typeface="+mj-lt"/>
                    <a:cs typeface="Arial" panose="020B0604020202020204" pitchFamily="34" charset="0"/>
                  </a:rPr>
                  <a:t> is phasor from measurements {x</a:t>
                </a:r>
                <a:r>
                  <a:rPr lang="en-US" sz="2400" baseline="-25000" dirty="0">
                    <a:latin typeface="+mj-lt"/>
                    <a:cs typeface="Arial" panose="020B0604020202020204" pitchFamily="34" charset="0"/>
                  </a:rPr>
                  <a:t>L-5</a:t>
                </a:r>
                <a:r>
                  <a:rPr lang="en-US" sz="2400" dirty="0">
                    <a:latin typeface="+mj-lt"/>
                    <a:cs typeface="Arial" panose="020B0604020202020204" pitchFamily="34" charset="0"/>
                  </a:rPr>
                  <a:t>, x</a:t>
                </a:r>
                <a:r>
                  <a:rPr lang="en-US" sz="2400" baseline="-25000" dirty="0">
                    <a:latin typeface="+mj-lt"/>
                    <a:cs typeface="Arial" panose="020B0604020202020204" pitchFamily="34" charset="0"/>
                  </a:rPr>
                  <a:t>L-4</a:t>
                </a:r>
                <a:r>
                  <a:rPr lang="en-US" sz="2400" dirty="0">
                    <a:latin typeface="+mj-lt"/>
                    <a:cs typeface="Arial" panose="020B0604020202020204" pitchFamily="34" charset="0"/>
                  </a:rPr>
                  <a:t>, x</a:t>
                </a:r>
                <a:r>
                  <a:rPr lang="en-US" sz="2400" baseline="-25000" dirty="0">
                    <a:latin typeface="+mj-lt"/>
                    <a:cs typeface="Arial" panose="020B0604020202020204" pitchFamily="34" charset="0"/>
                  </a:rPr>
                  <a:t>L-3</a:t>
                </a:r>
                <a:r>
                  <a:rPr lang="en-US" sz="2400" dirty="0">
                    <a:latin typeface="+mj-lt"/>
                    <a:cs typeface="Arial" panose="020B0604020202020204" pitchFamily="34" charset="0"/>
                  </a:rPr>
                  <a:t>, x</a:t>
                </a:r>
                <a:r>
                  <a:rPr lang="en-US" sz="2400" baseline="-25000" dirty="0">
                    <a:latin typeface="+mj-lt"/>
                    <a:cs typeface="Arial" panose="020B0604020202020204" pitchFamily="34" charset="0"/>
                  </a:rPr>
                  <a:t>L-2</a:t>
                </a:r>
                <a:r>
                  <a:rPr lang="en-US" sz="2400" dirty="0">
                    <a:latin typeface="+mj-lt"/>
                    <a:cs typeface="Arial" panose="020B0604020202020204" pitchFamily="34" charset="0"/>
                  </a:rPr>
                  <a:t>, x</a:t>
                </a:r>
                <a:r>
                  <a:rPr lang="en-US" sz="2400" baseline="-25000" dirty="0">
                    <a:latin typeface="+mj-lt"/>
                    <a:cs typeface="Arial" panose="020B0604020202020204" pitchFamily="34" charset="0"/>
                  </a:rPr>
                  <a:t>L-1</a:t>
                </a:r>
                <a:r>
                  <a:rPr lang="en-US" sz="2400" dirty="0">
                    <a:latin typeface="+mj-lt"/>
                    <a:cs typeface="Arial" panose="020B0604020202020204" pitchFamily="34" charset="0"/>
                  </a:rPr>
                  <a:t>, x</a:t>
                </a:r>
                <a:r>
                  <a:rPr lang="en-US" sz="2400" baseline="-25000" dirty="0">
                    <a:latin typeface="+mj-lt"/>
                    <a:cs typeface="Arial" panose="020B0604020202020204" pitchFamily="34" charset="0"/>
                  </a:rPr>
                  <a:t>L</a:t>
                </a:r>
                <a:r>
                  <a:rPr lang="en-US" sz="2400" dirty="0">
                    <a:latin typeface="+mj-lt"/>
                    <a:cs typeface="Arial" panose="020B0604020202020204" pitchFamily="34" charset="0"/>
                  </a:rPr>
                  <a:t>}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D2B22D-865A-40C9-AD7A-C2C819F6B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122" y="1779104"/>
                <a:ext cx="7774116" cy="461665"/>
              </a:xfrm>
              <a:prstGeom prst="rect">
                <a:avLst/>
              </a:prstGeom>
              <a:blipFill>
                <a:blip r:embed="rId3"/>
                <a:stretch>
                  <a:fillRect l="-23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2C97D0-2C27-469A-A5EE-BE6037F167E0}"/>
                  </a:ext>
                </a:extLst>
              </p:cNvPr>
              <p:cNvSpPr txBox="1"/>
              <p:nvPr/>
            </p:nvSpPr>
            <p:spPr>
              <a:xfrm>
                <a:off x="2595716" y="2775272"/>
                <a:ext cx="6479458" cy="1296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l-GR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 +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2C97D0-2C27-469A-A5EE-BE6037F16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716" y="2775272"/>
                <a:ext cx="6479458" cy="1296893"/>
              </a:xfrm>
              <a:prstGeom prst="rect">
                <a:avLst/>
              </a:prstGeom>
              <a:blipFill>
                <a:blip r:embed="rId4"/>
                <a:stretch>
                  <a:fillRect l="-659" b="-13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48E6A9F-61D3-4709-BE55-26BA88DB7EBD}"/>
              </a:ext>
            </a:extLst>
          </p:cNvPr>
          <p:cNvSpPr txBox="1"/>
          <p:nvPr/>
        </p:nvSpPr>
        <p:spPr>
          <a:xfrm>
            <a:off x="1258530" y="5004619"/>
            <a:ext cx="8087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 computations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May accumulate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Combination of recursive and non-recursive is recommended</a:t>
            </a:r>
          </a:p>
        </p:txBody>
      </p:sp>
    </p:spTree>
    <p:extLst>
      <p:ext uri="{BB962C8B-B14F-4D97-AF65-F5344CB8AC3E}">
        <p14:creationId xmlns:p14="http://schemas.microsoft.com/office/powerpoint/2010/main" val="332204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characteristics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65482-2395-4F25-A3FA-B461DCEF4531}"/>
              </a:ext>
            </a:extLst>
          </p:cNvPr>
          <p:cNvSpPr txBox="1"/>
          <p:nvPr/>
        </p:nvSpPr>
        <p:spPr>
          <a:xfrm>
            <a:off x="545144" y="2233014"/>
            <a:ext cx="58359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Requires anti-aliasing filter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Increasing sampling rate does not necessarily lead to better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Lower sampling frequency + low-pass filtering = smooth and convergent output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B4A9D-DCA2-4D66-AA80-BF96B7127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996" y="1641050"/>
            <a:ext cx="4801016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2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1591</Words>
  <Application>Microsoft Office PowerPoint</Application>
  <PresentationFormat>Widescreen</PresentationFormat>
  <Paragraphs>101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Georgia</vt:lpstr>
      <vt:lpstr>Office Theme</vt:lpstr>
      <vt:lpstr>Fourier Transform Algorithm</vt:lpstr>
      <vt:lpstr>Outline</vt:lpstr>
      <vt:lpstr>Fourier Series, DFT</vt:lpstr>
      <vt:lpstr>Signal Model</vt:lpstr>
      <vt:lpstr>DFT in Relays</vt:lpstr>
      <vt:lpstr>DFT in Relays</vt:lpstr>
      <vt:lpstr>Window size, Harmonics, Noise</vt:lpstr>
      <vt:lpstr>Recursive form</vt:lpstr>
      <vt:lpstr>Other characteristics</vt:lpstr>
      <vt:lpstr>Advantages and Shortcomings</vt:lpstr>
      <vt:lpstr>Sources</vt:lpstr>
      <vt:lpstr>Thank you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Larua Root</dc:creator>
  <cp:lastModifiedBy>R B</cp:lastModifiedBy>
  <cp:revision>69</cp:revision>
  <dcterms:created xsi:type="dcterms:W3CDTF">2017-04-06T15:59:40Z</dcterms:created>
  <dcterms:modified xsi:type="dcterms:W3CDTF">2021-04-11T01:57:09Z</dcterms:modified>
</cp:coreProperties>
</file>