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5"/>
  </p:notesMasterIdLst>
  <p:sldIdLst>
    <p:sldId id="256" r:id="rId2"/>
    <p:sldId id="257" r:id="rId3"/>
    <p:sldId id="258" r:id="rId4"/>
    <p:sldId id="269" r:id="rId5"/>
    <p:sldId id="259" r:id="rId6"/>
    <p:sldId id="279" r:id="rId7"/>
    <p:sldId id="270" r:id="rId8"/>
    <p:sldId id="274" r:id="rId9"/>
    <p:sldId id="275" r:id="rId10"/>
    <p:sldId id="271" r:id="rId11"/>
    <p:sldId id="276" r:id="rId12"/>
    <p:sldId id="277" r:id="rId13"/>
    <p:sldId id="278" r:id="rId14"/>
    <p:sldId id="260" r:id="rId15"/>
    <p:sldId id="280" r:id="rId16"/>
    <p:sldId id="282" r:id="rId17"/>
    <p:sldId id="283" r:id="rId18"/>
    <p:sldId id="284" r:id="rId19"/>
    <p:sldId id="285" r:id="rId20"/>
    <p:sldId id="286" r:id="rId21"/>
    <p:sldId id="268" r:id="rId22"/>
    <p:sldId id="264" r:id="rId23"/>
    <p:sldId id="266" r:id="rId24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8057" autoAdjust="0"/>
  </p:normalViewPr>
  <p:slideViewPr>
    <p:cSldViewPr>
      <p:cViewPr>
        <p:scale>
          <a:sx n="100" d="100"/>
          <a:sy n="100" d="100"/>
        </p:scale>
        <p:origin x="-1356" y="-4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CF7261-FAE9-431D-A535-F0D32AAE8354}" type="datetimeFigureOut">
              <a:rPr lang="de-CH" smtClean="0"/>
              <a:pPr/>
              <a:t>04.01.2013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5DD82D-527C-48E8-9B47-36C7BFBD461B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2693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 smtClean="0"/>
              <a:t>U </a:t>
            </a:r>
            <a:r>
              <a:rPr lang="de-CH" dirty="0" err="1" smtClean="0"/>
              <a:t>me</a:t>
            </a:r>
            <a:r>
              <a:rPr lang="de-CH" dirty="0" smtClean="0"/>
              <a:t> </a:t>
            </a:r>
            <a:r>
              <a:rPr lang="de-CH" dirty="0" err="1" smtClean="0"/>
              <a:t>het</a:t>
            </a:r>
            <a:r>
              <a:rPr lang="de-CH" dirty="0" smtClean="0"/>
              <a:t> o </a:t>
            </a:r>
            <a:r>
              <a:rPr lang="de-CH" dirty="0" err="1" smtClean="0"/>
              <a:t>viu</a:t>
            </a:r>
            <a:r>
              <a:rPr lang="de-CH" dirty="0" smtClean="0"/>
              <a:t> spass </a:t>
            </a:r>
            <a:r>
              <a:rPr lang="de-CH" dirty="0" err="1" smtClean="0"/>
              <a:t>derbi</a:t>
            </a:r>
            <a:r>
              <a:rPr lang="de-CH" dirty="0" smtClean="0"/>
              <a:t>..</a:t>
            </a:r>
            <a:endParaRPr lang="de-CH" baseline="0" dirty="0" smtClean="0"/>
          </a:p>
          <a:p>
            <a:r>
              <a:rPr lang="de-CH" baseline="0" dirty="0" smtClean="0"/>
              <a:t>Hie </a:t>
            </a:r>
            <a:r>
              <a:rPr lang="de-CH" baseline="0" dirty="0" err="1" smtClean="0"/>
              <a:t>heimer</a:t>
            </a:r>
            <a:r>
              <a:rPr lang="de-CH" baseline="0" dirty="0" smtClean="0"/>
              <a:t> z.B. e </a:t>
            </a:r>
            <a:r>
              <a:rPr lang="de-CH" baseline="0" dirty="0" err="1" smtClean="0"/>
              <a:t>nöiartigi</a:t>
            </a:r>
            <a:r>
              <a:rPr lang="de-CH" baseline="0" dirty="0" smtClean="0"/>
              <a:t> programmier Workstation erschaffe,  sehr praktisch </a:t>
            </a:r>
            <a:r>
              <a:rPr lang="de-CH" baseline="0" dirty="0" err="1" smtClean="0"/>
              <a:t>weme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chli</a:t>
            </a:r>
            <a:r>
              <a:rPr lang="de-CH" baseline="0" dirty="0" smtClean="0"/>
              <a:t> </a:t>
            </a:r>
            <a:r>
              <a:rPr lang="de-CH" baseline="0" dirty="0" err="1" smtClean="0"/>
              <a:t>meh</a:t>
            </a:r>
            <a:r>
              <a:rPr lang="de-CH" baseline="0" dirty="0" smtClean="0"/>
              <a:t> </a:t>
            </a:r>
            <a:r>
              <a:rPr lang="de-CH" baseline="0" dirty="0" err="1" smtClean="0"/>
              <a:t>zile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wott</a:t>
            </a:r>
            <a:r>
              <a:rPr lang="de-CH" baseline="0" dirty="0" smtClean="0"/>
              <a:t> </a:t>
            </a:r>
            <a:r>
              <a:rPr lang="de-CH" baseline="0" dirty="0" err="1" smtClean="0"/>
              <a:t>aazeige</a:t>
            </a:r>
            <a:r>
              <a:rPr lang="de-CH" baseline="0" dirty="0" smtClean="0"/>
              <a:t>.</a:t>
            </a:r>
          </a:p>
          <a:p>
            <a:endParaRPr lang="de-CH" baseline="0" dirty="0" smtClean="0"/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5DD82D-527C-48E8-9B47-36C7BFBD461B}" type="slidenum">
              <a:rPr lang="de-CH" smtClean="0"/>
              <a:pPr/>
              <a:t>21</a:t>
            </a:fld>
            <a:endParaRPr lang="de-CH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CH" baseline="0" dirty="0" smtClean="0"/>
              <a:t>Mir hei </a:t>
            </a:r>
            <a:r>
              <a:rPr lang="de-CH" baseline="0" dirty="0" err="1" smtClean="0"/>
              <a:t>beschlosse</a:t>
            </a:r>
            <a:r>
              <a:rPr lang="de-CH" baseline="0" dirty="0" smtClean="0"/>
              <a:t>, d Versionskontrolle mit </a:t>
            </a:r>
            <a:r>
              <a:rPr lang="de-CH" baseline="0" dirty="0" err="1" smtClean="0"/>
              <a:t>Git</a:t>
            </a:r>
            <a:r>
              <a:rPr lang="de-CH" baseline="0" dirty="0" smtClean="0"/>
              <a:t> z mache und </a:t>
            </a:r>
            <a:r>
              <a:rPr lang="de-CH" baseline="0" dirty="0" err="1" smtClean="0"/>
              <a:t>nid</a:t>
            </a:r>
            <a:r>
              <a:rPr lang="de-CH" baseline="0" dirty="0" smtClean="0"/>
              <a:t> mit SVN und hei </a:t>
            </a:r>
            <a:r>
              <a:rPr lang="de-CH" baseline="0" dirty="0" err="1" smtClean="0"/>
              <a:t>dadermit</a:t>
            </a:r>
            <a:r>
              <a:rPr lang="de-CH" baseline="0" dirty="0" smtClean="0"/>
              <a:t> </a:t>
            </a:r>
            <a:r>
              <a:rPr lang="de-CH" baseline="0" dirty="0" err="1" smtClean="0"/>
              <a:t>mitem</a:t>
            </a:r>
            <a:r>
              <a:rPr lang="de-CH" baseline="0" dirty="0" smtClean="0"/>
              <a:t> Code Hosting Service </a:t>
            </a:r>
            <a:r>
              <a:rPr lang="de-CH" baseline="0" dirty="0" err="1" smtClean="0"/>
              <a:t>GitHub</a:t>
            </a:r>
            <a:r>
              <a:rPr lang="de-CH" baseline="0" dirty="0" smtClean="0"/>
              <a:t> </a:t>
            </a:r>
            <a:r>
              <a:rPr lang="de-CH" baseline="0" dirty="0" err="1" smtClean="0"/>
              <a:t>einigi</a:t>
            </a:r>
            <a:r>
              <a:rPr lang="de-CH" baseline="0" dirty="0" smtClean="0"/>
              <a:t> </a:t>
            </a:r>
            <a:r>
              <a:rPr lang="de-CH" baseline="0" dirty="0" err="1" smtClean="0"/>
              <a:t>gäbigi</a:t>
            </a:r>
            <a:r>
              <a:rPr lang="de-CH" baseline="0" dirty="0" smtClean="0"/>
              <a:t> Tools </a:t>
            </a:r>
            <a:r>
              <a:rPr lang="de-CH" baseline="0" dirty="0" err="1" smtClean="0"/>
              <a:t>chönne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bruche</a:t>
            </a:r>
            <a:r>
              <a:rPr lang="de-CH" baseline="0" dirty="0" smtClean="0"/>
              <a:t>.</a:t>
            </a:r>
          </a:p>
          <a:p>
            <a:r>
              <a:rPr lang="de-CH" baseline="0" dirty="0" smtClean="0"/>
              <a:t>z.B. wird grafisch </a:t>
            </a:r>
            <a:r>
              <a:rPr lang="de-CH" baseline="0" dirty="0" err="1" smtClean="0"/>
              <a:t>aazeigt</a:t>
            </a:r>
            <a:r>
              <a:rPr lang="de-CH" baseline="0" dirty="0" smtClean="0"/>
              <a:t>, wie </a:t>
            </a:r>
            <a:r>
              <a:rPr lang="de-CH" baseline="0" dirty="0" err="1" smtClean="0"/>
              <a:t>dr</a:t>
            </a:r>
            <a:r>
              <a:rPr lang="de-CH" baseline="0" dirty="0" smtClean="0"/>
              <a:t> </a:t>
            </a:r>
            <a:r>
              <a:rPr lang="de-CH" baseline="0" dirty="0" err="1" smtClean="0"/>
              <a:t>verlouf</a:t>
            </a:r>
            <a:r>
              <a:rPr lang="de-CH" baseline="0" dirty="0" smtClean="0"/>
              <a:t> vom </a:t>
            </a:r>
            <a:r>
              <a:rPr lang="de-CH" baseline="0" dirty="0" err="1" smtClean="0"/>
              <a:t>code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usgseht</a:t>
            </a:r>
            <a:r>
              <a:rPr lang="de-CH" baseline="0" dirty="0" smtClean="0"/>
              <a:t>:</a:t>
            </a:r>
          </a:p>
          <a:p>
            <a:endParaRPr lang="de-CH" baseline="0" dirty="0" smtClean="0"/>
          </a:p>
          <a:p>
            <a:r>
              <a:rPr lang="de-CH" baseline="0" dirty="0" smtClean="0"/>
              <a:t>Das da </a:t>
            </a:r>
            <a:r>
              <a:rPr lang="de-CH" baseline="0" dirty="0" err="1" smtClean="0"/>
              <a:t>isch</a:t>
            </a:r>
            <a:r>
              <a:rPr lang="de-CH" baseline="0" dirty="0" smtClean="0"/>
              <a:t> e sehr </a:t>
            </a:r>
            <a:r>
              <a:rPr lang="de-CH" baseline="0" dirty="0" err="1" smtClean="0"/>
              <a:t>eifache</a:t>
            </a:r>
            <a:r>
              <a:rPr lang="de-CH" baseline="0" dirty="0" smtClean="0"/>
              <a:t> Workflow, </a:t>
            </a:r>
            <a:r>
              <a:rPr lang="de-CH" baseline="0" dirty="0" err="1" smtClean="0"/>
              <a:t>me</a:t>
            </a:r>
            <a:r>
              <a:rPr lang="de-CH" baseline="0" dirty="0" smtClean="0"/>
              <a:t> klinkt </a:t>
            </a:r>
            <a:r>
              <a:rPr lang="de-CH" baseline="0" dirty="0" err="1" smtClean="0"/>
              <a:t>sech</a:t>
            </a:r>
            <a:r>
              <a:rPr lang="de-CH" baseline="0" dirty="0" smtClean="0"/>
              <a:t> </a:t>
            </a:r>
            <a:r>
              <a:rPr lang="de-CH" baseline="0" dirty="0" err="1" smtClean="0"/>
              <a:t>sini</a:t>
            </a:r>
            <a:r>
              <a:rPr lang="de-CH" baseline="0" dirty="0" smtClean="0"/>
              <a:t> </a:t>
            </a:r>
            <a:r>
              <a:rPr lang="de-CH" baseline="0" dirty="0" err="1" smtClean="0"/>
              <a:t>version</a:t>
            </a:r>
            <a:r>
              <a:rPr lang="de-CH" baseline="0" dirty="0" smtClean="0"/>
              <a:t> irgendwo </a:t>
            </a:r>
            <a:r>
              <a:rPr lang="de-CH" baseline="0" dirty="0" err="1" smtClean="0"/>
              <a:t>us</a:t>
            </a:r>
            <a:r>
              <a:rPr lang="de-CH" baseline="0" dirty="0" smtClean="0"/>
              <a:t>, </a:t>
            </a:r>
            <a:r>
              <a:rPr lang="de-CH" baseline="0" dirty="0" err="1" smtClean="0"/>
              <a:t>änderet</a:t>
            </a:r>
            <a:r>
              <a:rPr lang="de-CH" baseline="0" dirty="0" smtClean="0"/>
              <a:t> säuber </a:t>
            </a:r>
            <a:r>
              <a:rPr lang="de-CH" baseline="0" dirty="0" err="1" smtClean="0"/>
              <a:t>öppis</a:t>
            </a:r>
            <a:r>
              <a:rPr lang="de-CH" baseline="0" dirty="0" smtClean="0"/>
              <a:t> </a:t>
            </a:r>
            <a:r>
              <a:rPr lang="de-CH" baseline="0" dirty="0" err="1" smtClean="0"/>
              <a:t>dranne</a:t>
            </a:r>
            <a:r>
              <a:rPr lang="de-CH" baseline="0" dirty="0" smtClean="0"/>
              <a:t> und </a:t>
            </a:r>
            <a:r>
              <a:rPr lang="de-CH" baseline="0" dirty="0" err="1" smtClean="0"/>
              <a:t>füegt</a:t>
            </a:r>
            <a:r>
              <a:rPr lang="de-CH" baseline="0" dirty="0" smtClean="0"/>
              <a:t> </a:t>
            </a:r>
            <a:r>
              <a:rPr lang="de-CH" baseline="0" dirty="0" err="1" smtClean="0"/>
              <a:t>när</a:t>
            </a:r>
            <a:r>
              <a:rPr lang="de-CH" baseline="0" dirty="0" smtClean="0"/>
              <a:t> </a:t>
            </a:r>
            <a:r>
              <a:rPr lang="de-CH" baseline="0" dirty="0" err="1" smtClean="0"/>
              <a:t>ungerschidlechi</a:t>
            </a:r>
            <a:r>
              <a:rPr lang="de-CH" baseline="0" dirty="0" smtClean="0"/>
              <a:t> </a:t>
            </a:r>
            <a:r>
              <a:rPr lang="de-CH" baseline="0" dirty="0" err="1" smtClean="0"/>
              <a:t>Änderige</a:t>
            </a:r>
            <a:r>
              <a:rPr lang="de-CH" baseline="0" dirty="0" smtClean="0"/>
              <a:t> wider </a:t>
            </a:r>
            <a:r>
              <a:rPr lang="de-CH" baseline="0" dirty="0" err="1" smtClean="0"/>
              <a:t>zäme</a:t>
            </a:r>
            <a:r>
              <a:rPr lang="de-CH" baseline="0" dirty="0" smtClean="0"/>
              <a:t>.</a:t>
            </a:r>
          </a:p>
          <a:p>
            <a:r>
              <a:rPr lang="de-CH" baseline="0" dirty="0" smtClean="0"/>
              <a:t>Das hie </a:t>
            </a:r>
            <a:r>
              <a:rPr lang="de-CH" baseline="0" dirty="0" err="1" smtClean="0"/>
              <a:t>isch</a:t>
            </a:r>
            <a:r>
              <a:rPr lang="de-CH" baseline="0" dirty="0" smtClean="0"/>
              <a:t> </a:t>
            </a:r>
            <a:r>
              <a:rPr lang="de-CH" baseline="0" dirty="0" err="1" smtClean="0"/>
              <a:t>chline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komplizierteri</a:t>
            </a:r>
            <a:r>
              <a:rPr lang="de-CH" baseline="0" dirty="0" smtClean="0"/>
              <a:t> </a:t>
            </a:r>
            <a:r>
              <a:rPr lang="de-CH" baseline="0" dirty="0" err="1" smtClean="0"/>
              <a:t>situation</a:t>
            </a:r>
            <a:r>
              <a:rPr lang="de-CH" baseline="0" dirty="0" smtClean="0"/>
              <a:t> </a:t>
            </a:r>
            <a:r>
              <a:rPr lang="de-CH" baseline="0" dirty="0" err="1" smtClean="0"/>
              <a:t>wome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viu</a:t>
            </a:r>
            <a:r>
              <a:rPr lang="de-CH" baseline="0" dirty="0" smtClean="0"/>
              <a:t> </a:t>
            </a:r>
            <a:r>
              <a:rPr lang="de-CH" baseline="0" dirty="0" err="1" smtClean="0"/>
              <a:t>glichzitigi</a:t>
            </a:r>
            <a:r>
              <a:rPr lang="de-CH" baseline="0" dirty="0" smtClean="0"/>
              <a:t> </a:t>
            </a:r>
            <a:r>
              <a:rPr lang="de-CH" baseline="0" dirty="0" err="1" smtClean="0"/>
              <a:t>änderige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het</a:t>
            </a:r>
            <a:r>
              <a:rPr lang="de-CH" baseline="0" dirty="0" smtClean="0"/>
              <a:t> </a:t>
            </a:r>
            <a:r>
              <a:rPr lang="de-CH" baseline="0" dirty="0" err="1" smtClean="0"/>
              <a:t>vorgnoh</a:t>
            </a:r>
            <a:r>
              <a:rPr lang="de-CH" baseline="0" dirty="0" smtClean="0"/>
              <a:t>.</a:t>
            </a:r>
          </a:p>
          <a:p>
            <a:r>
              <a:rPr lang="de-CH" baseline="0" dirty="0" smtClean="0"/>
              <a:t>Und da </a:t>
            </a:r>
            <a:r>
              <a:rPr lang="de-CH" baseline="0" dirty="0" err="1" smtClean="0"/>
              <a:t>heimer</a:t>
            </a:r>
            <a:r>
              <a:rPr lang="de-CH" baseline="0" dirty="0" smtClean="0"/>
              <a:t> </a:t>
            </a:r>
            <a:r>
              <a:rPr lang="de-CH" baseline="0" dirty="0" err="1" smtClean="0"/>
              <a:t>eifach</a:t>
            </a:r>
            <a:r>
              <a:rPr lang="de-CH" baseline="0" dirty="0" smtClean="0"/>
              <a:t> </a:t>
            </a:r>
            <a:r>
              <a:rPr lang="de-CH" baseline="0" dirty="0" err="1" smtClean="0"/>
              <a:t>nume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ghöiet</a:t>
            </a:r>
            <a:r>
              <a:rPr lang="de-CH" baseline="0" dirty="0" smtClean="0"/>
              <a:t>.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5DD82D-527C-48E8-9B47-36C7BFBD461B}" type="slidenum">
              <a:rPr lang="de-CH" smtClean="0"/>
              <a:pPr/>
              <a:t>22</a:t>
            </a:fld>
            <a:endParaRPr lang="de-CH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screen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AC65F-F2B9-4AE9-880A-F19E8D9538B7}" type="datetimeFigureOut">
              <a:rPr lang="de-CH" smtClean="0"/>
              <a:pPr/>
              <a:t>04.01.2013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8FC18-58CD-44B0-A445-E41127E26D58}" type="slidenum">
              <a:rPr lang="de-CH" smtClean="0"/>
              <a:pPr/>
              <a:t>‹Nr.›</a:t>
            </a:fld>
            <a:endParaRPr lang="de-C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AC65F-F2B9-4AE9-880A-F19E8D9538B7}" type="datetimeFigureOut">
              <a:rPr lang="de-CH" smtClean="0"/>
              <a:pPr/>
              <a:t>04.01.2013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8FC18-58CD-44B0-A445-E41127E26D58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AC65F-F2B9-4AE9-880A-F19E8D9538B7}" type="datetimeFigureOut">
              <a:rPr lang="de-CH" smtClean="0"/>
              <a:pPr/>
              <a:t>04.01.2013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8FC18-58CD-44B0-A445-E41127E26D58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AC65F-F2B9-4AE9-880A-F19E8D9538B7}" type="datetimeFigureOut">
              <a:rPr lang="de-CH" smtClean="0"/>
              <a:pPr/>
              <a:t>04.01.2013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8FC18-58CD-44B0-A445-E41127E26D58}" type="slidenum">
              <a:rPr lang="de-CH" smtClean="0"/>
              <a:pPr/>
              <a:t>‹Nr.›</a:t>
            </a:fld>
            <a:endParaRPr lang="de-CH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AC65F-F2B9-4AE9-880A-F19E8D9538B7}" type="datetimeFigureOut">
              <a:rPr lang="de-CH" smtClean="0"/>
              <a:pPr/>
              <a:t>04.01.2013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8FC18-58CD-44B0-A445-E41127E26D58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AC65F-F2B9-4AE9-880A-F19E8D9538B7}" type="datetimeFigureOut">
              <a:rPr lang="de-CH" smtClean="0"/>
              <a:pPr/>
              <a:t>04.01.2013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8FC18-58CD-44B0-A445-E41127E26D58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AC65F-F2B9-4AE9-880A-F19E8D9538B7}" type="datetimeFigureOut">
              <a:rPr lang="de-CH" smtClean="0"/>
              <a:pPr/>
              <a:t>04.01.2013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8FC18-58CD-44B0-A445-E41127E26D58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AC65F-F2B9-4AE9-880A-F19E8D9538B7}" type="datetimeFigureOut">
              <a:rPr lang="de-CH" smtClean="0"/>
              <a:pPr/>
              <a:t>04.01.2013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8FC18-58CD-44B0-A445-E41127E26D58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AC65F-F2B9-4AE9-880A-F19E8D9538B7}" type="datetimeFigureOut">
              <a:rPr lang="de-CH" smtClean="0"/>
              <a:pPr/>
              <a:t>04.01.2013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8FC18-58CD-44B0-A445-E41127E26D58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AC65F-F2B9-4AE9-880A-F19E8D9538B7}" type="datetimeFigureOut">
              <a:rPr lang="de-CH" smtClean="0"/>
              <a:pPr/>
              <a:t>04.01.2013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8FC18-58CD-44B0-A445-E41127E26D58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AC65F-F2B9-4AE9-880A-F19E8D9538B7}" type="datetimeFigureOut">
              <a:rPr lang="de-CH" smtClean="0"/>
              <a:pPr/>
              <a:t>04.01.2013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8FC18-58CD-44B0-A445-E41127E26D58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screen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0B8AC65F-F2B9-4AE9-880A-F19E8D9538B7}" type="datetimeFigureOut">
              <a:rPr lang="de-CH" smtClean="0"/>
              <a:pPr/>
              <a:t>04.01.2013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6668FC18-58CD-44B0-A445-E41127E26D58}" type="slidenum">
              <a:rPr lang="de-CH" smtClean="0"/>
              <a:pPr/>
              <a:t>‹Nr.›</a:t>
            </a:fld>
            <a:endParaRPr lang="de-CH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10" Type="http://schemas.openxmlformats.org/officeDocument/2006/relationships/image" Target="../media/image32.gif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microsoft.com/office/2007/relationships/hdphoto" Target="../media/hdphoto4.wdp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982960"/>
          </a:xfrm>
        </p:spPr>
        <p:txBody>
          <a:bodyPr>
            <a:normAutofit/>
          </a:bodyPr>
          <a:lstStyle/>
          <a:p>
            <a:r>
              <a:rPr lang="de-CH" dirty="0" smtClean="0"/>
              <a:t>Maschinelles Sehen und Bildverarbeitung – Projektarbeit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Puzzle Solver</a:t>
            </a:r>
            <a:endParaRPr lang="de-CH" dirty="0"/>
          </a:p>
        </p:txBody>
      </p:sp>
      <p:sp>
        <p:nvSpPr>
          <p:cNvPr id="4" name="Untertitel 2"/>
          <p:cNvSpPr txBox="1">
            <a:spLocks/>
          </p:cNvSpPr>
          <p:nvPr/>
        </p:nvSpPr>
        <p:spPr>
          <a:xfrm>
            <a:off x="1331640" y="4653136"/>
            <a:ext cx="6400800" cy="1282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 smtClean="0"/>
              <a:t>M. </a:t>
            </a:r>
            <a:r>
              <a:rPr lang="de-CH" dirty="0" err="1" smtClean="0"/>
              <a:t>Bärtschi</a:t>
            </a:r>
            <a:endParaRPr lang="de-CH" dirty="0" smtClean="0"/>
          </a:p>
          <a:p>
            <a:r>
              <a:rPr lang="de-CH" dirty="0" smtClean="0"/>
              <a:t>C. </a:t>
            </a:r>
            <a:r>
              <a:rPr lang="de-CH" dirty="0" err="1" smtClean="0"/>
              <a:t>Stoller</a:t>
            </a:r>
            <a:endParaRPr lang="de-CH" dirty="0" smtClean="0"/>
          </a:p>
          <a:p>
            <a:endParaRPr lang="de-CH" dirty="0"/>
          </a:p>
        </p:txBody>
      </p:sp>
      <p:pic>
        <p:nvPicPr>
          <p:cNvPr id="1026" name="Picture 2" descr="C:\Users\Marcel\Documents\QtProjects\Puzzle\Doku\OpenCV+Q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50" b="100000" l="0" r="100000">
                        <a14:foregroundMark x1="18123" y1="13636" x2="18123" y2="13636"/>
                        <a14:foregroundMark x1="7767" y1="43531" x2="7767" y2="43531"/>
                        <a14:foregroundMark x1="77886" y1="55944" x2="77886" y2="55944"/>
                        <a14:foregroundMark x1="80151" y1="50874" x2="80151" y2="50874"/>
                        <a14:foregroundMark x1="80583" y1="48601" x2="80583" y2="48601"/>
                        <a14:foregroundMark x1="80151" y1="43531" x2="80151" y2="43531"/>
                        <a14:foregroundMark x1="4746" y1="72028" x2="4746" y2="72028"/>
                        <a14:foregroundMark x1="12190" y1="77448" x2="12190" y2="77448"/>
                        <a14:foregroundMark x1="18447" y1="76748" x2="18447" y2="76748"/>
                        <a14:foregroundMark x1="24919" y1="77273" x2="24919" y2="77273"/>
                        <a14:foregroundMark x1="31068" y1="75524" x2="31068" y2="75524"/>
                        <a14:foregroundMark x1="39482" y1="73601" x2="39482" y2="73601"/>
                        <a14:foregroundMark x1="34412" y1="72028" x2="34412" y2="72028"/>
                        <a14:foregroundMark x1="72708" y1="52448" x2="72708" y2="52448"/>
                        <a14:foregroundMark x1="72708" y1="48776" x2="72708" y2="48776"/>
                        <a14:foregroundMark x1="72923" y1="44580" x2="72923" y2="44580"/>
                        <a14:foregroundMark x1="86839" y1="41608" x2="86731" y2="62762"/>
                        <a14:foregroundMark x1="17691" y1="58392" x2="10680" y2="61189"/>
                        <a14:foregroundMark x1="10248" y1="60490" x2="5502" y2="48252"/>
                        <a14:foregroundMark x1="72600" y1="55769" x2="74865" y2="65909"/>
                        <a14:foregroundMark x1="75081" y1="69580" x2="79827" y2="74650"/>
                        <a14:foregroundMark x1="9817" y1="77273" x2="9817" y2="77273"/>
                        <a14:foregroundMark x1="16613" y1="77972" x2="16613" y2="77972"/>
                        <a14:backgroundMark x1="20604" y1="77273" x2="20604" y2="7727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6127" y="908720"/>
            <a:ext cx="3151826" cy="1944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4400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Git</a:t>
            </a:r>
            <a:r>
              <a:rPr lang="de-CH" dirty="0"/>
              <a:t> Version </a:t>
            </a:r>
            <a:r>
              <a:rPr lang="de-CH" dirty="0" err="1"/>
              <a:t>Control</a:t>
            </a:r>
            <a:r>
              <a:rPr lang="de-CH" dirty="0"/>
              <a:t> </a:t>
            </a:r>
            <a:r>
              <a:rPr lang="de-CH" dirty="0" smtClean="0"/>
              <a:t>System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dirty="0" smtClean="0"/>
              <a:t>Version </a:t>
            </a:r>
            <a:r>
              <a:rPr lang="de-CH" dirty="0" err="1" smtClean="0"/>
              <a:t>Control</a:t>
            </a:r>
            <a:r>
              <a:rPr lang="de-CH" dirty="0" smtClean="0"/>
              <a:t> System </a:t>
            </a:r>
            <a:r>
              <a:rPr lang="de-CH" b="1" dirty="0" err="1" smtClean="0"/>
              <a:t>Git</a:t>
            </a:r>
            <a:r>
              <a:rPr lang="de-CH" dirty="0" smtClean="0"/>
              <a:t> aufgesetzt: Client Software: „</a:t>
            </a:r>
            <a:r>
              <a:rPr lang="de-CH" dirty="0" err="1" smtClean="0"/>
              <a:t>Git</a:t>
            </a:r>
            <a:r>
              <a:rPr lang="de-CH" dirty="0" smtClean="0"/>
              <a:t> </a:t>
            </a:r>
            <a:r>
              <a:rPr lang="de-CH" dirty="0" err="1" smtClean="0"/>
              <a:t>Bash</a:t>
            </a:r>
            <a:r>
              <a:rPr lang="de-CH" dirty="0" smtClean="0"/>
              <a:t>“</a:t>
            </a:r>
          </a:p>
          <a:p>
            <a:endParaRPr lang="de-CH" dirty="0"/>
          </a:p>
        </p:txBody>
      </p:sp>
      <p:pic>
        <p:nvPicPr>
          <p:cNvPr id="6146" name="Picture 2" descr="C:\Users\Cyril\Pictures\Screenpresso\2013-01-04_11h27_17.pn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1346994" y="2060848"/>
            <a:ext cx="6450012" cy="36004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56733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dirty="0" smtClean="0"/>
              <a:t>Online Repository aufgesetzt: Online Source Code Hosting auf </a:t>
            </a:r>
            <a:r>
              <a:rPr lang="de-CH" b="1" dirty="0" err="1" smtClean="0"/>
              <a:t>GitHub</a:t>
            </a:r>
            <a:endParaRPr lang="de-CH" dirty="0" smtClean="0"/>
          </a:p>
          <a:p>
            <a:endParaRPr lang="de-CH" dirty="0"/>
          </a:p>
        </p:txBody>
      </p:sp>
      <p:pic>
        <p:nvPicPr>
          <p:cNvPr id="7170" name="Picture 2" descr="C:\Users\Cyril\Pictures\Screenpresso\2013-01-04_11h14_28.pn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179512" y="4807793"/>
            <a:ext cx="8831262" cy="1933575"/>
          </a:xfrm>
          <a:prstGeom prst="rect">
            <a:avLst/>
          </a:prstGeom>
          <a:noFill/>
        </p:spPr>
      </p:pic>
      <p:pic>
        <p:nvPicPr>
          <p:cNvPr id="7171" name="Picture 3" descr="C:\Users\Cyril\Pictures\Screenpresso\2013-01-04_11h19_05.pn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79512" y="2060848"/>
            <a:ext cx="8831262" cy="2552700"/>
          </a:xfrm>
          <a:prstGeom prst="rect">
            <a:avLst/>
          </a:prstGeom>
          <a:noFill/>
        </p:spPr>
      </p:pic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de-CH" dirty="0" err="1"/>
              <a:t>Git</a:t>
            </a:r>
            <a:r>
              <a:rPr lang="de-CH" dirty="0"/>
              <a:t> Version </a:t>
            </a:r>
            <a:r>
              <a:rPr lang="de-CH" dirty="0" err="1"/>
              <a:t>Control</a:t>
            </a:r>
            <a:r>
              <a:rPr lang="de-CH" dirty="0"/>
              <a:t> </a:t>
            </a:r>
            <a:r>
              <a:rPr lang="de-CH" dirty="0" smtClean="0"/>
              <a:t>System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56733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dirty="0" smtClean="0"/>
              <a:t>Online Repository aufgesetzt: </a:t>
            </a:r>
            <a:r>
              <a:rPr lang="de-CH" dirty="0" err="1" smtClean="0"/>
              <a:t>GitHub</a:t>
            </a:r>
            <a:r>
              <a:rPr lang="de-CH" dirty="0" smtClean="0"/>
              <a:t> „Punch Card“</a:t>
            </a:r>
          </a:p>
          <a:p>
            <a:endParaRPr lang="de-CH" dirty="0"/>
          </a:p>
        </p:txBody>
      </p:sp>
      <p:pic>
        <p:nvPicPr>
          <p:cNvPr id="8194" name="Picture 2" descr="C:\Users\Cyril\Pictures\Screenpresso\fakepunchcard.pn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1724968" y="2060848"/>
            <a:ext cx="6015384" cy="4589879"/>
          </a:xfrm>
          <a:prstGeom prst="rect">
            <a:avLst/>
          </a:prstGeom>
          <a:noFill/>
        </p:spPr>
      </p:pic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de-CH" dirty="0" err="1"/>
              <a:t>Git</a:t>
            </a:r>
            <a:r>
              <a:rPr lang="de-CH" dirty="0"/>
              <a:t> Version </a:t>
            </a:r>
            <a:r>
              <a:rPr lang="de-CH" dirty="0" err="1"/>
              <a:t>Control</a:t>
            </a:r>
            <a:r>
              <a:rPr lang="de-CH" dirty="0"/>
              <a:t> </a:t>
            </a:r>
            <a:r>
              <a:rPr lang="de-CH" dirty="0" smtClean="0"/>
              <a:t>System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56733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dirty="0" smtClean="0"/>
              <a:t>Online Repository aufgesetzt: </a:t>
            </a:r>
            <a:r>
              <a:rPr lang="de-CH" dirty="0" err="1" smtClean="0"/>
              <a:t>GitHub</a:t>
            </a:r>
            <a:r>
              <a:rPr lang="de-CH" dirty="0" smtClean="0"/>
              <a:t> </a:t>
            </a:r>
            <a:r>
              <a:rPr lang="de-CH" dirty="0" err="1" smtClean="0"/>
              <a:t>Issue</a:t>
            </a:r>
            <a:r>
              <a:rPr lang="de-CH" dirty="0" smtClean="0"/>
              <a:t> Tracking System</a:t>
            </a:r>
          </a:p>
          <a:p>
            <a:endParaRPr lang="de-CH" dirty="0"/>
          </a:p>
        </p:txBody>
      </p:sp>
      <p:pic>
        <p:nvPicPr>
          <p:cNvPr id="9218" name="Picture 2" descr="C:\Users\Cyril\Pictures\Screenpresso\2013-01-04_11h18_08.pn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1259632" y="1988840"/>
            <a:ext cx="6696744" cy="4681582"/>
          </a:xfrm>
          <a:prstGeom prst="rect">
            <a:avLst/>
          </a:prstGeom>
          <a:noFill/>
        </p:spPr>
      </p:pic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de-CH" dirty="0" err="1"/>
              <a:t>Git</a:t>
            </a:r>
            <a:r>
              <a:rPr lang="de-CH" dirty="0"/>
              <a:t> Version </a:t>
            </a:r>
            <a:r>
              <a:rPr lang="de-CH" dirty="0" err="1"/>
              <a:t>Control</a:t>
            </a:r>
            <a:r>
              <a:rPr lang="de-CH" dirty="0"/>
              <a:t> </a:t>
            </a:r>
            <a:r>
              <a:rPr lang="de-CH" dirty="0" smtClean="0"/>
              <a:t>System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56733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Implementation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dirty="0" smtClean="0"/>
              <a:t>In C++ mit </a:t>
            </a:r>
            <a:r>
              <a:rPr lang="de-CH" dirty="0" err="1" smtClean="0"/>
              <a:t>Qt</a:t>
            </a:r>
            <a:r>
              <a:rPr lang="de-CH" dirty="0" smtClean="0"/>
              <a:t> </a:t>
            </a:r>
            <a:r>
              <a:rPr lang="de-CH" dirty="0" err="1" smtClean="0"/>
              <a:t>Creator</a:t>
            </a:r>
            <a:endParaRPr lang="de-CH" dirty="0" smtClean="0"/>
          </a:p>
          <a:p>
            <a:r>
              <a:rPr lang="de-CH" dirty="0" smtClean="0"/>
              <a:t>Zuerst Konsolenanwendung</a:t>
            </a:r>
          </a:p>
          <a:p>
            <a:r>
              <a:rPr lang="de-CH" dirty="0" smtClean="0"/>
              <a:t>Auf GUI-Anwendung umgeändert</a:t>
            </a:r>
          </a:p>
          <a:p>
            <a:r>
              <a:rPr lang="de-CH" dirty="0" smtClean="0"/>
              <a:t>Ablauf des Programms nach Pflichtenheft</a:t>
            </a:r>
            <a:endParaRPr lang="de-CH" dirty="0" smtClean="0"/>
          </a:p>
          <a:p>
            <a:endParaRPr lang="de-CH" dirty="0" smtClean="0"/>
          </a:p>
          <a:p>
            <a:endParaRPr lang="de-CH" dirty="0" smtClean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34996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Binarisierung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dirty="0" smtClean="0"/>
              <a:t>Einlesen und in Graustufen konvertieren</a:t>
            </a:r>
          </a:p>
          <a:p>
            <a:r>
              <a:rPr lang="de-CH" dirty="0" smtClean="0"/>
              <a:t>Verwischen</a:t>
            </a:r>
          </a:p>
          <a:p>
            <a:r>
              <a:rPr lang="de-CH" dirty="0" err="1" smtClean="0"/>
              <a:t>Binarisieren</a:t>
            </a:r>
            <a:r>
              <a:rPr lang="de-CH" dirty="0" smtClean="0"/>
              <a:t> mit </a:t>
            </a:r>
            <a:r>
              <a:rPr lang="de-CH" dirty="0" err="1" smtClean="0"/>
              <a:t>Threshold</a:t>
            </a:r>
            <a:r>
              <a:rPr lang="de-CH" dirty="0" smtClean="0"/>
              <a:t> </a:t>
            </a:r>
            <a:r>
              <a:rPr lang="de-CH" dirty="0" err="1" smtClean="0"/>
              <a:t>funktion</a:t>
            </a:r>
            <a:endParaRPr lang="de-CH" dirty="0" smtClean="0"/>
          </a:p>
          <a:p>
            <a:r>
              <a:rPr lang="de-CH" dirty="0" smtClean="0"/>
              <a:t>2 x Öffnen</a:t>
            </a:r>
          </a:p>
          <a:p>
            <a:endParaRPr lang="de-CH" dirty="0" smtClean="0"/>
          </a:p>
          <a:p>
            <a:endParaRPr lang="de-CH" dirty="0"/>
          </a:p>
        </p:txBody>
      </p:sp>
      <p:sp>
        <p:nvSpPr>
          <p:cNvPr id="13" name="Abgerundetes Rechteck 12"/>
          <p:cNvSpPr/>
          <p:nvPr/>
        </p:nvSpPr>
        <p:spPr>
          <a:xfrm>
            <a:off x="201799" y="3212976"/>
            <a:ext cx="8712968" cy="1728191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de-CH" sz="1200" dirty="0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	</a:t>
            </a:r>
            <a:r>
              <a:rPr lang="de-CH" sz="1200" dirty="0" smtClean="0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//</a:t>
            </a:r>
            <a:r>
              <a:rPr lang="de-CH" sz="1200" dirty="0" smtClean="0">
                <a:solidFill>
                  <a:srgbClr val="C0C0C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de-CH" sz="1200" dirty="0" err="1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Grauwert</a:t>
            </a:r>
            <a:r>
              <a:rPr lang="de-CH" sz="1200" dirty="0">
                <a:solidFill>
                  <a:srgbClr val="C0C0C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de-CH" sz="1200" dirty="0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Bild</a:t>
            </a:r>
            <a:r>
              <a:rPr lang="de-CH" sz="1200" dirty="0">
                <a:solidFill>
                  <a:srgbClr val="C0C0C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de-CH" sz="1200" dirty="0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erzeugen</a:t>
            </a:r>
            <a:endParaRPr lang="en-US" sz="1200" dirty="0">
              <a:latin typeface="Calibri"/>
              <a:ea typeface="Calibri"/>
              <a:cs typeface="Times New Roman"/>
            </a:endParaRPr>
          </a:p>
          <a:p>
            <a:pPr algn="just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de-CH" sz="1200" dirty="0">
                <a:solidFill>
                  <a:srgbClr val="C0C0C0"/>
                </a:solidFill>
                <a:latin typeface="Courier New"/>
                <a:ea typeface="Times New Roman"/>
                <a:cs typeface="Times New Roman"/>
              </a:rPr>
              <a:t>      </a:t>
            </a:r>
            <a:r>
              <a:rPr lang="de-CH" sz="1200" dirty="0" smtClean="0">
                <a:solidFill>
                  <a:srgbClr val="800080"/>
                </a:solidFill>
                <a:latin typeface="Courier New"/>
                <a:ea typeface="Times New Roman"/>
                <a:cs typeface="Times New Roman"/>
              </a:rPr>
              <a:t>cv</a:t>
            </a:r>
            <a:r>
              <a:rPr lang="de-CH" sz="12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::</a:t>
            </a:r>
            <a:r>
              <a:rPr lang="de-CH" sz="1200" dirty="0">
                <a:solidFill>
                  <a:srgbClr val="800080"/>
                </a:solidFill>
                <a:latin typeface="Courier New"/>
                <a:ea typeface="Times New Roman"/>
                <a:cs typeface="Times New Roman"/>
              </a:rPr>
              <a:t>Mat</a:t>
            </a:r>
            <a:r>
              <a:rPr lang="de-CH" sz="1200" dirty="0">
                <a:solidFill>
                  <a:srgbClr val="C0C0C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de-CH" sz="12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imgGrey</a:t>
            </a:r>
            <a:r>
              <a:rPr lang="de-CH" sz="12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;</a:t>
            </a:r>
            <a:endParaRPr lang="en-US" sz="1200" dirty="0">
              <a:latin typeface="Calibri"/>
              <a:ea typeface="Calibri"/>
              <a:cs typeface="Times New Roman"/>
            </a:endParaRPr>
          </a:p>
          <a:p>
            <a:pPr algn="just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de-CH" sz="1200" dirty="0">
                <a:solidFill>
                  <a:srgbClr val="C0C0C0"/>
                </a:solidFill>
                <a:latin typeface="Courier New"/>
                <a:ea typeface="Times New Roman"/>
                <a:cs typeface="Times New Roman"/>
              </a:rPr>
              <a:t>      </a:t>
            </a:r>
            <a:r>
              <a:rPr lang="en-US" sz="1200" dirty="0" smtClean="0">
                <a:solidFill>
                  <a:srgbClr val="800080"/>
                </a:solidFill>
                <a:latin typeface="Courier New"/>
                <a:ea typeface="Times New Roman"/>
                <a:cs typeface="Times New Roman"/>
              </a:rPr>
              <a:t>cv</a:t>
            </a:r>
            <a:r>
              <a:rPr lang="en-US" sz="12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::</a:t>
            </a:r>
            <a:r>
              <a:rPr lang="en-US" sz="1200" dirty="0" err="1">
                <a:latin typeface="Courier New"/>
                <a:ea typeface="Times New Roman"/>
                <a:cs typeface="Times New Roman"/>
              </a:rPr>
              <a:t>cvtColor</a:t>
            </a:r>
            <a:r>
              <a:rPr lang="en-US" sz="12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(</a:t>
            </a:r>
            <a:r>
              <a:rPr lang="en-US" sz="1200" dirty="0" err="1">
                <a:latin typeface="Courier New"/>
                <a:ea typeface="Times New Roman"/>
                <a:cs typeface="Times New Roman"/>
              </a:rPr>
              <a:t>img</a:t>
            </a:r>
            <a:r>
              <a:rPr lang="en-US" sz="12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,</a:t>
            </a:r>
            <a:r>
              <a:rPr lang="en-US" sz="1200" dirty="0">
                <a:solidFill>
                  <a:srgbClr val="C0C0C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imgGrey</a:t>
            </a:r>
            <a:r>
              <a:rPr lang="en-US" sz="12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,</a:t>
            </a:r>
            <a:r>
              <a:rPr lang="en-US" sz="1200" dirty="0">
                <a:solidFill>
                  <a:srgbClr val="C0C0C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200" dirty="0">
                <a:solidFill>
                  <a:srgbClr val="800080"/>
                </a:solidFill>
                <a:latin typeface="Courier New"/>
                <a:ea typeface="Times New Roman"/>
                <a:cs typeface="Times New Roman"/>
              </a:rPr>
              <a:t>CV_BGR2GRAY</a:t>
            </a:r>
            <a:r>
              <a:rPr lang="en-US" sz="12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);</a:t>
            </a:r>
            <a:endParaRPr lang="en-US" sz="1200" dirty="0">
              <a:latin typeface="Calibri"/>
              <a:ea typeface="Calibri"/>
              <a:cs typeface="Times New Roman"/>
            </a:endParaRPr>
          </a:p>
          <a:p>
            <a:pPr algn="just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 </a:t>
            </a:r>
            <a:endParaRPr lang="en-US" sz="1200" dirty="0">
              <a:latin typeface="Calibri"/>
              <a:ea typeface="Calibri"/>
              <a:cs typeface="Times New Roman"/>
            </a:endParaRPr>
          </a:p>
          <a:p>
            <a:pPr algn="just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C0C0C0"/>
                </a:solidFill>
                <a:latin typeface="Courier New"/>
                <a:ea typeface="Times New Roman"/>
                <a:cs typeface="Times New Roman"/>
              </a:rPr>
              <a:t>      </a:t>
            </a:r>
            <a:r>
              <a:rPr lang="de-CH" sz="1200" dirty="0" smtClean="0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//</a:t>
            </a:r>
            <a:r>
              <a:rPr lang="de-CH" sz="1200" dirty="0" smtClean="0">
                <a:solidFill>
                  <a:srgbClr val="C0C0C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de-CH" sz="1200" dirty="0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Weichzeichnen</a:t>
            </a:r>
            <a:r>
              <a:rPr lang="de-CH" sz="1200" dirty="0">
                <a:solidFill>
                  <a:srgbClr val="C0C0C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de-CH" sz="1200" dirty="0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(vor-</a:t>
            </a:r>
            <a:r>
              <a:rPr lang="de-CH" sz="1200" dirty="0" err="1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entrauschen</a:t>
            </a:r>
            <a:r>
              <a:rPr lang="de-CH" sz="1200" dirty="0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)</a:t>
            </a:r>
            <a:endParaRPr lang="en-US" sz="1200" dirty="0">
              <a:latin typeface="Calibri"/>
              <a:ea typeface="Calibri"/>
              <a:cs typeface="Times New Roman"/>
            </a:endParaRPr>
          </a:p>
          <a:p>
            <a:pPr algn="just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de-CH" sz="1200" dirty="0">
                <a:solidFill>
                  <a:srgbClr val="C0C0C0"/>
                </a:solidFill>
                <a:latin typeface="Courier New"/>
                <a:ea typeface="Times New Roman"/>
                <a:cs typeface="Times New Roman"/>
              </a:rPr>
              <a:t>      </a:t>
            </a:r>
            <a:r>
              <a:rPr lang="de-CH" sz="1200" dirty="0" smtClean="0">
                <a:solidFill>
                  <a:srgbClr val="800080"/>
                </a:solidFill>
                <a:latin typeface="Courier New"/>
                <a:ea typeface="Times New Roman"/>
                <a:cs typeface="Times New Roman"/>
              </a:rPr>
              <a:t>cv</a:t>
            </a:r>
            <a:r>
              <a:rPr lang="de-CH" sz="12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::</a:t>
            </a:r>
            <a:r>
              <a:rPr lang="de-CH" sz="1200" dirty="0">
                <a:solidFill>
                  <a:srgbClr val="800080"/>
                </a:solidFill>
                <a:latin typeface="Courier New"/>
                <a:ea typeface="Times New Roman"/>
                <a:cs typeface="Times New Roman"/>
              </a:rPr>
              <a:t>Mat</a:t>
            </a:r>
            <a:r>
              <a:rPr lang="de-CH" sz="1200" dirty="0">
                <a:solidFill>
                  <a:srgbClr val="C0C0C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de-CH" sz="12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imgGreyBlur</a:t>
            </a:r>
            <a:r>
              <a:rPr lang="de-CH" sz="12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;</a:t>
            </a:r>
            <a:endParaRPr lang="en-US" sz="1200" dirty="0">
              <a:latin typeface="Calibri"/>
              <a:ea typeface="Calibri"/>
              <a:cs typeface="Times New Roman"/>
            </a:endParaRPr>
          </a:p>
          <a:p>
            <a:pPr algn="just"/>
            <a:r>
              <a:rPr lang="de-CH" sz="1200" dirty="0">
                <a:solidFill>
                  <a:srgbClr val="C0C0C0"/>
                </a:solidFill>
                <a:latin typeface="Courier New"/>
                <a:ea typeface="Times New Roman"/>
                <a:cs typeface="Times New Roman"/>
              </a:rPr>
              <a:t>      </a:t>
            </a:r>
            <a:r>
              <a:rPr lang="en-US" sz="1200" dirty="0" smtClean="0">
                <a:solidFill>
                  <a:srgbClr val="800080"/>
                </a:solidFill>
                <a:latin typeface="Courier New"/>
                <a:ea typeface="Times New Roman"/>
                <a:cs typeface="Times New Roman"/>
              </a:rPr>
              <a:t>cv</a:t>
            </a:r>
            <a:r>
              <a:rPr lang="en-US" sz="12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::</a:t>
            </a:r>
            <a:r>
              <a:rPr lang="en-US" sz="1200" dirty="0">
                <a:latin typeface="Courier New"/>
                <a:ea typeface="Times New Roman"/>
                <a:cs typeface="Times New Roman"/>
              </a:rPr>
              <a:t>blur</a:t>
            </a:r>
            <a:r>
              <a:rPr lang="en-US" sz="12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imgGrey</a:t>
            </a:r>
            <a:r>
              <a:rPr lang="en-US" sz="12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,</a:t>
            </a:r>
            <a:r>
              <a:rPr lang="en-US" sz="1200" dirty="0">
                <a:solidFill>
                  <a:srgbClr val="C0C0C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imgGreyBlur</a:t>
            </a:r>
            <a:r>
              <a:rPr lang="en-US" sz="12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,</a:t>
            </a:r>
            <a:r>
              <a:rPr lang="en-US" sz="1200" dirty="0">
                <a:solidFill>
                  <a:srgbClr val="C0C0C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200" dirty="0">
                <a:solidFill>
                  <a:srgbClr val="800080"/>
                </a:solidFill>
                <a:latin typeface="Courier New"/>
                <a:ea typeface="Times New Roman"/>
                <a:cs typeface="Times New Roman"/>
              </a:rPr>
              <a:t>cv</a:t>
            </a:r>
            <a:r>
              <a:rPr lang="en-US" sz="12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::</a:t>
            </a:r>
            <a:r>
              <a:rPr lang="en-US" sz="1200" dirty="0">
                <a:solidFill>
                  <a:srgbClr val="800080"/>
                </a:solidFill>
                <a:latin typeface="Courier New"/>
                <a:ea typeface="Times New Roman"/>
                <a:cs typeface="Times New Roman"/>
              </a:rPr>
              <a:t>Size</a:t>
            </a:r>
            <a:r>
              <a:rPr lang="en-US" sz="12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(</a:t>
            </a:r>
            <a:r>
              <a:rPr lang="en-US" sz="120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3</a:t>
            </a:r>
            <a:r>
              <a:rPr lang="en-US" sz="12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,</a:t>
            </a:r>
            <a:r>
              <a:rPr lang="en-US" sz="120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3</a:t>
            </a:r>
            <a:r>
              <a:rPr lang="en-US" sz="12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));</a:t>
            </a:r>
            <a:endParaRPr lang="en-US" sz="1200" dirty="0"/>
          </a:p>
        </p:txBody>
      </p:sp>
      <p:sp>
        <p:nvSpPr>
          <p:cNvPr id="14" name="Abgerundetes Rechteck 13"/>
          <p:cNvSpPr/>
          <p:nvPr/>
        </p:nvSpPr>
        <p:spPr>
          <a:xfrm>
            <a:off x="201799" y="3573016"/>
            <a:ext cx="8712968" cy="1728191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de-CH" sz="1200" dirty="0" smtClean="0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// </a:t>
            </a:r>
            <a:r>
              <a:rPr lang="de-CH" sz="1200" dirty="0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Bild </a:t>
            </a:r>
            <a:r>
              <a:rPr lang="de-CH" sz="1200" dirty="0" err="1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binarisieren</a:t>
            </a:r>
            <a:endParaRPr lang="en-US" sz="12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 smtClean="0">
                <a:solidFill>
                  <a:srgbClr val="800080"/>
                </a:solidFill>
                <a:latin typeface="Courier New"/>
                <a:ea typeface="Times New Roman"/>
                <a:cs typeface="Times New Roman"/>
              </a:rPr>
              <a:t>cv</a:t>
            </a:r>
            <a:r>
              <a:rPr lang="en-US" sz="12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::</a:t>
            </a:r>
            <a:r>
              <a:rPr lang="en-US" sz="1200" dirty="0">
                <a:latin typeface="Courier New"/>
                <a:ea typeface="Times New Roman"/>
                <a:cs typeface="Times New Roman"/>
              </a:rPr>
              <a:t>threshold</a:t>
            </a:r>
            <a:r>
              <a:rPr lang="en-US" sz="12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imgGreyBlur</a:t>
            </a:r>
            <a:r>
              <a:rPr lang="en-US" sz="12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,</a:t>
            </a:r>
            <a:r>
              <a:rPr lang="en-US" sz="1200" dirty="0">
                <a:solidFill>
                  <a:srgbClr val="C0C0C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imgBin</a:t>
            </a:r>
            <a:r>
              <a:rPr lang="en-US" sz="12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,</a:t>
            </a:r>
            <a:r>
              <a:rPr lang="en-US" sz="1200" dirty="0">
                <a:solidFill>
                  <a:srgbClr val="C0C0C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200" dirty="0">
                <a:solidFill>
                  <a:srgbClr val="800080"/>
                </a:solidFill>
                <a:latin typeface="Courier New"/>
                <a:ea typeface="Times New Roman"/>
                <a:cs typeface="Times New Roman"/>
              </a:rPr>
              <a:t>cv</a:t>
            </a:r>
            <a:r>
              <a:rPr lang="en-US" sz="12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::</a:t>
            </a:r>
            <a:r>
              <a:rPr lang="en-US" sz="1200" dirty="0">
                <a:latin typeface="Courier New"/>
                <a:ea typeface="Times New Roman"/>
                <a:cs typeface="Times New Roman"/>
              </a:rPr>
              <a:t>mean</a:t>
            </a:r>
            <a:r>
              <a:rPr lang="en-US" sz="12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imgGreyBlur</a:t>
            </a:r>
            <a:r>
              <a:rPr lang="en-US" sz="12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)[</a:t>
            </a:r>
            <a:r>
              <a:rPr lang="en-US" sz="120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0</a:t>
            </a:r>
            <a:r>
              <a:rPr lang="en-US" sz="12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]-</a:t>
            </a:r>
            <a:r>
              <a:rPr lang="en-US" sz="120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10</a:t>
            </a:r>
            <a:r>
              <a:rPr lang="en-US" sz="12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,</a:t>
            </a:r>
            <a:r>
              <a:rPr lang="en-US" sz="1200" dirty="0">
                <a:solidFill>
                  <a:srgbClr val="C0C0C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200" dirty="0" smtClean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255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,</a:t>
            </a:r>
            <a:r>
              <a:rPr lang="en-US" sz="1200" dirty="0" smtClean="0">
                <a:solidFill>
                  <a:srgbClr val="800080"/>
                </a:solidFill>
                <a:latin typeface="Courier New"/>
                <a:ea typeface="Times New Roman"/>
                <a:cs typeface="Times New Roman"/>
              </a:rPr>
              <a:t>cv</a:t>
            </a:r>
            <a:r>
              <a:rPr lang="en-US" sz="12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::</a:t>
            </a:r>
            <a:r>
              <a:rPr lang="en-US" sz="1200" dirty="0">
                <a:solidFill>
                  <a:srgbClr val="800080"/>
                </a:solidFill>
                <a:latin typeface="Courier New"/>
                <a:ea typeface="Times New Roman"/>
                <a:cs typeface="Times New Roman"/>
              </a:rPr>
              <a:t>THRESH_BINARY</a:t>
            </a:r>
            <a:r>
              <a:rPr lang="en-US" sz="12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);</a:t>
            </a:r>
            <a:endParaRPr lang="en-US" sz="1200" dirty="0"/>
          </a:p>
        </p:txBody>
      </p:sp>
      <p:sp>
        <p:nvSpPr>
          <p:cNvPr id="15" name="Abgerundetes Rechteck 14"/>
          <p:cNvSpPr/>
          <p:nvPr/>
        </p:nvSpPr>
        <p:spPr>
          <a:xfrm>
            <a:off x="201800" y="3933056"/>
            <a:ext cx="8712967" cy="1728191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de-CH" sz="1100" dirty="0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//</a:t>
            </a:r>
            <a:r>
              <a:rPr lang="de-CH" sz="1100" dirty="0">
                <a:solidFill>
                  <a:srgbClr val="C0C0C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de-CH" sz="1100" dirty="0" err="1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Entrauschen</a:t>
            </a:r>
            <a:r>
              <a:rPr lang="de-CH" sz="1100" dirty="0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:</a:t>
            </a:r>
            <a:r>
              <a:rPr lang="de-CH" sz="1100" dirty="0">
                <a:solidFill>
                  <a:srgbClr val="C0C0C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de-CH" sz="1100" dirty="0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2x</a:t>
            </a:r>
            <a:r>
              <a:rPr lang="de-CH" sz="1100" dirty="0">
                <a:solidFill>
                  <a:srgbClr val="C0C0C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de-CH" sz="1100" dirty="0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öffnen</a:t>
            </a:r>
            <a:r>
              <a:rPr lang="de-CH" sz="1100" dirty="0">
                <a:solidFill>
                  <a:srgbClr val="C0C0C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de-CH" sz="1100" dirty="0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mit</a:t>
            </a:r>
            <a:r>
              <a:rPr lang="de-CH" sz="1100" dirty="0">
                <a:solidFill>
                  <a:srgbClr val="C0C0C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de-CH" sz="1100" dirty="0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3x3</a:t>
            </a:r>
            <a:r>
              <a:rPr lang="de-CH" sz="1100" dirty="0">
                <a:solidFill>
                  <a:srgbClr val="C0C0C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de-CH" sz="1100" dirty="0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Kernel</a:t>
            </a:r>
            <a:endParaRPr lang="en-US" sz="1100" dirty="0">
              <a:latin typeface="Calibri"/>
              <a:ea typeface="Calibri"/>
              <a:cs typeface="Times New Roman"/>
            </a:endParaRPr>
          </a:p>
          <a:p>
            <a:pPr algn="just"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dirty="0" smtClean="0">
                <a:solidFill>
                  <a:srgbClr val="800080"/>
                </a:solidFill>
                <a:latin typeface="Courier New"/>
                <a:ea typeface="Times New Roman"/>
                <a:cs typeface="Times New Roman"/>
              </a:rPr>
              <a:t>cv</a:t>
            </a:r>
            <a:r>
              <a:rPr lang="en-US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::</a:t>
            </a:r>
            <a:r>
              <a:rPr lang="en-US" sz="1100" dirty="0">
                <a:solidFill>
                  <a:srgbClr val="800080"/>
                </a:solidFill>
                <a:latin typeface="Courier New"/>
                <a:ea typeface="Times New Roman"/>
                <a:cs typeface="Times New Roman"/>
              </a:rPr>
              <a:t>Mat</a:t>
            </a:r>
            <a:r>
              <a:rPr lang="en-US" sz="1100" dirty="0">
                <a:solidFill>
                  <a:srgbClr val="C0C0C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kernel</a:t>
            </a:r>
            <a:r>
              <a:rPr lang="en-US" sz="1100" dirty="0">
                <a:solidFill>
                  <a:srgbClr val="C0C0C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n-US" sz="1100" dirty="0">
                <a:solidFill>
                  <a:srgbClr val="C0C0C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100" dirty="0">
                <a:solidFill>
                  <a:srgbClr val="800080"/>
                </a:solidFill>
                <a:latin typeface="Courier New"/>
                <a:ea typeface="Times New Roman"/>
                <a:cs typeface="Times New Roman"/>
              </a:rPr>
              <a:t>cv</a:t>
            </a:r>
            <a:r>
              <a:rPr lang="en-US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::</a:t>
            </a:r>
            <a:r>
              <a:rPr lang="en-US" sz="1100" dirty="0" err="1">
                <a:latin typeface="Courier New"/>
                <a:ea typeface="Times New Roman"/>
                <a:cs typeface="Times New Roman"/>
              </a:rPr>
              <a:t>getStructuringElement</a:t>
            </a:r>
            <a:r>
              <a:rPr lang="en-US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(</a:t>
            </a:r>
            <a:r>
              <a:rPr lang="en-US" sz="1100" dirty="0">
                <a:solidFill>
                  <a:srgbClr val="800080"/>
                </a:solidFill>
                <a:latin typeface="Courier New"/>
                <a:ea typeface="Times New Roman"/>
                <a:cs typeface="Times New Roman"/>
              </a:rPr>
              <a:t>cv</a:t>
            </a:r>
            <a:r>
              <a:rPr lang="en-US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::</a:t>
            </a:r>
            <a:r>
              <a:rPr lang="en-US" sz="1100" dirty="0">
                <a:solidFill>
                  <a:srgbClr val="800080"/>
                </a:solidFill>
                <a:latin typeface="Courier New"/>
                <a:ea typeface="Times New Roman"/>
                <a:cs typeface="Times New Roman"/>
              </a:rPr>
              <a:t>MORPH_CROSS</a:t>
            </a:r>
            <a:r>
              <a:rPr lang="en-US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,</a:t>
            </a:r>
            <a:r>
              <a:rPr lang="en-US" sz="1100" dirty="0">
                <a:solidFill>
                  <a:srgbClr val="C0C0C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100" dirty="0">
                <a:solidFill>
                  <a:srgbClr val="800080"/>
                </a:solidFill>
                <a:latin typeface="Courier New"/>
                <a:ea typeface="Times New Roman"/>
                <a:cs typeface="Times New Roman"/>
              </a:rPr>
              <a:t>cv</a:t>
            </a:r>
            <a:r>
              <a:rPr lang="en-US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::</a:t>
            </a:r>
            <a:r>
              <a:rPr lang="en-US" sz="1100" dirty="0">
                <a:solidFill>
                  <a:srgbClr val="800080"/>
                </a:solidFill>
                <a:latin typeface="Courier New"/>
                <a:ea typeface="Times New Roman"/>
                <a:cs typeface="Times New Roman"/>
              </a:rPr>
              <a:t>Size</a:t>
            </a:r>
            <a:r>
              <a:rPr lang="en-US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(</a:t>
            </a:r>
            <a:r>
              <a:rPr lang="en-US" sz="110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3</a:t>
            </a:r>
            <a:r>
              <a:rPr lang="en-US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,</a:t>
            </a:r>
            <a:r>
              <a:rPr lang="en-US" sz="1100" dirty="0">
                <a:solidFill>
                  <a:srgbClr val="C0C0C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10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3</a:t>
            </a:r>
            <a:r>
              <a:rPr lang="en-US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),</a:t>
            </a:r>
            <a:r>
              <a:rPr lang="en-US" sz="1100" dirty="0">
                <a:solidFill>
                  <a:srgbClr val="C0C0C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100" dirty="0">
                <a:solidFill>
                  <a:srgbClr val="800080"/>
                </a:solidFill>
                <a:latin typeface="Courier New"/>
                <a:ea typeface="Times New Roman"/>
                <a:cs typeface="Times New Roman"/>
              </a:rPr>
              <a:t>cv</a:t>
            </a:r>
            <a:r>
              <a:rPr lang="en-US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::</a:t>
            </a:r>
            <a:r>
              <a:rPr lang="en-US" sz="1100" dirty="0">
                <a:solidFill>
                  <a:srgbClr val="800080"/>
                </a:solidFill>
                <a:latin typeface="Courier New"/>
                <a:ea typeface="Times New Roman"/>
                <a:cs typeface="Times New Roman"/>
              </a:rPr>
              <a:t>Point</a:t>
            </a:r>
            <a:r>
              <a:rPr lang="en-US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(</a:t>
            </a:r>
            <a:r>
              <a:rPr lang="en-US" sz="110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1</a:t>
            </a:r>
            <a:r>
              <a:rPr lang="en-US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,</a:t>
            </a:r>
            <a:r>
              <a:rPr lang="en-US" sz="1100" dirty="0">
                <a:solidFill>
                  <a:srgbClr val="C0C0C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10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1</a:t>
            </a:r>
            <a:r>
              <a:rPr lang="en-US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));</a:t>
            </a:r>
            <a:endParaRPr lang="en-US" sz="1100" dirty="0">
              <a:latin typeface="Calibri"/>
              <a:ea typeface="Calibri"/>
              <a:cs typeface="Times New Roman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de-CH" sz="1100" dirty="0" smtClean="0">
                <a:solidFill>
                  <a:srgbClr val="800080"/>
                </a:solidFill>
                <a:latin typeface="Courier New"/>
                <a:ea typeface="Times New Roman"/>
                <a:cs typeface="Times New Roman"/>
              </a:rPr>
              <a:t>cv</a:t>
            </a:r>
            <a:r>
              <a:rPr lang="de-CH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::</a:t>
            </a:r>
            <a:r>
              <a:rPr lang="de-CH" sz="1100" dirty="0" err="1">
                <a:latin typeface="Courier New"/>
                <a:ea typeface="Times New Roman"/>
                <a:cs typeface="Times New Roman"/>
              </a:rPr>
              <a:t>morphologyEx</a:t>
            </a:r>
            <a:r>
              <a:rPr lang="de-CH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(</a:t>
            </a:r>
            <a:r>
              <a:rPr lang="de-CH" sz="11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imgBin</a:t>
            </a:r>
            <a:r>
              <a:rPr lang="de-CH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,</a:t>
            </a:r>
            <a:r>
              <a:rPr lang="de-CH" sz="1100" dirty="0">
                <a:solidFill>
                  <a:srgbClr val="C0C0C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de-CH" sz="11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imgBin</a:t>
            </a:r>
            <a:r>
              <a:rPr lang="de-CH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,</a:t>
            </a:r>
            <a:r>
              <a:rPr lang="de-CH" sz="1100" dirty="0">
                <a:solidFill>
                  <a:srgbClr val="C0C0C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de-CH" sz="1100" dirty="0">
                <a:solidFill>
                  <a:srgbClr val="800080"/>
                </a:solidFill>
                <a:latin typeface="Courier New"/>
                <a:ea typeface="Times New Roman"/>
                <a:cs typeface="Times New Roman"/>
              </a:rPr>
              <a:t>cv</a:t>
            </a:r>
            <a:r>
              <a:rPr lang="de-CH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::</a:t>
            </a:r>
            <a:r>
              <a:rPr lang="de-CH" sz="1100" dirty="0">
                <a:solidFill>
                  <a:srgbClr val="800080"/>
                </a:solidFill>
                <a:latin typeface="Courier New"/>
                <a:ea typeface="Times New Roman"/>
                <a:cs typeface="Times New Roman"/>
              </a:rPr>
              <a:t>MORPH_OPEN</a:t>
            </a:r>
            <a:r>
              <a:rPr lang="de-CH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,</a:t>
            </a:r>
            <a:r>
              <a:rPr lang="de-CH" sz="1100" dirty="0">
                <a:solidFill>
                  <a:srgbClr val="C0C0C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de-CH" sz="11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kernel</a:t>
            </a:r>
            <a:r>
              <a:rPr lang="de-CH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,</a:t>
            </a:r>
            <a:r>
              <a:rPr lang="de-CH" sz="1100" dirty="0">
                <a:solidFill>
                  <a:srgbClr val="C0C0C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de-CH" sz="1100" dirty="0">
                <a:solidFill>
                  <a:srgbClr val="800080"/>
                </a:solidFill>
                <a:latin typeface="Courier New"/>
                <a:ea typeface="Times New Roman"/>
                <a:cs typeface="Times New Roman"/>
              </a:rPr>
              <a:t>cv</a:t>
            </a:r>
            <a:r>
              <a:rPr lang="de-CH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::</a:t>
            </a:r>
            <a:r>
              <a:rPr lang="de-CH" sz="1100" dirty="0">
                <a:solidFill>
                  <a:srgbClr val="800080"/>
                </a:solidFill>
                <a:latin typeface="Courier New"/>
                <a:ea typeface="Times New Roman"/>
                <a:cs typeface="Times New Roman"/>
              </a:rPr>
              <a:t>Point</a:t>
            </a:r>
            <a:r>
              <a:rPr lang="de-CH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(-</a:t>
            </a:r>
            <a:r>
              <a:rPr lang="de-CH" sz="110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1</a:t>
            </a:r>
            <a:r>
              <a:rPr lang="de-CH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,-</a:t>
            </a:r>
            <a:r>
              <a:rPr lang="de-CH" sz="110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1</a:t>
            </a:r>
            <a:r>
              <a:rPr lang="de-CH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),</a:t>
            </a:r>
            <a:r>
              <a:rPr lang="de-CH" sz="1100" dirty="0">
                <a:solidFill>
                  <a:srgbClr val="C0C0C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de-CH" sz="110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2</a:t>
            </a:r>
            <a:r>
              <a:rPr lang="de-CH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);</a:t>
            </a:r>
            <a:endParaRPr lang="en-US" sz="1100" dirty="0">
              <a:effectLst/>
              <a:latin typeface="Calibri"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54773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3" grpId="0" animBg="1"/>
      <p:bldP spid="13" grpId="1" animBg="1"/>
      <p:bldP spid="14" grpId="0" animBg="1"/>
      <p:bldP spid="14" grpId="1" animBg="1"/>
      <p:bldP spid="1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Konturen suchen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dirty="0" err="1" smtClean="0"/>
              <a:t>findContours</a:t>
            </a:r>
            <a:endParaRPr lang="de-CH" dirty="0" smtClean="0"/>
          </a:p>
          <a:p>
            <a:r>
              <a:rPr lang="de-CH" dirty="0" smtClean="0"/>
              <a:t>Gefundene Konturen filtern</a:t>
            </a:r>
          </a:p>
          <a:p>
            <a:endParaRPr lang="de-CH" dirty="0" smtClean="0"/>
          </a:p>
          <a:p>
            <a:endParaRPr lang="de-CH" dirty="0"/>
          </a:p>
        </p:txBody>
      </p:sp>
      <p:sp>
        <p:nvSpPr>
          <p:cNvPr id="13" name="Abgerundetes Rechteck 12"/>
          <p:cNvSpPr/>
          <p:nvPr/>
        </p:nvSpPr>
        <p:spPr>
          <a:xfrm>
            <a:off x="201799" y="3212976"/>
            <a:ext cx="8712968" cy="1728191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de-CH" sz="12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2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	//</a:t>
            </a:r>
            <a:r>
              <a:rPr lang="de-CH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2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Konturen</a:t>
            </a:r>
            <a:r>
              <a:rPr lang="de-CH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2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suchen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CH" sz="1200" dirty="0">
                <a:solidFill>
                  <a:srgbClr val="C0C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       </a:t>
            </a:r>
            <a:endParaRPr lang="fr-CH" sz="1200" dirty="0" smtClean="0">
              <a:solidFill>
                <a:srgbClr val="C0C0C0"/>
              </a:solidFill>
              <a:latin typeface="Courier New" pitchFamily="49" charset="0"/>
              <a:ea typeface="Times New Roman"/>
              <a:cs typeface="Courier New" pitchFamily="49" charset="0"/>
            </a:endParaRPr>
          </a:p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fr-CH" sz="1200" dirty="0" smtClean="0">
                <a:solidFill>
                  <a:srgbClr val="800080"/>
                </a:solidFill>
                <a:latin typeface="Courier New"/>
                <a:ea typeface="Times New Roman"/>
                <a:cs typeface="Times New Roman"/>
              </a:rPr>
              <a:t>	</a:t>
            </a:r>
            <a:r>
              <a:rPr lang="fr-CH" sz="1200" dirty="0" err="1" smtClean="0">
                <a:solidFill>
                  <a:srgbClr val="800080"/>
                </a:solidFill>
                <a:latin typeface="Courier New"/>
                <a:ea typeface="Times New Roman"/>
                <a:cs typeface="Times New Roman"/>
              </a:rPr>
              <a:t>std</a:t>
            </a:r>
            <a:r>
              <a:rPr lang="fr-CH" sz="12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::</a:t>
            </a:r>
            <a:r>
              <a:rPr lang="fr-CH" sz="1200" dirty="0" err="1">
                <a:solidFill>
                  <a:srgbClr val="800080"/>
                </a:solidFill>
                <a:latin typeface="Courier New"/>
                <a:ea typeface="Times New Roman"/>
                <a:cs typeface="Times New Roman"/>
              </a:rPr>
              <a:t>vector</a:t>
            </a:r>
            <a:r>
              <a:rPr lang="fr-CH" sz="12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&lt;</a:t>
            </a:r>
            <a:r>
              <a:rPr lang="fr-CH" sz="1200" dirty="0" err="1">
                <a:solidFill>
                  <a:srgbClr val="800080"/>
                </a:solidFill>
                <a:latin typeface="Courier New"/>
                <a:ea typeface="Times New Roman"/>
                <a:cs typeface="Times New Roman"/>
              </a:rPr>
              <a:t>std</a:t>
            </a:r>
            <a:r>
              <a:rPr lang="fr-CH" sz="12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::</a:t>
            </a:r>
            <a:r>
              <a:rPr lang="fr-CH" sz="1200" dirty="0" err="1">
                <a:solidFill>
                  <a:srgbClr val="800080"/>
                </a:solidFill>
                <a:latin typeface="Courier New"/>
                <a:ea typeface="Times New Roman"/>
                <a:cs typeface="Times New Roman"/>
              </a:rPr>
              <a:t>vector</a:t>
            </a:r>
            <a:r>
              <a:rPr lang="fr-CH" sz="12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&lt;</a:t>
            </a:r>
            <a:r>
              <a:rPr lang="fr-CH" sz="1200" dirty="0">
                <a:solidFill>
                  <a:srgbClr val="800080"/>
                </a:solidFill>
                <a:latin typeface="Courier New"/>
                <a:ea typeface="Times New Roman"/>
                <a:cs typeface="Times New Roman"/>
              </a:rPr>
              <a:t>cv</a:t>
            </a:r>
            <a:r>
              <a:rPr lang="fr-CH" sz="12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::</a:t>
            </a:r>
            <a:r>
              <a:rPr lang="fr-CH" sz="1200" dirty="0">
                <a:solidFill>
                  <a:srgbClr val="800080"/>
                </a:solidFill>
                <a:latin typeface="Courier New"/>
                <a:ea typeface="Times New Roman"/>
                <a:cs typeface="Times New Roman"/>
              </a:rPr>
              <a:t>Point</a:t>
            </a:r>
            <a:r>
              <a:rPr lang="fr-CH" sz="12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&gt;</a:t>
            </a:r>
            <a:r>
              <a:rPr lang="fr-CH" sz="1200" dirty="0">
                <a:solidFill>
                  <a:srgbClr val="C0C0C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fr-CH" sz="12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&gt;</a:t>
            </a:r>
            <a:r>
              <a:rPr lang="fr-CH" sz="1200" dirty="0">
                <a:solidFill>
                  <a:srgbClr val="C0C0C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fr-CH" sz="12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contours;</a:t>
            </a:r>
            <a:endParaRPr lang="en-US" sz="1200" dirty="0">
              <a:latin typeface="Calibri"/>
              <a:ea typeface="Calibri"/>
              <a:cs typeface="Times New Roman"/>
            </a:endParaRPr>
          </a:p>
          <a:p>
            <a:pPr algn="just">
              <a:lnSpc>
                <a:spcPct val="115000"/>
              </a:lnSpc>
            </a:pPr>
            <a:r>
              <a:rPr lang="fr-CH" sz="1200" dirty="0">
                <a:solidFill>
                  <a:srgbClr val="C0C0C0"/>
                </a:solidFill>
                <a:latin typeface="Courier New"/>
                <a:ea typeface="Times New Roman"/>
                <a:cs typeface="Times New Roman"/>
              </a:rPr>
              <a:t>      </a:t>
            </a:r>
            <a:r>
              <a:rPr lang="fr-CH" sz="1200" dirty="0" smtClean="0">
                <a:solidFill>
                  <a:srgbClr val="800080"/>
                </a:solidFill>
                <a:latin typeface="Courier New"/>
                <a:ea typeface="Times New Roman"/>
                <a:cs typeface="Times New Roman"/>
              </a:rPr>
              <a:t>cv</a:t>
            </a:r>
            <a:r>
              <a:rPr lang="fr-CH" sz="12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::</a:t>
            </a:r>
            <a:r>
              <a:rPr lang="fr-CH" sz="1200" dirty="0" err="1">
                <a:latin typeface="Courier New"/>
                <a:ea typeface="Times New Roman"/>
                <a:cs typeface="Times New Roman"/>
              </a:rPr>
              <a:t>findContours</a:t>
            </a:r>
            <a:r>
              <a:rPr lang="fr-CH" sz="12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(</a:t>
            </a:r>
            <a:r>
              <a:rPr lang="fr-CH" sz="12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imgBinTemp</a:t>
            </a:r>
            <a:r>
              <a:rPr lang="fr-CH" sz="12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,</a:t>
            </a:r>
            <a:r>
              <a:rPr lang="fr-CH" sz="1200" dirty="0">
                <a:solidFill>
                  <a:srgbClr val="C0C0C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fr-CH" sz="12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contours,</a:t>
            </a:r>
            <a:r>
              <a:rPr lang="fr-CH" sz="1200" dirty="0">
                <a:solidFill>
                  <a:srgbClr val="C0C0C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fr-CH" sz="1200" dirty="0">
                <a:solidFill>
                  <a:srgbClr val="800080"/>
                </a:solidFill>
                <a:latin typeface="Courier New"/>
                <a:ea typeface="Times New Roman"/>
                <a:cs typeface="Times New Roman"/>
              </a:rPr>
              <a:t>CV_RETR_EXTERNAL</a:t>
            </a:r>
            <a:r>
              <a:rPr lang="fr-CH" sz="12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,</a:t>
            </a:r>
            <a:r>
              <a:rPr lang="fr-CH" sz="1200" dirty="0">
                <a:solidFill>
                  <a:srgbClr val="C0C0C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fr-CH" sz="1200" dirty="0">
                <a:solidFill>
                  <a:srgbClr val="800080"/>
                </a:solidFill>
                <a:latin typeface="Courier New"/>
                <a:ea typeface="Times New Roman"/>
                <a:cs typeface="Times New Roman"/>
              </a:rPr>
              <a:t>CV_CHAIN_APPROX_SIMPLE</a:t>
            </a:r>
            <a:r>
              <a:rPr lang="fr-CH" sz="12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);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87937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3" grpId="0" uiExpan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Konturen auf Ecken überprüfen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dirty="0" smtClean="0"/>
              <a:t>Konturen approximieren</a:t>
            </a:r>
          </a:p>
          <a:p>
            <a:r>
              <a:rPr lang="de-CH" dirty="0" smtClean="0"/>
              <a:t>Winkel der Kontur messen</a:t>
            </a:r>
          </a:p>
          <a:p>
            <a:endParaRPr lang="de-CH" dirty="0" smtClean="0"/>
          </a:p>
          <a:p>
            <a:endParaRPr lang="de-CH" dirty="0"/>
          </a:p>
        </p:txBody>
      </p:sp>
      <p:pic>
        <p:nvPicPr>
          <p:cNvPr id="19" name="Bild 11" descr="C:\Users\Cyril\Pictures\Screenpresso\2012-12-23_15h39_06.png"/>
          <p:cNvPicPr/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166031" y="2502446"/>
            <a:ext cx="2374900" cy="2620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Bild 12" descr="C:\Users\Cyril\Pictures\Screenpresso\2012-12-23_15h40_41.png"/>
          <p:cNvPicPr/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341116" y="2502446"/>
            <a:ext cx="2374900" cy="2620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Bild 13" descr="C:\Users\Cyril\Pictures\Screenpresso\2012-12-23_15h40_47.png"/>
          <p:cNvPicPr/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4554091" y="2500541"/>
            <a:ext cx="2376805" cy="26219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Bild 14" descr="C:\Users\Cyril\Pictures\Screenpresso\2012-12-23_15h40_56.png"/>
          <p:cNvPicPr/>
          <p:nvPr/>
        </p:nvPicPr>
        <p:blipFill>
          <a:blip r:embed="rId5" cstate="screen"/>
          <a:srcRect/>
          <a:stretch>
            <a:fillRect/>
          </a:stretch>
        </p:blipFill>
        <p:spPr bwMode="auto">
          <a:xfrm>
            <a:off x="6769100" y="2490644"/>
            <a:ext cx="2374900" cy="2620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Abgerundetes Rechteck 12"/>
          <p:cNvSpPr/>
          <p:nvPr/>
        </p:nvSpPr>
        <p:spPr>
          <a:xfrm>
            <a:off x="197607" y="3862316"/>
            <a:ext cx="8712968" cy="252028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de-CH" sz="11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	//</a:t>
            </a:r>
            <a:r>
              <a:rPr lang="de-CH" sz="11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1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Ecken</a:t>
            </a:r>
            <a:r>
              <a:rPr lang="de-CH" sz="11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1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erkennen,</a:t>
            </a:r>
            <a:r>
              <a:rPr lang="de-CH" sz="11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1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Winkel</a:t>
            </a:r>
            <a:r>
              <a:rPr lang="de-CH" sz="11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1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berechnen</a:t>
            </a:r>
            <a:r>
              <a:rPr lang="de-CH" sz="11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1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zwischen</a:t>
            </a:r>
            <a:r>
              <a:rPr lang="de-CH" sz="11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1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diesem</a:t>
            </a:r>
            <a:r>
              <a:rPr lang="de-CH" sz="11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1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und</a:t>
            </a:r>
            <a:r>
              <a:rPr lang="de-CH" sz="11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1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den</a:t>
            </a:r>
            <a:r>
              <a:rPr lang="de-CH" sz="11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1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zwei</a:t>
            </a:r>
            <a:r>
              <a:rPr lang="de-CH" sz="11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1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nächsten</a:t>
            </a:r>
            <a:r>
              <a:rPr lang="de-CH" sz="11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1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Vertices.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100" dirty="0">
                <a:solidFill>
                  <a:srgbClr val="C0C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       </a:t>
            </a:r>
            <a:endParaRPr lang="de-CH" sz="1100" dirty="0" smtClean="0">
              <a:solidFill>
                <a:srgbClr val="C0C0C0"/>
              </a:solidFill>
              <a:latin typeface="Courier New" pitchFamily="49" charset="0"/>
              <a:ea typeface="Times New Roman"/>
              <a:cs typeface="Courier New" pitchFamily="49" charset="0"/>
            </a:endParaRPr>
          </a:p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de-CH" sz="1100" dirty="0">
                <a:solidFill>
                  <a:srgbClr val="C0C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	</a:t>
            </a:r>
            <a:r>
              <a:rPr lang="en-US" sz="1100" dirty="0" smtClean="0">
                <a:solidFill>
                  <a:srgbClr val="8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double</a:t>
            </a:r>
            <a:r>
              <a:rPr lang="en-US" sz="1100" dirty="0" smtClean="0">
                <a:solidFill>
                  <a:srgbClr val="C0C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cosine</a:t>
            </a:r>
            <a:r>
              <a:rPr lang="en-US" sz="1100" dirty="0">
                <a:solidFill>
                  <a:srgbClr val="C0C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=</a:t>
            </a:r>
            <a:r>
              <a:rPr lang="en-US" sz="1100" dirty="0">
                <a:solidFill>
                  <a:srgbClr val="C0C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en-US" sz="1100" dirty="0" err="1">
                <a:solidFill>
                  <a:srgbClr val="80008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std</a:t>
            </a:r>
            <a:r>
              <a:rPr lang="en-US" sz="1100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::</a:t>
            </a:r>
            <a:r>
              <a:rPr lang="en-US" sz="1100" dirty="0" err="1">
                <a:latin typeface="Courier New" pitchFamily="49" charset="0"/>
                <a:ea typeface="Times New Roman"/>
                <a:cs typeface="Courier New" pitchFamily="49" charset="0"/>
              </a:rPr>
              <a:t>fabs</a:t>
            </a:r>
            <a:r>
              <a:rPr lang="en-US" sz="1100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(</a:t>
            </a:r>
            <a:r>
              <a:rPr lang="en-US" sz="1100" dirty="0">
                <a:latin typeface="Courier New" pitchFamily="49" charset="0"/>
                <a:ea typeface="Times New Roman"/>
                <a:cs typeface="Courier New" pitchFamily="49" charset="0"/>
              </a:rPr>
              <a:t>angle</a:t>
            </a:r>
            <a:r>
              <a:rPr lang="en-US" sz="1100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(</a:t>
            </a:r>
            <a:r>
              <a:rPr lang="en-US" sz="1100" dirty="0" err="1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pointsApprox</a:t>
            </a:r>
            <a:r>
              <a:rPr lang="en-US" sz="1100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[</a:t>
            </a:r>
            <a:r>
              <a:rPr lang="en-US" sz="1100" dirty="0" err="1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i</a:t>
            </a:r>
            <a:r>
              <a:rPr lang="en-US" sz="1100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][(j+</a:t>
            </a:r>
            <a:r>
              <a:rPr lang="en-US" sz="1100" dirty="0">
                <a:solidFill>
                  <a:srgbClr val="00008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2</a:t>
            </a:r>
            <a:r>
              <a:rPr lang="en-US" sz="1100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)%</a:t>
            </a:r>
            <a:r>
              <a:rPr lang="en-US" sz="1100" dirty="0" err="1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pointsApprox</a:t>
            </a:r>
            <a:r>
              <a:rPr lang="en-US" sz="1100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[</a:t>
            </a:r>
            <a:r>
              <a:rPr lang="en-US" sz="1100" dirty="0" err="1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i</a:t>
            </a:r>
            <a:r>
              <a:rPr lang="en-US" sz="1100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].</a:t>
            </a:r>
            <a:r>
              <a:rPr lang="en-US" sz="1100" dirty="0">
                <a:latin typeface="Courier New" pitchFamily="49" charset="0"/>
                <a:ea typeface="Times New Roman"/>
                <a:cs typeface="Courier New" pitchFamily="49" charset="0"/>
              </a:rPr>
              <a:t>size</a:t>
            </a:r>
            <a:r>
              <a:rPr lang="en-US" sz="1100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()],</a:t>
            </a:r>
            <a:r>
              <a:rPr lang="en-US" sz="1100" dirty="0">
                <a:solidFill>
                  <a:srgbClr val="C0C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endParaRPr lang="en-US" sz="11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     </a:t>
            </a:r>
            <a:r>
              <a:rPr lang="en-US" sz="1100" dirty="0" smtClean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en-US" sz="1100" dirty="0" err="1" smtClean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pointsApprox</a:t>
            </a:r>
            <a:r>
              <a:rPr lang="en-US" sz="1100" dirty="0" smtClean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[</a:t>
            </a:r>
            <a:r>
              <a:rPr lang="en-US" sz="1100" dirty="0" err="1" smtClean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i</a:t>
            </a:r>
            <a:r>
              <a:rPr lang="en-US" sz="1100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][j],</a:t>
            </a:r>
            <a:r>
              <a:rPr lang="en-US" sz="1100" dirty="0">
                <a:solidFill>
                  <a:srgbClr val="C0C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pointsApprox</a:t>
            </a:r>
            <a:r>
              <a:rPr lang="en-US" sz="1100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[</a:t>
            </a:r>
            <a:r>
              <a:rPr lang="en-US" sz="1100" dirty="0" err="1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i</a:t>
            </a:r>
            <a:r>
              <a:rPr lang="en-US" sz="1100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][(j+</a:t>
            </a:r>
            <a:r>
              <a:rPr lang="en-US" sz="1100" dirty="0">
                <a:solidFill>
                  <a:srgbClr val="00008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1</a:t>
            </a:r>
            <a:r>
              <a:rPr lang="en-US" sz="1100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)%</a:t>
            </a:r>
            <a:r>
              <a:rPr lang="en-US" sz="1100" dirty="0" err="1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pointsApprox</a:t>
            </a:r>
            <a:r>
              <a:rPr lang="en-US" sz="1100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[</a:t>
            </a:r>
            <a:r>
              <a:rPr lang="en-US" sz="1100" dirty="0" err="1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i</a:t>
            </a:r>
            <a:r>
              <a:rPr lang="en-US" sz="1100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].</a:t>
            </a:r>
            <a:r>
              <a:rPr lang="en-US" sz="1100" dirty="0">
                <a:latin typeface="Courier New" pitchFamily="49" charset="0"/>
                <a:ea typeface="Times New Roman"/>
                <a:cs typeface="Courier New" pitchFamily="49" charset="0"/>
              </a:rPr>
              <a:t>size</a:t>
            </a:r>
            <a:r>
              <a:rPr lang="en-US" sz="1100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()]));</a:t>
            </a:r>
            <a:endParaRPr lang="en-US" sz="11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dirty="0">
                <a:solidFill>
                  <a:srgbClr val="C0C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               </a:t>
            </a:r>
            <a:endParaRPr lang="en-US" sz="11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dirty="0">
                <a:solidFill>
                  <a:srgbClr val="C0C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     </a:t>
            </a:r>
            <a:r>
              <a:rPr lang="en-US" sz="1100" dirty="0" smtClean="0">
                <a:solidFill>
                  <a:srgbClr val="C0C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de-CH" sz="1100" dirty="0" smtClean="0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//</a:t>
            </a:r>
            <a:r>
              <a:rPr lang="de-CH" sz="1100" dirty="0" smtClean="0">
                <a:solidFill>
                  <a:srgbClr val="C0C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de-CH" sz="1100" dirty="0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wenn</a:t>
            </a:r>
            <a:r>
              <a:rPr lang="de-CH" sz="1100" dirty="0">
                <a:solidFill>
                  <a:srgbClr val="C0C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de-CH" sz="1100" dirty="0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Winkel</a:t>
            </a:r>
            <a:r>
              <a:rPr lang="de-CH" sz="1100" dirty="0">
                <a:solidFill>
                  <a:srgbClr val="C0C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de-CH" sz="1100" dirty="0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&gt;</a:t>
            </a:r>
            <a:r>
              <a:rPr lang="de-CH" sz="1100" dirty="0">
                <a:solidFill>
                  <a:srgbClr val="C0C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de-CH" sz="1100" dirty="0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81°,</a:t>
            </a:r>
            <a:r>
              <a:rPr lang="de-CH" sz="1100" dirty="0">
                <a:solidFill>
                  <a:srgbClr val="C0C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de-CH" sz="1100" dirty="0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als</a:t>
            </a:r>
            <a:r>
              <a:rPr lang="de-CH" sz="1100" dirty="0">
                <a:solidFill>
                  <a:srgbClr val="C0C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de-CH" sz="1100" dirty="0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Ecke</a:t>
            </a:r>
            <a:r>
              <a:rPr lang="de-CH" sz="1100" dirty="0">
                <a:solidFill>
                  <a:srgbClr val="C0C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de-CH" sz="1100" dirty="0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abspeichern</a:t>
            </a:r>
            <a:r>
              <a:rPr lang="de-CH" sz="1100" dirty="0">
                <a:solidFill>
                  <a:srgbClr val="C0C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endParaRPr lang="en-US" sz="11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de-CH" sz="1100" dirty="0">
                <a:solidFill>
                  <a:srgbClr val="C0C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     </a:t>
            </a:r>
            <a:r>
              <a:rPr lang="de-CH" sz="1100" dirty="0" smtClean="0">
                <a:solidFill>
                  <a:srgbClr val="C0C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de-CH" sz="1100" dirty="0" err="1" smtClean="0">
                <a:solidFill>
                  <a:srgbClr val="8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if</a:t>
            </a:r>
            <a:r>
              <a:rPr lang="de-CH" sz="1100" dirty="0" smtClean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(</a:t>
            </a:r>
            <a:r>
              <a:rPr lang="de-CH" sz="1100" dirty="0" err="1" smtClean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cosine</a:t>
            </a:r>
            <a:r>
              <a:rPr lang="de-CH" sz="1100" dirty="0" smtClean="0">
                <a:solidFill>
                  <a:srgbClr val="C0C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de-CH" sz="1100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&lt;</a:t>
            </a:r>
            <a:r>
              <a:rPr lang="de-CH" sz="1100" dirty="0">
                <a:solidFill>
                  <a:srgbClr val="C0C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de-CH" sz="1100" dirty="0">
                <a:solidFill>
                  <a:srgbClr val="00008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0.15</a:t>
            </a:r>
            <a:r>
              <a:rPr lang="de-CH" sz="1100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)</a:t>
            </a:r>
            <a:endParaRPr lang="en-US" sz="11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de-CH" sz="1100" dirty="0">
                <a:solidFill>
                  <a:srgbClr val="C0C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     </a:t>
            </a:r>
            <a:r>
              <a:rPr lang="de-CH" sz="1100" dirty="0" smtClean="0">
                <a:solidFill>
                  <a:srgbClr val="C0C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{</a:t>
            </a:r>
            <a:endParaRPr lang="en-US" sz="11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dirty="0">
                <a:solidFill>
                  <a:srgbClr val="C0C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     </a:t>
            </a:r>
            <a:r>
              <a:rPr lang="en-US" sz="1100" dirty="0" smtClean="0">
                <a:solidFill>
                  <a:srgbClr val="C0C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   </a:t>
            </a:r>
            <a:r>
              <a:rPr lang="en-US" sz="1100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corners[</a:t>
            </a:r>
            <a:r>
              <a:rPr lang="en-US" sz="1100" dirty="0" err="1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i</a:t>
            </a:r>
            <a:r>
              <a:rPr lang="en-US" sz="1100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].</a:t>
            </a:r>
            <a:r>
              <a:rPr lang="en-US" sz="1100" dirty="0" err="1">
                <a:latin typeface="Courier New" pitchFamily="49" charset="0"/>
                <a:ea typeface="Times New Roman"/>
                <a:cs typeface="Courier New" pitchFamily="49" charset="0"/>
              </a:rPr>
              <a:t>push_back</a:t>
            </a:r>
            <a:r>
              <a:rPr lang="en-US" sz="1100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(</a:t>
            </a:r>
            <a:r>
              <a:rPr lang="en-US" sz="1100" dirty="0" err="1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pointsApprox</a:t>
            </a:r>
            <a:r>
              <a:rPr lang="en-US" sz="1100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[</a:t>
            </a:r>
            <a:r>
              <a:rPr lang="en-US" sz="1100" dirty="0" err="1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i</a:t>
            </a:r>
            <a:r>
              <a:rPr lang="en-US" sz="1100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][(j+</a:t>
            </a:r>
            <a:r>
              <a:rPr lang="en-US" sz="1100" dirty="0">
                <a:solidFill>
                  <a:srgbClr val="00008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1</a:t>
            </a:r>
            <a:r>
              <a:rPr lang="en-US" sz="1100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)%</a:t>
            </a:r>
            <a:r>
              <a:rPr lang="en-US" sz="1100" dirty="0" err="1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pointsApprox</a:t>
            </a:r>
            <a:r>
              <a:rPr lang="en-US" sz="1100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[</a:t>
            </a:r>
            <a:r>
              <a:rPr lang="en-US" sz="1100" dirty="0" err="1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i</a:t>
            </a:r>
            <a:r>
              <a:rPr lang="en-US" sz="1100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].</a:t>
            </a:r>
            <a:r>
              <a:rPr lang="en-US" sz="1100" dirty="0">
                <a:latin typeface="Courier New" pitchFamily="49" charset="0"/>
                <a:ea typeface="Times New Roman"/>
                <a:cs typeface="Courier New" pitchFamily="49" charset="0"/>
              </a:rPr>
              <a:t>size</a:t>
            </a:r>
            <a:r>
              <a:rPr lang="en-US" sz="1100" dirty="0" smtClean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()]);</a:t>
            </a:r>
          </a:p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de-CH" sz="1100" dirty="0" smtClean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	}</a:t>
            </a:r>
            <a:endParaRPr lang="en-US" sz="1100" dirty="0">
              <a:latin typeface="Courier New" pitchFamily="49" charset="0"/>
              <a:ea typeface="Calibri"/>
              <a:cs typeface="Courier New" pitchFamily="49" charset="0"/>
            </a:endParaRPr>
          </a:p>
        </p:txBody>
      </p:sp>
      <p:pic>
        <p:nvPicPr>
          <p:cNvPr id="27" name="Bild 1" descr="D:\Programming\C\Puzzle\Doku\contour_cosinus.png"/>
          <p:cNvPicPr/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995936" y="1556792"/>
            <a:ext cx="4194559" cy="213550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858953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3" grpId="0" uiExpan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Seitenwände analysieren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dirty="0" smtClean="0"/>
              <a:t>Kontur an den Ecken in Seiten unterteilt</a:t>
            </a:r>
          </a:p>
          <a:p>
            <a:r>
              <a:rPr lang="de-CH" dirty="0" smtClean="0"/>
              <a:t>Geschlechtsanalyse</a:t>
            </a:r>
          </a:p>
          <a:p>
            <a:endParaRPr lang="de-CH" dirty="0" smtClean="0"/>
          </a:p>
          <a:p>
            <a:endParaRPr lang="de-CH" dirty="0"/>
          </a:p>
        </p:txBody>
      </p:sp>
      <p:sp>
        <p:nvSpPr>
          <p:cNvPr id="13" name="Abgerundetes Rechteck 12"/>
          <p:cNvSpPr/>
          <p:nvPr/>
        </p:nvSpPr>
        <p:spPr>
          <a:xfrm>
            <a:off x="201799" y="3789040"/>
            <a:ext cx="8712968" cy="273630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de-CH" sz="11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de-CH" sz="11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1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Gender</a:t>
            </a:r>
            <a:r>
              <a:rPr lang="de-CH" sz="11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1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finden:</a:t>
            </a:r>
            <a:r>
              <a:rPr lang="de-CH" sz="11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1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positiv</a:t>
            </a:r>
            <a:r>
              <a:rPr lang="de-CH" sz="11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1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de-CH" sz="11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1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1,</a:t>
            </a:r>
            <a:r>
              <a:rPr lang="de-CH" sz="11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1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negativ</a:t>
            </a:r>
            <a:r>
              <a:rPr lang="de-CH" sz="11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1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de-CH" sz="11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1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-1,</a:t>
            </a:r>
            <a:r>
              <a:rPr lang="de-CH" sz="11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1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neutral</a:t>
            </a:r>
            <a:r>
              <a:rPr lang="de-CH" sz="11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1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de-CH" sz="11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1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de-CH" sz="1100" dirty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endParaRPr lang="de-CH" sz="1100" dirty="0" smtClean="0">
              <a:solidFill>
                <a:srgbClr val="808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dirty="0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1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1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1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00" dirty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cv</a:t>
            </a:r>
            <a:r>
              <a:rPr lang="en-US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pointPolygonTest</a:t>
            </a:r>
            <a:r>
              <a:rPr lang="en-US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100" dirty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cv</a:t>
            </a:r>
            <a:r>
              <a:rPr lang="en-US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100" dirty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Mat</a:t>
            </a:r>
            <a:r>
              <a:rPr lang="en-US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(corners[</a:t>
            </a:r>
            <a:r>
              <a:rPr lang="en-US" sz="11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]),</a:t>
            </a:r>
            <a:r>
              <a:rPr lang="en-US" sz="11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sideCentroids</a:t>
            </a:r>
            <a:r>
              <a:rPr lang="en-US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1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][j],</a:t>
            </a:r>
            <a:r>
              <a:rPr lang="en-US" sz="11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00" dirty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00" dirty="0">
                <a:solidFill>
                  <a:srgbClr val="C0C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       </a:t>
            </a:r>
            <a:r>
              <a:rPr lang="de-CH" sz="1100" dirty="0" err="1">
                <a:solidFill>
                  <a:srgbClr val="8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if</a:t>
            </a:r>
            <a:r>
              <a:rPr lang="de-CH" sz="1100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(</a:t>
            </a:r>
            <a:r>
              <a:rPr lang="de-CH" sz="1100" dirty="0" err="1">
                <a:solidFill>
                  <a:srgbClr val="80008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std</a:t>
            </a:r>
            <a:r>
              <a:rPr lang="de-CH" sz="1100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::</a:t>
            </a:r>
            <a:r>
              <a:rPr lang="de-CH" sz="1100" dirty="0" err="1">
                <a:latin typeface="Courier New" pitchFamily="49" charset="0"/>
                <a:ea typeface="Times New Roman"/>
                <a:cs typeface="Courier New" pitchFamily="49" charset="0"/>
              </a:rPr>
              <a:t>fabs</a:t>
            </a:r>
            <a:r>
              <a:rPr lang="de-CH" sz="1100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(</a:t>
            </a:r>
            <a:r>
              <a:rPr lang="de-CH" sz="1100" dirty="0" err="1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dist</a:t>
            </a:r>
            <a:r>
              <a:rPr lang="de-CH" sz="1100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)</a:t>
            </a:r>
            <a:r>
              <a:rPr lang="de-CH" sz="1100" dirty="0">
                <a:solidFill>
                  <a:srgbClr val="C0C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de-CH" sz="1100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&lt;</a:t>
            </a:r>
            <a:r>
              <a:rPr lang="de-CH" sz="1100" dirty="0">
                <a:solidFill>
                  <a:srgbClr val="C0C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de-CH" sz="1100" dirty="0">
                <a:solidFill>
                  <a:srgbClr val="00008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3</a:t>
            </a:r>
            <a:r>
              <a:rPr lang="de-CH" sz="1100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)</a:t>
            </a:r>
            <a:endParaRPr lang="en-US" sz="11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de-CH" sz="1100" dirty="0">
                <a:solidFill>
                  <a:srgbClr val="C0C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       </a:t>
            </a:r>
            <a:r>
              <a:rPr lang="de-CH" sz="1100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{</a:t>
            </a:r>
            <a:endParaRPr lang="en-US" sz="11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de-CH" sz="1100" dirty="0">
                <a:solidFill>
                  <a:srgbClr val="C0C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           </a:t>
            </a:r>
            <a:r>
              <a:rPr lang="de-CH" sz="1100" dirty="0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//</a:t>
            </a:r>
            <a:r>
              <a:rPr lang="de-CH" sz="1100" dirty="0">
                <a:solidFill>
                  <a:srgbClr val="C0C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de-CH" sz="1100" dirty="0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wenn</a:t>
            </a:r>
            <a:r>
              <a:rPr lang="de-CH" sz="1100" dirty="0">
                <a:solidFill>
                  <a:srgbClr val="C0C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de-CH" sz="1100" dirty="0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praktisch</a:t>
            </a:r>
            <a:r>
              <a:rPr lang="de-CH" sz="1100" dirty="0">
                <a:solidFill>
                  <a:srgbClr val="C0C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de-CH" sz="1100" dirty="0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auf</a:t>
            </a:r>
            <a:r>
              <a:rPr lang="de-CH" sz="1100" dirty="0">
                <a:solidFill>
                  <a:srgbClr val="C0C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de-CH" sz="1100" dirty="0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der</a:t>
            </a:r>
            <a:r>
              <a:rPr lang="de-CH" sz="1100" dirty="0">
                <a:solidFill>
                  <a:srgbClr val="C0C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de-CH" sz="1100" dirty="0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Linie</a:t>
            </a:r>
            <a:r>
              <a:rPr lang="de-CH" sz="1100" dirty="0">
                <a:solidFill>
                  <a:srgbClr val="C0C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de-CH" sz="1100" dirty="0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-&gt;</a:t>
            </a:r>
            <a:r>
              <a:rPr lang="de-CH" sz="1100" dirty="0">
                <a:solidFill>
                  <a:srgbClr val="C0C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de-CH" sz="1100" dirty="0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wir</a:t>
            </a:r>
            <a:r>
              <a:rPr lang="de-CH" sz="1100" dirty="0">
                <a:solidFill>
                  <a:srgbClr val="C0C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de-CH" sz="1100" dirty="0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als</a:t>
            </a:r>
            <a:r>
              <a:rPr lang="de-CH" sz="1100" dirty="0">
                <a:solidFill>
                  <a:srgbClr val="C0C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de-CH" sz="1100" dirty="0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gerade</a:t>
            </a:r>
            <a:r>
              <a:rPr lang="de-CH" sz="1100" dirty="0">
                <a:solidFill>
                  <a:srgbClr val="C0C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de-CH" sz="1100" dirty="0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Kante</a:t>
            </a:r>
            <a:r>
              <a:rPr lang="de-CH" sz="1100" dirty="0">
                <a:solidFill>
                  <a:srgbClr val="C0C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de-CH" sz="1100" dirty="0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angenommen</a:t>
            </a:r>
            <a:r>
              <a:rPr lang="de-CH" sz="1100" dirty="0">
                <a:solidFill>
                  <a:srgbClr val="C0C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de-CH" sz="1100" dirty="0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=</a:t>
            </a:r>
            <a:r>
              <a:rPr lang="de-CH" sz="1100" dirty="0">
                <a:solidFill>
                  <a:srgbClr val="C0C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de-CH" sz="1100" dirty="0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Neutral</a:t>
            </a:r>
            <a:endParaRPr lang="en-US" sz="11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de-CH" sz="1100" dirty="0">
                <a:solidFill>
                  <a:srgbClr val="C0C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           </a:t>
            </a:r>
            <a:r>
              <a:rPr lang="en-US" sz="1100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genders[</a:t>
            </a:r>
            <a:r>
              <a:rPr lang="en-US" sz="1100" dirty="0" err="1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i</a:t>
            </a:r>
            <a:r>
              <a:rPr lang="en-US" sz="1100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].</a:t>
            </a:r>
            <a:r>
              <a:rPr lang="en-US" sz="1100" dirty="0" err="1">
                <a:latin typeface="Courier New" pitchFamily="49" charset="0"/>
                <a:ea typeface="Times New Roman"/>
                <a:cs typeface="Courier New" pitchFamily="49" charset="0"/>
              </a:rPr>
              <a:t>push_back</a:t>
            </a:r>
            <a:r>
              <a:rPr lang="en-US" sz="1100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(</a:t>
            </a:r>
            <a:r>
              <a:rPr lang="en-US" sz="1100" dirty="0">
                <a:solidFill>
                  <a:srgbClr val="00008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0</a:t>
            </a:r>
            <a:r>
              <a:rPr lang="en-US" sz="1100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);</a:t>
            </a:r>
            <a:endParaRPr lang="en-US" sz="11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dirty="0">
                <a:solidFill>
                  <a:srgbClr val="C0C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       </a:t>
            </a:r>
            <a:r>
              <a:rPr lang="en-US" sz="1100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}</a:t>
            </a:r>
            <a:endParaRPr lang="en-US" sz="11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dirty="0">
                <a:solidFill>
                  <a:srgbClr val="C0C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       </a:t>
            </a:r>
            <a:r>
              <a:rPr lang="en-US" sz="1100" dirty="0">
                <a:solidFill>
                  <a:srgbClr val="8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else</a:t>
            </a:r>
            <a:endParaRPr lang="en-US" sz="11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dirty="0">
                <a:solidFill>
                  <a:srgbClr val="C0C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       </a:t>
            </a:r>
            <a:r>
              <a:rPr lang="en-US" sz="1100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{</a:t>
            </a:r>
            <a:endParaRPr lang="en-US" sz="11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dirty="0">
                <a:solidFill>
                  <a:srgbClr val="C0C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           </a:t>
            </a:r>
            <a:r>
              <a:rPr lang="de-CH" sz="1100" dirty="0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//</a:t>
            </a:r>
            <a:r>
              <a:rPr lang="de-CH" sz="1100" dirty="0">
                <a:solidFill>
                  <a:srgbClr val="C0C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de-CH" sz="1100" dirty="0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wenn</a:t>
            </a:r>
            <a:r>
              <a:rPr lang="de-CH" sz="1100" dirty="0">
                <a:solidFill>
                  <a:srgbClr val="C0C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de-CH" sz="1100" dirty="0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innerhalb</a:t>
            </a:r>
            <a:r>
              <a:rPr lang="de-CH" sz="1100" dirty="0">
                <a:solidFill>
                  <a:srgbClr val="C0C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de-CH" sz="1100" dirty="0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des</a:t>
            </a:r>
            <a:r>
              <a:rPr lang="de-CH" sz="1100" dirty="0">
                <a:solidFill>
                  <a:srgbClr val="C0C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de-CH" sz="1100" dirty="0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Grundrechtecks,</a:t>
            </a:r>
            <a:r>
              <a:rPr lang="de-CH" sz="1100" dirty="0">
                <a:solidFill>
                  <a:srgbClr val="C0C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de-CH" sz="1100" dirty="0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Gender</a:t>
            </a:r>
            <a:r>
              <a:rPr lang="de-CH" sz="1100" dirty="0">
                <a:solidFill>
                  <a:srgbClr val="C0C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de-CH" sz="1100" dirty="0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=</a:t>
            </a:r>
            <a:r>
              <a:rPr lang="de-CH" sz="1100" dirty="0">
                <a:solidFill>
                  <a:srgbClr val="C0C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de-CH" sz="1100" dirty="0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Negativ,</a:t>
            </a:r>
            <a:r>
              <a:rPr lang="de-CH" sz="1100" dirty="0">
                <a:solidFill>
                  <a:srgbClr val="C0C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de-CH" sz="1100" dirty="0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ansonsten</a:t>
            </a:r>
            <a:r>
              <a:rPr lang="de-CH" sz="1100" dirty="0">
                <a:solidFill>
                  <a:srgbClr val="C0C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de-CH" sz="1100" dirty="0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Gender</a:t>
            </a:r>
            <a:r>
              <a:rPr lang="de-CH" sz="1100" dirty="0">
                <a:solidFill>
                  <a:srgbClr val="C0C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de-CH" sz="1100" dirty="0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=</a:t>
            </a:r>
            <a:r>
              <a:rPr lang="de-CH" sz="1100" dirty="0">
                <a:solidFill>
                  <a:srgbClr val="C0C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de-CH" sz="1100" dirty="0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Positiv</a:t>
            </a:r>
            <a:endParaRPr lang="en-US" sz="11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de-CH" sz="1100" dirty="0">
                <a:solidFill>
                  <a:srgbClr val="C0C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           </a:t>
            </a:r>
            <a:r>
              <a:rPr lang="en-US" sz="1100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genders[</a:t>
            </a:r>
            <a:r>
              <a:rPr lang="en-US" sz="1100" dirty="0" err="1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i</a:t>
            </a:r>
            <a:r>
              <a:rPr lang="en-US" sz="1100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].</a:t>
            </a:r>
            <a:r>
              <a:rPr lang="en-US" sz="1100" dirty="0" err="1">
                <a:latin typeface="Courier New" pitchFamily="49" charset="0"/>
                <a:ea typeface="Times New Roman"/>
                <a:cs typeface="Courier New" pitchFamily="49" charset="0"/>
              </a:rPr>
              <a:t>push_back</a:t>
            </a:r>
            <a:r>
              <a:rPr lang="en-US" sz="1100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(</a:t>
            </a:r>
            <a:r>
              <a:rPr lang="en-US" sz="1100" dirty="0" err="1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dist</a:t>
            </a:r>
            <a:r>
              <a:rPr lang="en-US" sz="1100" dirty="0">
                <a:solidFill>
                  <a:srgbClr val="C0C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&lt;</a:t>
            </a:r>
            <a:r>
              <a:rPr lang="en-US" sz="1100" dirty="0">
                <a:solidFill>
                  <a:srgbClr val="C0C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en-US" sz="1100" dirty="0">
                <a:solidFill>
                  <a:srgbClr val="00008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0</a:t>
            </a:r>
            <a:r>
              <a:rPr lang="en-US" sz="1100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?</a:t>
            </a:r>
            <a:r>
              <a:rPr lang="en-US" sz="1100" dirty="0">
                <a:solidFill>
                  <a:srgbClr val="C0C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en-US" sz="1100" dirty="0">
                <a:solidFill>
                  <a:srgbClr val="00008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1</a:t>
            </a:r>
            <a:r>
              <a:rPr lang="en-US" sz="1100" dirty="0">
                <a:solidFill>
                  <a:srgbClr val="C0C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:</a:t>
            </a:r>
            <a:r>
              <a:rPr lang="en-US" sz="1100" dirty="0">
                <a:solidFill>
                  <a:srgbClr val="C0C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-</a:t>
            </a:r>
            <a:r>
              <a:rPr lang="en-US" sz="1100" dirty="0">
                <a:solidFill>
                  <a:srgbClr val="00008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1</a:t>
            </a:r>
            <a:r>
              <a:rPr lang="en-US" sz="1100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);</a:t>
            </a:r>
            <a:endParaRPr lang="en-US" sz="11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dirty="0" smtClean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	 }</a:t>
            </a:r>
            <a:endParaRPr lang="en-US" sz="1100" dirty="0">
              <a:latin typeface="Courier New" pitchFamily="49" charset="0"/>
              <a:ea typeface="Calibri"/>
              <a:cs typeface="Courier New" pitchFamily="49" charset="0"/>
            </a:endParaRPr>
          </a:p>
        </p:txBody>
      </p:sp>
      <p:pic>
        <p:nvPicPr>
          <p:cNvPr id="9" name="Bild 3" descr="D:\Programming\C\Puzzle\Doku\seitenschwerpunkte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36096" y="1148710"/>
            <a:ext cx="2751455" cy="2640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471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Seitenwände vergleichen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dirty="0" smtClean="0"/>
              <a:t>Verschieden Features</a:t>
            </a:r>
          </a:p>
          <a:p>
            <a:r>
              <a:rPr lang="de-CH" dirty="0" err="1" smtClean="0"/>
              <a:t>matchShapes</a:t>
            </a:r>
            <a:endParaRPr lang="de-CH" dirty="0" smtClean="0"/>
          </a:p>
          <a:p>
            <a:endParaRPr lang="de-CH" dirty="0" smtClean="0"/>
          </a:p>
          <a:p>
            <a:endParaRPr lang="de-CH" dirty="0"/>
          </a:p>
        </p:txBody>
      </p:sp>
      <p:sp>
        <p:nvSpPr>
          <p:cNvPr id="13" name="Abgerundetes Rechteck 12"/>
          <p:cNvSpPr/>
          <p:nvPr/>
        </p:nvSpPr>
        <p:spPr>
          <a:xfrm>
            <a:off x="201799" y="3212976"/>
            <a:ext cx="8712968" cy="129614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1"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dirty="0" smtClean="0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//</a:t>
            </a:r>
            <a:r>
              <a:rPr lang="en-US" sz="1100" dirty="0" smtClean="0">
                <a:solidFill>
                  <a:srgbClr val="C0C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en-US" sz="1100" dirty="0" err="1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überprüfung</a:t>
            </a:r>
            <a:r>
              <a:rPr lang="en-US" sz="1100" dirty="0">
                <a:solidFill>
                  <a:srgbClr val="C0C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en-US" sz="1100" dirty="0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der</a:t>
            </a:r>
            <a:r>
              <a:rPr lang="en-US" sz="1100" dirty="0">
                <a:solidFill>
                  <a:srgbClr val="C0C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en-US" sz="1100" dirty="0" err="1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Ähnlichkeit</a:t>
            </a:r>
            <a:r>
              <a:rPr lang="en-US" sz="1100" dirty="0">
                <a:solidFill>
                  <a:srgbClr val="C0C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en-US" sz="1100" dirty="0" err="1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mit</a:t>
            </a:r>
            <a:r>
              <a:rPr lang="en-US" sz="1100" dirty="0">
                <a:solidFill>
                  <a:srgbClr val="C0C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en-US" sz="1100" dirty="0" err="1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matchShapes</a:t>
            </a:r>
            <a:endParaRPr lang="en-US" sz="11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 lvl="1"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dirty="0" smtClean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results[</a:t>
            </a:r>
            <a:r>
              <a:rPr lang="en-US" sz="1100" dirty="0" err="1" smtClean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i</a:t>
            </a:r>
            <a:r>
              <a:rPr lang="en-US" sz="1100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].</a:t>
            </a:r>
            <a:r>
              <a:rPr lang="en-US" sz="1100" dirty="0" err="1">
                <a:latin typeface="Courier New" pitchFamily="49" charset="0"/>
                <a:ea typeface="Times New Roman"/>
                <a:cs typeface="Courier New" pitchFamily="49" charset="0"/>
              </a:rPr>
              <a:t>push_back</a:t>
            </a:r>
            <a:r>
              <a:rPr lang="en-US" sz="1100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(</a:t>
            </a:r>
            <a:r>
              <a:rPr lang="en-US" sz="1100" dirty="0">
                <a:solidFill>
                  <a:srgbClr val="00008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1</a:t>
            </a:r>
            <a:r>
              <a:rPr lang="en-US" sz="1100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/</a:t>
            </a:r>
            <a:r>
              <a:rPr lang="en-US" sz="1100" dirty="0">
                <a:solidFill>
                  <a:srgbClr val="80008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cv</a:t>
            </a:r>
            <a:r>
              <a:rPr lang="en-US" sz="1100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::</a:t>
            </a:r>
            <a:r>
              <a:rPr lang="en-US" sz="1100" dirty="0" err="1">
                <a:latin typeface="Courier New" pitchFamily="49" charset="0"/>
                <a:ea typeface="Times New Roman"/>
                <a:cs typeface="Courier New" pitchFamily="49" charset="0"/>
              </a:rPr>
              <a:t>matchShapes</a:t>
            </a:r>
            <a:r>
              <a:rPr lang="en-US" sz="1100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(</a:t>
            </a:r>
            <a:r>
              <a:rPr lang="en-US" sz="1100" dirty="0">
                <a:solidFill>
                  <a:srgbClr val="80008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cv</a:t>
            </a:r>
            <a:r>
              <a:rPr lang="en-US" sz="1100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::</a:t>
            </a:r>
            <a:r>
              <a:rPr lang="en-US" sz="1100" dirty="0">
                <a:solidFill>
                  <a:srgbClr val="80008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Mat</a:t>
            </a:r>
            <a:r>
              <a:rPr lang="en-US" sz="1100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(</a:t>
            </a:r>
            <a:r>
              <a:rPr lang="en-US" sz="1100" dirty="0" err="1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sidesFiltered</a:t>
            </a:r>
            <a:r>
              <a:rPr lang="en-US" sz="1100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[piece][</a:t>
            </a:r>
            <a:r>
              <a:rPr lang="en-US" sz="1100" dirty="0" err="1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piece_side</a:t>
            </a:r>
            <a:r>
              <a:rPr lang="en-US" sz="1100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]),</a:t>
            </a:r>
            <a:r>
              <a:rPr lang="en-US" sz="1100" dirty="0">
                <a:solidFill>
                  <a:srgbClr val="C0C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endParaRPr lang="en-US" sz="11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 lvl="1"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dirty="0" smtClean="0">
                <a:solidFill>
                  <a:srgbClr val="80008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cv</a:t>
            </a:r>
            <a:r>
              <a:rPr lang="en-US" sz="1100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::</a:t>
            </a:r>
            <a:r>
              <a:rPr lang="en-US" sz="1100" dirty="0">
                <a:solidFill>
                  <a:srgbClr val="80008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Mat</a:t>
            </a:r>
            <a:r>
              <a:rPr lang="en-US" sz="1100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(</a:t>
            </a:r>
            <a:r>
              <a:rPr lang="en-US" sz="1100" dirty="0" err="1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sidesFiltered</a:t>
            </a:r>
            <a:r>
              <a:rPr lang="en-US" sz="1100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[</a:t>
            </a:r>
            <a:r>
              <a:rPr lang="en-US" sz="1100" dirty="0" err="1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i</a:t>
            </a:r>
            <a:r>
              <a:rPr lang="en-US" sz="1100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][j]),</a:t>
            </a:r>
            <a:r>
              <a:rPr lang="en-US" sz="1100" dirty="0">
                <a:solidFill>
                  <a:srgbClr val="C0C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en-US" sz="1100" dirty="0">
                <a:solidFill>
                  <a:srgbClr val="80008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CV_CONTOURS_MATCH_I3</a:t>
            </a:r>
            <a:r>
              <a:rPr lang="en-US" sz="1100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,</a:t>
            </a:r>
            <a:r>
              <a:rPr lang="en-US" sz="1100" dirty="0">
                <a:solidFill>
                  <a:srgbClr val="C0C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en-US" sz="1100" dirty="0">
                <a:solidFill>
                  <a:srgbClr val="00008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0</a:t>
            </a:r>
            <a:r>
              <a:rPr lang="en-US" sz="1100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));</a:t>
            </a:r>
            <a:endParaRPr lang="en-US" sz="1100" dirty="0">
              <a:latin typeface="Courier New" pitchFamily="49" charset="0"/>
              <a:ea typeface="Calibri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6534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Inhalt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dirty="0" smtClean="0"/>
              <a:t>Idee/Ziel</a:t>
            </a:r>
          </a:p>
          <a:p>
            <a:r>
              <a:rPr lang="de-CH" dirty="0" smtClean="0"/>
              <a:t>Planung</a:t>
            </a:r>
          </a:p>
          <a:p>
            <a:r>
              <a:rPr lang="de-CH" dirty="0" err="1" smtClean="0"/>
              <a:t>OpenCV</a:t>
            </a:r>
            <a:r>
              <a:rPr lang="de-CH" dirty="0" smtClean="0"/>
              <a:t> / </a:t>
            </a:r>
            <a:r>
              <a:rPr lang="de-CH" dirty="0" err="1" smtClean="0"/>
              <a:t>Qt</a:t>
            </a:r>
            <a:r>
              <a:rPr lang="de-CH" dirty="0" smtClean="0"/>
              <a:t> </a:t>
            </a:r>
            <a:r>
              <a:rPr lang="de-CH" dirty="0" err="1" smtClean="0"/>
              <a:t>Creator</a:t>
            </a:r>
            <a:endParaRPr lang="de-CH" dirty="0" smtClean="0"/>
          </a:p>
          <a:p>
            <a:r>
              <a:rPr lang="de-CH" dirty="0" smtClean="0"/>
              <a:t>Programmablauf</a:t>
            </a:r>
            <a:endParaRPr lang="de-CH" dirty="0"/>
          </a:p>
          <a:p>
            <a:pPr lvl="1"/>
            <a:endParaRPr lang="de-CH" dirty="0"/>
          </a:p>
        </p:txBody>
      </p:sp>
      <p:pic>
        <p:nvPicPr>
          <p:cNvPr id="6" name="Picture 2" descr="http://www.transfer-21.de/_img/7c6e7b9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32571" y1="42577" x2="32286" y2="92157"/>
                        <a14:foregroundMark x1="17143" y1="55462" x2="45143" y2="79832"/>
                        <a14:foregroundMark x1="46000" y1="55182" x2="17714" y2="83193"/>
                        <a14:foregroundMark x1="32000" y1="42297" x2="32000" y2="42297"/>
                        <a14:foregroundMark x1="27429" y1="42017" x2="27429" y2="42017"/>
                        <a14:backgroundMark x1="92286" y1="91597" x2="79143" y2="10364"/>
                        <a14:backgroundMark x1="88286" y1="89916" x2="67143" y2="2241"/>
                        <a14:backgroundMark x1="84000" y1="94398" x2="58286" y2="3922"/>
                        <a14:backgroundMark x1="74571" y1="94118" x2="52571" y2="10084"/>
                        <a14:backgroundMark x1="70857" y1="93277" x2="45429" y2="18207"/>
                        <a14:backgroundMark x1="61714" y1="94398" x2="53429" y2="63025"/>
                        <a14:backgroundMark x1="23714" y1="12045" x2="46000" y2="40056"/>
                        <a14:backgroundMark x1="12857" y1="15406" x2="46000" y2="47059"/>
                        <a14:backgroundMark x1="7429" y1="27451" x2="25429" y2="45658"/>
                        <a14:backgroundMark x1="9429" y1="43697" x2="16857" y2="44818"/>
                        <a14:backgroundMark x1="11714" y1="50980" x2="17143" y2="49860"/>
                        <a14:backgroundMark x1="48857" y1="87675" x2="52571" y2="817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860" t="36472" r="50000" b="2715"/>
          <a:stretch/>
        </p:blipFill>
        <p:spPr bwMode="auto">
          <a:xfrm rot="2525426">
            <a:off x="5998336" y="3778495"/>
            <a:ext cx="798741" cy="1370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www.transfer-21.de/_img/7c6e7b91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7255" b="85994" l="36286" r="100000">
                        <a14:backgroundMark x1="44286" y1="81513" x2="42286" y2="85434"/>
                        <a14:backgroundMark x1="48000" y1="80392" x2="47714" y2="86835"/>
                        <a14:backgroundMark x1="81429" y1="50700" x2="87429" y2="49580"/>
                        <a14:backgroundMark x1="55429" y1="48179" x2="45714" y2="50700"/>
                        <a14:backgroundMark x1="46286" y1="47059" x2="48000" y2="5518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6828" t="36401" b="10588"/>
          <a:stretch/>
        </p:blipFill>
        <p:spPr bwMode="auto">
          <a:xfrm rot="2525426">
            <a:off x="7312754" y="3598807"/>
            <a:ext cx="1396180" cy="1195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7166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Passende Teile Darstellen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dirty="0" smtClean="0"/>
              <a:t>Basis-Seitenwand Rot markieren</a:t>
            </a:r>
          </a:p>
          <a:p>
            <a:r>
              <a:rPr lang="de-CH" dirty="0" smtClean="0"/>
              <a:t>Übereinstimmung stärker oder schwächer Grün markieren</a:t>
            </a:r>
          </a:p>
          <a:p>
            <a:r>
              <a:rPr lang="de-CH" dirty="0" err="1" smtClean="0"/>
              <a:t>Bezierkurve</a:t>
            </a:r>
            <a:r>
              <a:rPr lang="de-CH" dirty="0" smtClean="0"/>
              <a:t> zeichnen</a:t>
            </a:r>
            <a:endParaRPr lang="de-CH" dirty="0" smtClean="0"/>
          </a:p>
          <a:p>
            <a:endParaRPr lang="de-CH" dirty="0"/>
          </a:p>
        </p:txBody>
      </p:sp>
      <p:sp>
        <p:nvSpPr>
          <p:cNvPr id="13" name="Abgerundetes Rechteck 12"/>
          <p:cNvSpPr/>
          <p:nvPr/>
        </p:nvSpPr>
        <p:spPr>
          <a:xfrm>
            <a:off x="201799" y="3212976"/>
            <a:ext cx="8712968" cy="1728191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de-CH" sz="800" dirty="0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de-CH" sz="800" dirty="0" smtClean="0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	  </a:t>
            </a:r>
            <a:r>
              <a:rPr lang="de-CH" sz="1100" dirty="0" smtClean="0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//</a:t>
            </a:r>
            <a:r>
              <a:rPr lang="de-CH" sz="1100" dirty="0" smtClean="0">
                <a:solidFill>
                  <a:srgbClr val="C0C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de-CH" sz="1100" dirty="0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Zeichnen</a:t>
            </a:r>
            <a:r>
              <a:rPr lang="de-CH" sz="1100" dirty="0">
                <a:solidFill>
                  <a:srgbClr val="C0C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de-CH" sz="1100" dirty="0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der</a:t>
            </a:r>
            <a:r>
              <a:rPr lang="de-CH" sz="1100" dirty="0">
                <a:solidFill>
                  <a:srgbClr val="C0C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de-CH" sz="1100" dirty="0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Übereinstimmung</a:t>
            </a:r>
            <a:endParaRPr lang="en-US" sz="11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de-CH" sz="1100" dirty="0">
                <a:solidFill>
                  <a:srgbClr val="C0C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       </a:t>
            </a:r>
            <a:r>
              <a:rPr lang="de-CH" sz="1100" dirty="0" err="1">
                <a:solidFill>
                  <a:srgbClr val="80008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std</a:t>
            </a:r>
            <a:r>
              <a:rPr lang="de-CH" sz="1100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::</a:t>
            </a:r>
            <a:r>
              <a:rPr lang="de-CH" sz="1100" dirty="0" err="1">
                <a:solidFill>
                  <a:srgbClr val="80008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vector</a:t>
            </a:r>
            <a:r>
              <a:rPr lang="de-CH" sz="1100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&lt;</a:t>
            </a:r>
            <a:r>
              <a:rPr lang="de-CH" sz="1100" dirty="0" err="1">
                <a:solidFill>
                  <a:srgbClr val="80008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std</a:t>
            </a:r>
            <a:r>
              <a:rPr lang="de-CH" sz="1100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::</a:t>
            </a:r>
            <a:r>
              <a:rPr lang="de-CH" sz="1100" dirty="0" err="1">
                <a:solidFill>
                  <a:srgbClr val="80008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vector</a:t>
            </a:r>
            <a:r>
              <a:rPr lang="de-CH" sz="1100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&lt;</a:t>
            </a:r>
            <a:r>
              <a:rPr lang="de-CH" sz="1100" dirty="0">
                <a:solidFill>
                  <a:srgbClr val="80008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cv</a:t>
            </a:r>
            <a:r>
              <a:rPr lang="de-CH" sz="1100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::</a:t>
            </a:r>
            <a:r>
              <a:rPr lang="de-CH" sz="1100" dirty="0">
                <a:solidFill>
                  <a:srgbClr val="80008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Point</a:t>
            </a:r>
            <a:r>
              <a:rPr lang="de-CH" sz="1100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&gt;</a:t>
            </a:r>
            <a:r>
              <a:rPr lang="de-CH" sz="1100" dirty="0">
                <a:solidFill>
                  <a:srgbClr val="C0C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de-CH" sz="1100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&gt;</a:t>
            </a:r>
            <a:r>
              <a:rPr lang="de-CH" sz="1100" dirty="0">
                <a:solidFill>
                  <a:srgbClr val="C0C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de-CH" sz="1100" dirty="0" err="1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temp</a:t>
            </a:r>
            <a:r>
              <a:rPr lang="de-CH" sz="1100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;</a:t>
            </a:r>
            <a:endParaRPr lang="en-US" sz="11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de-CH" sz="1100" dirty="0">
                <a:solidFill>
                  <a:srgbClr val="C0C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       </a:t>
            </a:r>
            <a:r>
              <a:rPr lang="en-US" sz="1100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temp</a:t>
            </a:r>
            <a:r>
              <a:rPr lang="en-US" sz="1100" dirty="0">
                <a:solidFill>
                  <a:srgbClr val="C0C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=</a:t>
            </a:r>
            <a:r>
              <a:rPr lang="en-US" sz="1100" dirty="0">
                <a:solidFill>
                  <a:srgbClr val="C0C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sidesFiltered</a:t>
            </a:r>
            <a:r>
              <a:rPr lang="en-US" sz="1100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[piece];</a:t>
            </a:r>
            <a:endParaRPr lang="en-US" sz="11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dirty="0">
                <a:solidFill>
                  <a:srgbClr val="C0C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       </a:t>
            </a:r>
            <a:r>
              <a:rPr lang="en-US" sz="1100" dirty="0">
                <a:solidFill>
                  <a:srgbClr val="80008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cv</a:t>
            </a:r>
            <a:r>
              <a:rPr lang="en-US" sz="1100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::</a:t>
            </a:r>
            <a:r>
              <a:rPr lang="en-US" sz="1100" dirty="0" err="1">
                <a:latin typeface="Courier New" pitchFamily="49" charset="0"/>
                <a:ea typeface="Times New Roman"/>
                <a:cs typeface="Courier New" pitchFamily="49" charset="0"/>
              </a:rPr>
              <a:t>drawContours</a:t>
            </a:r>
            <a:r>
              <a:rPr lang="en-US" sz="1100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(</a:t>
            </a:r>
            <a:r>
              <a:rPr lang="en-US" sz="1100" dirty="0" err="1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imgContSimilar</a:t>
            </a:r>
            <a:r>
              <a:rPr lang="en-US" sz="1100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,</a:t>
            </a:r>
            <a:r>
              <a:rPr lang="en-US" sz="1100" dirty="0">
                <a:solidFill>
                  <a:srgbClr val="C0C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temp,</a:t>
            </a:r>
            <a:r>
              <a:rPr lang="en-US" sz="1100" dirty="0">
                <a:solidFill>
                  <a:srgbClr val="C0C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piece_side</a:t>
            </a:r>
            <a:r>
              <a:rPr lang="en-US" sz="1100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,</a:t>
            </a:r>
            <a:r>
              <a:rPr lang="en-US" sz="1100" dirty="0">
                <a:solidFill>
                  <a:srgbClr val="C0C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en-US" sz="1100" dirty="0">
                <a:latin typeface="Courier New" pitchFamily="49" charset="0"/>
                <a:ea typeface="Times New Roman"/>
                <a:cs typeface="Courier New" pitchFamily="49" charset="0"/>
              </a:rPr>
              <a:t>CV_RGB</a:t>
            </a:r>
            <a:r>
              <a:rPr lang="en-US" sz="1100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(</a:t>
            </a:r>
            <a:r>
              <a:rPr lang="en-US" sz="1100" dirty="0">
                <a:solidFill>
                  <a:srgbClr val="00008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255</a:t>
            </a:r>
            <a:r>
              <a:rPr lang="en-US" sz="1100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,</a:t>
            </a:r>
            <a:r>
              <a:rPr lang="en-US" sz="1100" dirty="0">
                <a:solidFill>
                  <a:srgbClr val="00008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0</a:t>
            </a:r>
            <a:r>
              <a:rPr lang="en-US" sz="1100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,</a:t>
            </a:r>
            <a:r>
              <a:rPr lang="en-US" sz="1100" dirty="0">
                <a:solidFill>
                  <a:srgbClr val="00008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0</a:t>
            </a:r>
            <a:r>
              <a:rPr lang="en-US" sz="1100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),</a:t>
            </a:r>
            <a:r>
              <a:rPr lang="en-US" sz="1100" dirty="0">
                <a:solidFill>
                  <a:srgbClr val="C0C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en-US" sz="1100" dirty="0">
                <a:solidFill>
                  <a:srgbClr val="00008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10</a:t>
            </a:r>
            <a:r>
              <a:rPr lang="en-US" sz="1100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,</a:t>
            </a:r>
            <a:r>
              <a:rPr lang="en-US" sz="1100" dirty="0">
                <a:solidFill>
                  <a:srgbClr val="C0C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en-US" sz="1100" dirty="0">
                <a:solidFill>
                  <a:srgbClr val="00008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8</a:t>
            </a:r>
            <a:r>
              <a:rPr lang="en-US" sz="1100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);</a:t>
            </a:r>
            <a:endParaRPr lang="en-US" sz="11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7" name="Bild 4" descr="D:\Programming\C\Puzzle\Doku\bezier1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2816463"/>
            <a:ext cx="2275205" cy="332359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8" name="Bild 5" descr="D:\Programming\C\Puzzle\Doku\bezier2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23928" y="2819003"/>
            <a:ext cx="3478530" cy="332105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092770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3" grpId="0" uiExpand="1" animBg="1"/>
      <p:bldP spid="13" grpId="1" uiExpan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Fun</a:t>
            </a:r>
            <a:endParaRPr lang="de-CH" dirty="0"/>
          </a:p>
        </p:txBody>
      </p:sp>
      <p:pic>
        <p:nvPicPr>
          <p:cNvPr id="21507" name="Picture 3" descr="K:\DCIM\100MEDIA\IMAG0001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619672" y="1484784"/>
            <a:ext cx="5774907" cy="3457816"/>
          </a:xfrm>
          <a:prstGeom prst="roundRect">
            <a:avLst>
              <a:gd name="adj" fmla="val 2258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199722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Marcel\Pictures\Screenpresso\2013-01-03_00h06_10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843" y="3068960"/>
            <a:ext cx="8764588" cy="17811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21512" name="Picture 8" descr="http://blog.eogn.com/.a/6a00d8341c767353ef016762f7c808970b-800wi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179512" y="188640"/>
            <a:ext cx="1805947" cy="270892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1514" name="Picture 10" descr="C:\Users\Cyril\Pictures\Screenpresso\2012-04-13 17h08_25.png"/>
          <p:cNvPicPr>
            <a:picLocks noChangeAspect="1" noChangeArrowheads="1"/>
          </p:cNvPicPr>
          <p:nvPr/>
        </p:nvPicPr>
        <p:blipFill>
          <a:blip r:embed="rId5" cstate="screen"/>
          <a:stretch>
            <a:fillRect/>
          </a:stretch>
        </p:blipFill>
        <p:spPr bwMode="auto">
          <a:xfrm>
            <a:off x="2893953" y="377502"/>
            <a:ext cx="4714428" cy="125332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Grafik 7" descr="2012-04-26 23h20_46.png"/>
          <p:cNvPicPr>
            <a:picLocks noChangeAspect="1"/>
          </p:cNvPicPr>
          <p:nvPr/>
        </p:nvPicPr>
        <p:blipFill>
          <a:blip r:embed="rId6" cstate="screen"/>
          <a:stretch>
            <a:fillRect/>
          </a:stretch>
        </p:blipFill>
        <p:spPr>
          <a:xfrm>
            <a:off x="2483768" y="1878169"/>
            <a:ext cx="5534798" cy="119079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" name="Grafik 8" descr="2012-04-26 23h20_59.png"/>
          <p:cNvPicPr>
            <a:picLocks noChangeAspect="1"/>
          </p:cNvPicPr>
          <p:nvPr/>
        </p:nvPicPr>
        <p:blipFill>
          <a:blip r:embed="rId7" cstate="screen"/>
          <a:stretch>
            <a:fillRect/>
          </a:stretch>
        </p:blipFill>
        <p:spPr>
          <a:xfrm>
            <a:off x="9771826" y="2060848"/>
            <a:ext cx="5915851" cy="123842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" name="Grafik 9" descr="2012-04-26 23h21_18.png"/>
          <p:cNvPicPr>
            <a:picLocks noChangeAspect="1"/>
          </p:cNvPicPr>
          <p:nvPr/>
        </p:nvPicPr>
        <p:blipFill>
          <a:blip r:embed="rId8" cstate="screen"/>
          <a:stretch>
            <a:fillRect/>
          </a:stretch>
        </p:blipFill>
        <p:spPr>
          <a:xfrm>
            <a:off x="1082485" y="5085184"/>
            <a:ext cx="6668431" cy="131463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1515" name="Picture 11" descr="C:\Users\Cyril\Pictures\Screenpresso\2012-04-13 17h09_30.png"/>
          <p:cNvPicPr>
            <a:picLocks noChangeAspect="1" noChangeArrowheads="1"/>
          </p:cNvPicPr>
          <p:nvPr/>
        </p:nvPicPr>
        <p:blipFill>
          <a:blip r:embed="rId9" cstate="screen"/>
          <a:srcRect/>
          <a:stretch>
            <a:fillRect/>
          </a:stretch>
        </p:blipFill>
        <p:spPr bwMode="auto">
          <a:xfrm>
            <a:off x="9771827" y="177180"/>
            <a:ext cx="7440612" cy="21717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1506" name="Picture 2" descr="internet memes - True Story"/>
          <p:cNvPicPr>
            <a:picLocks noChangeAspect="1" noChangeArrowheads="1" noCrop="1"/>
          </p:cNvPicPr>
          <p:nvPr/>
        </p:nvPicPr>
        <p:blipFill>
          <a:blip r:embed="rId10" cstate="screen"/>
          <a:srcRect/>
          <a:stretch>
            <a:fillRect/>
          </a:stretch>
        </p:blipFill>
        <p:spPr bwMode="auto">
          <a:xfrm>
            <a:off x="3635896" y="2348880"/>
            <a:ext cx="2438400" cy="24384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C00000"/>
            </a:solidFill>
            <a:miter lim="800000"/>
          </a:ln>
          <a:effectLst>
            <a:glow rad="228600">
              <a:schemeClr val="accent6">
                <a:satMod val="175000"/>
                <a:alpha val="40000"/>
              </a:schemeClr>
            </a:glow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199722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Programm Demo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de-CH" dirty="0" smtClean="0"/>
          </a:p>
          <a:p>
            <a:endParaRPr lang="de-CH" dirty="0"/>
          </a:p>
        </p:txBody>
      </p:sp>
      <p:pic>
        <p:nvPicPr>
          <p:cNvPr id="3074" name="Picture 2" descr="C:\Users\Marcel\Pictures\Screenpresso\2013-01-03_00h14_35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412776"/>
            <a:ext cx="7568348" cy="510728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5990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idee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dirty="0" smtClean="0"/>
              <a:t>Viele Verschiedene Projekte</a:t>
            </a:r>
          </a:p>
          <a:p>
            <a:r>
              <a:rPr lang="de-CH" dirty="0" err="1" smtClean="0"/>
              <a:t>Heblomat</a:t>
            </a:r>
            <a:endParaRPr lang="de-CH" dirty="0" smtClean="0"/>
          </a:p>
          <a:p>
            <a:r>
              <a:rPr lang="de-CH" dirty="0" smtClean="0"/>
              <a:t>Notenerkennung</a:t>
            </a:r>
          </a:p>
          <a:p>
            <a:r>
              <a:rPr lang="de-CH" dirty="0" err="1" smtClean="0"/>
              <a:t>Füllstandtracker</a:t>
            </a:r>
            <a:endParaRPr lang="de-CH" dirty="0" smtClean="0"/>
          </a:p>
          <a:p>
            <a:r>
              <a:rPr lang="de-CH" dirty="0" smtClean="0"/>
              <a:t>Challenge (Aufgabe für eine </a:t>
            </a:r>
            <a:r>
              <a:rPr lang="de-CH" dirty="0" err="1" smtClean="0"/>
              <a:t>Internetchallenge</a:t>
            </a:r>
            <a:r>
              <a:rPr lang="de-CH" dirty="0" smtClean="0"/>
              <a:t>)</a:t>
            </a:r>
          </a:p>
          <a:p>
            <a:r>
              <a:rPr lang="de-CH" dirty="0" smtClean="0"/>
              <a:t>Wo ist Walter</a:t>
            </a:r>
          </a:p>
          <a:p>
            <a:r>
              <a:rPr lang="de-CH" dirty="0" smtClean="0"/>
              <a:t>Puzzle</a:t>
            </a:r>
          </a:p>
          <a:p>
            <a:endParaRPr lang="de-CH" dirty="0" smtClean="0"/>
          </a:p>
          <a:p>
            <a:endParaRPr lang="de-CH" dirty="0"/>
          </a:p>
        </p:txBody>
      </p:sp>
      <p:pic>
        <p:nvPicPr>
          <p:cNvPr id="6" name="Picture 2" descr="http://www.transfer-21.de/_img/7c6e7b9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32571" y1="42577" x2="32286" y2="92157"/>
                        <a14:foregroundMark x1="17143" y1="55462" x2="45143" y2="79832"/>
                        <a14:foregroundMark x1="46000" y1="55182" x2="17714" y2="83193"/>
                        <a14:foregroundMark x1="32000" y1="42297" x2="32000" y2="42297"/>
                        <a14:foregroundMark x1="27429" y1="42017" x2="27429" y2="42017"/>
                        <a14:backgroundMark x1="92286" y1="91597" x2="79143" y2="10364"/>
                        <a14:backgroundMark x1="88286" y1="89916" x2="67143" y2="2241"/>
                        <a14:backgroundMark x1="84000" y1="94398" x2="58286" y2="3922"/>
                        <a14:backgroundMark x1="74571" y1="94118" x2="52571" y2="10084"/>
                        <a14:backgroundMark x1="70857" y1="93277" x2="45429" y2="18207"/>
                        <a14:backgroundMark x1="61714" y1="94398" x2="53429" y2="63025"/>
                        <a14:backgroundMark x1="23714" y1="12045" x2="46000" y2="40056"/>
                        <a14:backgroundMark x1="12857" y1="15406" x2="46000" y2="47059"/>
                        <a14:backgroundMark x1="7429" y1="27451" x2="25429" y2="45658"/>
                        <a14:backgroundMark x1="9429" y1="43697" x2="16857" y2="44818"/>
                        <a14:backgroundMark x1="11714" y1="50980" x2="17143" y2="49860"/>
                        <a14:backgroundMark x1="48857" y1="87675" x2="52571" y2="817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860" t="36472" r="50000" b="2715"/>
          <a:stretch/>
        </p:blipFill>
        <p:spPr bwMode="auto">
          <a:xfrm rot="2525426">
            <a:off x="5998336" y="3778495"/>
            <a:ext cx="798741" cy="1370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www.transfer-21.de/_img/7c6e7b91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7255" b="85994" l="36286" r="100000">
                        <a14:backgroundMark x1="44286" y1="81513" x2="42286" y2="85434"/>
                        <a14:backgroundMark x1="48000" y1="80392" x2="47714" y2="86835"/>
                        <a14:backgroundMark x1="81429" y1="50700" x2="87429" y2="49580"/>
                        <a14:backgroundMark x1="55429" y1="48179" x2="45714" y2="50700"/>
                        <a14:backgroundMark x1="46286" y1="47059" x2="48000" y2="5518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6828" t="36401" b="10588"/>
          <a:stretch/>
        </p:blipFill>
        <p:spPr bwMode="auto">
          <a:xfrm rot="2525426">
            <a:off x="7312754" y="3598807"/>
            <a:ext cx="1396180" cy="1195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9884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Ziel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dirty="0" smtClean="0"/>
              <a:t>Wir erkennen quadratische Puzzleteile und können sagen, wohin welcher Rand kommt</a:t>
            </a:r>
          </a:p>
          <a:p>
            <a:endParaRPr lang="de-CH" dirty="0" smtClean="0"/>
          </a:p>
        </p:txBody>
      </p:sp>
      <p:pic>
        <p:nvPicPr>
          <p:cNvPr id="9" name="Picture 2" descr="http://www.transfer-21.de/_img/7c6e7b9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32571" y1="42577" x2="32286" y2="92157"/>
                        <a14:foregroundMark x1="17143" y1="55462" x2="45143" y2="79832"/>
                        <a14:foregroundMark x1="46000" y1="55182" x2="17714" y2="83193"/>
                        <a14:foregroundMark x1="32000" y1="42297" x2="32000" y2="42297"/>
                        <a14:foregroundMark x1="27429" y1="42017" x2="27429" y2="42017"/>
                        <a14:backgroundMark x1="92286" y1="91597" x2="79143" y2="10364"/>
                        <a14:backgroundMark x1="88286" y1="89916" x2="67143" y2="2241"/>
                        <a14:backgroundMark x1="84000" y1="94398" x2="58286" y2="3922"/>
                        <a14:backgroundMark x1="74571" y1="94118" x2="52571" y2="10084"/>
                        <a14:backgroundMark x1="70857" y1="93277" x2="45429" y2="18207"/>
                        <a14:backgroundMark x1="61714" y1="94398" x2="53429" y2="63025"/>
                        <a14:backgroundMark x1="23714" y1="12045" x2="46000" y2="40056"/>
                        <a14:backgroundMark x1="12857" y1="15406" x2="46000" y2="47059"/>
                        <a14:backgroundMark x1="7429" y1="27451" x2="25429" y2="45658"/>
                        <a14:backgroundMark x1="9429" y1="43697" x2="16857" y2="44818"/>
                        <a14:backgroundMark x1="11714" y1="50980" x2="17143" y2="49860"/>
                        <a14:backgroundMark x1="48857" y1="87675" x2="52571" y2="817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860" t="36472" r="50000" b="2715"/>
          <a:stretch/>
        </p:blipFill>
        <p:spPr bwMode="auto">
          <a:xfrm>
            <a:off x="1718027" y="2749735"/>
            <a:ext cx="1204822" cy="2067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://www.transfer-21.de/_img/7c6e7b91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7255" b="85994" l="36286" r="100000">
                        <a14:backgroundMark x1="44286" y1="81513" x2="42286" y2="85434"/>
                        <a14:backgroundMark x1="48000" y1="80392" x2="47714" y2="86835"/>
                        <a14:backgroundMark x1="81429" y1="50700" x2="87429" y2="49580"/>
                        <a14:backgroundMark x1="55429" y1="48179" x2="45714" y2="50700"/>
                        <a14:backgroundMark x1="46286" y1="47059" x2="48000" y2="5518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6828" t="36401" b="10588"/>
          <a:stretch/>
        </p:blipFill>
        <p:spPr bwMode="auto">
          <a:xfrm>
            <a:off x="5018104" y="2813829"/>
            <a:ext cx="2106001" cy="180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llipse 4"/>
          <p:cNvSpPr/>
          <p:nvPr/>
        </p:nvSpPr>
        <p:spPr>
          <a:xfrm>
            <a:off x="2536240" y="3037767"/>
            <a:ext cx="693955" cy="1798171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feil nach rechts 5"/>
          <p:cNvSpPr/>
          <p:nvPr/>
        </p:nvSpPr>
        <p:spPr>
          <a:xfrm>
            <a:off x="3347864" y="3539580"/>
            <a:ext cx="1531482" cy="622231"/>
          </a:xfrm>
          <a:prstGeom prst="rightArrow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Ellipse 12"/>
          <p:cNvSpPr/>
          <p:nvPr/>
        </p:nvSpPr>
        <p:spPr>
          <a:xfrm>
            <a:off x="5018104" y="2984510"/>
            <a:ext cx="693955" cy="1798171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733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Planung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dirty="0" smtClean="0"/>
              <a:t>Pflichtenheft definiert</a:t>
            </a:r>
          </a:p>
          <a:p>
            <a:r>
              <a:rPr lang="de-CH" dirty="0" smtClean="0"/>
              <a:t>Erste Zeilen in </a:t>
            </a:r>
            <a:r>
              <a:rPr lang="de-CH" dirty="0" err="1" smtClean="0"/>
              <a:t>OpenCV</a:t>
            </a:r>
            <a:r>
              <a:rPr lang="de-CH" dirty="0" smtClean="0"/>
              <a:t> gemeinsam geschrieben</a:t>
            </a:r>
          </a:p>
          <a:p>
            <a:r>
              <a:rPr lang="de-CH" dirty="0" smtClean="0"/>
              <a:t>Arbeitsaufteilung</a:t>
            </a:r>
          </a:p>
          <a:p>
            <a:r>
              <a:rPr lang="de-CH" b="1" dirty="0" err="1" smtClean="0"/>
              <a:t>Git</a:t>
            </a:r>
            <a:r>
              <a:rPr lang="de-CH" dirty="0" smtClean="0"/>
              <a:t> Version </a:t>
            </a:r>
            <a:r>
              <a:rPr lang="de-CH" dirty="0" err="1" smtClean="0"/>
              <a:t>Control</a:t>
            </a:r>
            <a:r>
              <a:rPr lang="de-CH" dirty="0" smtClean="0"/>
              <a:t> System</a:t>
            </a:r>
          </a:p>
          <a:p>
            <a:endParaRPr lang="de-CH" dirty="0"/>
          </a:p>
        </p:txBody>
      </p:sp>
      <p:pic>
        <p:nvPicPr>
          <p:cNvPr id="7" name="Picture 2" descr="http://www.transfer-21.de/_img/7c6e7b9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32571" y1="42577" x2="32286" y2="92157"/>
                        <a14:foregroundMark x1="17143" y1="55462" x2="45143" y2="79832"/>
                        <a14:foregroundMark x1="46000" y1="55182" x2="17714" y2="83193"/>
                        <a14:foregroundMark x1="32000" y1="42297" x2="32000" y2="42297"/>
                        <a14:foregroundMark x1="27429" y1="42017" x2="27429" y2="42017"/>
                        <a14:backgroundMark x1="92286" y1="91597" x2="79143" y2="10364"/>
                        <a14:backgroundMark x1="88286" y1="89916" x2="67143" y2="2241"/>
                        <a14:backgroundMark x1="84000" y1="94398" x2="58286" y2="3922"/>
                        <a14:backgroundMark x1="74571" y1="94118" x2="52571" y2="10084"/>
                        <a14:backgroundMark x1="70857" y1="93277" x2="45429" y2="18207"/>
                        <a14:backgroundMark x1="61714" y1="94398" x2="53429" y2="63025"/>
                        <a14:backgroundMark x1="23714" y1="12045" x2="46000" y2="40056"/>
                        <a14:backgroundMark x1="12857" y1="15406" x2="46000" y2="47059"/>
                        <a14:backgroundMark x1="7429" y1="27451" x2="25429" y2="45658"/>
                        <a14:backgroundMark x1="9429" y1="43697" x2="16857" y2="44818"/>
                        <a14:backgroundMark x1="11714" y1="50980" x2="17143" y2="49860"/>
                        <a14:backgroundMark x1="48857" y1="87675" x2="52571" y2="817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860" t="36472" r="50000" b="2715"/>
          <a:stretch/>
        </p:blipFill>
        <p:spPr bwMode="auto">
          <a:xfrm rot="2525426">
            <a:off x="5998336" y="3778495"/>
            <a:ext cx="798741" cy="1370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://www.transfer-21.de/_img/7c6e7b91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7255" b="85994" l="36286" r="100000">
                        <a14:backgroundMark x1="44286" y1="81513" x2="42286" y2="85434"/>
                        <a14:backgroundMark x1="48000" y1="80392" x2="47714" y2="86835"/>
                        <a14:backgroundMark x1="81429" y1="50700" x2="87429" y2="49580"/>
                        <a14:backgroundMark x1="55429" y1="48179" x2="45714" y2="50700"/>
                        <a14:backgroundMark x1="46286" y1="47059" x2="48000" y2="5518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6828" t="36401" b="10588"/>
          <a:stretch/>
        </p:blipFill>
        <p:spPr bwMode="auto">
          <a:xfrm rot="2525426">
            <a:off x="7312754" y="3598807"/>
            <a:ext cx="1396180" cy="1195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6733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Pflichtenheft </a:t>
            </a:r>
            <a:r>
              <a:rPr lang="de-CH" dirty="0" smtClean="0"/>
              <a:t> Programmablauf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dirty="0" smtClean="0"/>
              <a:t>Bild einlesen</a:t>
            </a:r>
          </a:p>
          <a:p>
            <a:r>
              <a:rPr lang="de-CH" dirty="0" err="1" smtClean="0"/>
              <a:t>Binarisieren</a:t>
            </a:r>
            <a:endParaRPr lang="de-CH" dirty="0" smtClean="0"/>
          </a:p>
          <a:p>
            <a:r>
              <a:rPr lang="de-CH" dirty="0" smtClean="0"/>
              <a:t>Linien erkennen</a:t>
            </a:r>
          </a:p>
          <a:p>
            <a:r>
              <a:rPr lang="de-CH" dirty="0" smtClean="0"/>
              <a:t>Ecken erkennen</a:t>
            </a:r>
          </a:p>
          <a:p>
            <a:r>
              <a:rPr lang="de-CH" dirty="0" smtClean="0"/>
              <a:t>Alle Teile mit Labels versehen</a:t>
            </a:r>
          </a:p>
          <a:p>
            <a:r>
              <a:rPr lang="de-CH" dirty="0" smtClean="0"/>
              <a:t>Features definieren</a:t>
            </a:r>
          </a:p>
          <a:p>
            <a:r>
              <a:rPr lang="de-CH" dirty="0" smtClean="0"/>
              <a:t>Teile vergleichen</a:t>
            </a:r>
          </a:p>
          <a:p>
            <a:r>
              <a:rPr lang="de-CH" dirty="0" smtClean="0"/>
              <a:t>Beste Übereinstimmung darstellen</a:t>
            </a:r>
          </a:p>
          <a:p>
            <a:endParaRPr lang="de-CH" dirty="0" smtClean="0"/>
          </a:p>
          <a:p>
            <a:pPr lvl="2"/>
            <a:endParaRPr lang="de-CH" dirty="0" smtClean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6704" y1="26797" x2="8939" y2="44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1187928"/>
            <a:ext cx="1704975" cy="145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7015" y="980728"/>
            <a:ext cx="2085975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9" name="Gruppieren 28"/>
          <p:cNvGrpSpPr/>
          <p:nvPr/>
        </p:nvGrpSpPr>
        <p:grpSpPr>
          <a:xfrm>
            <a:off x="4771604" y="2513457"/>
            <a:ext cx="2085975" cy="2133600"/>
            <a:chOff x="4771604" y="2513457"/>
            <a:chExt cx="2085975" cy="2133600"/>
          </a:xfrm>
        </p:grpSpPr>
        <p:pic>
          <p:nvPicPr>
            <p:cNvPr id="14" name="Picture 7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71604" y="2513457"/>
              <a:ext cx="2085975" cy="2133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5" name="Gerade Verbindung 4"/>
            <p:cNvCxnSpPr/>
            <p:nvPr/>
          </p:nvCxnSpPr>
          <p:spPr>
            <a:xfrm>
              <a:off x="5004048" y="2873499"/>
              <a:ext cx="0" cy="706758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/>
          </p:nvCxnSpPr>
          <p:spPr>
            <a:xfrm flipH="1">
              <a:off x="6084168" y="2784421"/>
              <a:ext cx="72008" cy="706758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>
              <a:off x="6120172" y="3580257"/>
              <a:ext cx="36004" cy="706758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/>
          </p:nvCxnSpPr>
          <p:spPr>
            <a:xfrm>
              <a:off x="5004048" y="4169643"/>
              <a:ext cx="648072" cy="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/>
          </p:nvCxnSpPr>
          <p:spPr>
            <a:xfrm flipV="1">
              <a:off x="5636518" y="4097635"/>
              <a:ext cx="648072" cy="72008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flipH="1" flipV="1">
              <a:off x="5004048" y="3665587"/>
              <a:ext cx="72008" cy="621428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/>
          </p:nvCxnSpPr>
          <p:spPr>
            <a:xfrm>
              <a:off x="5635191" y="2873499"/>
              <a:ext cx="591666" cy="44539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 Verbindung 35"/>
            <p:cNvCxnSpPr/>
            <p:nvPr/>
          </p:nvCxnSpPr>
          <p:spPr>
            <a:xfrm flipV="1">
              <a:off x="4911291" y="2873499"/>
              <a:ext cx="648072" cy="72008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uppieren 25"/>
          <p:cNvGrpSpPr/>
          <p:nvPr/>
        </p:nvGrpSpPr>
        <p:grpSpPr>
          <a:xfrm>
            <a:off x="6637014" y="2513457"/>
            <a:ext cx="2085975" cy="2133600"/>
            <a:chOff x="5484886" y="2780926"/>
            <a:chExt cx="2085975" cy="2133600"/>
          </a:xfrm>
        </p:grpSpPr>
        <p:pic>
          <p:nvPicPr>
            <p:cNvPr id="37" name="Picture 7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84886" y="2780926"/>
              <a:ext cx="2085975" cy="2133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4" name="Ellipse 23"/>
            <p:cNvSpPr/>
            <p:nvPr/>
          </p:nvSpPr>
          <p:spPr>
            <a:xfrm>
              <a:off x="5588100" y="3098785"/>
              <a:ext cx="234701" cy="21856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sp>
          <p:nvSpPr>
            <p:cNvPr id="39" name="Ellipse 38"/>
            <p:cNvSpPr/>
            <p:nvPr/>
          </p:nvSpPr>
          <p:spPr>
            <a:xfrm>
              <a:off x="5705450" y="4291828"/>
              <a:ext cx="234701" cy="21856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sp>
          <p:nvSpPr>
            <p:cNvPr id="40" name="Ellipse 39"/>
            <p:cNvSpPr/>
            <p:nvPr/>
          </p:nvSpPr>
          <p:spPr>
            <a:xfrm>
              <a:off x="6732240" y="4243770"/>
              <a:ext cx="234701" cy="21856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sp>
          <p:nvSpPr>
            <p:cNvPr id="41" name="Ellipse 40"/>
            <p:cNvSpPr/>
            <p:nvPr/>
          </p:nvSpPr>
          <p:spPr>
            <a:xfrm>
              <a:off x="6732240" y="3076227"/>
              <a:ext cx="234701" cy="21856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32" name="Gruppieren 31"/>
          <p:cNvGrpSpPr/>
          <p:nvPr/>
        </p:nvGrpSpPr>
        <p:grpSpPr>
          <a:xfrm>
            <a:off x="4771604" y="4169643"/>
            <a:ext cx="2085975" cy="2133600"/>
            <a:chOff x="4771604" y="4169643"/>
            <a:chExt cx="2085975" cy="2133600"/>
          </a:xfrm>
        </p:grpSpPr>
        <p:grpSp>
          <p:nvGrpSpPr>
            <p:cNvPr id="43" name="Gruppieren 42"/>
            <p:cNvGrpSpPr/>
            <p:nvPr/>
          </p:nvGrpSpPr>
          <p:grpSpPr>
            <a:xfrm>
              <a:off x="4771604" y="4169643"/>
              <a:ext cx="2085975" cy="2133600"/>
              <a:chOff x="5484886" y="2780926"/>
              <a:chExt cx="2085975" cy="2133600"/>
            </a:xfrm>
          </p:grpSpPr>
          <p:pic>
            <p:nvPicPr>
              <p:cNvPr id="44" name="Picture 7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84886" y="2780926"/>
                <a:ext cx="2085975" cy="2133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45" name="Ellipse 44"/>
              <p:cNvSpPr/>
              <p:nvPr/>
            </p:nvSpPr>
            <p:spPr>
              <a:xfrm>
                <a:off x="5588100" y="3098785"/>
                <a:ext cx="234701" cy="218560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</a:endParaRPr>
              </a:p>
            </p:txBody>
          </p:sp>
          <p:sp>
            <p:nvSpPr>
              <p:cNvPr id="46" name="Ellipse 45"/>
              <p:cNvSpPr/>
              <p:nvPr/>
            </p:nvSpPr>
            <p:spPr>
              <a:xfrm>
                <a:off x="5705450" y="4291828"/>
                <a:ext cx="234701" cy="218560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</a:endParaRPr>
              </a:p>
            </p:txBody>
          </p:sp>
          <p:sp>
            <p:nvSpPr>
              <p:cNvPr id="47" name="Ellipse 46"/>
              <p:cNvSpPr/>
              <p:nvPr/>
            </p:nvSpPr>
            <p:spPr>
              <a:xfrm>
                <a:off x="6732240" y="4243770"/>
                <a:ext cx="234701" cy="218560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</a:endParaRPr>
              </a:p>
            </p:txBody>
          </p:sp>
          <p:sp>
            <p:nvSpPr>
              <p:cNvPr id="48" name="Ellipse 47"/>
              <p:cNvSpPr/>
              <p:nvPr/>
            </p:nvSpPr>
            <p:spPr>
              <a:xfrm>
                <a:off x="6732240" y="3076227"/>
                <a:ext cx="234701" cy="218560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27" name="Textfeld 26"/>
            <p:cNvSpPr txBox="1"/>
            <p:nvPr/>
          </p:nvSpPr>
          <p:spPr>
            <a:xfrm>
              <a:off x="5516638" y="4935486"/>
              <a:ext cx="42351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sz="2800" b="1" dirty="0" smtClean="0">
                  <a:solidFill>
                    <a:schemeClr val="bg1"/>
                  </a:solidFill>
                  <a:latin typeface="Arial Black" pitchFamily="34" charset="0"/>
                </a:rPr>
                <a:t>1</a:t>
              </a:r>
              <a:endParaRPr lang="en-US" sz="2800" b="1" dirty="0">
                <a:solidFill>
                  <a:schemeClr val="bg1"/>
                </a:solidFill>
                <a:latin typeface="Arial Black" pitchFamily="34" charset="0"/>
              </a:endParaRPr>
            </a:p>
          </p:txBody>
        </p:sp>
      </p:grpSp>
      <p:grpSp>
        <p:nvGrpSpPr>
          <p:cNvPr id="31" name="Gruppieren 30"/>
          <p:cNvGrpSpPr/>
          <p:nvPr/>
        </p:nvGrpSpPr>
        <p:grpSpPr>
          <a:xfrm>
            <a:off x="6412836" y="4242919"/>
            <a:ext cx="2133600" cy="2085975"/>
            <a:chOff x="6412836" y="4242919"/>
            <a:chExt cx="2133600" cy="2085975"/>
          </a:xfrm>
        </p:grpSpPr>
        <p:grpSp>
          <p:nvGrpSpPr>
            <p:cNvPr id="50" name="Gruppieren 49"/>
            <p:cNvGrpSpPr/>
            <p:nvPr/>
          </p:nvGrpSpPr>
          <p:grpSpPr>
            <a:xfrm rot="5400000">
              <a:off x="6436648" y="4219107"/>
              <a:ext cx="2085975" cy="2133600"/>
              <a:chOff x="5484886" y="2780926"/>
              <a:chExt cx="2085975" cy="2133600"/>
            </a:xfrm>
          </p:grpSpPr>
          <p:pic>
            <p:nvPicPr>
              <p:cNvPr id="51" name="Picture 7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84886" y="2780926"/>
                <a:ext cx="2085975" cy="2133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52" name="Ellipse 51"/>
              <p:cNvSpPr/>
              <p:nvPr/>
            </p:nvSpPr>
            <p:spPr>
              <a:xfrm>
                <a:off x="5588100" y="3098785"/>
                <a:ext cx="234701" cy="218560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</a:endParaRPr>
              </a:p>
            </p:txBody>
          </p:sp>
          <p:sp>
            <p:nvSpPr>
              <p:cNvPr id="53" name="Ellipse 52"/>
              <p:cNvSpPr/>
              <p:nvPr/>
            </p:nvSpPr>
            <p:spPr>
              <a:xfrm>
                <a:off x="5705450" y="4291828"/>
                <a:ext cx="234701" cy="218560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</a:endParaRPr>
              </a:p>
            </p:txBody>
          </p:sp>
          <p:sp>
            <p:nvSpPr>
              <p:cNvPr id="54" name="Ellipse 53"/>
              <p:cNvSpPr/>
              <p:nvPr/>
            </p:nvSpPr>
            <p:spPr>
              <a:xfrm>
                <a:off x="6732240" y="4243770"/>
                <a:ext cx="234701" cy="218560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</a:endParaRPr>
              </a:p>
            </p:txBody>
          </p:sp>
          <p:sp>
            <p:nvSpPr>
              <p:cNvPr id="55" name="Ellipse 54"/>
              <p:cNvSpPr/>
              <p:nvPr/>
            </p:nvSpPr>
            <p:spPr>
              <a:xfrm>
                <a:off x="6732240" y="3076227"/>
                <a:ext cx="234701" cy="218560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56" name="Textfeld 55"/>
            <p:cNvSpPr txBox="1"/>
            <p:nvPr/>
          </p:nvSpPr>
          <p:spPr>
            <a:xfrm>
              <a:off x="7380312" y="4928987"/>
              <a:ext cx="42351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sz="2800" b="1" dirty="0" smtClean="0">
                  <a:solidFill>
                    <a:schemeClr val="bg1"/>
                  </a:solidFill>
                  <a:latin typeface="Arial Black" pitchFamily="34" charset="0"/>
                </a:rPr>
                <a:t>2</a:t>
              </a:r>
              <a:endParaRPr lang="en-US" sz="2800" b="1" dirty="0">
                <a:solidFill>
                  <a:schemeClr val="bg1"/>
                </a:solidFill>
                <a:latin typeface="Arial Black" pitchFamily="34" charset="0"/>
              </a:endParaRPr>
            </a:p>
          </p:txBody>
        </p:sp>
      </p:grpSp>
      <p:grpSp>
        <p:nvGrpSpPr>
          <p:cNvPr id="42" name="Gruppieren 41"/>
          <p:cNvGrpSpPr/>
          <p:nvPr/>
        </p:nvGrpSpPr>
        <p:grpSpPr>
          <a:xfrm>
            <a:off x="6123176" y="4595813"/>
            <a:ext cx="1136129" cy="1185654"/>
            <a:chOff x="6123176" y="4595813"/>
            <a:chExt cx="1136129" cy="1185654"/>
          </a:xfrm>
        </p:grpSpPr>
        <p:sp>
          <p:nvSpPr>
            <p:cNvPr id="34" name="Freihandform 33"/>
            <p:cNvSpPr/>
            <p:nvPr/>
          </p:nvSpPr>
          <p:spPr>
            <a:xfrm>
              <a:off x="6123176" y="4595813"/>
              <a:ext cx="461146" cy="1185654"/>
            </a:xfrm>
            <a:custGeom>
              <a:avLst/>
              <a:gdLst>
                <a:gd name="connsiteX0" fmla="*/ 32355 w 461146"/>
                <a:gd name="connsiteY0" fmla="*/ 0 h 1185654"/>
                <a:gd name="connsiteX1" fmla="*/ 1399 w 461146"/>
                <a:gd name="connsiteY1" fmla="*/ 335756 h 1185654"/>
                <a:gd name="connsiteX2" fmla="*/ 72837 w 461146"/>
                <a:gd name="connsiteY2" fmla="*/ 440531 h 1185654"/>
                <a:gd name="connsiteX3" fmla="*/ 187137 w 461146"/>
                <a:gd name="connsiteY3" fmla="*/ 361950 h 1185654"/>
                <a:gd name="connsiteX4" fmla="*/ 263337 w 461146"/>
                <a:gd name="connsiteY4" fmla="*/ 316706 h 1185654"/>
                <a:gd name="connsiteX5" fmla="*/ 410974 w 461146"/>
                <a:gd name="connsiteY5" fmla="*/ 371475 h 1185654"/>
                <a:gd name="connsiteX6" fmla="*/ 460980 w 461146"/>
                <a:gd name="connsiteY6" fmla="*/ 564356 h 1185654"/>
                <a:gd name="connsiteX7" fmla="*/ 422880 w 461146"/>
                <a:gd name="connsiteY7" fmla="*/ 702468 h 1185654"/>
                <a:gd name="connsiteX8" fmla="*/ 315724 w 461146"/>
                <a:gd name="connsiteY8" fmla="*/ 769143 h 1185654"/>
                <a:gd name="connsiteX9" fmla="*/ 268099 w 461146"/>
                <a:gd name="connsiteY9" fmla="*/ 771525 h 1185654"/>
                <a:gd name="connsiteX10" fmla="*/ 232380 w 461146"/>
                <a:gd name="connsiteY10" fmla="*/ 759618 h 1185654"/>
                <a:gd name="connsiteX11" fmla="*/ 170468 w 461146"/>
                <a:gd name="connsiteY11" fmla="*/ 721518 h 1185654"/>
                <a:gd name="connsiteX12" fmla="*/ 141893 w 461146"/>
                <a:gd name="connsiteY12" fmla="*/ 681037 h 1185654"/>
                <a:gd name="connsiteX13" fmla="*/ 108555 w 461146"/>
                <a:gd name="connsiteY13" fmla="*/ 664368 h 1185654"/>
                <a:gd name="connsiteX14" fmla="*/ 27593 w 461146"/>
                <a:gd name="connsiteY14" fmla="*/ 683418 h 1185654"/>
                <a:gd name="connsiteX15" fmla="*/ 6162 w 461146"/>
                <a:gd name="connsiteY15" fmla="*/ 790575 h 1185654"/>
                <a:gd name="connsiteX16" fmla="*/ 15687 w 461146"/>
                <a:gd name="connsiteY16" fmla="*/ 942975 h 1185654"/>
                <a:gd name="connsiteX17" fmla="*/ 49024 w 461146"/>
                <a:gd name="connsiteY17" fmla="*/ 1171575 h 1185654"/>
                <a:gd name="connsiteX18" fmla="*/ 49024 w 461146"/>
                <a:gd name="connsiteY18" fmla="*/ 1162050 h 1185654"/>
                <a:gd name="connsiteX19" fmla="*/ 49024 w 461146"/>
                <a:gd name="connsiteY19" fmla="*/ 1162050 h 1185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61146" h="1185654">
                  <a:moveTo>
                    <a:pt x="32355" y="0"/>
                  </a:moveTo>
                  <a:cubicBezTo>
                    <a:pt x="13503" y="131167"/>
                    <a:pt x="-5348" y="262334"/>
                    <a:pt x="1399" y="335756"/>
                  </a:cubicBezTo>
                  <a:cubicBezTo>
                    <a:pt x="8146" y="409178"/>
                    <a:pt x="41881" y="436165"/>
                    <a:pt x="72837" y="440531"/>
                  </a:cubicBezTo>
                  <a:cubicBezTo>
                    <a:pt x="103793" y="444897"/>
                    <a:pt x="155387" y="382587"/>
                    <a:pt x="187137" y="361950"/>
                  </a:cubicBezTo>
                  <a:cubicBezTo>
                    <a:pt x="218887" y="341313"/>
                    <a:pt x="226031" y="315119"/>
                    <a:pt x="263337" y="316706"/>
                  </a:cubicBezTo>
                  <a:cubicBezTo>
                    <a:pt x="300643" y="318293"/>
                    <a:pt x="378034" y="330200"/>
                    <a:pt x="410974" y="371475"/>
                  </a:cubicBezTo>
                  <a:cubicBezTo>
                    <a:pt x="443914" y="412750"/>
                    <a:pt x="458996" y="509191"/>
                    <a:pt x="460980" y="564356"/>
                  </a:cubicBezTo>
                  <a:cubicBezTo>
                    <a:pt x="462964" y="619521"/>
                    <a:pt x="447089" y="668337"/>
                    <a:pt x="422880" y="702468"/>
                  </a:cubicBezTo>
                  <a:cubicBezTo>
                    <a:pt x="398671" y="736599"/>
                    <a:pt x="341521" y="757634"/>
                    <a:pt x="315724" y="769143"/>
                  </a:cubicBezTo>
                  <a:cubicBezTo>
                    <a:pt x="289927" y="780652"/>
                    <a:pt x="281990" y="773113"/>
                    <a:pt x="268099" y="771525"/>
                  </a:cubicBezTo>
                  <a:cubicBezTo>
                    <a:pt x="254208" y="769937"/>
                    <a:pt x="248652" y="767953"/>
                    <a:pt x="232380" y="759618"/>
                  </a:cubicBezTo>
                  <a:cubicBezTo>
                    <a:pt x="216108" y="751284"/>
                    <a:pt x="185549" y="734615"/>
                    <a:pt x="170468" y="721518"/>
                  </a:cubicBezTo>
                  <a:cubicBezTo>
                    <a:pt x="155387" y="708421"/>
                    <a:pt x="152212" y="690562"/>
                    <a:pt x="141893" y="681037"/>
                  </a:cubicBezTo>
                  <a:cubicBezTo>
                    <a:pt x="131574" y="671512"/>
                    <a:pt x="127605" y="663971"/>
                    <a:pt x="108555" y="664368"/>
                  </a:cubicBezTo>
                  <a:cubicBezTo>
                    <a:pt x="89505" y="664765"/>
                    <a:pt x="44658" y="662384"/>
                    <a:pt x="27593" y="683418"/>
                  </a:cubicBezTo>
                  <a:cubicBezTo>
                    <a:pt x="10528" y="704452"/>
                    <a:pt x="8146" y="747316"/>
                    <a:pt x="6162" y="790575"/>
                  </a:cubicBezTo>
                  <a:cubicBezTo>
                    <a:pt x="4178" y="833834"/>
                    <a:pt x="8543" y="879475"/>
                    <a:pt x="15687" y="942975"/>
                  </a:cubicBezTo>
                  <a:cubicBezTo>
                    <a:pt x="22831" y="1006475"/>
                    <a:pt x="43468" y="1135063"/>
                    <a:pt x="49024" y="1171575"/>
                  </a:cubicBezTo>
                  <a:cubicBezTo>
                    <a:pt x="54580" y="1208087"/>
                    <a:pt x="49024" y="1162050"/>
                    <a:pt x="49024" y="1162050"/>
                  </a:cubicBezTo>
                  <a:lnTo>
                    <a:pt x="49024" y="1162050"/>
                  </a:lnTo>
                </a:path>
              </a:pathLst>
            </a:cu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ihandform 60"/>
            <p:cNvSpPr/>
            <p:nvPr/>
          </p:nvSpPr>
          <p:spPr>
            <a:xfrm>
              <a:off x="6907878" y="4633840"/>
              <a:ext cx="351427" cy="998648"/>
            </a:xfrm>
            <a:custGeom>
              <a:avLst/>
              <a:gdLst>
                <a:gd name="connsiteX0" fmla="*/ 32355 w 461146"/>
                <a:gd name="connsiteY0" fmla="*/ 0 h 1185654"/>
                <a:gd name="connsiteX1" fmla="*/ 1399 w 461146"/>
                <a:gd name="connsiteY1" fmla="*/ 335756 h 1185654"/>
                <a:gd name="connsiteX2" fmla="*/ 72837 w 461146"/>
                <a:gd name="connsiteY2" fmla="*/ 440531 h 1185654"/>
                <a:gd name="connsiteX3" fmla="*/ 187137 w 461146"/>
                <a:gd name="connsiteY3" fmla="*/ 361950 h 1185654"/>
                <a:gd name="connsiteX4" fmla="*/ 263337 w 461146"/>
                <a:gd name="connsiteY4" fmla="*/ 316706 h 1185654"/>
                <a:gd name="connsiteX5" fmla="*/ 410974 w 461146"/>
                <a:gd name="connsiteY5" fmla="*/ 371475 h 1185654"/>
                <a:gd name="connsiteX6" fmla="*/ 460980 w 461146"/>
                <a:gd name="connsiteY6" fmla="*/ 564356 h 1185654"/>
                <a:gd name="connsiteX7" fmla="*/ 422880 w 461146"/>
                <a:gd name="connsiteY7" fmla="*/ 702468 h 1185654"/>
                <a:gd name="connsiteX8" fmla="*/ 315724 w 461146"/>
                <a:gd name="connsiteY8" fmla="*/ 769143 h 1185654"/>
                <a:gd name="connsiteX9" fmla="*/ 268099 w 461146"/>
                <a:gd name="connsiteY9" fmla="*/ 771525 h 1185654"/>
                <a:gd name="connsiteX10" fmla="*/ 232380 w 461146"/>
                <a:gd name="connsiteY10" fmla="*/ 759618 h 1185654"/>
                <a:gd name="connsiteX11" fmla="*/ 170468 w 461146"/>
                <a:gd name="connsiteY11" fmla="*/ 721518 h 1185654"/>
                <a:gd name="connsiteX12" fmla="*/ 141893 w 461146"/>
                <a:gd name="connsiteY12" fmla="*/ 681037 h 1185654"/>
                <a:gd name="connsiteX13" fmla="*/ 108555 w 461146"/>
                <a:gd name="connsiteY13" fmla="*/ 664368 h 1185654"/>
                <a:gd name="connsiteX14" fmla="*/ 27593 w 461146"/>
                <a:gd name="connsiteY14" fmla="*/ 683418 h 1185654"/>
                <a:gd name="connsiteX15" fmla="*/ 6162 w 461146"/>
                <a:gd name="connsiteY15" fmla="*/ 790575 h 1185654"/>
                <a:gd name="connsiteX16" fmla="*/ 15687 w 461146"/>
                <a:gd name="connsiteY16" fmla="*/ 942975 h 1185654"/>
                <a:gd name="connsiteX17" fmla="*/ 49024 w 461146"/>
                <a:gd name="connsiteY17" fmla="*/ 1171575 h 1185654"/>
                <a:gd name="connsiteX18" fmla="*/ 49024 w 461146"/>
                <a:gd name="connsiteY18" fmla="*/ 1162050 h 1185654"/>
                <a:gd name="connsiteX19" fmla="*/ 49024 w 461146"/>
                <a:gd name="connsiteY19" fmla="*/ 1162050 h 1185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61146" h="1185654">
                  <a:moveTo>
                    <a:pt x="32355" y="0"/>
                  </a:moveTo>
                  <a:cubicBezTo>
                    <a:pt x="13503" y="131167"/>
                    <a:pt x="-5348" y="262334"/>
                    <a:pt x="1399" y="335756"/>
                  </a:cubicBezTo>
                  <a:cubicBezTo>
                    <a:pt x="8146" y="409178"/>
                    <a:pt x="41881" y="436165"/>
                    <a:pt x="72837" y="440531"/>
                  </a:cubicBezTo>
                  <a:cubicBezTo>
                    <a:pt x="103793" y="444897"/>
                    <a:pt x="155387" y="382587"/>
                    <a:pt x="187137" y="361950"/>
                  </a:cubicBezTo>
                  <a:cubicBezTo>
                    <a:pt x="218887" y="341313"/>
                    <a:pt x="226031" y="315119"/>
                    <a:pt x="263337" y="316706"/>
                  </a:cubicBezTo>
                  <a:cubicBezTo>
                    <a:pt x="300643" y="318293"/>
                    <a:pt x="378034" y="330200"/>
                    <a:pt x="410974" y="371475"/>
                  </a:cubicBezTo>
                  <a:cubicBezTo>
                    <a:pt x="443914" y="412750"/>
                    <a:pt x="458996" y="509191"/>
                    <a:pt x="460980" y="564356"/>
                  </a:cubicBezTo>
                  <a:cubicBezTo>
                    <a:pt x="462964" y="619521"/>
                    <a:pt x="447089" y="668337"/>
                    <a:pt x="422880" y="702468"/>
                  </a:cubicBezTo>
                  <a:cubicBezTo>
                    <a:pt x="398671" y="736599"/>
                    <a:pt x="341521" y="757634"/>
                    <a:pt x="315724" y="769143"/>
                  </a:cubicBezTo>
                  <a:cubicBezTo>
                    <a:pt x="289927" y="780652"/>
                    <a:pt x="281990" y="773113"/>
                    <a:pt x="268099" y="771525"/>
                  </a:cubicBezTo>
                  <a:cubicBezTo>
                    <a:pt x="254208" y="769937"/>
                    <a:pt x="248652" y="767953"/>
                    <a:pt x="232380" y="759618"/>
                  </a:cubicBezTo>
                  <a:cubicBezTo>
                    <a:pt x="216108" y="751284"/>
                    <a:pt x="185549" y="734615"/>
                    <a:pt x="170468" y="721518"/>
                  </a:cubicBezTo>
                  <a:cubicBezTo>
                    <a:pt x="155387" y="708421"/>
                    <a:pt x="152212" y="690562"/>
                    <a:pt x="141893" y="681037"/>
                  </a:cubicBezTo>
                  <a:cubicBezTo>
                    <a:pt x="131574" y="671512"/>
                    <a:pt x="127605" y="663971"/>
                    <a:pt x="108555" y="664368"/>
                  </a:cubicBezTo>
                  <a:cubicBezTo>
                    <a:pt x="89505" y="664765"/>
                    <a:pt x="44658" y="662384"/>
                    <a:pt x="27593" y="683418"/>
                  </a:cubicBezTo>
                  <a:cubicBezTo>
                    <a:pt x="10528" y="704452"/>
                    <a:pt x="8146" y="747316"/>
                    <a:pt x="6162" y="790575"/>
                  </a:cubicBezTo>
                  <a:cubicBezTo>
                    <a:pt x="4178" y="833834"/>
                    <a:pt x="8543" y="879475"/>
                    <a:pt x="15687" y="942975"/>
                  </a:cubicBezTo>
                  <a:cubicBezTo>
                    <a:pt x="22831" y="1006475"/>
                    <a:pt x="43468" y="1135063"/>
                    <a:pt x="49024" y="1171575"/>
                  </a:cubicBezTo>
                  <a:cubicBezTo>
                    <a:pt x="54580" y="1208087"/>
                    <a:pt x="49024" y="1162050"/>
                    <a:pt x="49024" y="1162050"/>
                  </a:cubicBezTo>
                  <a:lnTo>
                    <a:pt x="49024" y="1162050"/>
                  </a:lnTo>
                </a:path>
              </a:pathLst>
            </a:cu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reihandform 37"/>
            <p:cNvSpPr/>
            <p:nvPr/>
          </p:nvSpPr>
          <p:spPr>
            <a:xfrm>
              <a:off x="6592448" y="5075989"/>
              <a:ext cx="571840" cy="114608"/>
            </a:xfrm>
            <a:custGeom>
              <a:avLst/>
              <a:gdLst>
                <a:gd name="connsiteX0" fmla="*/ 0 w 571840"/>
                <a:gd name="connsiteY0" fmla="*/ 42934 h 114608"/>
                <a:gd name="connsiteX1" fmla="*/ 140494 w 571840"/>
                <a:gd name="connsiteY1" fmla="*/ 114372 h 114608"/>
                <a:gd name="connsiteX2" fmla="*/ 402432 w 571840"/>
                <a:gd name="connsiteY2" fmla="*/ 21503 h 114608"/>
                <a:gd name="connsiteX3" fmla="*/ 557213 w 571840"/>
                <a:gd name="connsiteY3" fmla="*/ 7216 h 114608"/>
                <a:gd name="connsiteX4" fmla="*/ 566738 w 571840"/>
                <a:gd name="connsiteY4" fmla="*/ 72 h 114608"/>
                <a:gd name="connsiteX5" fmla="*/ 569119 w 571840"/>
                <a:gd name="connsiteY5" fmla="*/ 4834 h 114608"/>
                <a:gd name="connsiteX6" fmla="*/ 569119 w 571840"/>
                <a:gd name="connsiteY6" fmla="*/ 23884 h 114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840" h="114608">
                  <a:moveTo>
                    <a:pt x="0" y="42934"/>
                  </a:moveTo>
                  <a:cubicBezTo>
                    <a:pt x="36711" y="80439"/>
                    <a:pt x="73422" y="117944"/>
                    <a:pt x="140494" y="114372"/>
                  </a:cubicBezTo>
                  <a:cubicBezTo>
                    <a:pt x="207566" y="110800"/>
                    <a:pt x="332979" y="39362"/>
                    <a:pt x="402432" y="21503"/>
                  </a:cubicBezTo>
                  <a:cubicBezTo>
                    <a:pt x="471885" y="3644"/>
                    <a:pt x="529829" y="10788"/>
                    <a:pt x="557213" y="7216"/>
                  </a:cubicBezTo>
                  <a:cubicBezTo>
                    <a:pt x="584597" y="3644"/>
                    <a:pt x="564754" y="469"/>
                    <a:pt x="566738" y="72"/>
                  </a:cubicBezTo>
                  <a:cubicBezTo>
                    <a:pt x="568722" y="-325"/>
                    <a:pt x="568722" y="865"/>
                    <a:pt x="569119" y="4834"/>
                  </a:cubicBezTo>
                  <a:cubicBezTo>
                    <a:pt x="569516" y="8803"/>
                    <a:pt x="569317" y="16343"/>
                    <a:pt x="569119" y="23884"/>
                  </a:cubicBezTo>
                </a:path>
              </a:pathLst>
            </a:custGeom>
            <a:noFill/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35031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Planung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dirty="0" smtClean="0"/>
              <a:t>Erste Zeilen in </a:t>
            </a:r>
            <a:r>
              <a:rPr lang="de-CH" dirty="0" err="1" smtClean="0"/>
              <a:t>OpenCV</a:t>
            </a:r>
            <a:r>
              <a:rPr lang="de-CH" dirty="0" smtClean="0"/>
              <a:t> gemeinsam geschrieben (hier: Grobübersicht)</a:t>
            </a:r>
          </a:p>
        </p:txBody>
      </p:sp>
      <p:pic>
        <p:nvPicPr>
          <p:cNvPr id="3074" name="Picture 2" descr="C:\Users\Cyril\Pictures\Screenpresso\2013-01-04_11h06_57.pn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1890713" y="2085181"/>
            <a:ext cx="5362575" cy="36480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56733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Aufteilung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de-CH" dirty="0" smtClean="0"/>
          </a:p>
        </p:txBody>
      </p:sp>
      <p:pic>
        <p:nvPicPr>
          <p:cNvPr id="4098" name="Picture 2" descr="C:\Users\Cyril\Pictures\Screenpresso\2013-01-04_11h08_31.pn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395536" y="2276872"/>
            <a:ext cx="8288338" cy="41719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56733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Aufteilung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de-CH" dirty="0" smtClean="0"/>
          </a:p>
        </p:txBody>
      </p:sp>
      <p:pic>
        <p:nvPicPr>
          <p:cNvPr id="5122" name="Picture 2" descr="C:\Users\Cyril\Pictures\Screenpresso\2013-01-04_11h13_14.pn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467544" y="1315938"/>
            <a:ext cx="8269288" cy="47053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56733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Horizont">
  <a:themeElements>
    <a:clrScheme name="Horizont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t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t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0</TotalTime>
  <Words>552</Words>
  <Application>Microsoft Office PowerPoint</Application>
  <PresentationFormat>Bildschirmpräsentation (4:3)</PresentationFormat>
  <Paragraphs>128</Paragraphs>
  <Slides>23</Slides>
  <Notes>2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23</vt:i4>
      </vt:variant>
    </vt:vector>
  </HeadingPairs>
  <TitlesOfParts>
    <vt:vector size="24" baseType="lpstr">
      <vt:lpstr>Horizont</vt:lpstr>
      <vt:lpstr>Puzzle Solver</vt:lpstr>
      <vt:lpstr>Inhalt</vt:lpstr>
      <vt:lpstr>idee</vt:lpstr>
      <vt:lpstr>Ziel</vt:lpstr>
      <vt:lpstr>Planung</vt:lpstr>
      <vt:lpstr>Pflichtenheft  Programmablauf</vt:lpstr>
      <vt:lpstr>Planung</vt:lpstr>
      <vt:lpstr>Aufteilung</vt:lpstr>
      <vt:lpstr>Aufteilung</vt:lpstr>
      <vt:lpstr>Git Version Control System</vt:lpstr>
      <vt:lpstr>Git Version Control System</vt:lpstr>
      <vt:lpstr>Git Version Control System</vt:lpstr>
      <vt:lpstr>Git Version Control System</vt:lpstr>
      <vt:lpstr>Implementation</vt:lpstr>
      <vt:lpstr>Binarisierung</vt:lpstr>
      <vt:lpstr>Konturen suchen</vt:lpstr>
      <vt:lpstr>Konturen auf Ecken überprüfen</vt:lpstr>
      <vt:lpstr>Seitenwände analysieren</vt:lpstr>
      <vt:lpstr>Seitenwände vergleichen</vt:lpstr>
      <vt:lpstr>Passende Teile Darstellen</vt:lpstr>
      <vt:lpstr>Fun</vt:lpstr>
      <vt:lpstr>PowerPoint-Präsentation</vt:lpstr>
      <vt:lpstr>Programm Demo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LaserChess</dc:title>
  <dc:creator>Marcel</dc:creator>
  <cp:lastModifiedBy>Marcel</cp:lastModifiedBy>
  <cp:revision>72</cp:revision>
  <dcterms:created xsi:type="dcterms:W3CDTF">2012-04-13T06:35:41Z</dcterms:created>
  <dcterms:modified xsi:type="dcterms:W3CDTF">2013-01-04T18:16:43Z</dcterms:modified>
</cp:coreProperties>
</file>