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257" r:id="rId3"/>
    <p:sldId id="258" r:id="rId4"/>
    <p:sldId id="269" r:id="rId5"/>
    <p:sldId id="259" r:id="rId6"/>
    <p:sldId id="279" r:id="rId7"/>
    <p:sldId id="270" r:id="rId8"/>
    <p:sldId id="274" r:id="rId9"/>
    <p:sldId id="275" r:id="rId10"/>
    <p:sldId id="271" r:id="rId11"/>
    <p:sldId id="276" r:id="rId12"/>
    <p:sldId id="277" r:id="rId13"/>
    <p:sldId id="278" r:id="rId14"/>
    <p:sldId id="260" r:id="rId15"/>
    <p:sldId id="280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66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57" autoAdjust="0"/>
  </p:normalViewPr>
  <p:slideViewPr>
    <p:cSldViewPr>
      <p:cViewPr>
        <p:scale>
          <a:sx n="100" d="100"/>
          <a:sy n="100" d="100"/>
        </p:scale>
        <p:origin x="-1944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7261-FAE9-431D-A535-F0D32AAE8354}" type="datetimeFigureOut">
              <a:rPr lang="de-CH" smtClean="0"/>
              <a:pPr/>
              <a:t>05.01.2013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DD82D-527C-48E8-9B47-36C7BFBD461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69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screen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05.01.2013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05.01.2013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05.01.2013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05.01.2013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05.01.2013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05.01.2013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05.01.2013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05.01.2013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05.01.2013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05.01.2013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05.01.2013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B8AC65F-F2B9-4AE9-880A-F19E8D9538B7}" type="datetimeFigureOut">
              <a:rPr lang="de-CH" smtClean="0"/>
              <a:pPr/>
              <a:t>05.01.2013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982960"/>
          </a:xfrm>
        </p:spPr>
        <p:txBody>
          <a:bodyPr>
            <a:normAutofit/>
          </a:bodyPr>
          <a:lstStyle/>
          <a:p>
            <a:r>
              <a:rPr lang="de-CH" dirty="0" smtClean="0"/>
              <a:t>Maschinelles Sehen und Bildverarbeitung – Projektarbeit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Puzzle Solver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31640" y="4653136"/>
            <a:ext cx="6400800" cy="1282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M. </a:t>
            </a:r>
            <a:r>
              <a:rPr lang="de-CH" dirty="0" err="1" smtClean="0"/>
              <a:t>Bärtschi</a:t>
            </a:r>
            <a:endParaRPr lang="de-CH" dirty="0" smtClean="0"/>
          </a:p>
          <a:p>
            <a:r>
              <a:rPr lang="de-CH" dirty="0" smtClean="0"/>
              <a:t>C. </a:t>
            </a:r>
            <a:r>
              <a:rPr lang="de-CH" dirty="0" err="1" smtClean="0"/>
              <a:t>Stoller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1026" name="Picture 2" descr="C:\Users\Marcel\Documents\QtProjects\Puzzle\Doku\OpenCV+Q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" b="100000" l="0" r="100000">
                        <a14:foregroundMark x1="18123" y1="13636" x2="18123" y2="13636"/>
                        <a14:foregroundMark x1="7767" y1="43531" x2="7767" y2="43531"/>
                        <a14:foregroundMark x1="77886" y1="55944" x2="77886" y2="55944"/>
                        <a14:foregroundMark x1="80151" y1="50874" x2="80151" y2="50874"/>
                        <a14:foregroundMark x1="80583" y1="48601" x2="80583" y2="48601"/>
                        <a14:foregroundMark x1="80151" y1="43531" x2="80151" y2="43531"/>
                        <a14:foregroundMark x1="4746" y1="72028" x2="4746" y2="72028"/>
                        <a14:foregroundMark x1="12190" y1="77448" x2="12190" y2="77448"/>
                        <a14:foregroundMark x1="18447" y1="76748" x2="18447" y2="76748"/>
                        <a14:foregroundMark x1="24919" y1="77273" x2="24919" y2="77273"/>
                        <a14:foregroundMark x1="31068" y1="75524" x2="31068" y2="75524"/>
                        <a14:foregroundMark x1="39482" y1="73601" x2="39482" y2="73601"/>
                        <a14:foregroundMark x1="34412" y1="72028" x2="34412" y2="72028"/>
                        <a14:foregroundMark x1="72708" y1="52448" x2="72708" y2="52448"/>
                        <a14:foregroundMark x1="72708" y1="48776" x2="72708" y2="48776"/>
                        <a14:foregroundMark x1="72923" y1="44580" x2="72923" y2="44580"/>
                        <a14:foregroundMark x1="86839" y1="41608" x2="86731" y2="62762"/>
                        <a14:foregroundMark x1="17691" y1="58392" x2="10680" y2="61189"/>
                        <a14:foregroundMark x1="10248" y1="60490" x2="5502" y2="48252"/>
                        <a14:foregroundMark x1="72600" y1="55769" x2="74865" y2="65909"/>
                        <a14:foregroundMark x1="75081" y1="69580" x2="79827" y2="74650"/>
                        <a14:foregroundMark x1="9817" y1="77273" x2="9817" y2="77273"/>
                        <a14:foregroundMark x1="16613" y1="77972" x2="16613" y2="77972"/>
                        <a14:backgroundMark x1="20604" y1="77273" x2="20604" y2="77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127" y="908720"/>
            <a:ext cx="315182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4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Version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smtClean="0"/>
              <a:t>System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Version </a:t>
            </a:r>
            <a:r>
              <a:rPr lang="de-CH" dirty="0" err="1" smtClean="0"/>
              <a:t>Control</a:t>
            </a:r>
            <a:r>
              <a:rPr lang="de-CH" dirty="0" smtClean="0"/>
              <a:t> System </a:t>
            </a:r>
            <a:r>
              <a:rPr lang="de-CH" b="1" dirty="0" err="1" smtClean="0"/>
              <a:t>Git</a:t>
            </a:r>
            <a:r>
              <a:rPr lang="de-CH" dirty="0" smtClean="0"/>
              <a:t> aufgesetzt: Client Software: „</a:t>
            </a:r>
            <a:r>
              <a:rPr lang="de-CH" dirty="0" err="1" smtClean="0"/>
              <a:t>Git</a:t>
            </a:r>
            <a:r>
              <a:rPr lang="de-CH" dirty="0" smtClean="0"/>
              <a:t> </a:t>
            </a:r>
            <a:r>
              <a:rPr lang="de-CH" dirty="0" err="1" smtClean="0"/>
              <a:t>Bash</a:t>
            </a:r>
            <a:r>
              <a:rPr lang="de-CH" dirty="0" smtClean="0"/>
              <a:t>“</a:t>
            </a:r>
          </a:p>
          <a:p>
            <a:endParaRPr lang="de-CH" dirty="0"/>
          </a:p>
        </p:txBody>
      </p:sp>
      <p:pic>
        <p:nvPicPr>
          <p:cNvPr id="6146" name="Picture 2" descr="C:\Users\Cyril\Pictures\Screenpresso\2013-01-04_11h27_17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346994" y="2060848"/>
            <a:ext cx="6450012" cy="3600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Online Repository aufgesetzt: Online Source Code Hosting auf </a:t>
            </a:r>
            <a:r>
              <a:rPr lang="de-CH" b="1" dirty="0" err="1" smtClean="0"/>
              <a:t>GitHub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7170" name="Picture 2" descr="C:\Users\Cyril\Pictures\Screenpresso\2013-01-04_11h14_28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9512" y="4807793"/>
            <a:ext cx="8831262" cy="1933575"/>
          </a:xfrm>
          <a:prstGeom prst="rect">
            <a:avLst/>
          </a:prstGeom>
          <a:noFill/>
        </p:spPr>
      </p:pic>
      <p:pic>
        <p:nvPicPr>
          <p:cNvPr id="7171" name="Picture 3" descr="C:\Users\Cyril\Pictures\Screenpresso\2013-01-04_11h19_05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9512" y="2060848"/>
            <a:ext cx="8831262" cy="2552700"/>
          </a:xfrm>
          <a:prstGeom prst="rect">
            <a:avLst/>
          </a:prstGeom>
          <a:noFill/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Version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smtClean="0"/>
              <a:t>System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Online Repository aufgesetzt: </a:t>
            </a:r>
            <a:r>
              <a:rPr lang="de-CH" dirty="0" err="1" smtClean="0"/>
              <a:t>GitHub</a:t>
            </a:r>
            <a:r>
              <a:rPr lang="de-CH" dirty="0" smtClean="0"/>
              <a:t> „Punch Card“</a:t>
            </a:r>
          </a:p>
          <a:p>
            <a:endParaRPr lang="de-CH" dirty="0"/>
          </a:p>
        </p:txBody>
      </p:sp>
      <p:pic>
        <p:nvPicPr>
          <p:cNvPr id="8194" name="Picture 2" descr="C:\Users\Cyril\Pictures\Screenpresso\fakepunchcard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24968" y="2060848"/>
            <a:ext cx="6015384" cy="4589879"/>
          </a:xfrm>
          <a:prstGeom prst="rect">
            <a:avLst/>
          </a:prstGeom>
          <a:noFill/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Version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smtClean="0"/>
              <a:t>System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Online Repository aufgesetzt: </a:t>
            </a:r>
            <a:r>
              <a:rPr lang="de-CH" dirty="0" err="1" smtClean="0"/>
              <a:t>GitHub</a:t>
            </a:r>
            <a:r>
              <a:rPr lang="de-CH" dirty="0" smtClean="0"/>
              <a:t> </a:t>
            </a:r>
            <a:r>
              <a:rPr lang="de-CH" dirty="0" err="1" smtClean="0"/>
              <a:t>Issue</a:t>
            </a:r>
            <a:r>
              <a:rPr lang="de-CH" dirty="0" smtClean="0"/>
              <a:t> Tracking System</a:t>
            </a:r>
          </a:p>
          <a:p>
            <a:endParaRPr lang="de-CH" dirty="0"/>
          </a:p>
        </p:txBody>
      </p:sp>
      <p:pic>
        <p:nvPicPr>
          <p:cNvPr id="9218" name="Picture 2" descr="C:\Users\Cyril\Pictures\Screenpresso\2013-01-04_11h18_08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259632" y="1988840"/>
            <a:ext cx="6696744" cy="4681582"/>
          </a:xfrm>
          <a:prstGeom prst="rect">
            <a:avLst/>
          </a:prstGeom>
          <a:noFill/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Version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smtClean="0"/>
              <a:t>System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In C++ mit </a:t>
            </a:r>
            <a:r>
              <a:rPr lang="de-CH" dirty="0" err="1" smtClean="0"/>
              <a:t>Qt</a:t>
            </a:r>
            <a:r>
              <a:rPr lang="de-CH" dirty="0" smtClean="0"/>
              <a:t> </a:t>
            </a:r>
            <a:r>
              <a:rPr lang="de-CH" dirty="0" err="1" smtClean="0"/>
              <a:t>Creator</a:t>
            </a:r>
            <a:endParaRPr lang="de-CH" dirty="0" smtClean="0"/>
          </a:p>
          <a:p>
            <a:r>
              <a:rPr lang="de-CH" dirty="0" smtClean="0"/>
              <a:t>Zuerst Konsolenanwendung</a:t>
            </a:r>
          </a:p>
          <a:p>
            <a:r>
              <a:rPr lang="de-CH" dirty="0" smtClean="0"/>
              <a:t>Auf GUI-Anwendung geändert</a:t>
            </a:r>
          </a:p>
          <a:p>
            <a:r>
              <a:rPr lang="de-CH" dirty="0" smtClean="0"/>
              <a:t>Ablauf des Programms nach Pflichtenheft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4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60" t="36472" r="50000" b="2715"/>
          <a:stretch/>
        </p:blipFill>
        <p:spPr bwMode="auto">
          <a:xfrm rot="2525426">
            <a:off x="5998336" y="3778495"/>
            <a:ext cx="798741" cy="137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828" t="36401" b="10588"/>
          <a:stretch/>
        </p:blipFill>
        <p:spPr bwMode="auto">
          <a:xfrm rot="2525426">
            <a:off x="7312754" y="3598807"/>
            <a:ext cx="1396180" cy="119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99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Binarisierung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Einlesen und in Graustufen konvertieren</a:t>
            </a:r>
          </a:p>
          <a:p>
            <a:r>
              <a:rPr lang="de-CH" dirty="0" smtClean="0"/>
              <a:t>Verwischen</a:t>
            </a:r>
          </a:p>
          <a:p>
            <a:r>
              <a:rPr lang="de-CH" dirty="0" err="1" smtClean="0"/>
              <a:t>Binarisieren</a:t>
            </a:r>
            <a:r>
              <a:rPr lang="de-CH" dirty="0" smtClean="0"/>
              <a:t> mit </a:t>
            </a:r>
            <a:r>
              <a:rPr lang="de-CH" dirty="0" err="1" smtClean="0"/>
              <a:t>Threshold</a:t>
            </a:r>
            <a:r>
              <a:rPr lang="de-CH" dirty="0" smtClean="0"/>
              <a:t> </a:t>
            </a:r>
            <a:r>
              <a:rPr lang="de-CH" dirty="0" err="1" smtClean="0"/>
              <a:t>funktion</a:t>
            </a:r>
            <a:endParaRPr lang="de-CH" dirty="0" smtClean="0"/>
          </a:p>
          <a:p>
            <a:r>
              <a:rPr lang="de-CH" dirty="0" smtClean="0"/>
              <a:t>2 x Öffnen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01799" y="3212976"/>
            <a:ext cx="8712968" cy="1728191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de-CH" sz="120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</a:t>
            </a:r>
            <a:r>
              <a:rPr lang="de-CH" sz="1200" dirty="0" smtClean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Grauwert</a:t>
            </a: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Bild</a:t>
            </a: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erzeugen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de-CH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de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Mat</a:t>
            </a: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 err="1">
                <a:latin typeface="Courier New"/>
                <a:ea typeface="Times New Roman"/>
                <a:cs typeface="Times New Roman"/>
              </a:rPr>
              <a:t>cvtColor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 err="1">
                <a:latin typeface="Courier New"/>
                <a:ea typeface="Times New Roman"/>
                <a:cs typeface="Times New Roman"/>
              </a:rPr>
              <a:t>img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CV_BGR2GRAY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de-CH" sz="120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</a:t>
            </a:r>
            <a:r>
              <a:rPr lang="de-CH" sz="1200" dirty="0" smtClean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Weichzeichnen</a:t>
            </a: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(vor-</a:t>
            </a:r>
            <a:r>
              <a:rPr lang="de-CH" sz="12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entrauschen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de-CH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de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Mat</a:t>
            </a: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imgGreyBlur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>
                <a:latin typeface="Courier New"/>
                <a:ea typeface="Times New Roman"/>
                <a:cs typeface="Times New Roman"/>
              </a:rPr>
              <a:t>blur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imgGreyBlur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));</a:t>
            </a:r>
            <a:endParaRPr lang="en-US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201799" y="3573016"/>
            <a:ext cx="8712968" cy="1728191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Bild </a:t>
            </a:r>
            <a:r>
              <a:rPr lang="de-CH" sz="12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binarisieren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>
                <a:latin typeface="Courier New"/>
                <a:ea typeface="Times New Roman"/>
                <a:cs typeface="Times New Roman"/>
              </a:rPr>
              <a:t>threshold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imgGreyBlur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imgBin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>
                <a:latin typeface="Courier New"/>
                <a:ea typeface="Times New Roman"/>
                <a:cs typeface="Times New Roman"/>
              </a:rPr>
              <a:t>mean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imgGreyBlur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)[</a:t>
            </a:r>
            <a:r>
              <a:rPr lang="en-US" sz="12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]-</a:t>
            </a:r>
            <a:r>
              <a:rPr lang="en-US" sz="12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255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THRESH_BINARY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201800" y="3933056"/>
            <a:ext cx="8712967" cy="1728191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Entrauschen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2x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öffnen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mit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3x3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Kernel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Mat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kernel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100" dirty="0" err="1">
                <a:latin typeface="Courier New"/>
                <a:ea typeface="Times New Roman"/>
                <a:cs typeface="Times New Roman"/>
              </a:rPr>
              <a:t>getStructuringElement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MORPH_CROSS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Size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3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3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),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Point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));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de-CH" sz="11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de-CH" sz="1100" dirty="0" err="1">
                <a:latin typeface="Courier New"/>
                <a:ea typeface="Times New Roman"/>
                <a:cs typeface="Times New Roman"/>
              </a:rPr>
              <a:t>morphologyEx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de-CH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imgBin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imgBin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de-CH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MORPH_OPEN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kernel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de-CH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Point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(-</a:t>
            </a:r>
            <a:r>
              <a:rPr lang="de-CH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,-</a:t>
            </a:r>
            <a:r>
              <a:rPr lang="de-CH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),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2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477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Konturen suchen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 smtClean="0"/>
              <a:t>findContours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01799" y="3212976"/>
            <a:ext cx="8712968" cy="1728191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de-CH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Konturen</a:t>
            </a:r>
            <a:r>
              <a:rPr lang="de-CH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suchen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sz="12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endParaRPr lang="fr-CH" sz="1200" dirty="0" smtClean="0">
              <a:solidFill>
                <a:srgbClr val="C0C0C0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CH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fr-CH" sz="1200" dirty="0" err="1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std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fr-CH" sz="1200" dirty="0" err="1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vector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fr-CH" sz="1200" dirty="0" err="1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std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fr-CH" sz="1200" dirty="0" err="1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vector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fr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fr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Point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&gt;</a:t>
            </a: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&gt;</a:t>
            </a: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contours;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fr-CH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fr-CH" sz="1200" dirty="0" err="1">
                <a:latin typeface="Courier New"/>
                <a:ea typeface="Times New Roman"/>
                <a:cs typeface="Times New Roman"/>
              </a:rPr>
              <a:t>findContours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fr-CH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imgBinTemp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contours,</a:t>
            </a: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fr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CV_RETR_EXTERNAL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fr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CV_CHAIN_APPROX_SIMPLE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79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Konturen auf Ecken überprüfen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Konturen approximieren</a:t>
            </a:r>
          </a:p>
          <a:p>
            <a:r>
              <a:rPr lang="de-CH" dirty="0" smtClean="0"/>
              <a:t>Winkel der Kontur messen</a:t>
            </a:r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19" name="Bild 11" descr="C:\Users\Cyril\Pictures\Screenpresso\2012-12-23_15h39_06.png"/>
          <p:cNvPicPr/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66031" y="2502446"/>
            <a:ext cx="2374900" cy="262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Bild 12" descr="C:\Users\Cyril\Pictures\Screenpresso\2012-12-23_15h40_41.png"/>
          <p:cNvPicPr/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41116" y="2502446"/>
            <a:ext cx="2374900" cy="262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Bild 13" descr="C:\Users\Cyril\Pictures\Screenpresso\2012-12-23_15h40_47.png"/>
          <p:cNvPicPr/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554091" y="2500541"/>
            <a:ext cx="2376805" cy="262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Bild 14" descr="C:\Users\Cyril\Pictures\Screenpresso\2012-12-23_15h40_56.png"/>
          <p:cNvPicPr/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769100" y="2490644"/>
            <a:ext cx="2374900" cy="262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Abgerundetes Rechteck 12"/>
          <p:cNvSpPr/>
          <p:nvPr/>
        </p:nvSpPr>
        <p:spPr>
          <a:xfrm>
            <a:off x="197607" y="3862316"/>
            <a:ext cx="8712968" cy="2520280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Ecken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erkennen,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Winkel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berechnen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zwischen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diesem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und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zwei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nächsten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Vertices.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endParaRPr lang="de-CH" sz="1100" dirty="0" smtClean="0">
              <a:solidFill>
                <a:srgbClr val="C0C0C0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	</a:t>
            </a: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double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cosine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fabs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>
                <a:latin typeface="Courier New" pitchFamily="49" charset="0"/>
                <a:ea typeface="Times New Roman"/>
                <a:cs typeface="Courier New" pitchFamily="49" charset="0"/>
              </a:rPr>
              <a:t>angle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][(j+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)%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>
                <a:latin typeface="Courier New" pitchFamily="49" charset="0"/>
                <a:ea typeface="Times New Roman"/>
                <a:cs typeface="Courier New" pitchFamily="49" charset="0"/>
              </a:rPr>
              <a:t>size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()],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][j],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][(j+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)%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>
                <a:latin typeface="Courier New" pitchFamily="49" charset="0"/>
                <a:ea typeface="Times New Roman"/>
                <a:cs typeface="Courier New" pitchFamily="49" charset="0"/>
              </a:rPr>
              <a:t>size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()]));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    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wenn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Winkel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&gt;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81°,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als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Ecke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abspeichern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 err="1" smtClean="0">
                <a:solidFill>
                  <a:srgbClr val="8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de-CH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cosine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0.15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{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corners[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push_back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][(j+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)%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>
                <a:latin typeface="Courier New" pitchFamily="49" charset="0"/>
                <a:ea typeface="Times New Roman"/>
                <a:cs typeface="Courier New" pitchFamily="49" charset="0"/>
              </a:rPr>
              <a:t>size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()]);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}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pic>
        <p:nvPicPr>
          <p:cNvPr id="27" name="Bild 1" descr="D:\Programming\C\Puzzle\Doku\contour_cosinus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95936" y="1556792"/>
            <a:ext cx="4194559" cy="21355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5895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Seitenwände analysieren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Kontur an den Ecken in Seiten unterteilt</a:t>
            </a:r>
          </a:p>
          <a:p>
            <a:r>
              <a:rPr lang="de-CH" dirty="0" smtClean="0"/>
              <a:t>Geschlechtsanalyse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01799" y="3789040"/>
            <a:ext cx="8712968" cy="2736304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 //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Gender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finden: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positiv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negativ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-1,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de-CH" sz="11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endParaRPr lang="de-CH" sz="11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    double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pointPolygonTest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Mat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(corners[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sideCentroids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][j],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de-CH" sz="1100" dirty="0" err="1" smtClean="0">
                <a:solidFill>
                  <a:srgbClr val="8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de-CH" sz="1100" dirty="0" err="1" smtClean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std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de-CH" sz="1100" dirty="0" err="1">
                <a:latin typeface="Courier New" pitchFamily="49" charset="0"/>
                <a:ea typeface="Times New Roman"/>
                <a:cs typeface="Courier New" pitchFamily="49" charset="0"/>
              </a:rPr>
              <a:t>fabs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de-CH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dist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5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{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wenn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praktisch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auf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der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Linie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-&gt;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wir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als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gerade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Kante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angenommen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Neutral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genders[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push_back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}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else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{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wenn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innerhalb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des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Grundrechtecks,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Gender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Negativ,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ansonsten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Gender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Positiv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genders[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push_back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(dist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?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latin typeface="Courier New" pitchFamily="49" charset="0"/>
                <a:ea typeface="Calibri"/>
                <a:cs typeface="Courier New" pitchFamily="49" charset="0"/>
              </a:rPr>
              <a:t>        }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pic>
        <p:nvPicPr>
          <p:cNvPr id="9" name="Bild 3" descr="D:\Programming\C\Puzzle\Doku\seitenschwerpunkt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148710"/>
            <a:ext cx="2751455" cy="264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7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Seitenwände vergleichen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Verschieden Features</a:t>
            </a:r>
          </a:p>
          <a:p>
            <a:r>
              <a:rPr lang="de-CH" dirty="0" err="1" smtClean="0"/>
              <a:t>matchShapes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01799" y="3212976"/>
            <a:ext cx="8712968" cy="1296144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//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überprüfung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der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Ähnlichkeit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mit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matchShapes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results[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push_back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matchShapes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Mat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sidesFiltered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[piece][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piece_side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]),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         </a:t>
            </a:r>
            <a:r>
              <a:rPr lang="en-US" sz="1100" dirty="0" err="1" smtClean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Mat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sidesFiltered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][j]),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CV_CONTOURS_MATCH_I3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));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53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Idee/Ziel</a:t>
            </a:r>
          </a:p>
          <a:p>
            <a:r>
              <a:rPr lang="de-CH" dirty="0" smtClean="0"/>
              <a:t>Planung</a:t>
            </a:r>
          </a:p>
          <a:p>
            <a:r>
              <a:rPr lang="de-CH" dirty="0"/>
              <a:t>Programmablauf</a:t>
            </a:r>
          </a:p>
          <a:p>
            <a:r>
              <a:rPr lang="de-CH" dirty="0" smtClean="0"/>
              <a:t>Implementation</a:t>
            </a:r>
          </a:p>
          <a:p>
            <a:r>
              <a:rPr lang="de-CH" dirty="0" smtClean="0"/>
              <a:t>Mögliche Erweiterungen</a:t>
            </a:r>
          </a:p>
          <a:p>
            <a:r>
              <a:rPr lang="de-CH" dirty="0" smtClean="0"/>
              <a:t>Fazit</a:t>
            </a:r>
          </a:p>
          <a:p>
            <a:r>
              <a:rPr lang="de-CH" dirty="0" smtClean="0"/>
              <a:t>Programm Demo</a:t>
            </a:r>
            <a:endParaRPr lang="de-CH" dirty="0" smtClean="0"/>
          </a:p>
          <a:p>
            <a:pPr lvl="1"/>
            <a:endParaRPr lang="de-CH" dirty="0"/>
          </a:p>
        </p:txBody>
      </p:sp>
      <p:pic>
        <p:nvPicPr>
          <p:cNvPr id="6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60" t="36472" r="50000" b="2715"/>
          <a:stretch/>
        </p:blipFill>
        <p:spPr bwMode="auto">
          <a:xfrm rot="2525426">
            <a:off x="5998336" y="3778495"/>
            <a:ext cx="798741" cy="137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828" t="36401" b="10588"/>
          <a:stretch/>
        </p:blipFill>
        <p:spPr bwMode="auto">
          <a:xfrm rot="2525426">
            <a:off x="7312754" y="3598807"/>
            <a:ext cx="1396180" cy="119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16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Passende Teile Darstellen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Basis-Seitenwand Rot markieren</a:t>
            </a:r>
          </a:p>
          <a:p>
            <a:r>
              <a:rPr lang="de-CH" dirty="0" smtClean="0"/>
              <a:t>Übereinstimmung stärker oder schwächer Grün markieren</a:t>
            </a:r>
          </a:p>
          <a:p>
            <a:r>
              <a:rPr lang="de-CH" dirty="0" err="1" smtClean="0"/>
              <a:t>Bezierkurve</a:t>
            </a:r>
            <a:r>
              <a:rPr lang="de-CH" dirty="0" smtClean="0"/>
              <a:t> zeichnen</a:t>
            </a:r>
          </a:p>
          <a:p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01799" y="3212976"/>
            <a:ext cx="8712968" cy="1728191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80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	  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// Zeichnen der Basis-Seitenwand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de-CH" sz="1100" dirty="0" err="1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std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de-CH" sz="1100" dirty="0" err="1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vector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de-CH" sz="1100" dirty="0" err="1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std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de-CH" sz="1100" dirty="0" err="1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vector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de-CH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cv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de-CH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&gt;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&gt;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temp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temp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sidesFiltered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[piece];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drawContours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imgContSimilar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temp,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piece_side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latin typeface="Courier New" pitchFamily="49" charset="0"/>
                <a:ea typeface="Times New Roman"/>
                <a:cs typeface="Courier New" pitchFamily="49" charset="0"/>
              </a:rPr>
              <a:t>CV_RGB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255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10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8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);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Bild 4" descr="D:\Programming\C\Puzzle\Doku\bezier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816463"/>
            <a:ext cx="2275205" cy="33235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Bild 5" descr="D:\Programming\C\Puzzle\Doku\bezier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819003"/>
            <a:ext cx="3478530" cy="33210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9277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animBg="1"/>
      <p:bldP spid="13" grpId="1" uiExpan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Mögliche Erweiterungen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Bessere </a:t>
            </a:r>
            <a:r>
              <a:rPr lang="de-CH" dirty="0" err="1" smtClean="0"/>
              <a:t>Binarisierung</a:t>
            </a:r>
            <a:endParaRPr lang="de-CH" dirty="0" smtClean="0"/>
          </a:p>
          <a:p>
            <a:r>
              <a:rPr lang="de-CH" dirty="0" smtClean="0"/>
              <a:t>Eigene Features erstellen und anwenden</a:t>
            </a:r>
            <a:endParaRPr lang="de-CH" dirty="0" smtClean="0"/>
          </a:p>
          <a:p>
            <a:r>
              <a:rPr lang="de-CH" dirty="0" smtClean="0"/>
              <a:t>Nebst geometrischen Features auch Farbähnlichkeit berücksichtigen</a:t>
            </a:r>
          </a:p>
          <a:p>
            <a:r>
              <a:rPr lang="de-CH" dirty="0" smtClean="0"/>
              <a:t>Leerraum-Minimierung</a:t>
            </a:r>
            <a:endParaRPr lang="de-CH" dirty="0" smtClean="0"/>
          </a:p>
          <a:p>
            <a:r>
              <a:rPr lang="de-CH" dirty="0" smtClean="0"/>
              <a:t>Puzzle automatisch zusammensetzen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4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60" t="36472" r="50000" b="2715"/>
          <a:stretch/>
        </p:blipFill>
        <p:spPr bwMode="auto">
          <a:xfrm rot="2525426">
            <a:off x="5998336" y="3778495"/>
            <a:ext cx="798741" cy="137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828" t="36401" b="10588"/>
          <a:stretch/>
        </p:blipFill>
        <p:spPr bwMode="auto">
          <a:xfrm rot="2525426">
            <a:off x="7312754" y="3598807"/>
            <a:ext cx="1396180" cy="119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95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 smtClean="0"/>
              <a:t>Qt</a:t>
            </a:r>
            <a:r>
              <a:rPr lang="de-CH" dirty="0" smtClean="0"/>
              <a:t> und </a:t>
            </a:r>
            <a:r>
              <a:rPr lang="de-CH" dirty="0" err="1" smtClean="0"/>
              <a:t>OpenCV</a:t>
            </a:r>
            <a:r>
              <a:rPr lang="de-CH" dirty="0" smtClean="0"/>
              <a:t> sehr umfangreich</a:t>
            </a:r>
          </a:p>
          <a:p>
            <a:r>
              <a:rPr lang="de-CH" dirty="0" smtClean="0"/>
              <a:t>Viele Funktionen</a:t>
            </a:r>
          </a:p>
          <a:p>
            <a:r>
              <a:rPr lang="de-CH" dirty="0" smtClean="0"/>
              <a:t>C++ </a:t>
            </a:r>
          </a:p>
          <a:p>
            <a:r>
              <a:rPr lang="de-CH" dirty="0" smtClean="0"/>
              <a:t>Guter Einstieg in die Bildverarbeitung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4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60" t="36472" r="50000" b="2715"/>
          <a:stretch/>
        </p:blipFill>
        <p:spPr bwMode="auto">
          <a:xfrm rot="2525426">
            <a:off x="5998336" y="3778495"/>
            <a:ext cx="798741" cy="137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828" t="36401" b="10588"/>
          <a:stretch/>
        </p:blipFill>
        <p:spPr bwMode="auto">
          <a:xfrm rot="2525426">
            <a:off x="7312754" y="3598807"/>
            <a:ext cx="1396180" cy="119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2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Programm 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</p:txBody>
      </p:sp>
      <p:pic>
        <p:nvPicPr>
          <p:cNvPr id="3074" name="Picture 2" descr="C:\Users\Marcel\Pictures\Screenpresso\2013-01-03_00h14_35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568348" cy="510728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9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idee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Viele verschiedene Projekte</a:t>
            </a:r>
          </a:p>
          <a:p>
            <a:r>
              <a:rPr lang="de-CH" dirty="0" err="1" smtClean="0"/>
              <a:t>Heblomat</a:t>
            </a:r>
            <a:endParaRPr lang="de-CH" dirty="0" smtClean="0"/>
          </a:p>
          <a:p>
            <a:r>
              <a:rPr lang="de-CH" dirty="0" smtClean="0"/>
              <a:t>Notenerkennung</a:t>
            </a:r>
          </a:p>
          <a:p>
            <a:r>
              <a:rPr lang="de-CH" dirty="0" err="1" smtClean="0"/>
              <a:t>Füllstandtracker</a:t>
            </a:r>
            <a:endParaRPr lang="de-CH" dirty="0" smtClean="0"/>
          </a:p>
          <a:p>
            <a:r>
              <a:rPr lang="de-CH" dirty="0" smtClean="0"/>
              <a:t>Challenge (Aufgabe für eine </a:t>
            </a:r>
            <a:r>
              <a:rPr lang="de-CH" dirty="0" err="1" smtClean="0"/>
              <a:t>Internetchallenge</a:t>
            </a:r>
            <a:r>
              <a:rPr lang="de-CH" dirty="0" smtClean="0"/>
              <a:t>)</a:t>
            </a:r>
          </a:p>
          <a:p>
            <a:r>
              <a:rPr lang="de-CH" dirty="0" smtClean="0"/>
              <a:t>Wo ist Walter</a:t>
            </a:r>
          </a:p>
          <a:p>
            <a:r>
              <a:rPr lang="de-CH" dirty="0" smtClean="0"/>
              <a:t>Puzzle</a:t>
            </a:r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6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60" t="36472" r="50000" b="2715"/>
          <a:stretch/>
        </p:blipFill>
        <p:spPr bwMode="auto">
          <a:xfrm rot="2525426">
            <a:off x="5998336" y="3778495"/>
            <a:ext cx="798741" cy="137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828" t="36401" b="10588"/>
          <a:stretch/>
        </p:blipFill>
        <p:spPr bwMode="auto">
          <a:xfrm rot="2525426">
            <a:off x="7312754" y="3598807"/>
            <a:ext cx="1396180" cy="119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88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Wir erkennen quadratische Puzzleteile und können sagen, wohin welcher Rand kommt</a:t>
            </a:r>
          </a:p>
          <a:p>
            <a:endParaRPr lang="de-CH" dirty="0" smtClean="0"/>
          </a:p>
        </p:txBody>
      </p:sp>
      <p:pic>
        <p:nvPicPr>
          <p:cNvPr id="9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60" t="36472" r="50000" b="2715"/>
          <a:stretch/>
        </p:blipFill>
        <p:spPr bwMode="auto">
          <a:xfrm>
            <a:off x="1718027" y="2749735"/>
            <a:ext cx="1204822" cy="206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828" t="36401" b="10588"/>
          <a:stretch/>
        </p:blipFill>
        <p:spPr bwMode="auto">
          <a:xfrm>
            <a:off x="5018104" y="2813829"/>
            <a:ext cx="2106001" cy="180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>
          <a:xfrm>
            <a:off x="2536240" y="3037767"/>
            <a:ext cx="693955" cy="17981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feil nach rechts 5"/>
          <p:cNvSpPr/>
          <p:nvPr/>
        </p:nvSpPr>
        <p:spPr>
          <a:xfrm>
            <a:off x="3347864" y="3539580"/>
            <a:ext cx="1531482" cy="622231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5018104" y="2984510"/>
            <a:ext cx="693955" cy="1798171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Pflichtenheft definiert</a:t>
            </a:r>
          </a:p>
          <a:p>
            <a:r>
              <a:rPr lang="de-CH" dirty="0" smtClean="0"/>
              <a:t>Erste Zeilen in </a:t>
            </a:r>
            <a:r>
              <a:rPr lang="de-CH" dirty="0" err="1" smtClean="0"/>
              <a:t>OpenCV</a:t>
            </a:r>
            <a:r>
              <a:rPr lang="de-CH" dirty="0" smtClean="0"/>
              <a:t> gemeinsam geschrieben</a:t>
            </a:r>
          </a:p>
          <a:p>
            <a:r>
              <a:rPr lang="de-CH" dirty="0" smtClean="0"/>
              <a:t>Arbeitsaufteilung</a:t>
            </a:r>
          </a:p>
          <a:p>
            <a:r>
              <a:rPr lang="de-CH" b="1" dirty="0" err="1" smtClean="0"/>
              <a:t>Git</a:t>
            </a:r>
            <a:r>
              <a:rPr lang="de-CH" dirty="0" smtClean="0"/>
              <a:t> Version </a:t>
            </a:r>
            <a:r>
              <a:rPr lang="de-CH" dirty="0" err="1" smtClean="0"/>
              <a:t>Control</a:t>
            </a:r>
            <a:r>
              <a:rPr lang="de-CH" dirty="0" smtClean="0"/>
              <a:t> System</a:t>
            </a:r>
          </a:p>
          <a:p>
            <a:endParaRPr lang="de-CH" dirty="0"/>
          </a:p>
        </p:txBody>
      </p:sp>
      <p:pic>
        <p:nvPicPr>
          <p:cNvPr id="7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60" t="36472" r="50000" b="2715"/>
          <a:stretch/>
        </p:blipFill>
        <p:spPr bwMode="auto">
          <a:xfrm rot="2525426">
            <a:off x="5998336" y="3778495"/>
            <a:ext cx="798741" cy="137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828" t="36401" b="10588"/>
          <a:stretch/>
        </p:blipFill>
        <p:spPr bwMode="auto">
          <a:xfrm rot="2525426">
            <a:off x="7312754" y="3598807"/>
            <a:ext cx="1396180" cy="119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Pflichtenheft  Programmablauf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Bild einlesen</a:t>
            </a:r>
          </a:p>
          <a:p>
            <a:r>
              <a:rPr lang="de-CH" dirty="0" err="1" smtClean="0"/>
              <a:t>Binarisieren</a:t>
            </a:r>
            <a:endParaRPr lang="de-CH" dirty="0" smtClean="0"/>
          </a:p>
          <a:p>
            <a:r>
              <a:rPr lang="de-CH" dirty="0" smtClean="0"/>
              <a:t>Linien erkennen</a:t>
            </a:r>
          </a:p>
          <a:p>
            <a:r>
              <a:rPr lang="de-CH" dirty="0" smtClean="0"/>
              <a:t>Ecken erkennen</a:t>
            </a:r>
          </a:p>
          <a:p>
            <a:r>
              <a:rPr lang="de-CH" dirty="0" smtClean="0"/>
              <a:t>Alle Teile mit Labels versehen</a:t>
            </a:r>
          </a:p>
          <a:p>
            <a:r>
              <a:rPr lang="de-CH" dirty="0" smtClean="0"/>
              <a:t>Features definieren</a:t>
            </a:r>
          </a:p>
          <a:p>
            <a:r>
              <a:rPr lang="de-CH" dirty="0" smtClean="0"/>
              <a:t>Teile vergleichen</a:t>
            </a:r>
          </a:p>
          <a:p>
            <a:r>
              <a:rPr lang="de-CH" dirty="0" smtClean="0"/>
              <a:t>Beste Übereinstimmung darstellen</a:t>
            </a:r>
          </a:p>
          <a:p>
            <a:endParaRPr lang="de-CH" dirty="0" smtClean="0"/>
          </a:p>
          <a:p>
            <a:pPr lvl="2"/>
            <a:endParaRPr lang="de-CH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704" y1="26797" x2="8939" y2="4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87928"/>
            <a:ext cx="17049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015" y="980728"/>
            <a:ext cx="20859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Gruppieren 28"/>
          <p:cNvGrpSpPr/>
          <p:nvPr/>
        </p:nvGrpSpPr>
        <p:grpSpPr>
          <a:xfrm>
            <a:off x="4771604" y="2513457"/>
            <a:ext cx="2085975" cy="2133600"/>
            <a:chOff x="4771604" y="2513457"/>
            <a:chExt cx="2085975" cy="2133600"/>
          </a:xfrm>
        </p:grpSpPr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1604" y="2513457"/>
              <a:ext cx="2085975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Gerade Verbindung 4"/>
            <p:cNvCxnSpPr/>
            <p:nvPr/>
          </p:nvCxnSpPr>
          <p:spPr>
            <a:xfrm>
              <a:off x="5004048" y="2873499"/>
              <a:ext cx="0" cy="70675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H="1">
              <a:off x="6084168" y="2784421"/>
              <a:ext cx="72008" cy="70675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6120172" y="3580257"/>
              <a:ext cx="36004" cy="70675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5004048" y="4169643"/>
              <a:ext cx="64807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flipV="1">
              <a:off x="5636518" y="4097635"/>
              <a:ext cx="648072" cy="7200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flipH="1" flipV="1">
              <a:off x="5004048" y="3665587"/>
              <a:ext cx="72008" cy="62142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5635191" y="2873499"/>
              <a:ext cx="591666" cy="4453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flipV="1">
              <a:off x="4911291" y="2873499"/>
              <a:ext cx="648072" cy="7200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6637014" y="2513457"/>
            <a:ext cx="2085975" cy="2133600"/>
            <a:chOff x="5484886" y="2780926"/>
            <a:chExt cx="2085975" cy="2133600"/>
          </a:xfrm>
        </p:grpSpPr>
        <p:pic>
          <p:nvPicPr>
            <p:cNvPr id="37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886" y="2780926"/>
              <a:ext cx="2085975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Ellipse 23"/>
            <p:cNvSpPr/>
            <p:nvPr/>
          </p:nvSpPr>
          <p:spPr>
            <a:xfrm>
              <a:off x="5588100" y="3098785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5705450" y="4291828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0" name="Ellipse 39"/>
            <p:cNvSpPr/>
            <p:nvPr/>
          </p:nvSpPr>
          <p:spPr>
            <a:xfrm>
              <a:off x="6732240" y="4243770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6732240" y="3076227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4771604" y="4169643"/>
            <a:ext cx="2085975" cy="2133600"/>
            <a:chOff x="4771604" y="4169643"/>
            <a:chExt cx="2085975" cy="2133600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4771604" y="4169643"/>
              <a:ext cx="2085975" cy="2133600"/>
              <a:chOff x="5484886" y="2780926"/>
              <a:chExt cx="2085975" cy="2133600"/>
            </a:xfrm>
          </p:grpSpPr>
          <p:pic>
            <p:nvPicPr>
              <p:cNvPr id="44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4886" y="2780926"/>
                <a:ext cx="2085975" cy="2133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5" name="Ellipse 44"/>
              <p:cNvSpPr/>
              <p:nvPr/>
            </p:nvSpPr>
            <p:spPr>
              <a:xfrm>
                <a:off x="5588100" y="3098785"/>
                <a:ext cx="234701" cy="21856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Ellipse 45"/>
              <p:cNvSpPr/>
              <p:nvPr/>
            </p:nvSpPr>
            <p:spPr>
              <a:xfrm>
                <a:off x="5705450" y="4291828"/>
                <a:ext cx="234701" cy="21856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6732240" y="4243770"/>
                <a:ext cx="234701" cy="21856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6732240" y="3076227"/>
                <a:ext cx="234701" cy="21856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16638" y="4935486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2800" b="1" dirty="0" smtClean="0">
                  <a:solidFill>
                    <a:schemeClr val="bg1"/>
                  </a:solidFill>
                  <a:latin typeface="Arial Black" pitchFamily="34" charset="0"/>
                </a:rPr>
                <a:t>1</a:t>
              </a:r>
              <a:endParaRPr lang="en-US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6412836" y="4242919"/>
            <a:ext cx="2133600" cy="2085975"/>
            <a:chOff x="6412836" y="4242919"/>
            <a:chExt cx="2133600" cy="2085975"/>
          </a:xfrm>
        </p:grpSpPr>
        <p:grpSp>
          <p:nvGrpSpPr>
            <p:cNvPr id="50" name="Gruppieren 49"/>
            <p:cNvGrpSpPr/>
            <p:nvPr/>
          </p:nvGrpSpPr>
          <p:grpSpPr>
            <a:xfrm rot="5400000">
              <a:off x="6436648" y="4219107"/>
              <a:ext cx="2085975" cy="2133600"/>
              <a:chOff x="5484886" y="2780926"/>
              <a:chExt cx="2085975" cy="2133600"/>
            </a:xfrm>
          </p:grpSpPr>
          <p:pic>
            <p:nvPicPr>
              <p:cNvPr id="51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4886" y="2780926"/>
                <a:ext cx="2085975" cy="2133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2" name="Ellipse 51"/>
              <p:cNvSpPr/>
              <p:nvPr/>
            </p:nvSpPr>
            <p:spPr>
              <a:xfrm>
                <a:off x="5588100" y="3098785"/>
                <a:ext cx="234701" cy="21856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Ellipse 52"/>
              <p:cNvSpPr/>
              <p:nvPr/>
            </p:nvSpPr>
            <p:spPr>
              <a:xfrm>
                <a:off x="5705450" y="4291828"/>
                <a:ext cx="234701" cy="21856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6732240" y="4243770"/>
                <a:ext cx="234701" cy="21856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6732240" y="3076227"/>
                <a:ext cx="234701" cy="21856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6" name="Textfeld 55"/>
            <p:cNvSpPr txBox="1"/>
            <p:nvPr/>
          </p:nvSpPr>
          <p:spPr>
            <a:xfrm>
              <a:off x="7380312" y="4928987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2800" b="1" dirty="0" smtClean="0">
                  <a:solidFill>
                    <a:schemeClr val="bg1"/>
                  </a:solidFill>
                  <a:latin typeface="Arial Black" pitchFamily="34" charset="0"/>
                </a:rPr>
                <a:t>2</a:t>
              </a:r>
              <a:endParaRPr lang="en-US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6123176" y="4595813"/>
            <a:ext cx="1136129" cy="1185654"/>
            <a:chOff x="6123176" y="4595813"/>
            <a:chExt cx="1136129" cy="1185654"/>
          </a:xfrm>
        </p:grpSpPr>
        <p:sp>
          <p:nvSpPr>
            <p:cNvPr id="34" name="Freihandform 33"/>
            <p:cNvSpPr/>
            <p:nvPr/>
          </p:nvSpPr>
          <p:spPr>
            <a:xfrm>
              <a:off x="6123176" y="4595813"/>
              <a:ext cx="461146" cy="1185654"/>
            </a:xfrm>
            <a:custGeom>
              <a:avLst/>
              <a:gdLst>
                <a:gd name="connsiteX0" fmla="*/ 32355 w 461146"/>
                <a:gd name="connsiteY0" fmla="*/ 0 h 1185654"/>
                <a:gd name="connsiteX1" fmla="*/ 1399 w 461146"/>
                <a:gd name="connsiteY1" fmla="*/ 335756 h 1185654"/>
                <a:gd name="connsiteX2" fmla="*/ 72837 w 461146"/>
                <a:gd name="connsiteY2" fmla="*/ 440531 h 1185654"/>
                <a:gd name="connsiteX3" fmla="*/ 187137 w 461146"/>
                <a:gd name="connsiteY3" fmla="*/ 361950 h 1185654"/>
                <a:gd name="connsiteX4" fmla="*/ 263337 w 461146"/>
                <a:gd name="connsiteY4" fmla="*/ 316706 h 1185654"/>
                <a:gd name="connsiteX5" fmla="*/ 410974 w 461146"/>
                <a:gd name="connsiteY5" fmla="*/ 371475 h 1185654"/>
                <a:gd name="connsiteX6" fmla="*/ 460980 w 461146"/>
                <a:gd name="connsiteY6" fmla="*/ 564356 h 1185654"/>
                <a:gd name="connsiteX7" fmla="*/ 422880 w 461146"/>
                <a:gd name="connsiteY7" fmla="*/ 702468 h 1185654"/>
                <a:gd name="connsiteX8" fmla="*/ 315724 w 461146"/>
                <a:gd name="connsiteY8" fmla="*/ 769143 h 1185654"/>
                <a:gd name="connsiteX9" fmla="*/ 268099 w 461146"/>
                <a:gd name="connsiteY9" fmla="*/ 771525 h 1185654"/>
                <a:gd name="connsiteX10" fmla="*/ 232380 w 461146"/>
                <a:gd name="connsiteY10" fmla="*/ 759618 h 1185654"/>
                <a:gd name="connsiteX11" fmla="*/ 170468 w 461146"/>
                <a:gd name="connsiteY11" fmla="*/ 721518 h 1185654"/>
                <a:gd name="connsiteX12" fmla="*/ 141893 w 461146"/>
                <a:gd name="connsiteY12" fmla="*/ 681037 h 1185654"/>
                <a:gd name="connsiteX13" fmla="*/ 108555 w 461146"/>
                <a:gd name="connsiteY13" fmla="*/ 664368 h 1185654"/>
                <a:gd name="connsiteX14" fmla="*/ 27593 w 461146"/>
                <a:gd name="connsiteY14" fmla="*/ 683418 h 1185654"/>
                <a:gd name="connsiteX15" fmla="*/ 6162 w 461146"/>
                <a:gd name="connsiteY15" fmla="*/ 790575 h 1185654"/>
                <a:gd name="connsiteX16" fmla="*/ 15687 w 461146"/>
                <a:gd name="connsiteY16" fmla="*/ 942975 h 1185654"/>
                <a:gd name="connsiteX17" fmla="*/ 49024 w 461146"/>
                <a:gd name="connsiteY17" fmla="*/ 1171575 h 1185654"/>
                <a:gd name="connsiteX18" fmla="*/ 49024 w 461146"/>
                <a:gd name="connsiteY18" fmla="*/ 1162050 h 1185654"/>
                <a:gd name="connsiteX19" fmla="*/ 49024 w 461146"/>
                <a:gd name="connsiteY19" fmla="*/ 1162050 h 118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1146" h="1185654">
                  <a:moveTo>
                    <a:pt x="32355" y="0"/>
                  </a:moveTo>
                  <a:cubicBezTo>
                    <a:pt x="13503" y="131167"/>
                    <a:pt x="-5348" y="262334"/>
                    <a:pt x="1399" y="335756"/>
                  </a:cubicBezTo>
                  <a:cubicBezTo>
                    <a:pt x="8146" y="409178"/>
                    <a:pt x="41881" y="436165"/>
                    <a:pt x="72837" y="440531"/>
                  </a:cubicBezTo>
                  <a:cubicBezTo>
                    <a:pt x="103793" y="444897"/>
                    <a:pt x="155387" y="382587"/>
                    <a:pt x="187137" y="361950"/>
                  </a:cubicBezTo>
                  <a:cubicBezTo>
                    <a:pt x="218887" y="341313"/>
                    <a:pt x="226031" y="315119"/>
                    <a:pt x="263337" y="316706"/>
                  </a:cubicBezTo>
                  <a:cubicBezTo>
                    <a:pt x="300643" y="318293"/>
                    <a:pt x="378034" y="330200"/>
                    <a:pt x="410974" y="371475"/>
                  </a:cubicBezTo>
                  <a:cubicBezTo>
                    <a:pt x="443914" y="412750"/>
                    <a:pt x="458996" y="509191"/>
                    <a:pt x="460980" y="564356"/>
                  </a:cubicBezTo>
                  <a:cubicBezTo>
                    <a:pt x="462964" y="619521"/>
                    <a:pt x="447089" y="668337"/>
                    <a:pt x="422880" y="702468"/>
                  </a:cubicBezTo>
                  <a:cubicBezTo>
                    <a:pt x="398671" y="736599"/>
                    <a:pt x="341521" y="757634"/>
                    <a:pt x="315724" y="769143"/>
                  </a:cubicBezTo>
                  <a:cubicBezTo>
                    <a:pt x="289927" y="780652"/>
                    <a:pt x="281990" y="773113"/>
                    <a:pt x="268099" y="771525"/>
                  </a:cubicBezTo>
                  <a:cubicBezTo>
                    <a:pt x="254208" y="769937"/>
                    <a:pt x="248652" y="767953"/>
                    <a:pt x="232380" y="759618"/>
                  </a:cubicBezTo>
                  <a:cubicBezTo>
                    <a:pt x="216108" y="751284"/>
                    <a:pt x="185549" y="734615"/>
                    <a:pt x="170468" y="721518"/>
                  </a:cubicBezTo>
                  <a:cubicBezTo>
                    <a:pt x="155387" y="708421"/>
                    <a:pt x="152212" y="690562"/>
                    <a:pt x="141893" y="681037"/>
                  </a:cubicBezTo>
                  <a:cubicBezTo>
                    <a:pt x="131574" y="671512"/>
                    <a:pt x="127605" y="663971"/>
                    <a:pt x="108555" y="664368"/>
                  </a:cubicBezTo>
                  <a:cubicBezTo>
                    <a:pt x="89505" y="664765"/>
                    <a:pt x="44658" y="662384"/>
                    <a:pt x="27593" y="683418"/>
                  </a:cubicBezTo>
                  <a:cubicBezTo>
                    <a:pt x="10528" y="704452"/>
                    <a:pt x="8146" y="747316"/>
                    <a:pt x="6162" y="790575"/>
                  </a:cubicBezTo>
                  <a:cubicBezTo>
                    <a:pt x="4178" y="833834"/>
                    <a:pt x="8543" y="879475"/>
                    <a:pt x="15687" y="942975"/>
                  </a:cubicBezTo>
                  <a:cubicBezTo>
                    <a:pt x="22831" y="1006475"/>
                    <a:pt x="43468" y="1135063"/>
                    <a:pt x="49024" y="1171575"/>
                  </a:cubicBezTo>
                  <a:cubicBezTo>
                    <a:pt x="54580" y="1208087"/>
                    <a:pt x="49024" y="1162050"/>
                    <a:pt x="49024" y="1162050"/>
                  </a:cubicBezTo>
                  <a:lnTo>
                    <a:pt x="49024" y="116205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6907878" y="4633840"/>
              <a:ext cx="351427" cy="998648"/>
            </a:xfrm>
            <a:custGeom>
              <a:avLst/>
              <a:gdLst>
                <a:gd name="connsiteX0" fmla="*/ 32355 w 461146"/>
                <a:gd name="connsiteY0" fmla="*/ 0 h 1185654"/>
                <a:gd name="connsiteX1" fmla="*/ 1399 w 461146"/>
                <a:gd name="connsiteY1" fmla="*/ 335756 h 1185654"/>
                <a:gd name="connsiteX2" fmla="*/ 72837 w 461146"/>
                <a:gd name="connsiteY2" fmla="*/ 440531 h 1185654"/>
                <a:gd name="connsiteX3" fmla="*/ 187137 w 461146"/>
                <a:gd name="connsiteY3" fmla="*/ 361950 h 1185654"/>
                <a:gd name="connsiteX4" fmla="*/ 263337 w 461146"/>
                <a:gd name="connsiteY4" fmla="*/ 316706 h 1185654"/>
                <a:gd name="connsiteX5" fmla="*/ 410974 w 461146"/>
                <a:gd name="connsiteY5" fmla="*/ 371475 h 1185654"/>
                <a:gd name="connsiteX6" fmla="*/ 460980 w 461146"/>
                <a:gd name="connsiteY6" fmla="*/ 564356 h 1185654"/>
                <a:gd name="connsiteX7" fmla="*/ 422880 w 461146"/>
                <a:gd name="connsiteY7" fmla="*/ 702468 h 1185654"/>
                <a:gd name="connsiteX8" fmla="*/ 315724 w 461146"/>
                <a:gd name="connsiteY8" fmla="*/ 769143 h 1185654"/>
                <a:gd name="connsiteX9" fmla="*/ 268099 w 461146"/>
                <a:gd name="connsiteY9" fmla="*/ 771525 h 1185654"/>
                <a:gd name="connsiteX10" fmla="*/ 232380 w 461146"/>
                <a:gd name="connsiteY10" fmla="*/ 759618 h 1185654"/>
                <a:gd name="connsiteX11" fmla="*/ 170468 w 461146"/>
                <a:gd name="connsiteY11" fmla="*/ 721518 h 1185654"/>
                <a:gd name="connsiteX12" fmla="*/ 141893 w 461146"/>
                <a:gd name="connsiteY12" fmla="*/ 681037 h 1185654"/>
                <a:gd name="connsiteX13" fmla="*/ 108555 w 461146"/>
                <a:gd name="connsiteY13" fmla="*/ 664368 h 1185654"/>
                <a:gd name="connsiteX14" fmla="*/ 27593 w 461146"/>
                <a:gd name="connsiteY14" fmla="*/ 683418 h 1185654"/>
                <a:gd name="connsiteX15" fmla="*/ 6162 w 461146"/>
                <a:gd name="connsiteY15" fmla="*/ 790575 h 1185654"/>
                <a:gd name="connsiteX16" fmla="*/ 15687 w 461146"/>
                <a:gd name="connsiteY16" fmla="*/ 942975 h 1185654"/>
                <a:gd name="connsiteX17" fmla="*/ 49024 w 461146"/>
                <a:gd name="connsiteY17" fmla="*/ 1171575 h 1185654"/>
                <a:gd name="connsiteX18" fmla="*/ 49024 w 461146"/>
                <a:gd name="connsiteY18" fmla="*/ 1162050 h 1185654"/>
                <a:gd name="connsiteX19" fmla="*/ 49024 w 461146"/>
                <a:gd name="connsiteY19" fmla="*/ 1162050 h 118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1146" h="1185654">
                  <a:moveTo>
                    <a:pt x="32355" y="0"/>
                  </a:moveTo>
                  <a:cubicBezTo>
                    <a:pt x="13503" y="131167"/>
                    <a:pt x="-5348" y="262334"/>
                    <a:pt x="1399" y="335756"/>
                  </a:cubicBezTo>
                  <a:cubicBezTo>
                    <a:pt x="8146" y="409178"/>
                    <a:pt x="41881" y="436165"/>
                    <a:pt x="72837" y="440531"/>
                  </a:cubicBezTo>
                  <a:cubicBezTo>
                    <a:pt x="103793" y="444897"/>
                    <a:pt x="155387" y="382587"/>
                    <a:pt x="187137" y="361950"/>
                  </a:cubicBezTo>
                  <a:cubicBezTo>
                    <a:pt x="218887" y="341313"/>
                    <a:pt x="226031" y="315119"/>
                    <a:pt x="263337" y="316706"/>
                  </a:cubicBezTo>
                  <a:cubicBezTo>
                    <a:pt x="300643" y="318293"/>
                    <a:pt x="378034" y="330200"/>
                    <a:pt x="410974" y="371475"/>
                  </a:cubicBezTo>
                  <a:cubicBezTo>
                    <a:pt x="443914" y="412750"/>
                    <a:pt x="458996" y="509191"/>
                    <a:pt x="460980" y="564356"/>
                  </a:cubicBezTo>
                  <a:cubicBezTo>
                    <a:pt x="462964" y="619521"/>
                    <a:pt x="447089" y="668337"/>
                    <a:pt x="422880" y="702468"/>
                  </a:cubicBezTo>
                  <a:cubicBezTo>
                    <a:pt x="398671" y="736599"/>
                    <a:pt x="341521" y="757634"/>
                    <a:pt x="315724" y="769143"/>
                  </a:cubicBezTo>
                  <a:cubicBezTo>
                    <a:pt x="289927" y="780652"/>
                    <a:pt x="281990" y="773113"/>
                    <a:pt x="268099" y="771525"/>
                  </a:cubicBezTo>
                  <a:cubicBezTo>
                    <a:pt x="254208" y="769937"/>
                    <a:pt x="248652" y="767953"/>
                    <a:pt x="232380" y="759618"/>
                  </a:cubicBezTo>
                  <a:cubicBezTo>
                    <a:pt x="216108" y="751284"/>
                    <a:pt x="185549" y="734615"/>
                    <a:pt x="170468" y="721518"/>
                  </a:cubicBezTo>
                  <a:cubicBezTo>
                    <a:pt x="155387" y="708421"/>
                    <a:pt x="152212" y="690562"/>
                    <a:pt x="141893" y="681037"/>
                  </a:cubicBezTo>
                  <a:cubicBezTo>
                    <a:pt x="131574" y="671512"/>
                    <a:pt x="127605" y="663971"/>
                    <a:pt x="108555" y="664368"/>
                  </a:cubicBezTo>
                  <a:cubicBezTo>
                    <a:pt x="89505" y="664765"/>
                    <a:pt x="44658" y="662384"/>
                    <a:pt x="27593" y="683418"/>
                  </a:cubicBezTo>
                  <a:cubicBezTo>
                    <a:pt x="10528" y="704452"/>
                    <a:pt x="8146" y="747316"/>
                    <a:pt x="6162" y="790575"/>
                  </a:cubicBezTo>
                  <a:cubicBezTo>
                    <a:pt x="4178" y="833834"/>
                    <a:pt x="8543" y="879475"/>
                    <a:pt x="15687" y="942975"/>
                  </a:cubicBezTo>
                  <a:cubicBezTo>
                    <a:pt x="22831" y="1006475"/>
                    <a:pt x="43468" y="1135063"/>
                    <a:pt x="49024" y="1171575"/>
                  </a:cubicBezTo>
                  <a:cubicBezTo>
                    <a:pt x="54580" y="1208087"/>
                    <a:pt x="49024" y="1162050"/>
                    <a:pt x="49024" y="1162050"/>
                  </a:cubicBezTo>
                  <a:lnTo>
                    <a:pt x="49024" y="1162050"/>
                  </a:ln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ihandform 37"/>
            <p:cNvSpPr/>
            <p:nvPr/>
          </p:nvSpPr>
          <p:spPr>
            <a:xfrm>
              <a:off x="6592448" y="5075989"/>
              <a:ext cx="571840" cy="114608"/>
            </a:xfrm>
            <a:custGeom>
              <a:avLst/>
              <a:gdLst>
                <a:gd name="connsiteX0" fmla="*/ 0 w 571840"/>
                <a:gd name="connsiteY0" fmla="*/ 42934 h 114608"/>
                <a:gd name="connsiteX1" fmla="*/ 140494 w 571840"/>
                <a:gd name="connsiteY1" fmla="*/ 114372 h 114608"/>
                <a:gd name="connsiteX2" fmla="*/ 402432 w 571840"/>
                <a:gd name="connsiteY2" fmla="*/ 21503 h 114608"/>
                <a:gd name="connsiteX3" fmla="*/ 557213 w 571840"/>
                <a:gd name="connsiteY3" fmla="*/ 7216 h 114608"/>
                <a:gd name="connsiteX4" fmla="*/ 566738 w 571840"/>
                <a:gd name="connsiteY4" fmla="*/ 72 h 114608"/>
                <a:gd name="connsiteX5" fmla="*/ 569119 w 571840"/>
                <a:gd name="connsiteY5" fmla="*/ 4834 h 114608"/>
                <a:gd name="connsiteX6" fmla="*/ 569119 w 571840"/>
                <a:gd name="connsiteY6" fmla="*/ 23884 h 11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840" h="114608">
                  <a:moveTo>
                    <a:pt x="0" y="42934"/>
                  </a:moveTo>
                  <a:cubicBezTo>
                    <a:pt x="36711" y="80439"/>
                    <a:pt x="73422" y="117944"/>
                    <a:pt x="140494" y="114372"/>
                  </a:cubicBezTo>
                  <a:cubicBezTo>
                    <a:pt x="207566" y="110800"/>
                    <a:pt x="332979" y="39362"/>
                    <a:pt x="402432" y="21503"/>
                  </a:cubicBezTo>
                  <a:cubicBezTo>
                    <a:pt x="471885" y="3644"/>
                    <a:pt x="529829" y="10788"/>
                    <a:pt x="557213" y="7216"/>
                  </a:cubicBezTo>
                  <a:cubicBezTo>
                    <a:pt x="584597" y="3644"/>
                    <a:pt x="564754" y="469"/>
                    <a:pt x="566738" y="72"/>
                  </a:cubicBezTo>
                  <a:cubicBezTo>
                    <a:pt x="568722" y="-325"/>
                    <a:pt x="568722" y="865"/>
                    <a:pt x="569119" y="4834"/>
                  </a:cubicBezTo>
                  <a:cubicBezTo>
                    <a:pt x="569516" y="8803"/>
                    <a:pt x="569317" y="16343"/>
                    <a:pt x="569119" y="23884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503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Erste Zeilen in </a:t>
            </a:r>
            <a:r>
              <a:rPr lang="de-CH" dirty="0" err="1" smtClean="0"/>
              <a:t>OpenCV</a:t>
            </a:r>
            <a:r>
              <a:rPr lang="de-CH" dirty="0" smtClean="0"/>
              <a:t> gemeinsam geschrieben (hier: Grobübersicht)</a:t>
            </a:r>
          </a:p>
        </p:txBody>
      </p:sp>
      <p:pic>
        <p:nvPicPr>
          <p:cNvPr id="3074" name="Picture 2" descr="C:\Users\Cyril\Pictures\Screenpresso\2013-01-04_11h06_57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890713" y="2085181"/>
            <a:ext cx="5362575" cy="3648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Aufteilung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 smtClean="0"/>
          </a:p>
        </p:txBody>
      </p:sp>
      <p:pic>
        <p:nvPicPr>
          <p:cNvPr id="4098" name="Picture 2" descr="C:\Users\Cyril\Pictures\Screenpresso\2013-01-04_11h08_31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60126" y="1916832"/>
            <a:ext cx="8288338" cy="4171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Aufteilung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 smtClean="0"/>
          </a:p>
        </p:txBody>
      </p:sp>
      <p:pic>
        <p:nvPicPr>
          <p:cNvPr id="5122" name="Picture 2" descr="C:\Users\Cyril\Pictures\Screenpresso\2013-01-04_11h13_14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67544" y="1603970"/>
            <a:ext cx="8269288" cy="4705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472</Words>
  <Application>Microsoft Office PowerPoint</Application>
  <PresentationFormat>Bildschirmpräsentation (4:3)</PresentationFormat>
  <Paragraphs>133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Horizont</vt:lpstr>
      <vt:lpstr>Puzzle Solver</vt:lpstr>
      <vt:lpstr>Inhalt</vt:lpstr>
      <vt:lpstr>idee</vt:lpstr>
      <vt:lpstr>Ziel</vt:lpstr>
      <vt:lpstr>Planung</vt:lpstr>
      <vt:lpstr>Pflichtenheft  Programmablauf</vt:lpstr>
      <vt:lpstr>Planung</vt:lpstr>
      <vt:lpstr>Aufteilung</vt:lpstr>
      <vt:lpstr>Aufteilung</vt:lpstr>
      <vt:lpstr>Git Version Control System</vt:lpstr>
      <vt:lpstr>Git Version Control System</vt:lpstr>
      <vt:lpstr>Git Version Control System</vt:lpstr>
      <vt:lpstr>Git Version Control System</vt:lpstr>
      <vt:lpstr>Implementation</vt:lpstr>
      <vt:lpstr>Binarisierung</vt:lpstr>
      <vt:lpstr>Konturen suchen</vt:lpstr>
      <vt:lpstr>Konturen auf Ecken überprüfen</vt:lpstr>
      <vt:lpstr>Seitenwände analysieren</vt:lpstr>
      <vt:lpstr>Seitenwände vergleichen</vt:lpstr>
      <vt:lpstr>Passende Teile Darstellen</vt:lpstr>
      <vt:lpstr>Mögliche Erweiterungen</vt:lpstr>
      <vt:lpstr>Fazit</vt:lpstr>
      <vt:lpstr>Programm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LaserChess</dc:title>
  <dc:creator>Marcel</dc:creator>
  <cp:lastModifiedBy>Marcel</cp:lastModifiedBy>
  <cp:revision>79</cp:revision>
  <dcterms:created xsi:type="dcterms:W3CDTF">2012-04-13T06:35:41Z</dcterms:created>
  <dcterms:modified xsi:type="dcterms:W3CDTF">2013-01-04T23:54:35Z</dcterms:modified>
</cp:coreProperties>
</file>