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9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5" r:id="rId20"/>
    <p:sldId id="272" r:id="rId21"/>
    <p:sldId id="277" r:id="rId22"/>
    <p:sldId id="278" r:id="rId23"/>
    <p:sldId id="280" r:id="rId24"/>
    <p:sldId id="279" r:id="rId25"/>
    <p:sldId id="283" r:id="rId26"/>
    <p:sldId id="284" r:id="rId27"/>
    <p:sldId id="285" r:id="rId28"/>
    <p:sldId id="287" r:id="rId29"/>
    <p:sldId id="290" r:id="rId30"/>
    <p:sldId id="286" r:id="rId31"/>
    <p:sldId id="288" r:id="rId32"/>
    <p:sldId id="293" r:id="rId33"/>
    <p:sldId id="294" r:id="rId34"/>
    <p:sldId id="291" r:id="rId3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5"/>
  </p:normalViewPr>
  <p:slideViewPr>
    <p:cSldViewPr snapToGrid="0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C4E4-5D14-444E-870E-645EC6EF21EA}" type="datetimeFigureOut">
              <a:rPr lang="en-DE" smtClean="0"/>
              <a:t>14.12.22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D7678-B0A4-6B4F-A643-075D9EB62E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207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88FD-ED7A-DAC0-F085-63456B380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68720-420C-8F1F-A5BA-24DF2DA1F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4BE0B-9D76-9ED0-6E02-C4C2692C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4B6B-D169-2D48-9603-24EAEBA2BA6F}" type="datetime1">
              <a:rPr lang="de-DE" smtClean="0"/>
              <a:t>14.12.22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547E8-B58D-EBFD-39FB-00493B1A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A4D95-4A15-1650-05D7-0CB07D6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686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048A-B543-6678-B90C-156F5119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38B2A-4200-9D62-C9B3-B83588C88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7FA7B-0CF5-21E7-692C-A21E12F4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4A3E-261E-0D42-AAE5-9C2DE4A82066}" type="datetime1">
              <a:rPr lang="de-DE" smtClean="0"/>
              <a:t>14.12.22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99FD8-0D08-FA83-42E2-D68D4408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912E9-68F8-763E-D9A7-E15EC28A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85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2E84B-76ED-4096-3D14-6FC969506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FC040-6361-EFE7-5D63-3E3587EDB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A8259-F275-5FF4-BD46-4966A0BD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BBC2-ECF1-6A41-8C74-287525D371AA}" type="datetime1">
              <a:rPr lang="de-DE" smtClean="0"/>
              <a:t>14.12.22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643B5-D8FA-C95B-4078-9E5CD513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9CB7-26FB-AFD3-A2CF-B1521AB2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830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8647-EF5F-8279-E888-8CBF2CAE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BF047-5299-9BDB-438A-24D6A9283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EA99-88E6-0C64-CE7C-84887BCF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622-9A77-3644-AECF-E4863F4C8105}" type="datetime1">
              <a:rPr lang="de-DE" smtClean="0"/>
              <a:t>14.12.22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1EAF-F78F-E55C-8FAA-96C6364D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D2136-53E2-8641-2E5F-0532D604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205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6EFC-86C4-A008-5535-437D00EE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107B-9A2F-ABFF-601A-0D057B108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7EE2-D61C-91A1-94F3-22D2CEB0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B4B1-DC22-C14A-879F-29BE936E1753}" type="datetime1">
              <a:rPr lang="de-DE" smtClean="0"/>
              <a:t>14.12.22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17F9F-BEFB-E3F9-9002-96BC51DA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845B-9F42-F6C9-513E-D7D15E7C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945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8705-2C87-535B-C70B-6E9063EB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2DBD-5F58-4EC1-B15E-B6EC01DF3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EDDDF-F304-6DC6-F3EF-1ECC90BDF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70C02-6655-A7BC-5194-1E3C4058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6D19-5885-1B46-BFA8-033A31EB7A52}" type="datetime1">
              <a:rPr lang="de-DE" smtClean="0"/>
              <a:t>14.12.22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94DC9-6887-283C-A825-D1570B4B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511E5-EF5A-ACB8-21B6-E8C5D599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8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10E3-5B8F-EDB3-3CF8-00E88885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FF8D1-4741-7035-E9BF-B50EECA14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B2A43-FB5A-71BF-8946-2F6CD60B5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A6930-A3DF-0C25-754F-46F030E92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2DE60-D599-A1AE-23C3-076FB115C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332B3-0914-A44C-7DBC-77DE2FF5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5DB1-0A48-E34B-AC5B-6097D75C9AAD}" type="datetime1">
              <a:rPr lang="de-DE" smtClean="0"/>
              <a:t>14.12.22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2547F-AB67-5C9D-9A10-413CA2B5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D5037-AC30-85FA-7252-FCE9036D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930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71BF-3D73-BCEF-2D05-5CFDFD37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E82A7-9332-BE89-70CC-6E3EE887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E0A1-D9EA-7C40-A602-FF28536E4ABC}" type="datetime1">
              <a:rPr lang="de-DE" smtClean="0"/>
              <a:t>14.12.22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0EB93-F008-A066-70AD-75FD7AB2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42871-EBC6-373F-749C-E9FF4993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783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2F070-9917-9CA5-8B10-B1B21402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21B0-F492-0047-83F5-6C283F123504}" type="datetime1">
              <a:rPr lang="de-DE" smtClean="0"/>
              <a:t>14.12.22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7F00D-30E1-E362-CAB7-AC64E08A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83E14-47E4-811C-802E-AF61A888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240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4FCC-2602-8355-DAA0-A869F782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7F93-D70E-E5C6-669D-E8D8433B7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5A261-D04A-79A0-EAAD-2BE2AB9E9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B0C84-FBE0-76BF-6D9A-05586E96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F7BA-CD85-C049-B2E7-831E49AE15E5}" type="datetime1">
              <a:rPr lang="de-DE" smtClean="0"/>
              <a:t>14.12.22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AFAF4-424A-C82B-AB3D-81C80312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8D327-F1EA-DCA0-D5E2-C13B6791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949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284-EFE0-3909-524D-65D2B0D2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FE844-008A-D922-CEBE-031D87C45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489B9-AB5E-6DFB-3C4B-94274CBD3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DF999-D883-6E6E-DCB2-5BE5614D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8E87-7E16-924B-A2DB-61BEF7BE15CF}" type="datetime1">
              <a:rPr lang="de-DE" smtClean="0"/>
              <a:t>14.12.22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22D16-749C-CAEB-3C8E-93E9AC7A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5E175-F069-02AD-F7CC-4259FB0A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820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5CA44-2A69-52FE-7FB7-F33F457D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77FF1-31FC-0E55-82EB-2CFBADB04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F4F95-6934-F004-6511-52F768FE6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9B9C-5CD6-3D4C-9C2A-94D0042ABA5F}" type="datetime1">
              <a:rPr lang="de-DE" smtClean="0"/>
              <a:t>14.12.22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5C66A-DF0B-AF91-AB45-906A7D188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E32F-DA40-D544-009B-8E1F177A7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B56F8-EB57-7748-88E5-B1194B5EAB7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932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591E-3317-FC01-7A4C-E6A624F5A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dirty="0">
                <a:latin typeface="Times" pitchFamily="2" charset="0"/>
              </a:rPr>
              <a:t>Statistical analysis of wine factory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DD20B-A930-79F1-881E-1C9EEC315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6456"/>
            <a:ext cx="9144000" cy="1655762"/>
          </a:xfrm>
        </p:spPr>
        <p:txBody>
          <a:bodyPr/>
          <a:lstStyle/>
          <a:p>
            <a:r>
              <a:rPr lang="en-DE" b="1"/>
              <a:t>Marzieh Baes</a:t>
            </a:r>
          </a:p>
          <a:p>
            <a:r>
              <a:rPr lang="en-DE" b="1"/>
              <a:t>Code Academy Berlin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FADE0-7D28-A5AD-D4C8-1A9E00F72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55" y="5045074"/>
            <a:ext cx="1911967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1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10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75D69-B04E-D9A4-2A8C-C60CAF0E04EA}"/>
              </a:ext>
            </a:extLst>
          </p:cNvPr>
          <p:cNvSpPr txBox="1"/>
          <p:nvPr/>
        </p:nvSpPr>
        <p:spPr>
          <a:xfrm>
            <a:off x="328613" y="494752"/>
            <a:ext cx="25779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DE" sz="2800" b="1">
                <a:latin typeface="Times" pitchFamily="2" charset="0"/>
              </a:rPr>
              <a:t>IQR method:</a:t>
            </a:r>
          </a:p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F533A-7878-018A-E9A0-5DCAEA21B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49" y="1012972"/>
            <a:ext cx="8977728" cy="581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2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11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75D69-B04E-D9A4-2A8C-C60CAF0E04EA}"/>
              </a:ext>
            </a:extLst>
          </p:cNvPr>
          <p:cNvSpPr txBox="1"/>
          <p:nvPr/>
        </p:nvSpPr>
        <p:spPr>
          <a:xfrm>
            <a:off x="328613" y="494752"/>
            <a:ext cx="25779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DE" sz="2800" b="1">
                <a:latin typeface="Times" pitchFamily="2" charset="0"/>
              </a:rPr>
              <a:t>IQR method:</a:t>
            </a:r>
          </a:p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2B088-6583-1D81-391F-DB1D3AE05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46" y="1159337"/>
            <a:ext cx="8828091" cy="571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7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12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75D69-B04E-D9A4-2A8C-C60CAF0E04EA}"/>
              </a:ext>
            </a:extLst>
          </p:cNvPr>
          <p:cNvSpPr txBox="1"/>
          <p:nvPr/>
        </p:nvSpPr>
        <p:spPr>
          <a:xfrm>
            <a:off x="328613" y="494752"/>
            <a:ext cx="25779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DE" sz="2800" b="1">
                <a:latin typeface="Times" pitchFamily="2" charset="0"/>
              </a:rPr>
              <a:t>IQR method:</a:t>
            </a:r>
          </a:p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3D40C-9A72-429B-190F-23623DC3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6" y="1023597"/>
            <a:ext cx="9021819" cy="583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2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13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75D69-B04E-D9A4-2A8C-C60CAF0E04EA}"/>
              </a:ext>
            </a:extLst>
          </p:cNvPr>
          <p:cNvSpPr txBox="1"/>
          <p:nvPr/>
        </p:nvSpPr>
        <p:spPr>
          <a:xfrm>
            <a:off x="328613" y="494752"/>
            <a:ext cx="25779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DE" sz="2800" b="1">
                <a:latin typeface="Times" pitchFamily="2" charset="0"/>
              </a:rPr>
              <a:t>IQR method:</a:t>
            </a:r>
          </a:p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B7A7A-2F0F-B61D-6B08-8AB8DA44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63" y="1454150"/>
            <a:ext cx="5219700" cy="3949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1E575F-66F5-46AC-5588-B2ACA843D27A}"/>
              </a:ext>
            </a:extLst>
          </p:cNvPr>
          <p:cNvSpPr txBox="1"/>
          <p:nvPr/>
        </p:nvSpPr>
        <p:spPr>
          <a:xfrm>
            <a:off x="2906563" y="5472113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Red Wines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352297-EF77-B909-BD97-AA3A2B025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5" y="1394983"/>
            <a:ext cx="5295900" cy="3949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D3980E-0A3C-20C6-B8D6-D0CA1AFC0672}"/>
              </a:ext>
            </a:extLst>
          </p:cNvPr>
          <p:cNvSpPr txBox="1"/>
          <p:nvPr/>
        </p:nvSpPr>
        <p:spPr>
          <a:xfrm>
            <a:off x="8610600" y="5433984"/>
            <a:ext cx="13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White Wines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DDB273-BC7F-0D46-76DE-FF2B90A8DB7F}"/>
              </a:ext>
            </a:extLst>
          </p:cNvPr>
          <p:cNvSpPr txBox="1"/>
          <p:nvPr/>
        </p:nvSpPr>
        <p:spPr>
          <a:xfrm>
            <a:off x="8215399" y="512953"/>
            <a:ext cx="387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White wines: n= 3815 (10.83% outliers)</a:t>
            </a:r>
          </a:p>
          <a:p>
            <a:r>
              <a:rPr lang="en-DE" dirty="0"/>
              <a:t>Red wines: n=1124 (4.75 % outlies)</a:t>
            </a:r>
          </a:p>
        </p:txBody>
      </p:sp>
    </p:spTree>
    <p:extLst>
      <p:ext uri="{BB962C8B-B14F-4D97-AF65-F5344CB8AC3E}">
        <p14:creationId xmlns:p14="http://schemas.microsoft.com/office/powerpoint/2010/main" val="307551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14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75D69-B04E-D9A4-2A8C-C60CAF0E04EA}"/>
              </a:ext>
            </a:extLst>
          </p:cNvPr>
          <p:cNvSpPr txBox="1"/>
          <p:nvPr/>
        </p:nvSpPr>
        <p:spPr>
          <a:xfrm>
            <a:off x="328613" y="494752"/>
            <a:ext cx="30173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DE" sz="2800" b="1">
                <a:latin typeface="Times" pitchFamily="2" charset="0"/>
              </a:rPr>
              <a:t>Z score method:</a:t>
            </a:r>
          </a:p>
          <a:p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868462-3AE6-0246-884D-4C02F54C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3" y="1110606"/>
            <a:ext cx="8665561" cy="56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3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15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75D69-B04E-D9A4-2A8C-C60CAF0E04EA}"/>
              </a:ext>
            </a:extLst>
          </p:cNvPr>
          <p:cNvSpPr txBox="1"/>
          <p:nvPr/>
        </p:nvSpPr>
        <p:spPr>
          <a:xfrm>
            <a:off x="328613" y="494752"/>
            <a:ext cx="30173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DE" sz="2800" b="1">
                <a:latin typeface="Times" pitchFamily="2" charset="0"/>
              </a:rPr>
              <a:t>Z score method:</a:t>
            </a:r>
          </a:p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657AC-EFCA-ABBC-8D88-84D7878B1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138" y="1023597"/>
            <a:ext cx="9136816" cy="58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97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16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75D69-B04E-D9A4-2A8C-C60CAF0E04EA}"/>
              </a:ext>
            </a:extLst>
          </p:cNvPr>
          <p:cNvSpPr txBox="1"/>
          <p:nvPr/>
        </p:nvSpPr>
        <p:spPr>
          <a:xfrm>
            <a:off x="328613" y="494752"/>
            <a:ext cx="30173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DE" sz="2800" b="1">
                <a:latin typeface="Times" pitchFamily="2" charset="0"/>
              </a:rPr>
              <a:t>Z score method:</a:t>
            </a:r>
          </a:p>
          <a:p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CE343-41DD-7921-1BAF-7E77BE6A3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2" y="1023596"/>
            <a:ext cx="8961319" cy="58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9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17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75D69-B04E-D9A4-2A8C-C60CAF0E04EA}"/>
              </a:ext>
            </a:extLst>
          </p:cNvPr>
          <p:cNvSpPr txBox="1"/>
          <p:nvPr/>
        </p:nvSpPr>
        <p:spPr>
          <a:xfrm>
            <a:off x="328613" y="494752"/>
            <a:ext cx="30173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DE" sz="2800" b="1">
                <a:latin typeface="Times" pitchFamily="2" charset="0"/>
              </a:rPr>
              <a:t>Z score method:</a:t>
            </a:r>
          </a:p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9ECD5-6659-8E20-71D6-916CD2E0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1" y="1023597"/>
            <a:ext cx="8933586" cy="583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65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18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75D69-B04E-D9A4-2A8C-C60CAF0E04EA}"/>
              </a:ext>
            </a:extLst>
          </p:cNvPr>
          <p:cNvSpPr txBox="1"/>
          <p:nvPr/>
        </p:nvSpPr>
        <p:spPr>
          <a:xfrm>
            <a:off x="328613" y="494752"/>
            <a:ext cx="30173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DE" sz="2800" b="1">
                <a:latin typeface="Times" pitchFamily="2" charset="0"/>
              </a:rPr>
              <a:t>Z score method:</a:t>
            </a:r>
          </a:p>
          <a:p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E575F-66F5-46AC-5588-B2ACA843D27A}"/>
              </a:ext>
            </a:extLst>
          </p:cNvPr>
          <p:cNvSpPr txBox="1"/>
          <p:nvPr/>
        </p:nvSpPr>
        <p:spPr>
          <a:xfrm>
            <a:off x="2906563" y="5472113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Red Wines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3980E-0A3C-20C6-B8D6-D0CA1AFC0672}"/>
              </a:ext>
            </a:extLst>
          </p:cNvPr>
          <p:cNvSpPr txBox="1"/>
          <p:nvPr/>
        </p:nvSpPr>
        <p:spPr>
          <a:xfrm>
            <a:off x="8610600" y="5433984"/>
            <a:ext cx="13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White Wines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0B3C6-3607-E5D8-8633-BB54E5FEA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44" y="1481960"/>
            <a:ext cx="5219700" cy="3949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A6693F-72E2-18A0-4350-EF99CC4B9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712" y="1422289"/>
            <a:ext cx="5295900" cy="3975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84637-2964-7A9B-4FF6-6B93D013D6ED}"/>
              </a:ext>
            </a:extLst>
          </p:cNvPr>
          <p:cNvSpPr txBox="1"/>
          <p:nvPr/>
        </p:nvSpPr>
        <p:spPr>
          <a:xfrm>
            <a:off x="8447734" y="165944"/>
            <a:ext cx="375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 Z score method: </a:t>
            </a:r>
          </a:p>
          <a:p>
            <a:r>
              <a:rPr lang="en-DE"/>
              <a:t>White wines: n= 4469 (4.29% outliers)</a:t>
            </a:r>
          </a:p>
          <a:p>
            <a:r>
              <a:rPr lang="en-DE"/>
              <a:t>Red wines: n=1424 (1.75 % outlies)</a:t>
            </a:r>
          </a:p>
        </p:txBody>
      </p:sp>
    </p:spTree>
    <p:extLst>
      <p:ext uri="{BB962C8B-B14F-4D97-AF65-F5344CB8AC3E}">
        <p14:creationId xmlns:p14="http://schemas.microsoft.com/office/powerpoint/2010/main" val="298772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19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75D69-B04E-D9A4-2A8C-C60CAF0E04EA}"/>
              </a:ext>
            </a:extLst>
          </p:cNvPr>
          <p:cNvSpPr txBox="1"/>
          <p:nvPr/>
        </p:nvSpPr>
        <p:spPr>
          <a:xfrm>
            <a:off x="328613" y="494752"/>
            <a:ext cx="30173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DE" sz="2800" b="1">
                <a:latin typeface="Times" pitchFamily="2" charset="0"/>
              </a:rPr>
              <a:t>Z score method:</a:t>
            </a:r>
          </a:p>
          <a:p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E575F-66F5-46AC-5588-B2ACA843D27A}"/>
              </a:ext>
            </a:extLst>
          </p:cNvPr>
          <p:cNvSpPr txBox="1"/>
          <p:nvPr/>
        </p:nvSpPr>
        <p:spPr>
          <a:xfrm>
            <a:off x="2906563" y="5472113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Red Wines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3980E-0A3C-20C6-B8D6-D0CA1AFC0672}"/>
              </a:ext>
            </a:extLst>
          </p:cNvPr>
          <p:cNvSpPr txBox="1"/>
          <p:nvPr/>
        </p:nvSpPr>
        <p:spPr>
          <a:xfrm>
            <a:off x="8610600" y="5433984"/>
            <a:ext cx="13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White Wines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DDB273-BC7F-0D46-76DE-FF2B90A8DB7F}"/>
              </a:ext>
            </a:extLst>
          </p:cNvPr>
          <p:cNvSpPr txBox="1"/>
          <p:nvPr/>
        </p:nvSpPr>
        <p:spPr>
          <a:xfrm>
            <a:off x="5435307" y="5855752"/>
            <a:ext cx="3871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 IQR method: </a:t>
            </a:r>
          </a:p>
          <a:p>
            <a:r>
              <a:rPr lang="en-DE"/>
              <a:t>White wines: n= 3815 (10.83% outliers)</a:t>
            </a:r>
          </a:p>
          <a:p>
            <a:r>
              <a:rPr lang="en-DE"/>
              <a:t>Red wines: n=1124 (4.75 % outlies)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0B3C6-3607-E5D8-8633-BB54E5FEA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44" y="1481960"/>
            <a:ext cx="5219700" cy="3949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A6693F-72E2-18A0-4350-EF99CC4B9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712" y="1422289"/>
            <a:ext cx="5295900" cy="3975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84637-2964-7A9B-4FF6-6B93D013D6ED}"/>
              </a:ext>
            </a:extLst>
          </p:cNvPr>
          <p:cNvSpPr txBox="1"/>
          <p:nvPr/>
        </p:nvSpPr>
        <p:spPr>
          <a:xfrm>
            <a:off x="8447734" y="165944"/>
            <a:ext cx="375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 Z score method: </a:t>
            </a:r>
          </a:p>
          <a:p>
            <a:r>
              <a:rPr lang="en-DE"/>
              <a:t>White wines: n= 4469 (4.29% outliers)</a:t>
            </a:r>
          </a:p>
          <a:p>
            <a:r>
              <a:rPr lang="en-DE"/>
              <a:t>Red wines: n=1424 (1.75 % outlies)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3CF560-863C-2AE9-3273-2CCE659DAC8D}"/>
              </a:ext>
            </a:extLst>
          </p:cNvPr>
          <p:cNvSpPr txBox="1"/>
          <p:nvPr/>
        </p:nvSpPr>
        <p:spPr>
          <a:xfrm>
            <a:off x="2233468" y="6077247"/>
            <a:ext cx="2189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White wine: n= 4898 </a:t>
            </a:r>
          </a:p>
          <a:p>
            <a:r>
              <a:rPr lang="en-DE"/>
              <a:t>Red wine: n =1599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992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 dirty="0">
                <a:latin typeface="Times" pitchFamily="2" charset="0"/>
              </a:rPr>
              <a:t>Outline of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2</a:t>
            </a:fld>
            <a:endParaRPr lang="en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56117E-5938-27BC-FC61-BA7907CFB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52129-B939-A7DA-8E94-E571DE88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9" y="1274697"/>
            <a:ext cx="10515600" cy="4351338"/>
          </a:xfrm>
        </p:spPr>
        <p:txBody>
          <a:bodyPr/>
          <a:lstStyle/>
          <a:p>
            <a:r>
              <a:rPr lang="en-GB" dirty="0"/>
              <a:t>O</a:t>
            </a:r>
            <a:r>
              <a:rPr lang="en-DE" dirty="0"/>
              <a:t>verveiw of data</a:t>
            </a:r>
          </a:p>
          <a:p>
            <a:r>
              <a:rPr lang="en-GB" dirty="0"/>
              <a:t>O</a:t>
            </a:r>
            <a:r>
              <a:rPr lang="en-DE" dirty="0"/>
              <a:t>utlier detection</a:t>
            </a:r>
          </a:p>
          <a:p>
            <a:r>
              <a:rPr lang="en-GB" dirty="0"/>
              <a:t>D</a:t>
            </a:r>
            <a:r>
              <a:rPr lang="en-DE" dirty="0"/>
              <a:t>ata analysing: </a:t>
            </a:r>
          </a:p>
          <a:p>
            <a:pPr marL="0" indent="0">
              <a:buNone/>
            </a:pPr>
            <a:r>
              <a:rPr lang="en-DE" dirty="0"/>
              <a:t>                            - quality of wine</a:t>
            </a:r>
          </a:p>
          <a:p>
            <a:pPr marL="0" indent="0">
              <a:buNone/>
            </a:pPr>
            <a:r>
              <a:rPr lang="en-DE" dirty="0"/>
              <a:t>                            - corrolation of parameters</a:t>
            </a:r>
          </a:p>
          <a:p>
            <a:pPr marL="0" indent="0">
              <a:buNone/>
            </a:pPr>
            <a:r>
              <a:rPr lang="en-DE" dirty="0"/>
              <a:t>                            - Anova test</a:t>
            </a:r>
          </a:p>
          <a:p>
            <a:r>
              <a:rPr lang="en-DE" dirty="0"/>
              <a:t> Conclusions</a:t>
            </a:r>
          </a:p>
        </p:txBody>
      </p:sp>
    </p:spTree>
    <p:extLst>
      <p:ext uri="{BB962C8B-B14F-4D97-AF65-F5344CB8AC3E}">
        <p14:creationId xmlns:p14="http://schemas.microsoft.com/office/powerpoint/2010/main" val="27037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Analysisng data:</a:t>
            </a:r>
            <a:br>
              <a:rPr lang="en-DE" b="1">
                <a:latin typeface="Times" pitchFamily="2" charset="0"/>
              </a:rPr>
            </a:br>
            <a:r>
              <a:rPr lang="en-DE" sz="3200" b="1">
                <a:latin typeface="Times" pitchFamily="2" charset="0"/>
              </a:rPr>
              <a:t>quality of wines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20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042524-7D18-F58A-8722-AF21DB7AA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1" y="1392170"/>
            <a:ext cx="9266044" cy="5080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ED2989-14B3-C89A-69A7-CC1456B647B6}"/>
              </a:ext>
            </a:extLst>
          </p:cNvPr>
          <p:cNvSpPr txBox="1"/>
          <p:nvPr/>
        </p:nvSpPr>
        <p:spPr>
          <a:xfrm>
            <a:off x="8386763" y="289103"/>
            <a:ext cx="3948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Low quality:         quality score &lt;= 5</a:t>
            </a:r>
          </a:p>
          <a:p>
            <a:r>
              <a:rPr lang="en-DE" dirty="0"/>
              <a:t>Medium quality: 5 &lt;= quality score &lt;= 7</a:t>
            </a:r>
          </a:p>
          <a:p>
            <a:r>
              <a:rPr lang="en-DE" dirty="0"/>
              <a:t>High quality:         quality score &gt; 7</a:t>
            </a:r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52524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Analysisng data:</a:t>
            </a:r>
            <a:br>
              <a:rPr lang="en-DE" b="1">
                <a:latin typeface="Times" pitchFamily="2" charset="0"/>
              </a:rPr>
            </a:br>
            <a:r>
              <a:rPr lang="en-DE" sz="3200" b="1">
                <a:latin typeface="Times" pitchFamily="2" charset="0"/>
              </a:rPr>
              <a:t>corrolation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21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87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Analysisng data:</a:t>
            </a:r>
            <a:br>
              <a:rPr lang="en-DE" b="1">
                <a:latin typeface="Times" pitchFamily="2" charset="0"/>
              </a:rPr>
            </a:br>
            <a:r>
              <a:rPr lang="en-DE" sz="3200" b="1">
                <a:latin typeface="Times" pitchFamily="2" charset="0"/>
              </a:rPr>
              <a:t>corrolation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22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A16FFC-5425-4149-F724-6D2FFB0E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32032"/>
            <a:ext cx="5986465" cy="6840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F5343-B91E-4CE6-9AA9-D5D788797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258" y="61963"/>
            <a:ext cx="5986465" cy="68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06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Analysisng data:</a:t>
            </a:r>
            <a:br>
              <a:rPr lang="en-DE" b="1">
                <a:latin typeface="Times" pitchFamily="2" charset="0"/>
              </a:rPr>
            </a:br>
            <a:r>
              <a:rPr lang="en-DE" sz="3200" b="1">
                <a:latin typeface="Times" pitchFamily="2" charset="0"/>
              </a:rPr>
              <a:t>corrolation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23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A16FFC-5425-4149-F724-6D2FFB0E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32032"/>
            <a:ext cx="5986465" cy="6840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F5343-B91E-4CE6-9AA9-D5D788797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258" y="61963"/>
            <a:ext cx="5986465" cy="6840362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D5923EA6-EBEF-1C80-FE6E-B46AA1349DCF}"/>
              </a:ext>
            </a:extLst>
          </p:cNvPr>
          <p:cNvSpPr/>
          <p:nvPr/>
        </p:nvSpPr>
        <p:spPr>
          <a:xfrm>
            <a:off x="1528763" y="5843586"/>
            <a:ext cx="271462" cy="8350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70A4FF5-1A2D-2D12-E6BD-4F7DC9619DD5}"/>
              </a:ext>
            </a:extLst>
          </p:cNvPr>
          <p:cNvSpPr/>
          <p:nvPr/>
        </p:nvSpPr>
        <p:spPr>
          <a:xfrm>
            <a:off x="3705226" y="5843586"/>
            <a:ext cx="271462" cy="8350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C9CE7A5-1B55-A160-5080-4996E5EAFA60}"/>
              </a:ext>
            </a:extLst>
          </p:cNvPr>
          <p:cNvSpPr/>
          <p:nvPr/>
        </p:nvSpPr>
        <p:spPr>
          <a:xfrm>
            <a:off x="4381500" y="5829297"/>
            <a:ext cx="271462" cy="8350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90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Analysisng data:</a:t>
            </a:r>
            <a:br>
              <a:rPr lang="en-DE" b="1">
                <a:latin typeface="Times" pitchFamily="2" charset="0"/>
              </a:rPr>
            </a:br>
            <a:r>
              <a:rPr lang="en-DE" sz="3200" b="1">
                <a:latin typeface="Times" pitchFamily="2" charset="0"/>
              </a:rPr>
              <a:t>corrolation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24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A7FD67-2247-DDD8-0C40-EA0D2F6CC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1261158"/>
            <a:ext cx="5527727" cy="560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51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Analysisng data:</a:t>
            </a:r>
            <a:br>
              <a:rPr lang="en-DE" b="1">
                <a:latin typeface="Times" pitchFamily="2" charset="0"/>
              </a:rPr>
            </a:br>
            <a:r>
              <a:rPr lang="en-DE" sz="3200" b="1">
                <a:latin typeface="Times" pitchFamily="2" charset="0"/>
              </a:rPr>
              <a:t>Avona test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25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6C5971-D9D3-ECEB-A070-B8F03691D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463" y="1497976"/>
            <a:ext cx="7055199" cy="532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53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Analysisng data:</a:t>
            </a:r>
            <a:br>
              <a:rPr lang="en-DE" b="1">
                <a:latin typeface="Times" pitchFamily="2" charset="0"/>
              </a:rPr>
            </a:br>
            <a:r>
              <a:rPr lang="en-DE" sz="3200" b="1">
                <a:latin typeface="Times" pitchFamily="2" charset="0"/>
              </a:rPr>
              <a:t>Avona test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26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6C5971-D9D3-ECEB-A070-B8F03691D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463" y="1497976"/>
            <a:ext cx="7055199" cy="5327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893548-9332-7D6D-9EB3-CED7F5972043}"/>
              </a:ext>
            </a:extLst>
          </p:cNvPr>
          <p:cNvSpPr txBox="1"/>
          <p:nvPr/>
        </p:nvSpPr>
        <p:spPr>
          <a:xfrm>
            <a:off x="9315450" y="1600131"/>
            <a:ext cx="61436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Times" pitchFamily="2" charset="0"/>
              </a:rPr>
              <a:t>Red wine:</a:t>
            </a:r>
          </a:p>
          <a:p>
            <a:r>
              <a:rPr lang="en-GB" dirty="0">
                <a:latin typeface="Times" pitchFamily="2" charset="0"/>
              </a:rPr>
              <a:t>f </a:t>
            </a:r>
            <a:r>
              <a:rPr lang="en-GB" b="0" i="0" dirty="0">
                <a:effectLst/>
                <a:latin typeface="Times" pitchFamily="2" charset="0"/>
              </a:rPr>
              <a:t>= 179.1372</a:t>
            </a:r>
          </a:p>
          <a:p>
            <a:r>
              <a:rPr lang="en-GB" b="0" i="0" dirty="0">
                <a:effectLst/>
                <a:latin typeface="Times" pitchFamily="2" charset="0"/>
              </a:rPr>
              <a:t>P = 4.1732e-7</a:t>
            </a:r>
            <a:endParaRPr lang="en-GB" dirty="0">
              <a:latin typeface="Times" pitchFamily="2" charset="0"/>
            </a:endParaRPr>
          </a:p>
          <a:p>
            <a:r>
              <a:rPr lang="en-GB" dirty="0">
                <a:latin typeface="Times" pitchFamily="2" charset="0"/>
              </a:rPr>
              <a:t>f critical = 3.0021 </a:t>
            </a:r>
          </a:p>
          <a:p>
            <a:endParaRPr lang="en-GB" dirty="0">
              <a:latin typeface="Times" pitchFamily="2" charset="0"/>
            </a:endParaRPr>
          </a:p>
          <a:p>
            <a:endParaRPr lang="en-GB" dirty="0">
              <a:latin typeface="Times" pitchFamily="2" charset="0"/>
            </a:endParaRPr>
          </a:p>
          <a:p>
            <a:r>
              <a:rPr lang="en-GB" dirty="0">
                <a:latin typeface="Times" pitchFamily="2" charset="0"/>
              </a:rPr>
              <a:t>White wine:</a:t>
            </a:r>
          </a:p>
          <a:p>
            <a:r>
              <a:rPr lang="en-GB" dirty="0">
                <a:latin typeface="Times" pitchFamily="2" charset="0"/>
              </a:rPr>
              <a:t>f = </a:t>
            </a:r>
            <a:r>
              <a:rPr lang="en-GB" b="0" i="0" dirty="0">
                <a:effectLst/>
                <a:latin typeface="Times" pitchFamily="2" charset="0"/>
              </a:rPr>
              <a:t>424.0815  </a:t>
            </a:r>
          </a:p>
          <a:p>
            <a:r>
              <a:rPr lang="en-GB" dirty="0">
                <a:latin typeface="Times" pitchFamily="2" charset="0"/>
              </a:rPr>
              <a:t>p = </a:t>
            </a:r>
            <a:r>
              <a:rPr lang="en-GB" b="0" i="0" dirty="0">
                <a:effectLst/>
                <a:latin typeface="Times" pitchFamily="2" charset="0"/>
              </a:rPr>
              <a:t>2.3573e-169</a:t>
            </a:r>
          </a:p>
          <a:p>
            <a:r>
              <a:rPr lang="en-GB" dirty="0">
                <a:latin typeface="Times" pitchFamily="2" charset="0"/>
              </a:rPr>
              <a:t>f critical = 2.9977</a:t>
            </a:r>
            <a:endParaRPr lang="en-DE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95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80" y="-336174"/>
            <a:ext cx="10515600" cy="1325563"/>
          </a:xfrm>
        </p:spPr>
        <p:txBody>
          <a:bodyPr/>
          <a:lstStyle/>
          <a:p>
            <a:pPr algn="ctr"/>
            <a:r>
              <a:rPr lang="en-DE" sz="3200" b="1">
                <a:latin typeface="Times" pitchFamily="2" charset="0"/>
              </a:rPr>
              <a:t>Avona test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27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34F589-64D9-C7CE-9362-34F9F283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84" y="554413"/>
            <a:ext cx="11452869" cy="630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54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80" y="-336174"/>
            <a:ext cx="10515600" cy="1325563"/>
          </a:xfrm>
        </p:spPr>
        <p:txBody>
          <a:bodyPr/>
          <a:lstStyle/>
          <a:p>
            <a:pPr algn="ctr"/>
            <a:r>
              <a:rPr lang="en-DE" sz="3200" b="1">
                <a:latin typeface="Times" pitchFamily="2" charset="0"/>
              </a:rPr>
              <a:t>Avona test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28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34F589-64D9-C7CE-9362-34F9F283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84" y="554413"/>
            <a:ext cx="11452869" cy="630358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reflection stA="0" endPos="69910" dist="50800" dir="5400000" sy="-100000" algn="bl" rotWithShape="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49D6D13-ECE2-0553-16FD-C8315DFB73E9}"/>
              </a:ext>
            </a:extLst>
          </p:cNvPr>
          <p:cNvGrpSpPr/>
          <p:nvPr/>
        </p:nvGrpSpPr>
        <p:grpSpPr>
          <a:xfrm>
            <a:off x="6513689" y="836989"/>
            <a:ext cx="2607733" cy="2029131"/>
            <a:chOff x="6513689" y="836989"/>
            <a:chExt cx="2607733" cy="202913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965966-4C06-D429-9DF7-AFB95F673C17}"/>
                </a:ext>
              </a:extLst>
            </p:cNvPr>
            <p:cNvCxnSpPr/>
            <p:nvPr/>
          </p:nvCxnSpPr>
          <p:spPr>
            <a:xfrm>
              <a:off x="6513689" y="846667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C8E297-B9A6-C4F3-FE0C-B0D01B3684D6}"/>
                </a:ext>
              </a:extLst>
            </p:cNvPr>
            <p:cNvCxnSpPr/>
            <p:nvPr/>
          </p:nvCxnSpPr>
          <p:spPr>
            <a:xfrm>
              <a:off x="6513689" y="2856442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63D210-96D8-696F-6C9F-A2A55201E0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1327" y="836989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1F2B43-8C90-9752-A5AE-8B0DAB6C6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1422" y="846667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BA5188-4946-2521-3024-BEBB8BB1D1E7}"/>
              </a:ext>
            </a:extLst>
          </p:cNvPr>
          <p:cNvGrpSpPr/>
          <p:nvPr/>
        </p:nvGrpSpPr>
        <p:grpSpPr>
          <a:xfrm>
            <a:off x="3643579" y="2846012"/>
            <a:ext cx="2607733" cy="2029131"/>
            <a:chOff x="6513689" y="836989"/>
            <a:chExt cx="2607733" cy="202913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5E6952-5EE0-A6F9-3821-5B63A1D2D9B3}"/>
                </a:ext>
              </a:extLst>
            </p:cNvPr>
            <p:cNvCxnSpPr/>
            <p:nvPr/>
          </p:nvCxnSpPr>
          <p:spPr>
            <a:xfrm>
              <a:off x="6513689" y="846667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A52FBA-9F07-02A9-C566-C50E05A517A0}"/>
                </a:ext>
              </a:extLst>
            </p:cNvPr>
            <p:cNvCxnSpPr/>
            <p:nvPr/>
          </p:nvCxnSpPr>
          <p:spPr>
            <a:xfrm>
              <a:off x="6513689" y="2856442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EB663A-E1D6-57E5-8571-B5354F1A2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1327" y="836989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098823-75D6-2656-F156-B18E40101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1422" y="846667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3618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Analysisng data:</a:t>
            </a:r>
            <a:br>
              <a:rPr lang="en-DE" b="1">
                <a:latin typeface="Times" pitchFamily="2" charset="0"/>
              </a:rPr>
            </a:br>
            <a:r>
              <a:rPr lang="en-DE" sz="3200" b="1">
                <a:latin typeface="Times" pitchFamily="2" charset="0"/>
              </a:rPr>
              <a:t>corrolation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29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F5343-B91E-4CE6-9AA9-D5D78879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5" y="67942"/>
            <a:ext cx="5986465" cy="6840362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EB73F523-22C5-C57A-9127-EFD407F63E40}"/>
              </a:ext>
            </a:extLst>
          </p:cNvPr>
          <p:cNvSpPr/>
          <p:nvPr/>
        </p:nvSpPr>
        <p:spPr>
          <a:xfrm>
            <a:off x="4296886" y="5848412"/>
            <a:ext cx="297100" cy="101587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F1D5737D-6606-9287-639F-19B590F8332A}"/>
              </a:ext>
            </a:extLst>
          </p:cNvPr>
          <p:cNvSpPr/>
          <p:nvPr/>
        </p:nvSpPr>
        <p:spPr>
          <a:xfrm>
            <a:off x="5205966" y="5885475"/>
            <a:ext cx="297100" cy="101587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9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Overview of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C082AB-FBDF-4963-63C1-B503D2E40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38" y="1023597"/>
            <a:ext cx="10154092" cy="32896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3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6F55D5-F40E-9C76-50E8-1D21B2E64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70" y="1977594"/>
            <a:ext cx="10568430" cy="3424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DD546B-0353-9522-0A45-813D309EE883}"/>
              </a:ext>
            </a:extLst>
          </p:cNvPr>
          <p:cNvSpPr txBox="1"/>
          <p:nvPr/>
        </p:nvSpPr>
        <p:spPr>
          <a:xfrm>
            <a:off x="1414463" y="5640323"/>
            <a:ext cx="2189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Red wine: n =1599</a:t>
            </a:r>
          </a:p>
          <a:p>
            <a:r>
              <a:rPr lang="en-DE"/>
              <a:t>White wine: n= 4898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56117E-5938-27BC-FC61-BA7907CFB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01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8006"/>
            <a:ext cx="10515600" cy="1325563"/>
          </a:xfrm>
        </p:spPr>
        <p:txBody>
          <a:bodyPr/>
          <a:lstStyle/>
          <a:p>
            <a:pPr algn="ctr"/>
            <a:r>
              <a:rPr lang="en-DE" sz="3200" b="1">
                <a:latin typeface="Times" pitchFamily="2" charset="0"/>
              </a:rPr>
              <a:t>Avona test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30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02544C-5780-977D-59CD-0BFCAE683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17" y="614363"/>
            <a:ext cx="11343948" cy="624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27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8006"/>
            <a:ext cx="10515600" cy="1325563"/>
          </a:xfrm>
        </p:spPr>
        <p:txBody>
          <a:bodyPr/>
          <a:lstStyle/>
          <a:p>
            <a:pPr algn="ctr"/>
            <a:r>
              <a:rPr lang="en-DE" sz="3200" b="1">
                <a:latin typeface="Times" pitchFamily="2" charset="0"/>
              </a:rPr>
              <a:t>Avona test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31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02544C-5780-977D-59CD-0BFCAE683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17" y="614363"/>
            <a:ext cx="11343948" cy="624363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B374B09-9CD7-0481-6190-3E0834B67F56}"/>
              </a:ext>
            </a:extLst>
          </p:cNvPr>
          <p:cNvGrpSpPr/>
          <p:nvPr/>
        </p:nvGrpSpPr>
        <p:grpSpPr>
          <a:xfrm>
            <a:off x="9417032" y="914082"/>
            <a:ext cx="2607733" cy="2029131"/>
            <a:chOff x="6513689" y="836989"/>
            <a:chExt cx="2607733" cy="202913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6C68197-973A-627D-54C0-A3C9CB58E113}"/>
                </a:ext>
              </a:extLst>
            </p:cNvPr>
            <p:cNvCxnSpPr/>
            <p:nvPr/>
          </p:nvCxnSpPr>
          <p:spPr>
            <a:xfrm>
              <a:off x="6513689" y="846667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B7A3D1C-C434-06DD-23E0-97561422562E}"/>
                </a:ext>
              </a:extLst>
            </p:cNvPr>
            <p:cNvCxnSpPr/>
            <p:nvPr/>
          </p:nvCxnSpPr>
          <p:spPr>
            <a:xfrm>
              <a:off x="6513689" y="2856442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CE98AEC-F771-EC89-F577-F3355086B5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1327" y="836989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CB58891-CC60-587F-DB47-994944838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1422" y="846667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97A8FD-94AB-C637-1116-84DF4F527980}"/>
              </a:ext>
            </a:extLst>
          </p:cNvPr>
          <p:cNvGrpSpPr/>
          <p:nvPr/>
        </p:nvGrpSpPr>
        <p:grpSpPr>
          <a:xfrm>
            <a:off x="3679087" y="2796998"/>
            <a:ext cx="2607733" cy="2029131"/>
            <a:chOff x="6513689" y="836989"/>
            <a:chExt cx="2607733" cy="202913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B017F3-2A38-D534-FE08-092A2DAF703B}"/>
                </a:ext>
              </a:extLst>
            </p:cNvPr>
            <p:cNvCxnSpPr/>
            <p:nvPr/>
          </p:nvCxnSpPr>
          <p:spPr>
            <a:xfrm>
              <a:off x="6513689" y="846667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D8A2D94-39A6-DFA6-6F1D-33F5CB1141B4}"/>
                </a:ext>
              </a:extLst>
            </p:cNvPr>
            <p:cNvCxnSpPr/>
            <p:nvPr/>
          </p:nvCxnSpPr>
          <p:spPr>
            <a:xfrm>
              <a:off x="6513689" y="2856442"/>
              <a:ext cx="2607733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41B8A70-A9AF-4668-9378-861A903FE3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1327" y="836989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61C9AA-6CB0-8522-B84A-35AB2390D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1422" y="846667"/>
              <a:ext cx="0" cy="2019453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3992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Analysisng data:</a:t>
            </a:r>
            <a:br>
              <a:rPr lang="en-DE" b="1">
                <a:latin typeface="Times" pitchFamily="2" charset="0"/>
              </a:rPr>
            </a:br>
            <a:r>
              <a:rPr lang="en-DE" sz="3200" b="1">
                <a:latin typeface="Times" pitchFamily="2" charset="0"/>
              </a:rPr>
              <a:t>corrolation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32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A16FFC-5425-4149-F724-6D2FFB0E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005" y="52562"/>
            <a:ext cx="5986465" cy="6840363"/>
          </a:xfrm>
          <a:prstGeom prst="rect">
            <a:avLst/>
          </a:prstGeom>
        </p:spPr>
      </p:pic>
      <p:sp>
        <p:nvSpPr>
          <p:cNvPr id="17" name="Frame 16">
            <a:extLst>
              <a:ext uri="{FF2B5EF4-FFF2-40B4-BE49-F238E27FC236}">
                <a16:creationId xmlns:a16="http://schemas.microsoft.com/office/drawing/2014/main" id="{9C9BD2F7-A754-8815-BDFB-A8C334627741}"/>
              </a:ext>
            </a:extLst>
          </p:cNvPr>
          <p:cNvSpPr/>
          <p:nvPr/>
        </p:nvSpPr>
        <p:spPr>
          <a:xfrm>
            <a:off x="4311174" y="5848412"/>
            <a:ext cx="297100" cy="101587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B2BACCBA-1254-4D10-16DF-EBE9CD6E5636}"/>
              </a:ext>
            </a:extLst>
          </p:cNvPr>
          <p:cNvSpPr/>
          <p:nvPr/>
        </p:nvSpPr>
        <p:spPr>
          <a:xfrm>
            <a:off x="4950081" y="5867310"/>
            <a:ext cx="297100" cy="101587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87F949E-0D01-BB7D-F1E1-925BDA94022E}"/>
              </a:ext>
            </a:extLst>
          </p:cNvPr>
          <p:cNvSpPr/>
          <p:nvPr/>
        </p:nvSpPr>
        <p:spPr>
          <a:xfrm>
            <a:off x="5900377" y="5842125"/>
            <a:ext cx="297100" cy="107133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34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2"/>
            <a:ext cx="10515600" cy="1325563"/>
          </a:xfrm>
        </p:spPr>
        <p:txBody>
          <a:bodyPr/>
          <a:lstStyle/>
          <a:p>
            <a:pPr algn="ctr"/>
            <a:r>
              <a:rPr lang="en-DE" b="1" dirty="0">
                <a:latin typeface="Times" pitchFamily="2" charset="0"/>
              </a:rPr>
              <a:t>Conclusions</a:t>
            </a:r>
            <a:endParaRPr lang="en-DE" sz="3200" b="1" dirty="0">
              <a:latin typeface="Time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33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E58776-AAA5-F280-417E-F81F28FA4F38}"/>
              </a:ext>
            </a:extLst>
          </p:cNvPr>
          <p:cNvSpPr txBox="1"/>
          <p:nvPr/>
        </p:nvSpPr>
        <p:spPr>
          <a:xfrm>
            <a:off x="532617" y="1543052"/>
            <a:ext cx="1116884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285750">
              <a:buFont typeface="Arial" panose="020B0604020202020204" pitchFamily="34" charset="0"/>
              <a:buChar char="•"/>
            </a:pPr>
            <a:r>
              <a:rPr lang="en-DE" sz="2400" b="1" dirty="0">
                <a:latin typeface="Times" pitchFamily="2" charset="0"/>
              </a:rPr>
              <a:t> Z score outlier detection works better for the crurrent data sets.</a:t>
            </a:r>
          </a:p>
          <a:p>
            <a:pPr marL="36000" indent="-285750">
              <a:buFont typeface="Arial" panose="020B0604020202020204" pitchFamily="34" charset="0"/>
              <a:buChar char="•"/>
            </a:pPr>
            <a:r>
              <a:rPr lang="en-DE" sz="2400" b="1" dirty="0">
                <a:latin typeface="Times" pitchFamily="2" charset="0"/>
              </a:rPr>
              <a:t>In the data stes, white wines have higher quality than red wines.</a:t>
            </a:r>
          </a:p>
          <a:p>
            <a:pPr marL="36000" indent="-285750">
              <a:buFont typeface="Arial" panose="020B0604020202020204" pitchFamily="34" charset="0"/>
              <a:buChar char="•"/>
            </a:pPr>
            <a:r>
              <a:rPr lang="en-DE" sz="2400" b="1" dirty="0">
                <a:latin typeface="Times" pitchFamily="2" charset="0"/>
              </a:rPr>
              <a:t>Based on Anova test:                                                                                                        </a:t>
            </a:r>
          </a:p>
          <a:p>
            <a:pPr marL="36000" indent="-997200"/>
            <a:r>
              <a:rPr lang="en-DE" sz="2400" b="1" dirty="0">
                <a:latin typeface="Times" pitchFamily="2" charset="0"/>
              </a:rPr>
              <a:t>                                    - free sulfur dioxide has minor affect on the quality of wines.</a:t>
            </a:r>
          </a:p>
          <a:p>
            <a:pPr marL="36000" indent="-997200"/>
            <a:r>
              <a:rPr lang="en-DE" sz="2400" b="1" dirty="0">
                <a:latin typeface="Times" pitchFamily="2" charset="0"/>
              </a:rPr>
              <a:t>                                    - citric acid does not have significant effect on  the quality of</a:t>
            </a:r>
          </a:p>
          <a:p>
            <a:pPr marL="36000" indent="-997200"/>
            <a:r>
              <a:rPr lang="en-DE" sz="2400" b="1" dirty="0">
                <a:latin typeface="Times" pitchFamily="2" charset="0"/>
              </a:rPr>
              <a:t>                                      white wines.</a:t>
            </a:r>
          </a:p>
          <a:p>
            <a:pPr marL="36000" indent="-997200"/>
            <a:r>
              <a:rPr lang="en-DE" sz="2400" b="1" dirty="0">
                <a:latin typeface="Times" pitchFamily="2" charset="0"/>
              </a:rPr>
              <a:t>                                    - residual sugar has negligible influence on the quality of red </a:t>
            </a:r>
          </a:p>
          <a:p>
            <a:pPr marL="36000" indent="-997200"/>
            <a:r>
              <a:rPr lang="en-DE" sz="2400" b="1" dirty="0">
                <a:latin typeface="Times" pitchFamily="2" charset="0"/>
              </a:rPr>
              <a:t>                                       wines.</a:t>
            </a:r>
          </a:p>
          <a:p>
            <a:pPr marL="36000"/>
            <a:r>
              <a:rPr lang="en-DE" sz="2400" b="1" dirty="0">
                <a:latin typeface="Times" pitchFamily="2" charset="0"/>
              </a:rPr>
              <a:t>                                    - in the confidence level of 90 % the mean pH is the same in all </a:t>
            </a:r>
          </a:p>
          <a:p>
            <a:pPr marL="36000"/>
            <a:r>
              <a:rPr lang="en-DE" sz="2400" b="1" dirty="0">
                <a:latin typeface="Times" pitchFamily="2" charset="0"/>
              </a:rPr>
              <a:t>                                      quality groups of red wines.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10948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37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DE" b="1" dirty="0">
                <a:latin typeface="Times" pitchFamily="2" charset="0"/>
              </a:rPr>
              <a:t>Thank you very much for</a:t>
            </a:r>
            <a:br>
              <a:rPr lang="en-DE" b="1" dirty="0">
                <a:latin typeface="Times" pitchFamily="2" charset="0"/>
              </a:rPr>
            </a:br>
            <a:r>
              <a:rPr lang="en-DE" b="1" dirty="0">
                <a:latin typeface="Times" pitchFamily="2" charset="0"/>
              </a:rPr>
              <a:t> your attension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34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4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Overview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4</a:t>
            </a:fld>
            <a:endParaRPr lang="en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CF752A-1CE1-FFE8-9A96-D08AAFC44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713077"/>
            <a:ext cx="9458328" cy="6124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56EAD9-AE66-D898-342A-9CC2145BA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4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Overview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5</a:t>
            </a:fld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4A77C-7DF7-3B9D-2430-21192BB8E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6" y="748074"/>
            <a:ext cx="9436314" cy="6109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A780BF-A821-E1AA-8DFD-EF4139100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5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Overview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6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235259-ACA1-47EC-1A29-4695AC688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846503"/>
            <a:ext cx="9295662" cy="60114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3EA16A-67DE-3271-8A7F-6F8195270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1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Overview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7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0C9A34-185C-9DDB-2280-A52167F05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62" y="663926"/>
            <a:ext cx="9566275" cy="6194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7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8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875D69-B04E-D9A4-2A8C-C60CAF0E04EA}"/>
                  </a:ext>
                </a:extLst>
              </p:cNvPr>
              <p:cNvSpPr txBox="1"/>
              <p:nvPr/>
            </p:nvSpPr>
            <p:spPr>
              <a:xfrm>
                <a:off x="728663" y="1566315"/>
                <a:ext cx="6308137" cy="4335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DE" sz="2800" b="1">
                    <a:latin typeface="Times" pitchFamily="2" charset="0"/>
                  </a:rPr>
                  <a:t>IQR method:</a:t>
                </a:r>
              </a:p>
              <a:p>
                <a:r>
                  <a:rPr lang="en-GB" sz="2800" b="1" i="0" dirty="0">
                    <a:effectLst/>
                    <a:latin typeface="Times" pitchFamily="2" charset="0"/>
                  </a:rPr>
                  <a:t>              Lower Bound: (Q1 - 1.5 * IQR)</a:t>
                </a:r>
              </a:p>
              <a:p>
                <a:r>
                  <a:rPr lang="en-GB" sz="2800" b="1" i="0" dirty="0">
                    <a:effectLst/>
                    <a:latin typeface="Times" pitchFamily="2" charset="0"/>
                  </a:rPr>
                  <a:t>              Upper Bound: (Q3 + 1.5 * IQR)</a:t>
                </a:r>
              </a:p>
              <a:p>
                <a:pPr marL="342900" indent="-342900">
                  <a:buAutoNum type="arabicParenR" startAt="2"/>
                </a:pPr>
                <a:r>
                  <a:rPr lang="en-GB" sz="2800" b="1" dirty="0">
                    <a:latin typeface="Times" pitchFamily="2" charset="0"/>
                  </a:rPr>
                  <a:t>Z score method:</a:t>
                </a:r>
              </a:p>
              <a:p>
                <a:r>
                  <a:rPr lang="en-GB" sz="2800" b="1" dirty="0">
                    <a:latin typeface="Times" pitchFamily="2" charset="0"/>
                  </a:rPr>
                  <a:t>              Lower Bound: Z score -3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de-DE" sz="2800" b="1" dirty="0">
                  <a:latin typeface="Times" pitchFamily="2" charset="0"/>
                  <a:ea typeface="Cambria Math" panose="02040503050406030204" pitchFamily="18" charset="0"/>
                </a:endParaRPr>
              </a:p>
              <a:p>
                <a:r>
                  <a:rPr lang="en-GB" sz="2800" b="1" dirty="0">
                    <a:latin typeface="Times" pitchFamily="2" charset="0"/>
                  </a:rPr>
                  <a:t>              Upper Bound: Z score +3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de-DE" sz="2800" b="1" dirty="0">
                  <a:latin typeface="Times" pitchFamily="2" charset="0"/>
                  <a:ea typeface="Cambria Math" panose="02040503050406030204" pitchFamily="18" charset="0"/>
                </a:endParaRPr>
              </a:p>
              <a:p>
                <a:endParaRPr lang="en-DE" sz="2800" b="1">
                  <a:latin typeface="Times" pitchFamily="2" charset="0"/>
                </a:endParaRPr>
              </a:p>
              <a:p>
                <a:endParaRPr lang="en-DE" sz="2800" b="1" i="1">
                  <a:solidFill>
                    <a:srgbClr val="273239"/>
                  </a:solidFill>
                  <a:effectLst/>
                  <a:latin typeface="Times" pitchFamily="2" charset="0"/>
                </a:endParaRPr>
              </a:p>
              <a:p>
                <a:r>
                  <a:rPr lang="en-DE" sz="2800" b="1" i="1">
                    <a:solidFill>
                      <a:srgbClr val="273239"/>
                    </a:solidFill>
                    <a:latin typeface="Times" pitchFamily="2" charset="0"/>
                  </a:rPr>
                  <a:t>                       </a:t>
                </a:r>
                <a:r>
                  <a:rPr lang="en-GB" sz="2800" b="1" i="1" dirty="0">
                    <a:solidFill>
                      <a:srgbClr val="273239"/>
                    </a:solidFill>
                    <a:effectLst/>
                    <a:latin typeface="Times" pitchFamily="2" charset="0"/>
                  </a:rPr>
                  <a:t>Z score = (x -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sz="2800" b="1" i="1" smtClean="0">
                            <a:solidFill>
                              <a:srgbClr val="27323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2800" b="1" i="1" smtClean="0">
                            <a:solidFill>
                              <a:srgbClr val="27323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bar>
                  </m:oMath>
                </a14:m>
                <a:r>
                  <a:rPr lang="en-GB" sz="2800" b="1" i="1" dirty="0">
                    <a:solidFill>
                      <a:srgbClr val="273239"/>
                    </a:solidFill>
                    <a:effectLst/>
                    <a:latin typeface="Times" pitchFamily="2" charset="0"/>
                  </a:rPr>
                  <a:t>) /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de-DE" sz="2800" b="1" dirty="0">
                  <a:latin typeface="Times" pitchFamily="2" charset="0"/>
                  <a:ea typeface="Cambria Math" panose="02040503050406030204" pitchFamily="18" charset="0"/>
                </a:endParaRPr>
              </a:p>
              <a:p>
                <a:endParaRPr lang="en-DE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875D69-B04E-D9A4-2A8C-C60CAF0E0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3" y="1566315"/>
                <a:ext cx="6308137" cy="4335226"/>
              </a:xfrm>
              <a:prstGeom prst="rect">
                <a:avLst/>
              </a:prstGeom>
              <a:blipFill>
                <a:blip r:embed="rId3"/>
                <a:stretch>
                  <a:fillRect l="-1408" t="-1462" r="-100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35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AE-B493-0EB6-EEFA-7185096A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966"/>
            <a:ext cx="10515600" cy="1325563"/>
          </a:xfrm>
        </p:spPr>
        <p:txBody>
          <a:bodyPr/>
          <a:lstStyle/>
          <a:p>
            <a:pPr algn="ctr"/>
            <a:r>
              <a:rPr lang="en-DE" b="1">
                <a:latin typeface="Times" pitchFamily="2" charset="0"/>
              </a:rPr>
              <a:t>Outliers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AD99-9635-208F-783E-589A8263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56F8-EB57-7748-88E5-B1194B5EAB74}" type="slidenum">
              <a:rPr lang="en-DE" smtClean="0"/>
              <a:t>9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5DF9F-0333-A67D-BF2F-7A1723C8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82" y="5618650"/>
            <a:ext cx="1394132" cy="1207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75D69-B04E-D9A4-2A8C-C60CAF0E04EA}"/>
              </a:ext>
            </a:extLst>
          </p:cNvPr>
          <p:cNvSpPr txBox="1"/>
          <p:nvPr/>
        </p:nvSpPr>
        <p:spPr>
          <a:xfrm>
            <a:off x="328613" y="494752"/>
            <a:ext cx="25779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DE" sz="2800" b="1">
                <a:latin typeface="Times" pitchFamily="2" charset="0"/>
              </a:rPr>
              <a:t>IQR method:</a:t>
            </a:r>
          </a:p>
          <a:p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E08020-1162-C3EE-302D-A5CD410CB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6" y="1023596"/>
            <a:ext cx="9049955" cy="583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7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565</Words>
  <Application>Microsoft Macintosh PowerPoint</Application>
  <PresentationFormat>Widescreen</PresentationFormat>
  <Paragraphs>140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Times</vt:lpstr>
      <vt:lpstr>Office Theme</vt:lpstr>
      <vt:lpstr>Statistical analysis of wine factory </vt:lpstr>
      <vt:lpstr>Outline of presentation</vt:lpstr>
      <vt:lpstr>Overview of data</vt:lpstr>
      <vt:lpstr>Overview of data</vt:lpstr>
      <vt:lpstr>Overview of data</vt:lpstr>
      <vt:lpstr>Overview of data</vt:lpstr>
      <vt:lpstr>Overview of data</vt:lpstr>
      <vt:lpstr>Outliers detection</vt:lpstr>
      <vt:lpstr>Outliers detection</vt:lpstr>
      <vt:lpstr>Outliers detection</vt:lpstr>
      <vt:lpstr>Outliers detection</vt:lpstr>
      <vt:lpstr>Outliers detection</vt:lpstr>
      <vt:lpstr>Outliers detection</vt:lpstr>
      <vt:lpstr>Outliers detection</vt:lpstr>
      <vt:lpstr>Outliers detection</vt:lpstr>
      <vt:lpstr>Outliers detection</vt:lpstr>
      <vt:lpstr>Outliers detection</vt:lpstr>
      <vt:lpstr>Outliers detection</vt:lpstr>
      <vt:lpstr>Outliers detection</vt:lpstr>
      <vt:lpstr>Analysisng data: quality of wines</vt:lpstr>
      <vt:lpstr>Analysisng data: corrolation </vt:lpstr>
      <vt:lpstr>Analysisng data: corrolation </vt:lpstr>
      <vt:lpstr>Analysisng data: corrolation </vt:lpstr>
      <vt:lpstr>Analysisng data: corrolation </vt:lpstr>
      <vt:lpstr>Analysisng data: Avona test </vt:lpstr>
      <vt:lpstr>Analysisng data: Avona test </vt:lpstr>
      <vt:lpstr>Avona test </vt:lpstr>
      <vt:lpstr>Avona test </vt:lpstr>
      <vt:lpstr>Analysisng data: corrolation </vt:lpstr>
      <vt:lpstr>Avona test </vt:lpstr>
      <vt:lpstr>Avona test </vt:lpstr>
      <vt:lpstr>Analysisng data: corrolation </vt:lpstr>
      <vt:lpstr>Conclusions</vt:lpstr>
      <vt:lpstr>Thank you very much for  your attension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of wine factory </dc:title>
  <dc:creator>Microsoft Office User</dc:creator>
  <cp:lastModifiedBy>Microsoft Office User</cp:lastModifiedBy>
  <cp:revision>18</cp:revision>
  <dcterms:created xsi:type="dcterms:W3CDTF">2022-12-14T08:49:25Z</dcterms:created>
  <dcterms:modified xsi:type="dcterms:W3CDTF">2022-12-15T08:24:06Z</dcterms:modified>
</cp:coreProperties>
</file>