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1" r:id="rId1"/>
  </p:sldMasterIdLst>
  <p:notesMasterIdLst>
    <p:notesMasterId r:id="rId47"/>
  </p:notesMasterIdLst>
  <p:handoutMasterIdLst>
    <p:handoutMasterId r:id="rId48"/>
  </p:handoutMasterIdLst>
  <p:sldIdLst>
    <p:sldId id="663" r:id="rId2"/>
    <p:sldId id="260" r:id="rId3"/>
    <p:sldId id="666" r:id="rId4"/>
    <p:sldId id="691" r:id="rId5"/>
    <p:sldId id="692" r:id="rId6"/>
    <p:sldId id="693" r:id="rId7"/>
    <p:sldId id="694" r:id="rId8"/>
    <p:sldId id="695" r:id="rId9"/>
    <p:sldId id="690" r:id="rId10"/>
    <p:sldId id="696" r:id="rId11"/>
    <p:sldId id="697" r:id="rId12"/>
    <p:sldId id="698" r:id="rId13"/>
    <p:sldId id="699" r:id="rId14"/>
    <p:sldId id="700" r:id="rId15"/>
    <p:sldId id="701" r:id="rId16"/>
    <p:sldId id="722" r:id="rId17"/>
    <p:sldId id="740" r:id="rId18"/>
    <p:sldId id="702" r:id="rId19"/>
    <p:sldId id="720" r:id="rId20"/>
    <p:sldId id="721" r:id="rId21"/>
    <p:sldId id="709" r:id="rId22"/>
    <p:sldId id="710" r:id="rId23"/>
    <p:sldId id="711" r:id="rId24"/>
    <p:sldId id="723" r:id="rId25"/>
    <p:sldId id="719" r:id="rId26"/>
    <p:sldId id="724" r:id="rId27"/>
    <p:sldId id="755" r:id="rId28"/>
    <p:sldId id="741" r:id="rId29"/>
    <p:sldId id="742" r:id="rId30"/>
    <p:sldId id="725" r:id="rId31"/>
    <p:sldId id="743" r:id="rId32"/>
    <p:sldId id="744" r:id="rId33"/>
    <p:sldId id="745" r:id="rId34"/>
    <p:sldId id="746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54" r:id="rId43"/>
    <p:sldId id="739" r:id="rId44"/>
    <p:sldId id="738" r:id="rId45"/>
    <p:sldId id="689" r:id="rId46"/>
  </p:sldIdLst>
  <p:sldSz cx="12192000" cy="6858000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Menlo" panose="020B0609030804020204" pitchFamily="49" charset="0"/>
      <p:bold r:id="rId53"/>
    </p:embeddedFont>
    <p:embeddedFont>
      <p:font typeface="Montserrat" pitchFamily="2" charset="0"/>
      <p:regular r:id="rId54"/>
      <p:bold r:id="rId55"/>
      <p:italic r:id="rId56"/>
      <p:boldItalic r:id="rId57"/>
    </p:embeddedFont>
    <p:embeddedFont>
      <p:font typeface="Montserrat ExtraBold" pitchFamily="2" charset="0"/>
      <p:bold r:id="rId58"/>
      <p:italic r:id="rId59"/>
      <p:boldItalic r:id="rId60"/>
    </p:embeddedFont>
    <p:embeddedFont>
      <p:font typeface="SpoqaHanSans" panose="020B0500000000000000" pitchFamily="34" charset="-128"/>
      <p:regular r:id="rId61"/>
      <p:bold r:id="rId62"/>
    </p:embeddedFont>
    <p:embeddedFont>
      <p:font typeface="SpoqaHanSans Light" panose="020B0300000000000000" pitchFamily="34" charset="-128"/>
      <p:regular r:id="rId63"/>
      <p:bold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7"/>
    <a:srgbClr val="F3A002"/>
    <a:srgbClr val="EBBA16"/>
    <a:srgbClr val="F39924"/>
    <a:srgbClr val="1956D5"/>
    <a:srgbClr val="F39926"/>
    <a:srgbClr val="47CFFF"/>
    <a:srgbClr val="FAF654"/>
    <a:srgbClr val="FAF644"/>
    <a:srgbClr val="F4F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73910" autoAdjust="0"/>
  </p:normalViewPr>
  <p:slideViewPr>
    <p:cSldViewPr snapToGrid="0" snapToObjects="1">
      <p:cViewPr varScale="1">
        <p:scale>
          <a:sx n="80" d="100"/>
          <a:sy n="80" d="100"/>
        </p:scale>
        <p:origin x="1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6946DBC-8A3D-AD42-82BA-5F4B02BD69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02C6DB-AB23-0E4D-B199-FACE2679FB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9BDC3-203E-9B40-AB0C-9C10F7B9DF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C9F67-627E-3749-BD09-3A0BDACF6A6F}" type="slidenum">
              <a:rPr kumimoji="1" lang="ko-KR" altLang="en-US" smtClean="0">
                <a:latin typeface="SpoqaHanSans" panose="020B0500000000000000" pitchFamily="34" charset="-128"/>
                <a:ea typeface="SpoqaHanSans" panose="020B0500000000000000" pitchFamily="34" charset="-128"/>
              </a:rPr>
              <a:t>‹#›</a:t>
            </a:fld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2D48517-8B64-F142-A088-F83EBB172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1BDC-07F2-5340-9272-EB279B5BEEF4}" type="datetimeFigureOut">
              <a:rPr kumimoji="1" lang="ko-KR" altLang="en-US" smtClean="0">
                <a:latin typeface="SpoqaHanSans" panose="020B0500000000000000" pitchFamily="34" charset="-128"/>
                <a:ea typeface="SpoqaHanSans" panose="020B0500000000000000" pitchFamily="34" charset="-128"/>
              </a:rPr>
              <a:t>2019. 5. 16.</a:t>
            </a:fld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38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fld id="{DAB56E1E-5EE6-9647-87F5-DEA9AD21627A}" type="datetimeFigureOut">
              <a:rPr kumimoji="1" lang="ko-KR" altLang="en-US" smtClean="0"/>
              <a:pPr/>
              <a:t>2019. 5. 16.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fld id="{AEAE2324-1D11-9041-A168-AD367FB5EA50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4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SpoqaHanSans" panose="020B0500000000000000" pitchFamily="34" charset="-128"/>
        <a:ea typeface="SpoqaHanSans" panose="020B0500000000000000" pitchFamily="34" charset="-128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SpoqaHanSans" panose="020B0500000000000000" pitchFamily="34" charset="-128"/>
        <a:ea typeface="SpoqaHanSans" panose="020B0500000000000000" pitchFamily="34" charset="-128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SpoqaHanSans" panose="020B0500000000000000" pitchFamily="34" charset="-128"/>
        <a:ea typeface="SpoqaHanSans" panose="020B0500000000000000" pitchFamily="34" charset="-128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SpoqaHanSans" panose="020B0500000000000000" pitchFamily="34" charset="-128"/>
        <a:ea typeface="SpoqaHanSans" panose="020B0500000000000000" pitchFamily="34" charset="-128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SpoqaHanSans" panose="020B0500000000000000" pitchFamily="34" charset="-128"/>
        <a:ea typeface="SpoqaHanSans" panose="020B0500000000000000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8BC59-B156-4CDC-810F-CE81BB6BE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템플릿 변수 </a:t>
            </a:r>
            <a:r>
              <a:rPr lang="en-US" altLang="ko-KR" dirty="0"/>
              <a:t>: </a:t>
            </a:r>
            <a:r>
              <a:rPr lang="ko-KR" altLang="en-US" dirty="0"/>
              <a:t>중괄호 두개 사이 파이썬 변수를 넣습니다 </a:t>
            </a:r>
            <a:r>
              <a:rPr lang="en-US" altLang="ko-KR" dirty="0"/>
              <a:t>-&gt; </a:t>
            </a:r>
            <a:r>
              <a:rPr lang="ko-KR" altLang="en-US" dirty="0"/>
              <a:t>파이썬 변수를 </a:t>
            </a:r>
            <a:r>
              <a:rPr lang="en-US" altLang="ko-KR" dirty="0"/>
              <a:t>html</a:t>
            </a:r>
            <a:r>
              <a:rPr lang="ko-KR" altLang="en-US" dirty="0"/>
              <a:t>파일에 담아서 화면에 출력하라는 뜻 </a:t>
            </a:r>
            <a:r>
              <a:rPr lang="en-US" altLang="ko-KR" dirty="0"/>
              <a:t>// </a:t>
            </a:r>
            <a:r>
              <a:rPr lang="ko-KR" altLang="en-US" dirty="0"/>
              <a:t>즉 </a:t>
            </a:r>
            <a:r>
              <a:rPr lang="en-US" altLang="ko-KR" dirty="0"/>
              <a:t>, </a:t>
            </a:r>
            <a:r>
              <a:rPr lang="ko-KR" altLang="en-US" dirty="0"/>
              <a:t>장고는 </a:t>
            </a:r>
            <a:r>
              <a:rPr lang="en-US" altLang="ko-KR" dirty="0"/>
              <a:t>html</a:t>
            </a:r>
            <a:r>
              <a:rPr lang="ko-KR" altLang="en-US" dirty="0"/>
              <a:t>을 보다가 템플릿 변수를 발견한다면 파이썬 변수의 프로세스를 출력한다는 뜻입니다</a:t>
            </a:r>
            <a:r>
              <a:rPr lang="en-US" altLang="ko-KR" dirty="0"/>
              <a:t>. / </a:t>
            </a:r>
            <a:r>
              <a:rPr lang="ko-KR" altLang="en-US" dirty="0"/>
              <a:t>템플릿 필터는 템플릿 변수 옆에 작대기</a:t>
            </a:r>
            <a:r>
              <a:rPr lang="en-US" altLang="ko-KR" dirty="0"/>
              <a:t>(</a:t>
            </a:r>
            <a:r>
              <a:rPr lang="ko-KR" altLang="en-US" dirty="0"/>
              <a:t>파이프</a:t>
            </a:r>
            <a:r>
              <a:rPr lang="en-US" altLang="ko-KR" dirty="0"/>
              <a:t>)</a:t>
            </a:r>
            <a:r>
              <a:rPr lang="ko-KR" altLang="en-US" dirty="0"/>
              <a:t>를 사용해 템플릿 변수에 기능을 넣어줍니다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200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템플릿 </a:t>
            </a:r>
            <a:r>
              <a:rPr lang="ko-KR" altLang="en-US" dirty="0" err="1"/>
              <a:t>태그란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상 파이썬 문법을 사용하거나 </a:t>
            </a:r>
            <a:r>
              <a:rPr lang="en-US" altLang="ko-KR" dirty="0" err="1"/>
              <a:t>url</a:t>
            </a:r>
            <a:r>
              <a:rPr lang="ko-KR" altLang="en-US" dirty="0"/>
              <a:t>생성 하는 여러가지 기능을 제공합니다</a:t>
            </a:r>
            <a:r>
              <a:rPr lang="en-US" altLang="ko-KR" dirty="0"/>
              <a:t>. Html </a:t>
            </a:r>
            <a:r>
              <a:rPr lang="ko-KR" altLang="en-US" dirty="0"/>
              <a:t>태그가 그렇듯이 템플릿 태그 또한 닫아주는 태그가 존재하여야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98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태그의 예시를 들자면 파이썬 파일에 클래스라는 리스트가 선언되어 있고 그 안에 보람</a:t>
            </a:r>
            <a:r>
              <a:rPr lang="en-US" altLang="ko-KR" dirty="0"/>
              <a:t>, </a:t>
            </a:r>
            <a:r>
              <a:rPr lang="ko-KR" altLang="en-US" dirty="0"/>
              <a:t>성현</a:t>
            </a:r>
            <a:r>
              <a:rPr lang="en-US" altLang="ko-KR" dirty="0"/>
              <a:t>, </a:t>
            </a:r>
            <a:r>
              <a:rPr lang="ko-KR" altLang="en-US" dirty="0"/>
              <a:t>혜원이 들어있습니다</a:t>
            </a:r>
            <a:r>
              <a:rPr lang="en-US" altLang="ko-KR" dirty="0"/>
              <a:t>. </a:t>
            </a:r>
            <a:r>
              <a:rPr lang="ko-KR" altLang="en-US" dirty="0"/>
              <a:t>이를 사용하기위해 </a:t>
            </a:r>
            <a:r>
              <a:rPr lang="en-US" altLang="ko-KR" dirty="0"/>
              <a:t>html</a:t>
            </a:r>
            <a:r>
              <a:rPr lang="ko-KR" altLang="en-US" dirty="0"/>
              <a:t>에 이러한 코드는 </a:t>
            </a:r>
            <a:r>
              <a:rPr lang="en-US" altLang="ko-KR" dirty="0"/>
              <a:t>number of students</a:t>
            </a:r>
            <a:r>
              <a:rPr lang="ko-KR" altLang="en-US" dirty="0"/>
              <a:t>라는 </a:t>
            </a:r>
            <a:r>
              <a:rPr lang="en-US" altLang="ko-KR" dirty="0"/>
              <a:t>class</a:t>
            </a:r>
            <a:r>
              <a:rPr lang="ko-KR" altLang="en-US" dirty="0"/>
              <a:t>라고 하는</a:t>
            </a:r>
            <a:r>
              <a:rPr lang="en-US" altLang="ko-KR" dirty="0"/>
              <a:t> </a:t>
            </a:r>
            <a:r>
              <a:rPr lang="ko-KR" altLang="en-US" dirty="0"/>
              <a:t>템플릿 변수에 템플릿필터 </a:t>
            </a:r>
            <a:r>
              <a:rPr lang="en-US" altLang="ko-KR" dirty="0"/>
              <a:t>length</a:t>
            </a:r>
            <a:r>
              <a:rPr lang="ko-KR" altLang="en-US" dirty="0"/>
              <a:t>를 사용하여 </a:t>
            </a:r>
            <a:r>
              <a:rPr lang="en-US" altLang="ko-KR" dirty="0"/>
              <a:t>class</a:t>
            </a:r>
            <a:r>
              <a:rPr lang="ko-KR" altLang="en-US" dirty="0"/>
              <a:t>라고 하는 변수의 길이를 반환하라는 뜻입니다</a:t>
            </a:r>
            <a:r>
              <a:rPr lang="en-US" altLang="ko-KR" dirty="0"/>
              <a:t>. 3</a:t>
            </a:r>
            <a:r>
              <a:rPr lang="ko-KR" altLang="en-US" dirty="0"/>
              <a:t>이겠죠</a:t>
            </a:r>
            <a:r>
              <a:rPr lang="en-US" altLang="ko-KR" dirty="0"/>
              <a:t>? 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{% </a:t>
            </a:r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students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%}  {{</a:t>
            </a:r>
            <a:r>
              <a:rPr lang="en" altLang="ko-KR" sz="1200" dirty="0">
                <a:solidFill>
                  <a:srgbClr val="9CDCF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students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}}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는 파이썬 코드상의 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문을 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상으로 나타낸 뜻입니다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즉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 class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를 한번씩 순회하면서 한번씩 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student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에 담아 그 </a:t>
            </a:r>
            <a:r>
              <a:rPr lang="en-US" altLang="ko-KR" sz="1200" dirty="0" err="1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studen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라는 변수를 출력하라는 뜻입니다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앞에서 </a:t>
            </a:r>
            <a:r>
              <a:rPr lang="ko-KR" altLang="en-US" sz="1200" dirty="0" err="1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말씀드렸다싶이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장고의 템플릿 태그는 꼭 </a:t>
            </a:r>
            <a:r>
              <a:rPr lang="ko-KR" altLang="en-US" sz="1200" dirty="0" err="1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닫는태그를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닫아주어 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문을 </a:t>
            </a:r>
            <a:r>
              <a:rPr lang="ko-KR" altLang="en-US" sz="1200" dirty="0" err="1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끝내줍니다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9163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문을 </a:t>
            </a:r>
            <a:r>
              <a:rPr lang="en-US" altLang="ko-KR" dirty="0"/>
              <a:t>html</a:t>
            </a:r>
            <a:r>
              <a:rPr lang="ko-KR" altLang="en-US" dirty="0"/>
              <a:t>상의 코드로 나타내면 이렇게 생겼습니다</a:t>
            </a:r>
            <a:r>
              <a:rPr lang="en-US" altLang="ko-KR" dirty="0"/>
              <a:t>. Score</a:t>
            </a:r>
            <a:r>
              <a:rPr lang="ko-KR" altLang="en-US" dirty="0"/>
              <a:t>라는 변수가 </a:t>
            </a:r>
            <a:r>
              <a:rPr lang="en-US" altLang="ko-KR" dirty="0"/>
              <a:t>80 60 40</a:t>
            </a:r>
            <a:r>
              <a:rPr lang="ko-KR" altLang="en-US" dirty="0"/>
              <a:t>이라는 조건을 넣어 하나씩 조건에 맞는 값이 나오도록 설정해주었습니다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66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ko-KR" altLang="en-US" dirty="0"/>
              <a:t>은 따옴표안에 </a:t>
            </a:r>
            <a:r>
              <a:rPr lang="en-US" altLang="ko-KR" dirty="0"/>
              <a:t>path</a:t>
            </a:r>
            <a:r>
              <a:rPr lang="ko-KR" altLang="en-US" dirty="0"/>
              <a:t>의 이름을 넣어 생성해줍니다</a:t>
            </a:r>
            <a:r>
              <a:rPr lang="en-US" altLang="ko-KR" dirty="0"/>
              <a:t>. </a:t>
            </a:r>
            <a:r>
              <a:rPr lang="ko-KR" altLang="en-US" dirty="0"/>
              <a:t>템플릿태그의 위치에 해당하는 </a:t>
            </a:r>
            <a:r>
              <a:rPr lang="en-US" altLang="ko-KR" dirty="0" err="1"/>
              <a:t>url</a:t>
            </a:r>
            <a:r>
              <a:rPr lang="ko-KR" altLang="en-US" dirty="0"/>
              <a:t>이 생성됩니다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97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8BC59-B156-4CDC-810F-CE81BB6BE0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1256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064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r>
              <a:rPr lang="ko-KR" altLang="en-US" dirty="0"/>
              <a:t>정해진 순서는 따로 없지만 이 순서</a:t>
            </a:r>
            <a:r>
              <a:rPr lang="en-US" altLang="ko-KR" dirty="0"/>
              <a:t>Project -&gt; app </a:t>
            </a:r>
            <a:r>
              <a:rPr lang="ko-KR" altLang="en-US" dirty="0"/>
              <a:t>생성 </a:t>
            </a:r>
            <a:r>
              <a:rPr lang="en-US" altLang="ko-KR" dirty="0"/>
              <a:t>-&gt;app –project </a:t>
            </a:r>
            <a:r>
              <a:rPr lang="ko-KR" altLang="en-US" dirty="0"/>
              <a:t>연결 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)template </a:t>
            </a:r>
            <a:r>
              <a:rPr lang="ko-KR" altLang="en-US" dirty="0"/>
              <a:t>생성 </a:t>
            </a:r>
            <a:r>
              <a:rPr lang="en-US" altLang="ko-KR" dirty="0"/>
              <a:t>-&gt; view </a:t>
            </a:r>
            <a:r>
              <a:rPr lang="ko-KR" altLang="en-US" dirty="0"/>
              <a:t>생성 </a:t>
            </a:r>
            <a:r>
              <a:rPr lang="en-US" altLang="ko-KR" dirty="0"/>
              <a:t>-&gt;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  <a:p>
            <a:pPr marL="457200" lvl="1" indent="0" algn="l">
              <a:buNone/>
            </a:pPr>
            <a:r>
              <a:rPr lang="ko-KR" altLang="en-US" dirty="0"/>
              <a:t>대로 진행해야 헷갈리지 않고 쉽게 구현할 수 있습니다</a:t>
            </a:r>
            <a:r>
              <a:rPr lang="en-US" altLang="ko-KR" dirty="0"/>
              <a:t>. </a:t>
            </a:r>
            <a:r>
              <a:rPr lang="ko-KR" altLang="en-US" dirty="0"/>
              <a:t>많이 보시다 보면 능숙하게 진행하실 수 있으시니 이 순서를 생각하시면서 </a:t>
            </a:r>
            <a:r>
              <a:rPr lang="ko-KR" altLang="en-US" dirty="0" err="1"/>
              <a:t>실습할게요</a:t>
            </a:r>
            <a:r>
              <a:rPr lang="en-US" altLang="ko-KR" dirty="0"/>
              <a:t>!</a:t>
            </a:r>
          </a:p>
          <a:p>
            <a:pPr marL="457200" lvl="1" indent="0" algn="l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1238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app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을 만들 때 명령을 내리는 경로를 잘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app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은 어디에 만들어도 상관 없지만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편의를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manage.py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가 있는 폴더에 명령을 내리는 것을 추천합니다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en-US" altLang="ko-KR" dirty="0"/>
              <a:t>wordcount</a:t>
            </a:r>
            <a:r>
              <a:rPr lang="ko-KR" altLang="en-US" dirty="0"/>
              <a:t>라는 앱을 만들겠다는 명령어 입니다</a:t>
            </a:r>
            <a:r>
              <a:rPr lang="en-US" altLang="ko-KR" dirty="0"/>
              <a:t>. </a:t>
            </a:r>
            <a:r>
              <a:rPr lang="ko-KR" altLang="en-US" dirty="0"/>
              <a:t>앞서 설명했듯</a:t>
            </a:r>
            <a:r>
              <a:rPr lang="en-US" altLang="ko-KR" dirty="0"/>
              <a:t>, </a:t>
            </a:r>
            <a:r>
              <a:rPr lang="ko-KR" altLang="en-US" dirty="0"/>
              <a:t>장고 프로젝트는 여러 개의 앱으로 구성됩니다</a:t>
            </a:r>
            <a:r>
              <a:rPr lang="en-US" altLang="ko-KR" dirty="0"/>
              <a:t>. </a:t>
            </a:r>
            <a:r>
              <a:rPr lang="ko-KR" altLang="en-US" dirty="0"/>
              <a:t>지금은 이해하지 못해도 괜찮습니다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86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8BC59-B156-4CDC-810F-CE81BB6BE0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60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wordcount.apps.WordcountConfig</a:t>
            </a:r>
            <a:r>
              <a:rPr lang="en-US" altLang="ko-KR" dirty="0"/>
              <a:t> </a:t>
            </a:r>
            <a:r>
              <a:rPr lang="ko-KR" altLang="en-US" dirty="0"/>
              <a:t>를 추가해줍니다</a:t>
            </a:r>
            <a:r>
              <a:rPr lang="en-US" altLang="ko-KR" dirty="0"/>
              <a:t>. </a:t>
            </a:r>
            <a:r>
              <a:rPr lang="ko-KR" altLang="en-US" dirty="0"/>
              <a:t>다시한번 설명하자면</a:t>
            </a:r>
            <a:r>
              <a:rPr lang="en-US" altLang="ko-KR" dirty="0"/>
              <a:t>, wordcount</a:t>
            </a:r>
            <a:r>
              <a:rPr lang="ko-KR" altLang="en-US" dirty="0"/>
              <a:t>폴더안에 </a:t>
            </a:r>
            <a:r>
              <a:rPr lang="en-US" altLang="ko-KR" dirty="0"/>
              <a:t>apps</a:t>
            </a:r>
            <a:r>
              <a:rPr lang="ko-KR" altLang="en-US" dirty="0"/>
              <a:t>란 파일에 </a:t>
            </a:r>
            <a:r>
              <a:rPr lang="en-US" altLang="ko-KR" dirty="0" err="1"/>
              <a:t>WordcountConfig</a:t>
            </a:r>
            <a:r>
              <a:rPr lang="ko-KR" altLang="en-US" dirty="0"/>
              <a:t>로 되어있는 클래스를 등록해주는 절차입니다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wordcount.apps.WordcountConfig</a:t>
            </a:r>
            <a:r>
              <a:rPr lang="en-US" altLang="ko-KR" dirty="0"/>
              <a:t>' </a:t>
            </a:r>
            <a:r>
              <a:rPr lang="ko-KR" altLang="en-US" dirty="0"/>
              <a:t>다음에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</a:t>
            </a:r>
            <a:r>
              <a:rPr lang="ko-KR" altLang="en-US" dirty="0"/>
              <a:t> 를 꼭 </a:t>
            </a:r>
            <a:r>
              <a:rPr lang="ko-KR" altLang="en-US" dirty="0" err="1"/>
              <a:t>찍어줘야합니다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484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wordcount</a:t>
            </a:r>
            <a:r>
              <a:rPr lang="ko-KR" altLang="en-US" dirty="0"/>
              <a:t>폴더안에 </a:t>
            </a:r>
            <a:r>
              <a:rPr lang="en-US" altLang="ko-KR" dirty="0"/>
              <a:t>templates</a:t>
            </a:r>
            <a:r>
              <a:rPr lang="ko-KR" altLang="en-US" dirty="0"/>
              <a:t>라는 폴더를 만듭시다</a:t>
            </a:r>
            <a:r>
              <a:rPr lang="en-US" altLang="ko-KR" dirty="0"/>
              <a:t>. </a:t>
            </a:r>
            <a:r>
              <a:rPr lang="ko-KR" altLang="en-US" dirty="0"/>
              <a:t>그 아래 다시 </a:t>
            </a:r>
            <a:r>
              <a:rPr lang="en-US" altLang="ko-KR" dirty="0"/>
              <a:t>wordcount</a:t>
            </a:r>
            <a:r>
              <a:rPr lang="ko-KR" altLang="en-US" dirty="0"/>
              <a:t>라는 폴더를 만듭시다</a:t>
            </a:r>
            <a:r>
              <a:rPr lang="en-US" altLang="ko-KR" dirty="0"/>
              <a:t>. </a:t>
            </a:r>
            <a:r>
              <a:rPr lang="ko-KR" altLang="en-US" dirty="0"/>
              <a:t>그리고 그 안에 </a:t>
            </a:r>
            <a:r>
              <a:rPr lang="en-US" altLang="ko-KR" dirty="0"/>
              <a:t>home.html </a:t>
            </a:r>
            <a:r>
              <a:rPr lang="ko-KR" altLang="en-US" dirty="0"/>
              <a:t>파일을 만들고 아래와 같이 내용을 채워봅시다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85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app</a:t>
            </a:r>
            <a:r>
              <a:rPr lang="ko-KR" altLang="en-US" dirty="0"/>
              <a:t>의 기능을 구현하는 부분이 이 </a:t>
            </a:r>
            <a:r>
              <a:rPr lang="en-US" altLang="ko-KR" dirty="0"/>
              <a:t>views.py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열어보면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from</a:t>
            </a:r>
            <a:r>
              <a:rPr lang="ko-KR" altLang="en-US" dirty="0"/>
              <a:t>으로 시작하는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import</a:t>
            </a:r>
            <a:r>
              <a:rPr lang="ko-KR" altLang="en-US" dirty="0"/>
              <a:t> 구문과 주석 </a:t>
            </a:r>
            <a:r>
              <a:rPr lang="ko-KR" altLang="en-US" dirty="0" err="1"/>
              <a:t>한줄</a:t>
            </a:r>
            <a:r>
              <a:rPr lang="ko-KR" altLang="en-US" dirty="0"/>
              <a:t> 딸랑 있습니다</a:t>
            </a:r>
            <a:r>
              <a:rPr lang="en-US" altLang="ko-KR" dirty="0"/>
              <a:t>. </a:t>
            </a:r>
            <a:r>
              <a:rPr lang="ko-KR" altLang="en-US" dirty="0"/>
              <a:t>아래에 우리가 사용할 함수를 정의해 주면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요청이 들어오면 </a:t>
            </a:r>
            <a:r>
              <a:rPr lang="en-US" altLang="ko-KR" dirty="0"/>
              <a:t>home.html </a:t>
            </a:r>
            <a:r>
              <a:rPr lang="ko-KR" altLang="en-US" dirty="0"/>
              <a:t>파일을 열어주는 </a:t>
            </a:r>
            <a:r>
              <a:rPr lang="en-US" altLang="ko-KR" dirty="0"/>
              <a:t>home </a:t>
            </a:r>
            <a:r>
              <a:rPr lang="ko-KR" altLang="en-US" dirty="0"/>
              <a:t>이라는 함수를 구현했습니다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템플릿과 뷰를 연동하기 위해서 </a:t>
            </a:r>
            <a:r>
              <a:rPr lang="en-US" altLang="ko-KR" dirty="0"/>
              <a:t>render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1"/>
            <a:r>
              <a:rPr lang="en-US" altLang="ko-KR" dirty="0"/>
              <a:t>render </a:t>
            </a:r>
            <a:r>
              <a:rPr lang="ko-KR" altLang="en-US" dirty="0"/>
              <a:t>함수를 사용하기 위해 </a:t>
            </a:r>
            <a:r>
              <a:rPr lang="en-US" altLang="ko-KR" b="1" dirty="0"/>
              <a:t>from </a:t>
            </a:r>
            <a:r>
              <a:rPr lang="en-US" altLang="ko-KR" b="1" dirty="0" err="1"/>
              <a:t>django.shortcuts</a:t>
            </a:r>
            <a:r>
              <a:rPr lang="en-US" altLang="ko-KR" b="1" dirty="0"/>
              <a:t> import render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/>
              <a:t>render </a:t>
            </a:r>
            <a:r>
              <a:rPr lang="ko-KR" altLang="en-US" dirty="0"/>
              <a:t>함수는 첫번째 인자로 </a:t>
            </a:r>
            <a:r>
              <a:rPr lang="en-US" altLang="ko-KR" dirty="0"/>
              <a:t>request</a:t>
            </a:r>
            <a:r>
              <a:rPr lang="ko-KR" altLang="en-US" dirty="0"/>
              <a:t>를 받음</a:t>
            </a:r>
            <a:endParaRPr lang="en-US" altLang="ko-KR" dirty="0"/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랜더링</a:t>
            </a:r>
            <a:r>
              <a:rPr lang="ko-KR" altLang="en-US" dirty="0"/>
              <a:t> 할 템플릿</a:t>
            </a:r>
            <a:r>
              <a:rPr lang="en-US" altLang="ko-KR" dirty="0"/>
              <a:t>, </a:t>
            </a:r>
            <a:r>
              <a:rPr lang="ko-KR" altLang="en-US" dirty="0"/>
              <a:t>마지막으로는 템플릿에 보내줄 객체를 넣어둔다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유저에게 보여질 화면</a:t>
            </a:r>
            <a:r>
              <a:rPr lang="en-US" altLang="ko-KR" dirty="0"/>
              <a:t>(html)</a:t>
            </a:r>
            <a:r>
              <a:rPr lang="ko-KR" altLang="en-US" dirty="0"/>
              <a:t>이 언제</a:t>
            </a:r>
            <a:r>
              <a:rPr lang="en-US" altLang="ko-KR" dirty="0"/>
              <a:t>, </a:t>
            </a:r>
            <a:r>
              <a:rPr lang="ko-KR" altLang="en-US" dirty="0"/>
              <a:t>어떻게 처리될 지 알려주는 함수</a:t>
            </a:r>
            <a:endParaRPr lang="en-US" altLang="ko-KR" dirty="0"/>
          </a:p>
          <a:p>
            <a:pPr lvl="1"/>
            <a:r>
              <a:rPr lang="en-US" altLang="ko-KR" dirty="0"/>
              <a:t>render(request, 'wordcount/home.html</a:t>
            </a:r>
            <a:r>
              <a:rPr lang="ko-KR" altLang="en-US" dirty="0"/>
              <a:t>‘</a:t>
            </a:r>
            <a:r>
              <a:rPr lang="en-US" altLang="ko-KR" dirty="0"/>
              <a:t> )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뒤에 적는 내용은 </a:t>
            </a:r>
            <a:r>
              <a:rPr lang="en-US" altLang="ko-KR" dirty="0"/>
              <a:t>home.html</a:t>
            </a:r>
            <a:r>
              <a:rPr lang="ko-KR" altLang="en-US" dirty="0"/>
              <a:t>이라는 </a:t>
            </a:r>
            <a:r>
              <a:rPr lang="en-US" altLang="ko-KR" dirty="0"/>
              <a:t>template</a:t>
            </a:r>
            <a:r>
              <a:rPr lang="ko-KR" altLang="en-US" dirty="0"/>
              <a:t>이 위치하는 경로</a:t>
            </a:r>
            <a:endParaRPr lang="en-US" altLang="ko-KR" dirty="0"/>
          </a:p>
          <a:p>
            <a:pPr lvl="1"/>
            <a:r>
              <a:rPr lang="ko-KR" altLang="en-US" dirty="0"/>
              <a:t>템플릿을 </a:t>
            </a:r>
            <a:r>
              <a:rPr lang="en-US" altLang="ko-KR" dirty="0"/>
              <a:t>templates/wordcount/home.html </a:t>
            </a:r>
            <a:r>
              <a:rPr lang="ko-KR" altLang="en-US" dirty="0"/>
              <a:t>경로에 만들었기 때문에 </a:t>
            </a:r>
            <a:r>
              <a:rPr lang="en-US" altLang="ko-KR" dirty="0"/>
              <a:t>wordcount/home.html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682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urls.py</a:t>
            </a:r>
            <a:r>
              <a:rPr lang="ko-KR" altLang="en-US" dirty="0"/>
              <a:t>에서 </a:t>
            </a:r>
            <a:r>
              <a:rPr lang="en-US" altLang="ko-KR" dirty="0"/>
              <a:t>hello</a:t>
            </a:r>
            <a:r>
              <a:rPr lang="ko-KR" altLang="en-US" dirty="0"/>
              <a:t>폴더안에 있는 </a:t>
            </a:r>
            <a:r>
              <a:rPr lang="en-US" altLang="ko-KR" dirty="0"/>
              <a:t>views.py</a:t>
            </a:r>
            <a:r>
              <a:rPr lang="ko-KR" altLang="en-US" dirty="0"/>
              <a:t>을 </a:t>
            </a:r>
            <a:r>
              <a:rPr lang="ko-KR" altLang="en-US" dirty="0" err="1"/>
              <a:t>읽어와야하니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import</a:t>
            </a:r>
            <a:r>
              <a:rPr lang="ko-KR" altLang="en-US" dirty="0"/>
              <a:t>를 해줍니다</a:t>
            </a:r>
            <a:r>
              <a:rPr lang="en-US" altLang="ko-KR" dirty="0"/>
              <a:t>.</a:t>
            </a:r>
            <a:r>
              <a:rPr lang="en-US" altLang="ko-KR" dirty="0" err="1"/>
              <a:t>wordcount.views</a:t>
            </a:r>
            <a:r>
              <a:rPr lang="ko-KR" altLang="en-US" dirty="0"/>
              <a:t>는 </a:t>
            </a:r>
            <a:r>
              <a:rPr lang="en-US" altLang="ko-KR" dirty="0"/>
              <a:t>wordcount</a:t>
            </a:r>
            <a:r>
              <a:rPr lang="ko-KR" altLang="en-US" dirty="0"/>
              <a:t>폴더안에 </a:t>
            </a:r>
            <a:r>
              <a:rPr lang="en-US" altLang="ko-KR" dirty="0"/>
              <a:t>views </a:t>
            </a:r>
            <a:r>
              <a:rPr lang="ko-KR" altLang="en-US" dirty="0"/>
              <a:t>파일이라는 뜻입니다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import</a:t>
            </a:r>
            <a:r>
              <a:rPr lang="ko-KR" altLang="en-US" dirty="0"/>
              <a:t> 했으면 </a:t>
            </a:r>
            <a:r>
              <a:rPr lang="en-US" altLang="ko-KR" dirty="0" err="1"/>
              <a:t>urlpatterns</a:t>
            </a:r>
            <a:r>
              <a:rPr lang="ko-KR" altLang="en-US" dirty="0"/>
              <a:t>에 </a:t>
            </a:r>
            <a:r>
              <a:rPr lang="en-US" altLang="ko-KR" dirty="0"/>
              <a:t>path</a:t>
            </a:r>
            <a:r>
              <a:rPr lang="ko-KR" altLang="en-US" dirty="0"/>
              <a:t>를 추가해줍니다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path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 인수를 받습니다</a:t>
            </a:r>
            <a:r>
              <a:rPr lang="en-US" altLang="ko-KR" dirty="0"/>
              <a:t>. </a:t>
            </a:r>
            <a:r>
              <a:rPr lang="ko-KR" altLang="en-US" dirty="0"/>
              <a:t>제일 먼저 </a:t>
            </a:r>
            <a:r>
              <a:rPr lang="en-US" altLang="ko-KR" dirty="0"/>
              <a:t>route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도메인 뒤에 붙는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부분이라고 </a:t>
            </a:r>
            <a:r>
              <a:rPr lang="ko-KR" altLang="en-US" dirty="0" err="1"/>
              <a:t>보면됩니다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두번째로 오는 건 내가 연결하고 싶은 </a:t>
            </a:r>
            <a:r>
              <a:rPr lang="en-US" altLang="ko-KR" dirty="0"/>
              <a:t>views</a:t>
            </a:r>
            <a:r>
              <a:rPr lang="ko-KR" altLang="en-US" dirty="0"/>
              <a:t>안에 정의된 함수입니다</a:t>
            </a:r>
            <a:r>
              <a:rPr lang="en-US" altLang="ko-KR" dirty="0"/>
              <a:t>. hello</a:t>
            </a:r>
            <a:r>
              <a:rPr lang="ko-KR" altLang="en-US" dirty="0"/>
              <a:t>폴더 안에 </a:t>
            </a:r>
            <a:r>
              <a:rPr lang="en-US" altLang="ko-KR" dirty="0"/>
              <a:t>views</a:t>
            </a:r>
            <a:r>
              <a:rPr lang="ko-KR" altLang="en-US" dirty="0"/>
              <a:t>파일 안에 </a:t>
            </a:r>
            <a:r>
              <a:rPr lang="en-US" altLang="ko-KR" dirty="0"/>
              <a:t>home</a:t>
            </a:r>
            <a:r>
              <a:rPr lang="ko-KR" altLang="en-US" dirty="0"/>
              <a:t>이라고 정의된 함수를 </a:t>
            </a:r>
            <a:r>
              <a:rPr lang="ko-KR" altLang="en-US" dirty="0" err="1"/>
              <a:t>실행시키겠다라는</a:t>
            </a:r>
            <a:r>
              <a:rPr lang="ko-KR" altLang="en-US" dirty="0"/>
              <a:t> 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마지막에 적힌 </a:t>
            </a:r>
            <a:r>
              <a:rPr lang="en-US" altLang="ko-KR" dirty="0"/>
              <a:t>name='home'</a:t>
            </a:r>
            <a:r>
              <a:rPr lang="ko-KR" altLang="en-US" dirty="0"/>
              <a:t>은 이 </a:t>
            </a:r>
            <a:r>
              <a:rPr lang="en-US" altLang="ko-KR" dirty="0"/>
              <a:t>path</a:t>
            </a:r>
            <a:r>
              <a:rPr lang="ko-KR" altLang="en-US" dirty="0"/>
              <a:t>의 이름을 </a:t>
            </a:r>
            <a:r>
              <a:rPr lang="en-US" altLang="ko-KR" dirty="0"/>
              <a:t>home</a:t>
            </a:r>
            <a:r>
              <a:rPr lang="ko-KR" altLang="en-US" dirty="0"/>
              <a:t>이라 정하겠다고 약속을 하는 내용으로</a:t>
            </a:r>
            <a:r>
              <a:rPr lang="en-US" altLang="ko-KR" dirty="0"/>
              <a:t>, </a:t>
            </a:r>
            <a:r>
              <a:rPr lang="ko-KR" altLang="en-US" dirty="0"/>
              <a:t>이렇게 약속을 하면 </a:t>
            </a:r>
            <a:r>
              <a:rPr lang="en-US" altLang="ko-KR" dirty="0" err="1"/>
              <a:t>django</a:t>
            </a:r>
            <a:r>
              <a:rPr lang="ko-KR" altLang="en-US" dirty="0"/>
              <a:t>프로젝트 </a:t>
            </a:r>
            <a:r>
              <a:rPr lang="ko-KR" altLang="en-US" dirty="0" err="1"/>
              <a:t>어디에서든</a:t>
            </a:r>
            <a:r>
              <a:rPr lang="ko-KR" altLang="en-US" dirty="0"/>
              <a:t> </a:t>
            </a:r>
            <a:r>
              <a:rPr lang="en-US" altLang="ko-KR" dirty="0"/>
              <a:t>home</a:t>
            </a:r>
            <a:r>
              <a:rPr lang="ko-KR" altLang="en-US" dirty="0"/>
              <a:t>이라고 불러서 호출해 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가능한 함수이름과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을 일치시켜주는게 정신건강에 이롭습니다</a:t>
            </a:r>
            <a:r>
              <a:rPr lang="en-US" altLang="ko-KR" dirty="0"/>
              <a:t>.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#’ '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로 </a:t>
            </a:r>
            <a:r>
              <a:rPr lang="en-US" altLang="ko-KR" sz="1200" dirty="0" err="1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요청이 들어오면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wordcount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폴더 안에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views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파일 안에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이라는 함수를 실행한다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 </a:t>
            </a:r>
            <a:endParaRPr lang="ko-KR" altLang="en-US" sz="1200" dirty="0">
              <a:solidFill>
                <a:srgbClr val="D4D4D4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이러한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이라고 부른다 </a:t>
            </a:r>
            <a:endParaRPr lang="en-US" altLang="ko-KR" sz="1200" dirty="0">
              <a:solidFill>
                <a:srgbClr val="6A9955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#wordcount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라는 폴더 안에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views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파일을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해라</a:t>
            </a:r>
            <a:endParaRPr lang="ko-KR" altLang="en-US" sz="1200" dirty="0">
              <a:solidFill>
                <a:srgbClr val="D4D4D4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lang="ko-KR" altLang="en-US" sz="1200" dirty="0">
              <a:solidFill>
                <a:srgbClr val="D4D4D4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2523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urls.py</a:t>
            </a:r>
            <a:r>
              <a:rPr lang="ko-KR" altLang="en-US" dirty="0"/>
              <a:t>에서 </a:t>
            </a:r>
            <a:r>
              <a:rPr lang="en-US" altLang="ko-KR" dirty="0"/>
              <a:t>hello</a:t>
            </a:r>
            <a:r>
              <a:rPr lang="ko-KR" altLang="en-US" dirty="0"/>
              <a:t>폴더안에 있는 </a:t>
            </a:r>
            <a:r>
              <a:rPr lang="en-US" altLang="ko-KR" dirty="0"/>
              <a:t>views.py</a:t>
            </a:r>
            <a:r>
              <a:rPr lang="ko-KR" altLang="en-US" dirty="0"/>
              <a:t>을 </a:t>
            </a:r>
            <a:r>
              <a:rPr lang="ko-KR" altLang="en-US" dirty="0" err="1"/>
              <a:t>읽어와야하니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import</a:t>
            </a:r>
            <a:r>
              <a:rPr lang="ko-KR" altLang="en-US" dirty="0"/>
              <a:t>를 해줍니다</a:t>
            </a:r>
            <a:r>
              <a:rPr lang="en-US" altLang="ko-KR" dirty="0"/>
              <a:t>. </a:t>
            </a:r>
            <a:r>
              <a:rPr lang="en-US" altLang="ko-KR" dirty="0" err="1"/>
              <a:t>hello.views</a:t>
            </a:r>
            <a:r>
              <a:rPr lang="ko-KR" altLang="en-US" dirty="0"/>
              <a:t>는 </a:t>
            </a:r>
            <a:r>
              <a:rPr lang="en-US" altLang="ko-KR" dirty="0"/>
              <a:t>hello</a:t>
            </a:r>
            <a:r>
              <a:rPr lang="ko-KR" altLang="en-US" dirty="0"/>
              <a:t>폴더안에 </a:t>
            </a:r>
            <a:r>
              <a:rPr lang="en-US" altLang="ko-KR" dirty="0"/>
              <a:t>views </a:t>
            </a:r>
            <a:r>
              <a:rPr lang="ko-KR" altLang="en-US" dirty="0"/>
              <a:t>파일이라는 뜻입니다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import</a:t>
            </a:r>
            <a:r>
              <a:rPr lang="ko-KR" altLang="en-US" dirty="0"/>
              <a:t> 했으면 </a:t>
            </a:r>
            <a:r>
              <a:rPr lang="en-US" altLang="ko-KR" dirty="0" err="1"/>
              <a:t>urlpatterns</a:t>
            </a:r>
            <a:r>
              <a:rPr lang="ko-KR" altLang="en-US" dirty="0"/>
              <a:t>에 </a:t>
            </a:r>
            <a:r>
              <a:rPr lang="en-US" altLang="ko-KR" dirty="0"/>
              <a:t>path</a:t>
            </a:r>
            <a:r>
              <a:rPr lang="ko-KR" altLang="en-US" dirty="0"/>
              <a:t>를 추가해줍니다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path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 인수를 받습니다</a:t>
            </a:r>
            <a:r>
              <a:rPr lang="en-US" altLang="ko-KR" dirty="0"/>
              <a:t>. </a:t>
            </a:r>
            <a:r>
              <a:rPr lang="ko-KR" altLang="en-US" dirty="0"/>
              <a:t>제일 먼저 </a:t>
            </a:r>
            <a:r>
              <a:rPr lang="en-US" altLang="ko-KR" dirty="0"/>
              <a:t>route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도메인 뒤에 붙는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부분이라고 </a:t>
            </a:r>
            <a:r>
              <a:rPr lang="ko-KR" altLang="en-US" dirty="0" err="1"/>
              <a:t>보면됩니다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두번째로 오는 건 내가 연결하고 싶은 </a:t>
            </a:r>
            <a:r>
              <a:rPr lang="en-US" altLang="ko-KR" dirty="0"/>
              <a:t>views</a:t>
            </a:r>
            <a:r>
              <a:rPr lang="ko-KR" altLang="en-US" dirty="0"/>
              <a:t>안에 정의된 함수입니다</a:t>
            </a:r>
            <a:r>
              <a:rPr lang="en-US" altLang="ko-KR" dirty="0"/>
              <a:t>. hello</a:t>
            </a:r>
            <a:r>
              <a:rPr lang="ko-KR" altLang="en-US" dirty="0"/>
              <a:t>폴더 안에 </a:t>
            </a:r>
            <a:r>
              <a:rPr lang="en-US" altLang="ko-KR" dirty="0"/>
              <a:t>views</a:t>
            </a:r>
            <a:r>
              <a:rPr lang="ko-KR" altLang="en-US" dirty="0"/>
              <a:t>파일 안에 </a:t>
            </a:r>
            <a:r>
              <a:rPr lang="en-US" altLang="ko-KR" dirty="0"/>
              <a:t>home</a:t>
            </a:r>
            <a:r>
              <a:rPr lang="ko-KR" altLang="en-US" dirty="0"/>
              <a:t>이라고 정의된 함수를 </a:t>
            </a:r>
            <a:r>
              <a:rPr lang="ko-KR" altLang="en-US" dirty="0" err="1"/>
              <a:t>실행시키겠다라는</a:t>
            </a:r>
            <a:r>
              <a:rPr lang="ko-KR" altLang="en-US" dirty="0"/>
              <a:t> 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마지막에 적힌 </a:t>
            </a:r>
            <a:r>
              <a:rPr lang="en-US" altLang="ko-KR" dirty="0"/>
              <a:t>name='home'</a:t>
            </a:r>
            <a:r>
              <a:rPr lang="ko-KR" altLang="en-US" dirty="0"/>
              <a:t>은 이 </a:t>
            </a:r>
            <a:r>
              <a:rPr lang="en-US" altLang="ko-KR" dirty="0"/>
              <a:t>path</a:t>
            </a:r>
            <a:r>
              <a:rPr lang="ko-KR" altLang="en-US" dirty="0"/>
              <a:t>의 이름을 </a:t>
            </a:r>
            <a:r>
              <a:rPr lang="en-US" altLang="ko-KR" dirty="0"/>
              <a:t>home</a:t>
            </a:r>
            <a:r>
              <a:rPr lang="ko-KR" altLang="en-US" dirty="0"/>
              <a:t>이라 정하겠다고 약속을 하는 내용으로</a:t>
            </a:r>
            <a:r>
              <a:rPr lang="en-US" altLang="ko-KR" dirty="0"/>
              <a:t>, </a:t>
            </a:r>
            <a:r>
              <a:rPr lang="ko-KR" altLang="en-US" dirty="0"/>
              <a:t>이렇게 약속을 하면 </a:t>
            </a:r>
            <a:r>
              <a:rPr lang="en-US" altLang="ko-KR" dirty="0" err="1"/>
              <a:t>django</a:t>
            </a:r>
            <a:r>
              <a:rPr lang="ko-KR" altLang="en-US" dirty="0"/>
              <a:t>프로젝트 </a:t>
            </a:r>
            <a:r>
              <a:rPr lang="ko-KR" altLang="en-US" dirty="0" err="1"/>
              <a:t>어디에서든</a:t>
            </a:r>
            <a:r>
              <a:rPr lang="ko-KR" altLang="en-US" dirty="0"/>
              <a:t> </a:t>
            </a:r>
            <a:r>
              <a:rPr lang="en-US" altLang="ko-KR" dirty="0"/>
              <a:t>home</a:t>
            </a:r>
            <a:r>
              <a:rPr lang="ko-KR" altLang="en-US" dirty="0"/>
              <a:t>이라고 불러서 호출해 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가능한 함수이름과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을 일치시켜주는게 정신건강에 이롭습니다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290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u="none" dirty="0" err="1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여기까지가</a:t>
            </a:r>
            <a:r>
              <a:rPr lang="ko-KR" altLang="en-US" b="0" u="none" dirty="0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저번주에 했던 복습 겸 </a:t>
            </a:r>
            <a:r>
              <a:rPr lang="en-US" altLang="ko-KR" b="0" u="none" dirty="0" err="1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wordcounter</a:t>
            </a:r>
            <a:r>
              <a:rPr lang="ko-KR" altLang="en-US" b="0" u="none" dirty="0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만드는 </a:t>
            </a:r>
            <a:r>
              <a:rPr lang="ko-KR" altLang="en-US" b="0" u="none" dirty="0" err="1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첫작업입니다</a:t>
            </a:r>
            <a:r>
              <a:rPr lang="en-US" altLang="ko-KR" b="0" u="none" dirty="0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ko-KR" altLang="en-US" b="0" u="none" dirty="0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한번 서버를 작동시켜볼까요 요렇게 나오면 일차 작업 완성입니다</a:t>
            </a:r>
            <a:r>
              <a:rPr lang="en-US" altLang="ko-KR" b="0" u="none" dirty="0">
                <a:solidFill>
                  <a:schemeClr val="tx1"/>
                </a:solidFill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r>
              <a:rPr lang="en-US" altLang="ko-KR" u="sng" dirty="0">
                <a:effectLst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r>
              <a:rPr lang="en-US" altLang="ko-KR" u="sng" dirty="0">
                <a:effectLst/>
              </a:rPr>
              <a:t> : </a:t>
            </a:r>
            <a:r>
              <a:rPr lang="ko-KR" altLang="en-US" dirty="0"/>
              <a:t>장고 개발을 위해 사용하는 개발 서버라고 보면 됩니다</a:t>
            </a:r>
            <a:r>
              <a:rPr lang="en-US" altLang="ko-KR" dirty="0"/>
              <a:t>. </a:t>
            </a:r>
            <a:r>
              <a:rPr lang="ko-KR" altLang="en-US" dirty="0"/>
              <a:t>다른 사람들은 </a:t>
            </a:r>
            <a:r>
              <a:rPr lang="ko-KR" altLang="en-US" dirty="0" err="1"/>
              <a:t>접속못하고</a:t>
            </a:r>
            <a:r>
              <a:rPr lang="ko-KR" altLang="en-US" dirty="0"/>
              <a:t> 개발하고있는 사람만 접속할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서버를 끄려면 서버가 실행중인 터미널창에서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ctrl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c</a:t>
            </a:r>
            <a:r>
              <a:rPr lang="ko-KR" altLang="en-US" dirty="0"/>
              <a:t>를 누르면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666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304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074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081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680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8BC59-B156-4CDC-810F-CE81BB6BE0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7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383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13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pPr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95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pPr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75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pPr/>
              <a:t>40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168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pPr/>
              <a:t>41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64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pPr/>
              <a:t>42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813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0543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95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21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3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r>
              <a:rPr lang="ko-KR" altLang="en-US" dirty="0"/>
              <a:t>는 데이터를 </a:t>
            </a:r>
            <a:r>
              <a:rPr lang="ko-KR" altLang="en-US" dirty="0" err="1"/>
              <a:t>가공처리하는</a:t>
            </a:r>
            <a:r>
              <a:rPr lang="ko-KR" altLang="en-US" dirty="0"/>
              <a:t> 함수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73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template</a:t>
            </a:r>
            <a:r>
              <a:rPr lang="ko-KR" altLang="en-US" dirty="0"/>
              <a:t>을 이어주는 역할을 하고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51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8BC59-B156-4CDC-810F-CE81BB6BE0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4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아시다시피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안에는 파이썬 문법이나 변수를 사용할 수 없는데</a:t>
            </a:r>
            <a:r>
              <a:rPr lang="en-US" altLang="ko-KR" dirty="0"/>
              <a:t>, html</a:t>
            </a:r>
            <a:r>
              <a:rPr lang="ko-KR" altLang="en-US" dirty="0"/>
              <a:t>안에 </a:t>
            </a:r>
            <a:r>
              <a:rPr lang="ko-KR" altLang="en-US" dirty="0" err="1"/>
              <a:t>파이썬코드를</a:t>
            </a:r>
            <a:r>
              <a:rPr lang="ko-KR" altLang="en-US" dirty="0"/>
              <a:t> 사용할 수 있는 언어가 장고의 템플릿언어라고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2324-1D11-9041-A168-AD367FB5EA5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00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4719F-B8D0-FE47-980E-58D722D2A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133219-FA6D-724E-8693-B440A61E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5F113-2078-B045-9A18-CBE0CCD5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A69F2-05B2-3F45-B0C3-27E2314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99C19-FCF6-5746-9018-46E99E2E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068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6D7A-2966-DD4A-A4D6-5966802F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3AA58-D43B-3B42-AA4F-A06163CAB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939CA-F824-D44A-AED0-4459B14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CAB34-2023-1347-8BA1-A96E1936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563B4-712A-0940-A24A-707F47B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8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8FF33-4B31-9044-A2A6-144D2C9D8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B7751-A399-C24E-947B-C62DFB87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8C4EF-2965-C341-A5EA-335A28DF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E8F40-F8C7-F64B-A86F-9CD0D106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D989C-CE07-C447-996E-5679F288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67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D2DF-B326-3446-822C-B004B6AC5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Montserrat" pitchFamily="2" charset="0"/>
                <a:ea typeface="SpoqaHanSans" panose="020B0500000000000000" pitchFamily="34" charset="-128"/>
              </a:defRPr>
            </a:lvl1pPr>
          </a:lstStyle>
          <a:p>
            <a:r>
              <a:rPr lang="en-US" altLang="ko-KR" sz="4400" dirty="0">
                <a:latin typeface="Montserrat" pitchFamily="2" charset="0"/>
                <a:ea typeface="SpoqaHanSans" panose="020B0500000000000000" pitchFamily="34" charset="-128"/>
              </a:rPr>
              <a:t>Title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31AA3-F672-A542-B5FA-DF24FC48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31AEB-5D8E-D54C-A88A-2743C5E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ADC72-ECA7-E645-B5AD-14B02FB8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EDCD-109F-3641-8465-E1B93B1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47F8D8F-48F7-6D4E-85FB-3081EA9AED63}"/>
              </a:ext>
            </a:extLst>
          </p:cNvPr>
          <p:cNvSpPr/>
          <p:nvPr userDrawn="1"/>
        </p:nvSpPr>
        <p:spPr>
          <a:xfrm>
            <a:off x="664776" y="799954"/>
            <a:ext cx="110522" cy="379703"/>
          </a:xfrm>
          <a:custGeom>
            <a:avLst/>
            <a:gdLst/>
            <a:ahLst/>
            <a:cxnLst/>
            <a:rect l="l" t="t" r="r" b="b"/>
            <a:pathLst>
              <a:path w="182245" h="626110">
                <a:moveTo>
                  <a:pt x="0" y="625548"/>
                </a:moveTo>
                <a:lnTo>
                  <a:pt x="181939" y="625548"/>
                </a:lnTo>
                <a:lnTo>
                  <a:pt x="181939" y="0"/>
                </a:lnTo>
                <a:lnTo>
                  <a:pt x="0" y="0"/>
                </a:lnTo>
                <a:lnTo>
                  <a:pt x="0" y="625548"/>
                </a:lnTo>
                <a:close/>
              </a:path>
            </a:pathLst>
          </a:custGeom>
          <a:solidFill>
            <a:srgbClr val="F3A002"/>
          </a:solidFill>
        </p:spPr>
        <p:txBody>
          <a:bodyPr wrap="square" lIns="0" tIns="0" rIns="0" bIns="0" rtlCol="0"/>
          <a:lstStyle/>
          <a:p>
            <a:endParaRPr sz="662" b="0" i="0" dirty="0">
              <a:latin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3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17EDA-CED3-834E-9607-27DBCBFF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6E284-D733-034C-8CD5-7FEF0E73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38A73-A0C1-F94E-A639-2476E887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15E49-7391-FC43-92A8-6EFB1F66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FEF14-A1B1-6D40-B362-8BBAC77F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82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032B3-3236-FD4C-8B86-A9891DE7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34907-F89A-8C4B-9EA4-F74D02A9C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8F431-72FC-AF49-9B7B-B206C235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E5E0F-C422-AD40-8459-6A30242A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3F9F3-108B-D941-B866-F60FF11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57B9F-DBF9-734C-911D-ABBFB765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77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83B86-3C38-D34A-A7CB-F6FDC694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57ABC-C09D-0C46-9584-0F4C3CAD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034BE-C719-8042-BC3E-6D168605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CC647-2E3B-624A-8B1D-337FCF1DF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BCF5C-00DC-0E46-948E-D05B0D08A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8E4514-0312-3E4B-B239-F0847F0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FC23F-875D-6440-AA33-10E6211B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44CA57-48C8-3B4A-9C27-77F9BE0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276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B5A2-92BB-9947-B4AB-13860923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C1F0C6-5469-C049-988C-4B9C196B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2B5C5-2BBD-B449-AA12-5CCD3E2C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4DEEB-DD60-9844-9457-7DA2E193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9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06F3C7-7230-7243-9E3A-AD339959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635CA7-3135-7841-B18E-BBC85F29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B626-041A-BE42-BD17-766ED476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58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E8AF-605D-1A45-AA73-7CAD2AD8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7829A-39E0-1041-B455-619FEB01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08FAE-985E-8343-B6EE-7EDCD8E4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92DFB-8EE5-4747-81C1-48620769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E791B-A0CA-AB4B-807C-16748FDF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2D9DF-C6AA-6340-B915-2DAA8DF3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06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9AD86-120E-164C-A0F9-FDBA7DEA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F33F2B-98EA-E949-8B02-9AB6E5D4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87661-CFFD-3A45-A7D8-60B2BE250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AE760-9210-424D-A68E-4EECA157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381B-BAFF-6A48-A2B4-A85AC6EDD43E}" type="datetimeFigureOut">
              <a:rPr kumimoji="1" lang="ko-KR" altLang="en-US" smtClean="0"/>
              <a:t>2019. 5. 16.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8792E-AAFC-9F41-A818-3D5F571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A32D4-89F4-0C41-B28D-3210C63D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36B-1D95-924A-88ED-B43FD345C4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60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D7891-EA2C-6145-868D-5629332A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Montserrat" pitchFamily="2" charset="0"/>
                <a:ea typeface="SpoqaHanSans" panose="020B0500000000000000" pitchFamily="34" charset="-128"/>
              </a:rPr>
              <a:t>Title</a:t>
            </a:r>
            <a:endParaRPr lang="en-US" altLang="ko-KR" sz="3200" dirty="0">
              <a:latin typeface="Montserrat" pitchFamily="2" charset="0"/>
              <a:ea typeface="SpoqaHanSans" panose="020B0500000000000000" pitchFamily="34" charset="-128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A8907-E415-7F48-BED6-1D735B74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73A7D-5C17-5948-BCBD-2588C4B5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fld id="{030D381B-BAFF-6A48-A2B4-A85AC6EDD43E}" type="datetimeFigureOut">
              <a:rPr kumimoji="1" lang="ko-KR" altLang="en-US" smtClean="0"/>
              <a:pPr/>
              <a:t>2019. 5. 16.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7E613-EC74-8643-AB79-A0B85C9D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BC559-4999-2B4A-9A23-D0BCB2814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defRPr>
            </a:lvl1pPr>
          </a:lstStyle>
          <a:p>
            <a:fld id="{9116B36B-1D95-924A-88ED-B43FD345C4B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319259-00E0-5145-ADD6-7961F7B7A5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39859"/>
          <a:stretch/>
        </p:blipFill>
        <p:spPr>
          <a:xfrm>
            <a:off x="10323094" y="356259"/>
            <a:ext cx="1429517" cy="178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40258-8E58-FD41-937D-FAFCFB30F740}"/>
              </a:ext>
            </a:extLst>
          </p:cNvPr>
          <p:cNvSpPr txBox="1"/>
          <p:nvPr userDrawn="1"/>
        </p:nvSpPr>
        <p:spPr>
          <a:xfrm>
            <a:off x="4512874" y="6457906"/>
            <a:ext cx="31662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SpoqaHanSans Light" panose="020B0300000000000000" pitchFamily="34" charset="-128"/>
                <a:ea typeface="SpoqaHanSans Light" panose="020B0300000000000000" pitchFamily="34" charset="-128"/>
              </a:rPr>
              <a:t>© </a:t>
            </a:r>
            <a:r>
              <a:rPr kumimoji="1" lang="en-US" altLang="ko-KR" sz="900" dirty="0">
                <a:latin typeface="SpoqaHanSans Light" panose="020B0300000000000000" pitchFamily="34" charset="-128"/>
                <a:ea typeface="SpoqaHanSans Light" panose="020B0300000000000000" pitchFamily="34" charset="-128"/>
              </a:rPr>
              <a:t>2019, </a:t>
            </a:r>
            <a:r>
              <a:rPr kumimoji="1" lang="en-US" altLang="ko-KR" sz="900" dirty="0" err="1">
                <a:latin typeface="SpoqaHanSans Light" panose="020B0300000000000000" pitchFamily="34" charset="-128"/>
                <a:ea typeface="SpoqaHanSans Light" panose="020B0300000000000000" pitchFamily="34" charset="-128"/>
              </a:rPr>
              <a:t>Likelion</a:t>
            </a:r>
            <a:r>
              <a:rPr kumimoji="1" lang="en-US" altLang="ko-KR" sz="900" dirty="0">
                <a:latin typeface="SpoqaHanSans Light" panose="020B0300000000000000" pitchFamily="34" charset="-128"/>
                <a:ea typeface="SpoqaHanSans Light" panose="020B0300000000000000" pitchFamily="34" charset="-128"/>
              </a:rPr>
              <a:t> </a:t>
            </a:r>
            <a:r>
              <a:rPr kumimoji="1" lang="en-US" altLang="ko-KR" sz="900" dirty="0" err="1">
                <a:latin typeface="SpoqaHanSans Light" panose="020B0300000000000000" pitchFamily="34" charset="-128"/>
                <a:ea typeface="SpoqaHanSans Light" panose="020B0300000000000000" pitchFamily="34" charset="-128"/>
              </a:rPr>
              <a:t>Sahmyook</a:t>
            </a:r>
            <a:r>
              <a:rPr kumimoji="1" lang="en-US" altLang="ko-KR" sz="900" dirty="0">
                <a:latin typeface="SpoqaHanSans Light" panose="020B0300000000000000" pitchFamily="34" charset="-128"/>
                <a:ea typeface="SpoqaHanSans Light" panose="020B0300000000000000" pitchFamily="34" charset="-128"/>
              </a:rPr>
              <a:t> University, All rights reserved.</a:t>
            </a:r>
            <a:endParaRPr kumimoji="1" lang="ko-KR" altLang="en-US" sz="900" dirty="0">
              <a:latin typeface="SpoqaHanSans Light" panose="020B0300000000000000" pitchFamily="34" charset="-128"/>
              <a:ea typeface="SpoqaHanSans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66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SpoqaHanSans" panose="020B0500000000000000" pitchFamily="34" charset="-128"/>
          <a:ea typeface="SpoqaHanSans" panose="020B0500000000000000" pitchFamily="34" charset="-128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SpoqaHanSans" panose="020B0500000000000000" pitchFamily="34" charset="-128"/>
          <a:ea typeface="SpoqaHanSans" panose="020B0500000000000000" pitchFamily="34" charset="-128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SpoqaHanSans" panose="020B0500000000000000" pitchFamily="34" charset="-128"/>
          <a:ea typeface="SpoqaHanSans" panose="020B0500000000000000" pitchFamily="34" charset="-128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SpoqaHanSans" panose="020B0500000000000000" pitchFamily="34" charset="-128"/>
          <a:ea typeface="SpoqaHanSans" panose="020B0500000000000000" pitchFamily="34" charset="-128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SpoqaHanSans" panose="020B0500000000000000" pitchFamily="34" charset="-128"/>
          <a:ea typeface="SpoqaHanSans" panose="020B0500000000000000" pitchFamily="34" charset="-128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1234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dcoun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7FF925-38A8-4442-9D5B-D799F2D3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7" y="2695820"/>
            <a:ext cx="5101835" cy="800933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D702C695-BC86-3547-9AD4-ADAD3992843B}"/>
              </a:ext>
            </a:extLst>
          </p:cNvPr>
          <p:cNvSpPr txBox="1">
            <a:spLocks/>
          </p:cNvSpPr>
          <p:nvPr/>
        </p:nvSpPr>
        <p:spPr>
          <a:xfrm>
            <a:off x="1370654" y="4853614"/>
            <a:ext cx="9144000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kumimoji="1" lang="en-US" altLang="ko-KR" sz="1600" dirty="0">
                <a:ln w="0"/>
              </a:rPr>
              <a:t>9</a:t>
            </a:r>
            <a:r>
              <a:rPr kumimoji="1" lang="ko-KR" altLang="en-US" sz="1600" dirty="0">
                <a:ln w="0"/>
              </a:rPr>
              <a:t>주차 정기 세션</a:t>
            </a:r>
            <a:endParaRPr kumimoji="1" lang="en-US" altLang="ko-KR" sz="1600" dirty="0">
              <a:ln w="0"/>
            </a:endParaRPr>
          </a:p>
          <a:p>
            <a:pPr algn="l">
              <a:lnSpc>
                <a:spcPct val="80000"/>
              </a:lnSpc>
            </a:pPr>
            <a:r>
              <a:rPr kumimoji="1" lang="en-US" altLang="ko-KR" sz="2000" dirty="0">
                <a:ln w="0"/>
              </a:rPr>
              <a:t>Wordcount</a:t>
            </a:r>
          </a:p>
          <a:p>
            <a:pPr algn="l">
              <a:lnSpc>
                <a:spcPct val="80000"/>
              </a:lnSpc>
            </a:pPr>
            <a:r>
              <a:rPr kumimoji="1" lang="en-US" altLang="ko-KR" sz="1600" dirty="0">
                <a:ln w="0"/>
                <a:latin typeface="SpoqaHanSans Light" panose="020B0300000000000000" pitchFamily="34" charset="-128"/>
                <a:ea typeface="SpoqaHanSans Light" panose="020B0300000000000000" pitchFamily="34" charset="-128"/>
              </a:rPr>
              <a:t>Session by </a:t>
            </a:r>
            <a:r>
              <a:rPr kumimoji="1" lang="ko-KR" altLang="en-US" sz="1600" dirty="0">
                <a:ln w="0"/>
                <a:latin typeface="SpoqaHanSans Light" panose="020B0300000000000000" pitchFamily="34" charset="-128"/>
                <a:ea typeface="SpoqaHanSans Light" panose="020B0300000000000000" pitchFamily="34" charset="-128"/>
              </a:rPr>
              <a:t>오지수</a:t>
            </a:r>
            <a:endParaRPr kumimoji="1" lang="en-US" altLang="ko-KR" sz="1600" dirty="0">
              <a:ln w="0"/>
              <a:latin typeface="SpoqaHanSans Light" panose="020B0300000000000000" pitchFamily="34" charset="-128"/>
              <a:ea typeface="SpoqaHanSans Light" panose="020B03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BEADC-7EA7-D44E-9A60-2F4A514D1284}"/>
              </a:ext>
            </a:extLst>
          </p:cNvPr>
          <p:cNvSpPr/>
          <p:nvPr/>
        </p:nvSpPr>
        <p:spPr>
          <a:xfrm>
            <a:off x="1370654" y="3603258"/>
            <a:ext cx="2904962" cy="293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ko-KR" altLang="en-US" sz="1600" b="1" dirty="0">
                <a:ln w="0"/>
                <a:latin typeface="SpoqaHanSans" panose="020B0500000000000000" pitchFamily="34" charset="-128"/>
                <a:ea typeface="SpoqaHanSans" panose="020B0500000000000000" pitchFamily="34" charset="-128"/>
              </a:rPr>
              <a:t>멋쟁이 사자처럼</a:t>
            </a:r>
            <a:r>
              <a:rPr kumimoji="1" lang="en-US" altLang="ko-KR" sz="1600" b="1" dirty="0">
                <a:ln w="0"/>
                <a:latin typeface="SpoqaHanSans" panose="020B0500000000000000" pitchFamily="34" charset="-128"/>
                <a:ea typeface="SpoqaHanSans" panose="020B0500000000000000" pitchFamily="34" charset="-128"/>
              </a:rPr>
              <a:t> 7</a:t>
            </a:r>
            <a:r>
              <a:rPr kumimoji="1" lang="ko-KR" altLang="en-US" sz="1600" b="1" dirty="0">
                <a:ln w="0"/>
                <a:latin typeface="SpoqaHanSans" panose="020B0500000000000000" pitchFamily="34" charset="-128"/>
                <a:ea typeface="SpoqaHanSans" panose="020B0500000000000000" pitchFamily="34" charset="-128"/>
              </a:rPr>
              <a:t>기 삼육대학교</a:t>
            </a:r>
            <a:endParaRPr kumimoji="1" lang="en-US" altLang="ko-KR" sz="1600" b="1" dirty="0">
              <a:ln w="0"/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C42A4E5-6CE1-7340-829B-DEA3CFF95C57}"/>
              </a:ext>
            </a:extLst>
          </p:cNvPr>
          <p:cNvSpPr/>
          <p:nvPr/>
        </p:nvSpPr>
        <p:spPr>
          <a:xfrm>
            <a:off x="11006651" y="4334699"/>
            <a:ext cx="229132" cy="568015"/>
          </a:xfrm>
          <a:custGeom>
            <a:avLst/>
            <a:gdLst/>
            <a:ahLst/>
            <a:cxnLst/>
            <a:rect l="l" t="t" r="r" b="b"/>
            <a:pathLst>
              <a:path w="377825" h="936625">
                <a:moveTo>
                  <a:pt x="91107" y="0"/>
                </a:moveTo>
                <a:lnTo>
                  <a:pt x="0" y="907514"/>
                </a:lnTo>
                <a:lnTo>
                  <a:pt x="286525" y="936280"/>
                </a:lnTo>
                <a:lnTo>
                  <a:pt x="377632" y="28764"/>
                </a:lnTo>
                <a:lnTo>
                  <a:pt x="9110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E404F5A-B168-EB4E-8D4F-BA6F96450015}"/>
              </a:ext>
            </a:extLst>
          </p:cNvPr>
          <p:cNvSpPr/>
          <p:nvPr/>
        </p:nvSpPr>
        <p:spPr>
          <a:xfrm>
            <a:off x="9097036" y="3816910"/>
            <a:ext cx="589581" cy="431691"/>
          </a:xfrm>
          <a:custGeom>
            <a:avLst/>
            <a:gdLst/>
            <a:ahLst/>
            <a:cxnLst/>
            <a:rect l="l" t="t" r="r" b="b"/>
            <a:pathLst>
              <a:path w="972184" h="711834">
                <a:moveTo>
                  <a:pt x="145084" y="0"/>
                </a:moveTo>
                <a:lnTo>
                  <a:pt x="0" y="274774"/>
                </a:lnTo>
                <a:lnTo>
                  <a:pt x="826697" y="711231"/>
                </a:lnTo>
                <a:lnTo>
                  <a:pt x="842930" y="680483"/>
                </a:lnTo>
                <a:lnTo>
                  <a:pt x="817200" y="680483"/>
                </a:lnTo>
                <a:lnTo>
                  <a:pt x="30752" y="265279"/>
                </a:lnTo>
                <a:lnTo>
                  <a:pt x="154579" y="30747"/>
                </a:lnTo>
                <a:lnTo>
                  <a:pt x="144519" y="25435"/>
                </a:lnTo>
                <a:lnTo>
                  <a:pt x="149827" y="15376"/>
                </a:lnTo>
                <a:lnTo>
                  <a:pt x="174205" y="15376"/>
                </a:lnTo>
                <a:lnTo>
                  <a:pt x="145084" y="0"/>
                </a:lnTo>
                <a:close/>
              </a:path>
              <a:path w="972184" h="711834">
                <a:moveTo>
                  <a:pt x="311163" y="87693"/>
                </a:moveTo>
                <a:lnTo>
                  <a:pt x="300535" y="107815"/>
                </a:lnTo>
                <a:lnTo>
                  <a:pt x="941018" y="445956"/>
                </a:lnTo>
                <a:lnTo>
                  <a:pt x="817200" y="680483"/>
                </a:lnTo>
                <a:lnTo>
                  <a:pt x="842930" y="680483"/>
                </a:lnTo>
                <a:lnTo>
                  <a:pt x="971760" y="436460"/>
                </a:lnTo>
                <a:lnTo>
                  <a:pt x="311163" y="87693"/>
                </a:lnTo>
                <a:close/>
              </a:path>
              <a:path w="972184" h="711834">
                <a:moveTo>
                  <a:pt x="174205" y="15376"/>
                </a:moveTo>
                <a:lnTo>
                  <a:pt x="149827" y="15376"/>
                </a:lnTo>
                <a:lnTo>
                  <a:pt x="159890" y="20688"/>
                </a:lnTo>
                <a:lnTo>
                  <a:pt x="154579" y="30747"/>
                </a:lnTo>
                <a:lnTo>
                  <a:pt x="300535" y="107815"/>
                </a:lnTo>
                <a:lnTo>
                  <a:pt x="311163" y="87693"/>
                </a:lnTo>
                <a:lnTo>
                  <a:pt x="174205" y="15376"/>
                </a:lnTo>
                <a:close/>
              </a:path>
              <a:path w="972184" h="711834">
                <a:moveTo>
                  <a:pt x="149827" y="15376"/>
                </a:moveTo>
                <a:lnTo>
                  <a:pt x="144519" y="25435"/>
                </a:lnTo>
                <a:lnTo>
                  <a:pt x="154579" y="30747"/>
                </a:lnTo>
                <a:lnTo>
                  <a:pt x="159890" y="20688"/>
                </a:lnTo>
                <a:lnTo>
                  <a:pt x="149827" y="15376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80AF5E6-0D00-CF4F-8380-ECA469111003}"/>
              </a:ext>
            </a:extLst>
          </p:cNvPr>
          <p:cNvSpPr/>
          <p:nvPr/>
        </p:nvSpPr>
        <p:spPr>
          <a:xfrm>
            <a:off x="10132229" y="3891202"/>
            <a:ext cx="407430" cy="572251"/>
          </a:xfrm>
          <a:custGeom>
            <a:avLst/>
            <a:gdLst/>
            <a:ahLst/>
            <a:cxnLst/>
            <a:rect l="l" t="t" r="r" b="b"/>
            <a:pathLst>
              <a:path w="671830" h="943609">
                <a:moveTo>
                  <a:pt x="256358" y="0"/>
                </a:moveTo>
                <a:lnTo>
                  <a:pt x="0" y="131166"/>
                </a:lnTo>
                <a:lnTo>
                  <a:pt x="415453" y="943130"/>
                </a:lnTo>
                <a:lnTo>
                  <a:pt x="671812" y="811963"/>
                </a:lnTo>
                <a:lnTo>
                  <a:pt x="256358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3E53A7D-DC0E-3547-9407-B11462D3D386}"/>
              </a:ext>
            </a:extLst>
          </p:cNvPr>
          <p:cNvSpPr/>
          <p:nvPr/>
        </p:nvSpPr>
        <p:spPr>
          <a:xfrm>
            <a:off x="11544577" y="4523247"/>
            <a:ext cx="578412" cy="225665"/>
          </a:xfrm>
          <a:custGeom>
            <a:avLst/>
            <a:gdLst/>
            <a:ahLst/>
            <a:cxnLst/>
            <a:rect l="l" t="t" r="r" b="b"/>
            <a:pathLst>
              <a:path w="953769" h="372109">
                <a:moveTo>
                  <a:pt x="187407" y="49181"/>
                </a:moveTo>
                <a:lnTo>
                  <a:pt x="0" y="61538"/>
                </a:lnTo>
                <a:lnTo>
                  <a:pt x="20449" y="371589"/>
                </a:lnTo>
                <a:lnTo>
                  <a:pt x="387276" y="347385"/>
                </a:lnTo>
                <a:lnTo>
                  <a:pt x="41663" y="347385"/>
                </a:lnTo>
                <a:lnTo>
                  <a:pt x="24253" y="83497"/>
                </a:lnTo>
                <a:lnTo>
                  <a:pt x="12858" y="83497"/>
                </a:lnTo>
                <a:lnTo>
                  <a:pt x="12104" y="72146"/>
                </a:lnTo>
                <a:lnTo>
                  <a:pt x="23454" y="71396"/>
                </a:lnTo>
                <a:lnTo>
                  <a:pt x="188872" y="71396"/>
                </a:lnTo>
                <a:lnTo>
                  <a:pt x="187407" y="49181"/>
                </a:lnTo>
                <a:close/>
              </a:path>
              <a:path w="953769" h="372109">
                <a:moveTo>
                  <a:pt x="934395" y="24201"/>
                </a:moveTo>
                <a:lnTo>
                  <a:pt x="911595" y="24201"/>
                </a:lnTo>
                <a:lnTo>
                  <a:pt x="929050" y="288833"/>
                </a:lnTo>
                <a:lnTo>
                  <a:pt x="41663" y="347385"/>
                </a:lnTo>
                <a:lnTo>
                  <a:pt x="387276" y="347385"/>
                </a:lnTo>
                <a:lnTo>
                  <a:pt x="953258" y="310039"/>
                </a:lnTo>
                <a:lnTo>
                  <a:pt x="934395" y="24201"/>
                </a:lnTo>
                <a:close/>
              </a:path>
              <a:path w="953769" h="372109">
                <a:moveTo>
                  <a:pt x="23454" y="71396"/>
                </a:moveTo>
                <a:lnTo>
                  <a:pt x="12104" y="72146"/>
                </a:lnTo>
                <a:lnTo>
                  <a:pt x="12858" y="83497"/>
                </a:lnTo>
                <a:lnTo>
                  <a:pt x="24203" y="82749"/>
                </a:lnTo>
                <a:lnTo>
                  <a:pt x="23454" y="71396"/>
                </a:lnTo>
                <a:close/>
              </a:path>
              <a:path w="953769" h="372109">
                <a:moveTo>
                  <a:pt x="24203" y="82749"/>
                </a:moveTo>
                <a:lnTo>
                  <a:pt x="12858" y="83497"/>
                </a:lnTo>
                <a:lnTo>
                  <a:pt x="24253" y="83497"/>
                </a:lnTo>
                <a:lnTo>
                  <a:pt x="24203" y="82749"/>
                </a:lnTo>
                <a:close/>
              </a:path>
              <a:path w="953769" h="372109">
                <a:moveTo>
                  <a:pt x="188872" y="71396"/>
                </a:moveTo>
                <a:lnTo>
                  <a:pt x="23454" y="71396"/>
                </a:lnTo>
                <a:lnTo>
                  <a:pt x="24203" y="82749"/>
                </a:lnTo>
                <a:lnTo>
                  <a:pt x="188905" y="71887"/>
                </a:lnTo>
                <a:lnTo>
                  <a:pt x="188872" y="71396"/>
                </a:lnTo>
                <a:close/>
              </a:path>
              <a:path w="953769" h="372109">
                <a:moveTo>
                  <a:pt x="932798" y="0"/>
                </a:moveTo>
                <a:lnTo>
                  <a:pt x="187407" y="49181"/>
                </a:lnTo>
                <a:lnTo>
                  <a:pt x="188905" y="71887"/>
                </a:lnTo>
                <a:lnTo>
                  <a:pt x="911595" y="24201"/>
                </a:lnTo>
                <a:lnTo>
                  <a:pt x="934395" y="24201"/>
                </a:lnTo>
                <a:lnTo>
                  <a:pt x="932798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BB057FB-11A3-C746-99BE-31DDA316B98F}"/>
              </a:ext>
            </a:extLst>
          </p:cNvPr>
          <p:cNvSpPr/>
          <p:nvPr/>
        </p:nvSpPr>
        <p:spPr>
          <a:xfrm>
            <a:off x="12039557" y="5413266"/>
            <a:ext cx="153653" cy="508710"/>
          </a:xfrm>
          <a:custGeom>
            <a:avLst/>
            <a:gdLst/>
            <a:ahLst/>
            <a:cxnLst/>
            <a:rect l="l" t="t" r="r" b="b"/>
            <a:pathLst>
              <a:path w="253365" h="838834">
                <a:moveTo>
                  <a:pt x="252764" y="0"/>
                </a:moveTo>
                <a:lnTo>
                  <a:pt x="0" y="84763"/>
                </a:lnTo>
                <a:lnTo>
                  <a:pt x="252764" y="838529"/>
                </a:lnTo>
                <a:lnTo>
                  <a:pt x="252764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9E80DFA-D304-A048-A6AA-CD6D6CC2A508}"/>
              </a:ext>
            </a:extLst>
          </p:cNvPr>
          <p:cNvSpPr/>
          <p:nvPr/>
        </p:nvSpPr>
        <p:spPr>
          <a:xfrm>
            <a:off x="9613107" y="4938443"/>
            <a:ext cx="524884" cy="542984"/>
          </a:xfrm>
          <a:custGeom>
            <a:avLst/>
            <a:gdLst/>
            <a:ahLst/>
            <a:cxnLst/>
            <a:rect l="l" t="t" r="r" b="b"/>
            <a:pathLst>
              <a:path w="865505" h="895350">
                <a:moveTo>
                  <a:pt x="226945" y="0"/>
                </a:moveTo>
                <a:lnTo>
                  <a:pt x="0" y="212239"/>
                </a:lnTo>
                <a:lnTo>
                  <a:pt x="638556" y="895001"/>
                </a:lnTo>
                <a:lnTo>
                  <a:pt x="672946" y="862837"/>
                </a:lnTo>
                <a:lnTo>
                  <a:pt x="639634" y="862837"/>
                </a:lnTo>
                <a:lnTo>
                  <a:pt x="32166" y="213321"/>
                </a:lnTo>
                <a:lnTo>
                  <a:pt x="225870" y="32166"/>
                </a:lnTo>
                <a:lnTo>
                  <a:pt x="218098" y="23854"/>
                </a:lnTo>
                <a:lnTo>
                  <a:pt x="226401" y="16084"/>
                </a:lnTo>
                <a:lnTo>
                  <a:pt x="241986" y="16084"/>
                </a:lnTo>
                <a:lnTo>
                  <a:pt x="226945" y="0"/>
                </a:lnTo>
                <a:close/>
              </a:path>
              <a:path w="865505" h="895350">
                <a:moveTo>
                  <a:pt x="355224" y="137176"/>
                </a:moveTo>
                <a:lnTo>
                  <a:pt x="338607" y="152718"/>
                </a:lnTo>
                <a:lnTo>
                  <a:pt x="833325" y="681681"/>
                </a:lnTo>
                <a:lnTo>
                  <a:pt x="639634" y="862837"/>
                </a:lnTo>
                <a:lnTo>
                  <a:pt x="672946" y="862837"/>
                </a:lnTo>
                <a:lnTo>
                  <a:pt x="865491" y="682760"/>
                </a:lnTo>
                <a:lnTo>
                  <a:pt x="355224" y="137176"/>
                </a:lnTo>
                <a:close/>
              </a:path>
              <a:path w="865505" h="895350">
                <a:moveTo>
                  <a:pt x="241986" y="16084"/>
                </a:moveTo>
                <a:lnTo>
                  <a:pt x="226401" y="16084"/>
                </a:lnTo>
                <a:lnTo>
                  <a:pt x="234181" y="24394"/>
                </a:lnTo>
                <a:lnTo>
                  <a:pt x="225870" y="32166"/>
                </a:lnTo>
                <a:lnTo>
                  <a:pt x="338607" y="152718"/>
                </a:lnTo>
                <a:lnTo>
                  <a:pt x="355224" y="137176"/>
                </a:lnTo>
                <a:lnTo>
                  <a:pt x="241986" y="16084"/>
                </a:lnTo>
                <a:close/>
              </a:path>
              <a:path w="865505" h="895350">
                <a:moveTo>
                  <a:pt x="226401" y="16084"/>
                </a:moveTo>
                <a:lnTo>
                  <a:pt x="218098" y="23854"/>
                </a:lnTo>
                <a:lnTo>
                  <a:pt x="225870" y="32166"/>
                </a:lnTo>
                <a:lnTo>
                  <a:pt x="234181" y="24394"/>
                </a:lnTo>
                <a:lnTo>
                  <a:pt x="226401" y="16084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1F5C7F7F-E5AD-A742-8805-DDAAFAF0A2D7}"/>
              </a:ext>
            </a:extLst>
          </p:cNvPr>
          <p:cNvSpPr/>
          <p:nvPr/>
        </p:nvSpPr>
        <p:spPr>
          <a:xfrm>
            <a:off x="10320755" y="5774086"/>
            <a:ext cx="580338" cy="325790"/>
          </a:xfrm>
          <a:custGeom>
            <a:avLst/>
            <a:gdLst/>
            <a:ahLst/>
            <a:cxnLst/>
            <a:rect l="l" t="t" r="r" b="b"/>
            <a:pathLst>
              <a:path w="956944" h="537209">
                <a:moveTo>
                  <a:pt x="873900" y="0"/>
                </a:moveTo>
                <a:lnTo>
                  <a:pt x="0" y="261134"/>
                </a:lnTo>
                <a:lnTo>
                  <a:pt x="82447" y="537042"/>
                </a:lnTo>
                <a:lnTo>
                  <a:pt x="956337" y="275910"/>
                </a:lnTo>
                <a:lnTo>
                  <a:pt x="873900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AC6A71D1-5F9F-B842-9A3C-88EFF777E36C}"/>
              </a:ext>
            </a:extLst>
          </p:cNvPr>
          <p:cNvSpPr/>
          <p:nvPr/>
        </p:nvSpPr>
        <p:spPr>
          <a:xfrm>
            <a:off x="10296612" y="4888353"/>
            <a:ext cx="546450" cy="521034"/>
          </a:xfrm>
          <a:custGeom>
            <a:avLst/>
            <a:gdLst/>
            <a:ahLst/>
            <a:cxnLst/>
            <a:rect l="l" t="t" r="r" b="b"/>
            <a:pathLst>
              <a:path w="901065" h="859154">
                <a:moveTo>
                  <a:pt x="138980" y="502506"/>
                </a:moveTo>
                <a:lnTo>
                  <a:pt x="0" y="628836"/>
                </a:lnTo>
                <a:lnTo>
                  <a:pt x="209019" y="858758"/>
                </a:lnTo>
                <a:lnTo>
                  <a:pt x="244381" y="826609"/>
                </a:lnTo>
                <a:lnTo>
                  <a:pt x="210559" y="826609"/>
                </a:lnTo>
                <a:lnTo>
                  <a:pt x="39113" y="638024"/>
                </a:lnTo>
                <a:lnTo>
                  <a:pt x="23737" y="638024"/>
                </a:lnTo>
                <a:lnTo>
                  <a:pt x="16083" y="629605"/>
                </a:lnTo>
                <a:lnTo>
                  <a:pt x="24501" y="621951"/>
                </a:lnTo>
                <a:lnTo>
                  <a:pt x="41417" y="621951"/>
                </a:lnTo>
                <a:lnTo>
                  <a:pt x="154288" y="519344"/>
                </a:lnTo>
                <a:lnTo>
                  <a:pt x="138980" y="502506"/>
                </a:lnTo>
                <a:close/>
              </a:path>
              <a:path w="901065" h="859154">
                <a:moveTo>
                  <a:pt x="720940" y="32144"/>
                </a:moveTo>
                <a:lnTo>
                  <a:pt x="690177" y="32144"/>
                </a:lnTo>
                <a:lnTo>
                  <a:pt x="868580" y="228375"/>
                </a:lnTo>
                <a:lnTo>
                  <a:pt x="210559" y="826609"/>
                </a:lnTo>
                <a:lnTo>
                  <a:pt x="244381" y="826609"/>
                </a:lnTo>
                <a:lnTo>
                  <a:pt x="900726" y="229902"/>
                </a:lnTo>
                <a:lnTo>
                  <a:pt x="720940" y="32144"/>
                </a:lnTo>
                <a:close/>
              </a:path>
              <a:path w="901065" h="859154">
                <a:moveTo>
                  <a:pt x="24501" y="621951"/>
                </a:moveTo>
                <a:lnTo>
                  <a:pt x="16083" y="629605"/>
                </a:lnTo>
                <a:lnTo>
                  <a:pt x="23737" y="638024"/>
                </a:lnTo>
                <a:lnTo>
                  <a:pt x="32156" y="630371"/>
                </a:lnTo>
                <a:lnTo>
                  <a:pt x="24501" y="621951"/>
                </a:lnTo>
                <a:close/>
              </a:path>
              <a:path w="901065" h="859154">
                <a:moveTo>
                  <a:pt x="32156" y="630371"/>
                </a:moveTo>
                <a:lnTo>
                  <a:pt x="23737" y="638024"/>
                </a:lnTo>
                <a:lnTo>
                  <a:pt x="39113" y="638024"/>
                </a:lnTo>
                <a:lnTo>
                  <a:pt x="32156" y="630371"/>
                </a:lnTo>
                <a:close/>
              </a:path>
              <a:path w="901065" h="859154">
                <a:moveTo>
                  <a:pt x="41417" y="621951"/>
                </a:moveTo>
                <a:lnTo>
                  <a:pt x="24501" y="621951"/>
                </a:lnTo>
                <a:lnTo>
                  <a:pt x="32156" y="630371"/>
                </a:lnTo>
                <a:lnTo>
                  <a:pt x="41417" y="621951"/>
                </a:lnTo>
                <a:close/>
              </a:path>
              <a:path w="901065" h="859154">
                <a:moveTo>
                  <a:pt x="691717" y="0"/>
                </a:moveTo>
                <a:lnTo>
                  <a:pt x="138980" y="502506"/>
                </a:lnTo>
                <a:lnTo>
                  <a:pt x="154288" y="519344"/>
                </a:lnTo>
                <a:lnTo>
                  <a:pt x="690177" y="32144"/>
                </a:lnTo>
                <a:lnTo>
                  <a:pt x="720940" y="32144"/>
                </a:lnTo>
                <a:lnTo>
                  <a:pt x="69171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188C27B6-B9AF-F646-9E99-3423802F99F7}"/>
              </a:ext>
            </a:extLst>
          </p:cNvPr>
          <p:cNvSpPr/>
          <p:nvPr/>
        </p:nvSpPr>
        <p:spPr>
          <a:xfrm>
            <a:off x="11547288" y="4995957"/>
            <a:ext cx="567245" cy="490226"/>
          </a:xfrm>
          <a:custGeom>
            <a:avLst/>
            <a:gdLst/>
            <a:ahLst/>
            <a:cxnLst/>
            <a:rect l="l" t="t" r="r" b="b"/>
            <a:pathLst>
              <a:path w="935355" h="808354">
                <a:moveTo>
                  <a:pt x="150539" y="446662"/>
                </a:moveTo>
                <a:lnTo>
                  <a:pt x="0" y="558952"/>
                </a:lnTo>
                <a:lnTo>
                  <a:pt x="185784" y="808019"/>
                </a:lnTo>
                <a:lnTo>
                  <a:pt x="228476" y="776172"/>
                </a:lnTo>
                <a:lnTo>
                  <a:pt x="190423" y="776172"/>
                </a:lnTo>
                <a:lnTo>
                  <a:pt x="36924" y="570394"/>
                </a:lnTo>
                <a:lnTo>
                  <a:pt x="22721" y="570394"/>
                </a:lnTo>
                <a:lnTo>
                  <a:pt x="15926" y="561275"/>
                </a:lnTo>
                <a:lnTo>
                  <a:pt x="25046" y="554471"/>
                </a:lnTo>
                <a:lnTo>
                  <a:pt x="44069" y="554471"/>
                </a:lnTo>
                <a:lnTo>
                  <a:pt x="164152" y="464904"/>
                </a:lnTo>
                <a:lnTo>
                  <a:pt x="150539" y="446662"/>
                </a:lnTo>
                <a:close/>
              </a:path>
              <a:path w="935355" h="808354">
                <a:moveTo>
                  <a:pt x="773062" y="31845"/>
                </a:moveTo>
                <a:lnTo>
                  <a:pt x="744668" y="31845"/>
                </a:lnTo>
                <a:lnTo>
                  <a:pt x="903249" y="244418"/>
                </a:lnTo>
                <a:lnTo>
                  <a:pt x="190423" y="776172"/>
                </a:lnTo>
                <a:lnTo>
                  <a:pt x="228476" y="776172"/>
                </a:lnTo>
                <a:lnTo>
                  <a:pt x="935091" y="249047"/>
                </a:lnTo>
                <a:lnTo>
                  <a:pt x="773062" y="31845"/>
                </a:lnTo>
                <a:close/>
              </a:path>
              <a:path w="935355" h="808354">
                <a:moveTo>
                  <a:pt x="25046" y="554471"/>
                </a:moveTo>
                <a:lnTo>
                  <a:pt x="15926" y="561275"/>
                </a:lnTo>
                <a:lnTo>
                  <a:pt x="22721" y="570394"/>
                </a:lnTo>
                <a:lnTo>
                  <a:pt x="31846" y="563587"/>
                </a:lnTo>
                <a:lnTo>
                  <a:pt x="25046" y="554471"/>
                </a:lnTo>
                <a:close/>
              </a:path>
              <a:path w="935355" h="808354">
                <a:moveTo>
                  <a:pt x="31846" y="563587"/>
                </a:moveTo>
                <a:lnTo>
                  <a:pt x="22721" y="570394"/>
                </a:lnTo>
                <a:lnTo>
                  <a:pt x="36924" y="570394"/>
                </a:lnTo>
                <a:lnTo>
                  <a:pt x="31846" y="563587"/>
                </a:lnTo>
                <a:close/>
              </a:path>
              <a:path w="935355" h="808354">
                <a:moveTo>
                  <a:pt x="44069" y="554471"/>
                </a:moveTo>
                <a:lnTo>
                  <a:pt x="25046" y="554471"/>
                </a:lnTo>
                <a:lnTo>
                  <a:pt x="31846" y="563587"/>
                </a:lnTo>
                <a:lnTo>
                  <a:pt x="44069" y="554471"/>
                </a:lnTo>
                <a:close/>
              </a:path>
              <a:path w="935355" h="808354">
                <a:moveTo>
                  <a:pt x="749307" y="0"/>
                </a:moveTo>
                <a:lnTo>
                  <a:pt x="150539" y="446662"/>
                </a:lnTo>
                <a:lnTo>
                  <a:pt x="164152" y="464904"/>
                </a:lnTo>
                <a:lnTo>
                  <a:pt x="744668" y="31845"/>
                </a:lnTo>
                <a:lnTo>
                  <a:pt x="773062" y="31845"/>
                </a:lnTo>
                <a:lnTo>
                  <a:pt x="74930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57A5D871-A2A2-0A4D-BAC6-3AF5F59F78A0}"/>
              </a:ext>
            </a:extLst>
          </p:cNvPr>
          <p:cNvSpPr/>
          <p:nvPr/>
        </p:nvSpPr>
        <p:spPr>
          <a:xfrm>
            <a:off x="11430218" y="5609331"/>
            <a:ext cx="214883" cy="383555"/>
          </a:xfrm>
          <a:custGeom>
            <a:avLst/>
            <a:gdLst/>
            <a:ahLst/>
            <a:cxnLst/>
            <a:rect l="l" t="t" r="r" b="b"/>
            <a:pathLst>
              <a:path w="354330" h="632459">
                <a:moveTo>
                  <a:pt x="182486" y="0"/>
                </a:moveTo>
                <a:lnTo>
                  <a:pt x="0" y="54127"/>
                </a:lnTo>
                <a:lnTo>
                  <a:pt x="171429" y="632135"/>
                </a:lnTo>
                <a:lnTo>
                  <a:pt x="353915" y="578009"/>
                </a:lnTo>
                <a:lnTo>
                  <a:pt x="182486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A84EC3C1-DD8E-EC4A-93A2-9208C0BBA59C}"/>
              </a:ext>
            </a:extLst>
          </p:cNvPr>
          <p:cNvSpPr/>
          <p:nvPr/>
        </p:nvSpPr>
        <p:spPr>
          <a:xfrm>
            <a:off x="709893" y="201248"/>
            <a:ext cx="436313" cy="150957"/>
          </a:xfrm>
          <a:custGeom>
            <a:avLst/>
            <a:gdLst/>
            <a:ahLst/>
            <a:cxnLst/>
            <a:rect l="l" t="t" r="r" b="b"/>
            <a:pathLst>
              <a:path w="719455" h="248920">
                <a:moveTo>
                  <a:pt x="572078" y="229165"/>
                </a:moveTo>
                <a:lnTo>
                  <a:pt x="571809" y="246578"/>
                </a:lnTo>
                <a:lnTo>
                  <a:pt x="715572" y="248788"/>
                </a:lnTo>
                <a:lnTo>
                  <a:pt x="715708" y="239940"/>
                </a:lnTo>
                <a:lnTo>
                  <a:pt x="706997" y="239940"/>
                </a:lnTo>
                <a:lnTo>
                  <a:pt x="698288" y="239804"/>
                </a:lnTo>
                <a:lnTo>
                  <a:pt x="698421" y="231095"/>
                </a:lnTo>
                <a:lnTo>
                  <a:pt x="572078" y="229165"/>
                </a:lnTo>
                <a:close/>
              </a:path>
              <a:path w="719455" h="248920">
                <a:moveTo>
                  <a:pt x="3632" y="0"/>
                </a:moveTo>
                <a:lnTo>
                  <a:pt x="0" y="237835"/>
                </a:lnTo>
                <a:lnTo>
                  <a:pt x="571809" y="246578"/>
                </a:lnTo>
                <a:lnTo>
                  <a:pt x="572078" y="229165"/>
                </a:lnTo>
                <a:lnTo>
                  <a:pt x="17686" y="220684"/>
                </a:lnTo>
                <a:lnTo>
                  <a:pt x="20787" y="17685"/>
                </a:lnTo>
                <a:lnTo>
                  <a:pt x="719113" y="17685"/>
                </a:lnTo>
                <a:lnTo>
                  <a:pt x="719216" y="10942"/>
                </a:lnTo>
                <a:lnTo>
                  <a:pt x="3632" y="0"/>
                </a:lnTo>
                <a:close/>
              </a:path>
              <a:path w="719455" h="248920">
                <a:moveTo>
                  <a:pt x="698421" y="231095"/>
                </a:moveTo>
                <a:lnTo>
                  <a:pt x="698288" y="239804"/>
                </a:lnTo>
                <a:lnTo>
                  <a:pt x="706997" y="239940"/>
                </a:lnTo>
                <a:lnTo>
                  <a:pt x="707131" y="231228"/>
                </a:lnTo>
                <a:lnTo>
                  <a:pt x="698421" y="231095"/>
                </a:lnTo>
                <a:close/>
              </a:path>
              <a:path w="719455" h="248920">
                <a:moveTo>
                  <a:pt x="719113" y="17685"/>
                </a:moveTo>
                <a:lnTo>
                  <a:pt x="20787" y="17685"/>
                </a:lnTo>
                <a:lnTo>
                  <a:pt x="701527" y="28093"/>
                </a:lnTo>
                <a:lnTo>
                  <a:pt x="698421" y="231095"/>
                </a:lnTo>
                <a:lnTo>
                  <a:pt x="707131" y="231228"/>
                </a:lnTo>
                <a:lnTo>
                  <a:pt x="706997" y="239940"/>
                </a:lnTo>
                <a:lnTo>
                  <a:pt x="715708" y="239940"/>
                </a:lnTo>
                <a:lnTo>
                  <a:pt x="719113" y="17685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5B5ED9BF-8AF1-2A40-A7A2-2A964174BAB0}"/>
              </a:ext>
            </a:extLst>
          </p:cNvPr>
          <p:cNvSpPr/>
          <p:nvPr/>
        </p:nvSpPr>
        <p:spPr>
          <a:xfrm>
            <a:off x="322801" y="915823"/>
            <a:ext cx="441704" cy="291131"/>
          </a:xfrm>
          <a:custGeom>
            <a:avLst/>
            <a:gdLst/>
            <a:ahLst/>
            <a:cxnLst/>
            <a:rect l="l" t="t" r="r" b="b"/>
            <a:pathLst>
              <a:path w="728344" h="480060">
                <a:moveTo>
                  <a:pt x="87696" y="0"/>
                </a:moveTo>
                <a:lnTo>
                  <a:pt x="0" y="202256"/>
                </a:lnTo>
                <a:lnTo>
                  <a:pt x="640616" y="480023"/>
                </a:lnTo>
                <a:lnTo>
                  <a:pt x="728313" y="277765"/>
                </a:lnTo>
                <a:lnTo>
                  <a:pt x="87696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FCB00647-7D3F-5A4C-94E3-11DB19CF803A}"/>
              </a:ext>
            </a:extLst>
          </p:cNvPr>
          <p:cNvSpPr/>
          <p:nvPr/>
        </p:nvSpPr>
        <p:spPr>
          <a:xfrm>
            <a:off x="1129447" y="464198"/>
            <a:ext cx="412437" cy="372001"/>
          </a:xfrm>
          <a:custGeom>
            <a:avLst/>
            <a:gdLst/>
            <a:ahLst/>
            <a:cxnLst/>
            <a:rect l="l" t="t" r="r" b="b"/>
            <a:pathLst>
              <a:path w="680085" h="613410">
                <a:moveTo>
                  <a:pt x="540253" y="0"/>
                </a:moveTo>
                <a:lnTo>
                  <a:pt x="0" y="442346"/>
                </a:lnTo>
                <a:lnTo>
                  <a:pt x="139658" y="612916"/>
                </a:lnTo>
                <a:lnTo>
                  <a:pt x="679913" y="170571"/>
                </a:lnTo>
                <a:lnTo>
                  <a:pt x="540253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54F05667-406F-8743-9D23-F206FFA2168B}"/>
              </a:ext>
            </a:extLst>
          </p:cNvPr>
          <p:cNvSpPr/>
          <p:nvPr/>
        </p:nvSpPr>
        <p:spPr>
          <a:xfrm>
            <a:off x="741" y="223247"/>
            <a:ext cx="83566" cy="265331"/>
          </a:xfrm>
          <a:custGeom>
            <a:avLst/>
            <a:gdLst/>
            <a:ahLst/>
            <a:cxnLst/>
            <a:rect l="l" t="t" r="r" b="b"/>
            <a:pathLst>
              <a:path w="137795" h="437515">
                <a:moveTo>
                  <a:pt x="0" y="0"/>
                </a:moveTo>
                <a:lnTo>
                  <a:pt x="0" y="436191"/>
                </a:lnTo>
                <a:lnTo>
                  <a:pt x="301" y="437040"/>
                </a:lnTo>
                <a:lnTo>
                  <a:pt x="137649" y="388361"/>
                </a:lnTo>
                <a:lnTo>
                  <a:pt x="0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2639B2BE-670E-354C-8772-601C2B41CB2E}"/>
              </a:ext>
            </a:extLst>
          </p:cNvPr>
          <p:cNvSpPr/>
          <p:nvPr/>
        </p:nvSpPr>
        <p:spPr>
          <a:xfrm>
            <a:off x="242824" y="649336"/>
            <a:ext cx="298064" cy="137479"/>
          </a:xfrm>
          <a:custGeom>
            <a:avLst/>
            <a:gdLst/>
            <a:ahLst/>
            <a:cxnLst/>
            <a:rect l="l" t="t" r="r" b="b"/>
            <a:pathLst>
              <a:path w="491490" h="226694">
                <a:moveTo>
                  <a:pt x="93965" y="56735"/>
                </a:moveTo>
                <a:lnTo>
                  <a:pt x="0" y="70995"/>
                </a:lnTo>
                <a:lnTo>
                  <a:pt x="23594" y="226453"/>
                </a:lnTo>
                <a:lnTo>
                  <a:pt x="109965" y="213342"/>
                </a:lnTo>
                <a:lnTo>
                  <a:pt x="33254" y="213342"/>
                </a:lnTo>
                <a:lnTo>
                  <a:pt x="13244" y="81517"/>
                </a:lnTo>
                <a:lnTo>
                  <a:pt x="7420" y="81517"/>
                </a:lnTo>
                <a:lnTo>
                  <a:pt x="6556" y="75828"/>
                </a:lnTo>
                <a:lnTo>
                  <a:pt x="12249" y="74962"/>
                </a:lnTo>
                <a:lnTo>
                  <a:pt x="50617" y="74962"/>
                </a:lnTo>
                <a:lnTo>
                  <a:pt x="95692" y="68121"/>
                </a:lnTo>
                <a:lnTo>
                  <a:pt x="93965" y="56735"/>
                </a:lnTo>
                <a:close/>
              </a:path>
              <a:path w="491490" h="226694">
                <a:moveTo>
                  <a:pt x="469691" y="13110"/>
                </a:moveTo>
                <a:lnTo>
                  <a:pt x="458044" y="13110"/>
                </a:lnTo>
                <a:lnTo>
                  <a:pt x="478188" y="145796"/>
                </a:lnTo>
                <a:lnTo>
                  <a:pt x="33254" y="213342"/>
                </a:lnTo>
                <a:lnTo>
                  <a:pt x="109965" y="213342"/>
                </a:lnTo>
                <a:lnTo>
                  <a:pt x="491302" y="155452"/>
                </a:lnTo>
                <a:lnTo>
                  <a:pt x="469691" y="13110"/>
                </a:lnTo>
                <a:close/>
              </a:path>
              <a:path w="491490" h="226694">
                <a:moveTo>
                  <a:pt x="12249" y="74962"/>
                </a:moveTo>
                <a:lnTo>
                  <a:pt x="6556" y="75828"/>
                </a:lnTo>
                <a:lnTo>
                  <a:pt x="7420" y="81517"/>
                </a:lnTo>
                <a:lnTo>
                  <a:pt x="13113" y="80653"/>
                </a:lnTo>
                <a:lnTo>
                  <a:pt x="12249" y="74962"/>
                </a:lnTo>
                <a:close/>
              </a:path>
              <a:path w="491490" h="226694">
                <a:moveTo>
                  <a:pt x="13113" y="80653"/>
                </a:moveTo>
                <a:lnTo>
                  <a:pt x="7420" y="81517"/>
                </a:lnTo>
                <a:lnTo>
                  <a:pt x="13244" y="81517"/>
                </a:lnTo>
                <a:lnTo>
                  <a:pt x="13113" y="80653"/>
                </a:lnTo>
                <a:close/>
              </a:path>
              <a:path w="491490" h="226694">
                <a:moveTo>
                  <a:pt x="50617" y="74962"/>
                </a:moveTo>
                <a:lnTo>
                  <a:pt x="12249" y="74962"/>
                </a:lnTo>
                <a:lnTo>
                  <a:pt x="13113" y="80653"/>
                </a:lnTo>
                <a:lnTo>
                  <a:pt x="50617" y="74962"/>
                </a:lnTo>
                <a:close/>
              </a:path>
              <a:path w="491490" h="226694">
                <a:moveTo>
                  <a:pt x="467701" y="0"/>
                </a:moveTo>
                <a:lnTo>
                  <a:pt x="93965" y="56735"/>
                </a:lnTo>
                <a:lnTo>
                  <a:pt x="95692" y="68121"/>
                </a:lnTo>
                <a:lnTo>
                  <a:pt x="458044" y="13110"/>
                </a:lnTo>
                <a:lnTo>
                  <a:pt x="469691" y="13110"/>
                </a:lnTo>
                <a:lnTo>
                  <a:pt x="467701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ADF2D776-A99C-054B-AEEE-C9AD26F25421}"/>
              </a:ext>
            </a:extLst>
          </p:cNvPr>
          <p:cNvSpPr/>
          <p:nvPr/>
        </p:nvSpPr>
        <p:spPr>
          <a:xfrm>
            <a:off x="654146" y="539795"/>
            <a:ext cx="245691" cy="273033"/>
          </a:xfrm>
          <a:custGeom>
            <a:avLst/>
            <a:gdLst/>
            <a:ahLst/>
            <a:cxnLst/>
            <a:rect l="l" t="t" r="r" b="b"/>
            <a:pathLst>
              <a:path w="405130" h="450215">
                <a:moveTo>
                  <a:pt x="112937" y="0"/>
                </a:moveTo>
                <a:lnTo>
                  <a:pt x="0" y="92085"/>
                </a:lnTo>
                <a:lnTo>
                  <a:pt x="291667" y="449796"/>
                </a:lnTo>
                <a:lnTo>
                  <a:pt x="404604" y="357711"/>
                </a:lnTo>
                <a:lnTo>
                  <a:pt x="11293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994D31D-8DDE-1F4B-B97E-77B56DAE927B}"/>
              </a:ext>
            </a:extLst>
          </p:cNvPr>
          <p:cNvSpPr/>
          <p:nvPr/>
        </p:nvSpPr>
        <p:spPr>
          <a:xfrm>
            <a:off x="5848" y="357105"/>
            <a:ext cx="237219" cy="292287"/>
          </a:xfrm>
          <a:custGeom>
            <a:avLst/>
            <a:gdLst/>
            <a:ahLst/>
            <a:cxnLst/>
            <a:rect l="l" t="t" r="r" b="b"/>
            <a:pathLst>
              <a:path w="391160" h="481965">
                <a:moveTo>
                  <a:pt x="52085" y="316206"/>
                </a:moveTo>
                <a:lnTo>
                  <a:pt x="0" y="395702"/>
                </a:lnTo>
                <a:lnTo>
                  <a:pt x="131525" y="481873"/>
                </a:lnTo>
                <a:lnTo>
                  <a:pt x="141971" y="465928"/>
                </a:lnTo>
                <a:lnTo>
                  <a:pt x="128205" y="465928"/>
                </a:lnTo>
                <a:lnTo>
                  <a:pt x="23296" y="397198"/>
                </a:lnTo>
                <a:lnTo>
                  <a:pt x="12788" y="397198"/>
                </a:lnTo>
                <a:lnTo>
                  <a:pt x="7974" y="394043"/>
                </a:lnTo>
                <a:lnTo>
                  <a:pt x="11128" y="389226"/>
                </a:lnTo>
                <a:lnTo>
                  <a:pt x="18011" y="389226"/>
                </a:lnTo>
                <a:lnTo>
                  <a:pt x="61717" y="322516"/>
                </a:lnTo>
                <a:lnTo>
                  <a:pt x="52085" y="316206"/>
                </a:lnTo>
                <a:close/>
              </a:path>
              <a:path w="391160" h="481965">
                <a:moveTo>
                  <a:pt x="283563" y="15936"/>
                </a:moveTo>
                <a:lnTo>
                  <a:pt x="262557" y="15936"/>
                </a:lnTo>
                <a:lnTo>
                  <a:pt x="374818" y="89484"/>
                </a:lnTo>
                <a:lnTo>
                  <a:pt x="128205" y="465928"/>
                </a:lnTo>
                <a:lnTo>
                  <a:pt x="141971" y="465928"/>
                </a:lnTo>
                <a:lnTo>
                  <a:pt x="390761" y="86164"/>
                </a:lnTo>
                <a:lnTo>
                  <a:pt x="283563" y="15936"/>
                </a:lnTo>
                <a:close/>
              </a:path>
              <a:path w="391160" h="481965">
                <a:moveTo>
                  <a:pt x="11128" y="389226"/>
                </a:moveTo>
                <a:lnTo>
                  <a:pt x="7974" y="394043"/>
                </a:lnTo>
                <a:lnTo>
                  <a:pt x="12788" y="397198"/>
                </a:lnTo>
                <a:lnTo>
                  <a:pt x="15944" y="392381"/>
                </a:lnTo>
                <a:lnTo>
                  <a:pt x="11128" y="389226"/>
                </a:lnTo>
                <a:close/>
              </a:path>
              <a:path w="391160" h="481965">
                <a:moveTo>
                  <a:pt x="15944" y="392381"/>
                </a:moveTo>
                <a:lnTo>
                  <a:pt x="12788" y="397198"/>
                </a:lnTo>
                <a:lnTo>
                  <a:pt x="23296" y="397198"/>
                </a:lnTo>
                <a:lnTo>
                  <a:pt x="15944" y="392381"/>
                </a:lnTo>
                <a:close/>
              </a:path>
              <a:path w="391160" h="481965">
                <a:moveTo>
                  <a:pt x="18011" y="389226"/>
                </a:moveTo>
                <a:lnTo>
                  <a:pt x="11128" y="389226"/>
                </a:lnTo>
                <a:lnTo>
                  <a:pt x="15944" y="392381"/>
                </a:lnTo>
                <a:lnTo>
                  <a:pt x="18011" y="389226"/>
                </a:lnTo>
                <a:close/>
              </a:path>
              <a:path w="391160" h="481965">
                <a:moveTo>
                  <a:pt x="259237" y="0"/>
                </a:moveTo>
                <a:lnTo>
                  <a:pt x="52085" y="316206"/>
                </a:lnTo>
                <a:lnTo>
                  <a:pt x="61717" y="322516"/>
                </a:lnTo>
                <a:lnTo>
                  <a:pt x="262557" y="15936"/>
                </a:lnTo>
                <a:lnTo>
                  <a:pt x="283563" y="15936"/>
                </a:lnTo>
                <a:lnTo>
                  <a:pt x="25923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824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템플릿 변수</a:t>
            </a:r>
            <a:endParaRPr kumimoji="1" lang="en-US" altLang="ko-KR" sz="2800" dirty="0"/>
          </a:p>
          <a:p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ko-KR" altLang="en-US" sz="2800" dirty="0"/>
              <a:t>템플릿 필터</a:t>
            </a:r>
            <a:endParaRPr kumimoji="1" lang="en-US" altLang="ko-KR" sz="2800" dirty="0"/>
          </a:p>
          <a:p>
            <a:pPr lvl="1"/>
            <a:r>
              <a:rPr kumimoji="1" lang="ko-KR" altLang="en-US" sz="2400" dirty="0"/>
              <a:t>템플릿 변수에 추가적인 속성 및 기능 제공</a:t>
            </a:r>
            <a:endParaRPr kumimoji="1" lang="en-US" altLang="ko-KR" sz="2400" dirty="0"/>
          </a:p>
          <a:p>
            <a:pPr marL="457200" lvl="1" indent="0">
              <a:buNone/>
            </a:pPr>
            <a:endParaRPr kumimoji="1"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9E72EA-3BAC-447E-817E-A7819A1C5CA0}"/>
              </a:ext>
            </a:extLst>
          </p:cNvPr>
          <p:cNvSpPr/>
          <p:nvPr/>
        </p:nvSpPr>
        <p:spPr>
          <a:xfrm>
            <a:off x="838200" y="2462048"/>
            <a:ext cx="7553960" cy="8309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{{ </a:t>
            </a:r>
            <a:r>
              <a:rPr lang="en-US" altLang="ko-KR" sz="2400" dirty="0" err="1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python_variable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}}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#Python 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변수를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html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에 담아서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1299DB-EA11-43D6-8B2D-1881E7BD4539}"/>
              </a:ext>
            </a:extLst>
          </p:cNvPr>
          <p:cNvSpPr/>
          <p:nvPr/>
        </p:nvSpPr>
        <p:spPr>
          <a:xfrm>
            <a:off x="838200" y="4319505"/>
            <a:ext cx="7553960" cy="8309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{{ </a:t>
            </a:r>
            <a:r>
              <a:rPr lang="en-US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value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| </a:t>
            </a:r>
            <a:r>
              <a:rPr lang="en-US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length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}} #value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의 길이 반환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{{ </a:t>
            </a:r>
            <a:r>
              <a:rPr lang="en-US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value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| </a:t>
            </a:r>
            <a:r>
              <a:rPr lang="en-US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lower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}} #value</a:t>
            </a:r>
            <a:r>
              <a:rPr lang="ko-KR" altLang="en-US" sz="2400" dirty="0" err="1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를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소문자로 출력</a:t>
            </a:r>
          </a:p>
        </p:txBody>
      </p:sp>
    </p:spTree>
    <p:extLst>
      <p:ext uri="{BB962C8B-B14F-4D97-AF65-F5344CB8AC3E}">
        <p14:creationId xmlns:p14="http://schemas.microsoft.com/office/powerpoint/2010/main" val="304565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템플릿 태그</a:t>
            </a:r>
            <a:endParaRPr kumimoji="1" lang="en-US" altLang="ko-KR" sz="2800" dirty="0"/>
          </a:p>
          <a:p>
            <a:pPr lvl="1"/>
            <a:r>
              <a:rPr kumimoji="1" lang="en-US" altLang="ko-KR" sz="2400" dirty="0"/>
              <a:t>HTML </a:t>
            </a:r>
            <a:r>
              <a:rPr kumimoji="1" lang="ko-KR" altLang="en-US" sz="2400" dirty="0"/>
              <a:t>상 </a:t>
            </a:r>
            <a:r>
              <a:rPr kumimoji="1" lang="en-US" altLang="ko-KR" sz="2400" dirty="0"/>
              <a:t>python </a:t>
            </a:r>
            <a:r>
              <a:rPr kumimoji="1" lang="ko-KR" altLang="en-US" sz="2400" dirty="0"/>
              <a:t>문법 사용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url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생성 등 기능 제공</a:t>
            </a:r>
            <a:endParaRPr kumimoji="1" lang="en-US" altLang="ko-KR" sz="2400" dirty="0"/>
          </a:p>
          <a:p>
            <a:pPr lvl="1"/>
            <a:endParaRPr kumimoji="1" lang="en-US" altLang="ko-KR" sz="2400" dirty="0"/>
          </a:p>
          <a:p>
            <a:endParaRPr kumimoji="1" lang="en-US" altLang="ko-KR" sz="2800" dirty="0"/>
          </a:p>
          <a:p>
            <a:endParaRPr kumimoji="1" lang="en-US" altLang="ko-KR" sz="2800" dirty="0"/>
          </a:p>
          <a:p>
            <a:pPr marL="457200" lvl="1" indent="0">
              <a:buNone/>
            </a:pPr>
            <a:endParaRPr kumimoji="1"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2EDDE2-B387-48B7-B5D4-5E924DCCC93C}"/>
              </a:ext>
            </a:extLst>
          </p:cNvPr>
          <p:cNvSpPr/>
          <p:nvPr/>
        </p:nvSpPr>
        <p:spPr>
          <a:xfrm>
            <a:off x="1058333" y="2680683"/>
            <a:ext cx="7553960" cy="156966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-US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tag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%}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내용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-US" altLang="ko-KR" sz="2400" dirty="0" err="1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endtag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%}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#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끝나는 태그가 있어야 함</a:t>
            </a:r>
          </a:p>
        </p:txBody>
      </p:sp>
    </p:spTree>
    <p:extLst>
      <p:ext uri="{BB962C8B-B14F-4D97-AF65-F5344CB8AC3E}">
        <p14:creationId xmlns:p14="http://schemas.microsoft.com/office/powerpoint/2010/main" val="2662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템플릿 태그 예시</a:t>
            </a:r>
            <a:r>
              <a:rPr kumimoji="1" lang="en-US" altLang="ko-KR" sz="2800" dirty="0"/>
              <a:t>(for</a:t>
            </a:r>
            <a:r>
              <a:rPr kumimoji="1" lang="ko-KR" altLang="en-US" sz="2800" dirty="0"/>
              <a:t>문</a:t>
            </a:r>
            <a:r>
              <a:rPr kumimoji="1" lang="en-US" altLang="ko-KR" sz="2800" dirty="0"/>
              <a:t>)</a:t>
            </a:r>
          </a:p>
          <a:p>
            <a:pPr lvl="1"/>
            <a:r>
              <a:rPr kumimoji="1" lang="en-US" altLang="ko-KR" sz="2400" dirty="0"/>
              <a:t>Python</a:t>
            </a:r>
          </a:p>
          <a:p>
            <a:pPr marL="457200" lvl="1" indent="0">
              <a:buNone/>
            </a:pPr>
            <a:endParaRPr kumimoji="1" lang="en-US" altLang="ko-KR" sz="2400" dirty="0"/>
          </a:p>
          <a:p>
            <a:pPr marL="457200" lvl="1" indent="0">
              <a:buNone/>
            </a:pPr>
            <a:endParaRPr kumimoji="1" lang="en-US" altLang="ko-KR" sz="2400" dirty="0"/>
          </a:p>
          <a:p>
            <a:pPr lvl="1"/>
            <a:r>
              <a:rPr kumimoji="1" lang="en-US" altLang="ko-KR" sz="2400" dirty="0"/>
              <a:t>HTML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800" dirty="0"/>
          </a:p>
          <a:p>
            <a:endParaRPr kumimoji="1" lang="en-US" altLang="ko-KR" sz="2800" dirty="0"/>
          </a:p>
          <a:p>
            <a:pPr marL="457200" lvl="1" indent="0">
              <a:buNone/>
            </a:pPr>
            <a:endParaRPr kumimoji="1"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BAC9A7-CFEE-4872-8401-6ED1E2575171}"/>
              </a:ext>
            </a:extLst>
          </p:cNvPr>
          <p:cNvSpPr/>
          <p:nvPr/>
        </p:nvSpPr>
        <p:spPr>
          <a:xfrm>
            <a:off x="1041400" y="2801247"/>
            <a:ext cx="7553960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=[“</a:t>
            </a:r>
            <a:r>
              <a:rPr lang="ko-KR" altLang="en-US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보람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”, “</a:t>
            </a:r>
            <a:r>
              <a:rPr lang="ko-KR" altLang="en-US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성현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”, “</a:t>
            </a:r>
            <a:r>
              <a:rPr lang="ko-KR" altLang="en-US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혜원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”]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50F55-10A9-4505-AD26-EEA1805B35F5}"/>
              </a:ext>
            </a:extLst>
          </p:cNvPr>
          <p:cNvSpPr/>
          <p:nvPr/>
        </p:nvSpPr>
        <p:spPr>
          <a:xfrm>
            <a:off x="1041400" y="3964907"/>
            <a:ext cx="7553960" cy="156966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Number of students = {{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class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|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length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}}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for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students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in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class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%}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{{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students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}}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 err="1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endfor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45992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템플릿 태그 예시</a:t>
            </a:r>
            <a:r>
              <a:rPr kumimoji="1" lang="en-US" altLang="ko-KR" sz="2800" dirty="0"/>
              <a:t>(if</a:t>
            </a:r>
            <a:r>
              <a:rPr kumimoji="1" lang="ko-KR" altLang="en-US" sz="2800" dirty="0"/>
              <a:t>문</a:t>
            </a:r>
            <a:r>
              <a:rPr kumimoji="1" lang="en-US" altLang="ko-KR" sz="2800" dirty="0"/>
              <a:t>)</a:t>
            </a:r>
            <a:endParaRPr kumimoji="1" lang="en-US" altLang="ko-KR" sz="2400" dirty="0"/>
          </a:p>
          <a:p>
            <a:pPr lvl="1"/>
            <a:r>
              <a:rPr kumimoji="1" lang="en-US" altLang="ko-KR" sz="2400" dirty="0"/>
              <a:t>HTML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800" dirty="0"/>
          </a:p>
          <a:p>
            <a:endParaRPr kumimoji="1" lang="en-US" altLang="ko-KR" sz="2800" dirty="0"/>
          </a:p>
          <a:p>
            <a:pPr marL="457200" lvl="1" indent="0">
              <a:buNone/>
            </a:pPr>
            <a:endParaRPr kumimoji="1"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9E72D4-B1B8-492C-9B66-8FC8246AD12B}"/>
              </a:ext>
            </a:extLst>
          </p:cNvPr>
          <p:cNvSpPr/>
          <p:nvPr/>
        </p:nvSpPr>
        <p:spPr>
          <a:xfrm>
            <a:off x="1024467" y="2760643"/>
            <a:ext cx="7553960" cy="34163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if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score</a:t>
            </a:r>
            <a:r>
              <a:rPr lang="ko-KR" altLang="en-US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80 %}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A+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elif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s</a:t>
            </a:r>
            <a:r>
              <a:rPr lang="en-US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ore</a:t>
            </a:r>
            <a:r>
              <a:rPr lang="ko-KR" altLang="en-US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60 %}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B+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elif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s</a:t>
            </a:r>
            <a:r>
              <a:rPr lang="en-US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core</a:t>
            </a:r>
            <a:r>
              <a:rPr lang="ko-KR" altLang="en-US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40 %}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C+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else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%}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재수강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endif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238379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템플릿 태그 예시</a:t>
            </a:r>
            <a:r>
              <a:rPr kumimoji="1" lang="en-US" altLang="ko-KR" sz="2800" dirty="0"/>
              <a:t>(URL </a:t>
            </a:r>
            <a:r>
              <a:rPr kumimoji="1" lang="ko-KR" altLang="en-US" sz="2800" dirty="0"/>
              <a:t>생성</a:t>
            </a:r>
            <a:r>
              <a:rPr kumimoji="1" lang="en-US" altLang="ko-KR" sz="2800" dirty="0"/>
              <a:t>)</a:t>
            </a:r>
            <a:endParaRPr kumimoji="1" lang="en-US" altLang="ko-KR" sz="2400" dirty="0"/>
          </a:p>
          <a:p>
            <a:pPr lvl="1"/>
            <a:r>
              <a:rPr kumimoji="1" lang="en-US" altLang="ko-KR" sz="2400" dirty="0"/>
              <a:t>HTML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&lt;a </a:t>
            </a:r>
            <a:r>
              <a:rPr kumimoji="1" lang="en-US" altLang="ko-KR" sz="2400" dirty="0" err="1"/>
              <a:t>href</a:t>
            </a:r>
            <a:r>
              <a:rPr kumimoji="1" lang="en-US" altLang="ko-KR" sz="2400" dirty="0"/>
              <a:t>=&gt;&lt;/a&gt;</a:t>
            </a:r>
          </a:p>
          <a:p>
            <a:endParaRPr kumimoji="1" lang="en-US" altLang="ko-KR" sz="2800" dirty="0"/>
          </a:p>
          <a:p>
            <a:endParaRPr kumimoji="1" lang="en-US" altLang="ko-KR" sz="2800" dirty="0"/>
          </a:p>
          <a:p>
            <a:pPr marL="457200" lvl="1" indent="0">
              <a:buNone/>
            </a:pPr>
            <a:endParaRPr kumimoji="1"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68DCFB-23FB-4514-BFD4-DF04885B30F2}"/>
              </a:ext>
            </a:extLst>
          </p:cNvPr>
          <p:cNvSpPr/>
          <p:nvPr/>
        </p:nvSpPr>
        <p:spPr>
          <a:xfrm>
            <a:off x="1208104" y="3339574"/>
            <a:ext cx="9520054" cy="132343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4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40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</a:rPr>
              <a:t>"{%</a:t>
            </a:r>
            <a:r>
              <a:rPr lang="en" altLang="ko-KR" sz="4000" dirty="0" err="1">
                <a:solidFill>
                  <a:srgbClr val="CE9178"/>
                </a:solidFill>
                <a:latin typeface="Menlo" panose="020B0609030804020204" pitchFamily="49" charset="0"/>
              </a:rPr>
              <a:t>url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</a:rPr>
              <a:t> ‘</a:t>
            </a:r>
            <a:r>
              <a:rPr lang="en" altLang="ko-KR" sz="4000" dirty="0" err="1">
                <a:solidFill>
                  <a:srgbClr val="CE9178"/>
                </a:solidFill>
                <a:latin typeface="Menlo" panose="020B0609030804020204" pitchFamily="49" charset="0"/>
              </a:rPr>
              <a:t>url_path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</a:rPr>
              <a:t>' %}"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4000" dirty="0" err="1">
                <a:solidFill>
                  <a:srgbClr val="D4D4D4"/>
                </a:solidFill>
                <a:latin typeface="Menlo" panose="020B0609030804020204" pitchFamily="49" charset="0"/>
              </a:rPr>
              <a:t>앵커태그</a:t>
            </a:r>
            <a:r>
              <a:rPr lang="en-US" altLang="ko-KR" sz="4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4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4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10">
            <a:extLst>
              <a:ext uri="{FF2B5EF4-FFF2-40B4-BE49-F238E27FC236}">
                <a16:creationId xmlns:a16="http://schemas.microsoft.com/office/drawing/2014/main" id="{DBF169FA-7D6D-A642-87CD-E34DEE926D7D}"/>
              </a:ext>
            </a:extLst>
          </p:cNvPr>
          <p:cNvSpPr txBox="1"/>
          <p:nvPr/>
        </p:nvSpPr>
        <p:spPr>
          <a:xfrm>
            <a:off x="2401803" y="3045047"/>
            <a:ext cx="74737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ko-KR" sz="6000" b="1" dirty="0">
                <a:latin typeface="Montserrat" pitchFamily="2" charset="0"/>
                <a:ea typeface="SpoqaHanSans" panose="020B0500000000000000" pitchFamily="34" charset="-128"/>
              </a:rPr>
              <a:t>WORDCOUNTER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3600" b="1" dirty="0">
                <a:solidFill>
                  <a:schemeClr val="bg1">
                    <a:lumMod val="8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#</a:t>
            </a:r>
            <a:r>
              <a:rPr kumimoji="1" lang="ko-KR" altLang="en-US" sz="3600" b="1" dirty="0">
                <a:solidFill>
                  <a:schemeClr val="bg1">
                    <a:lumMod val="8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실습</a:t>
            </a:r>
            <a:endParaRPr kumimoji="1" lang="en-US" altLang="ko-KR" sz="3600" b="1" dirty="0">
              <a:solidFill>
                <a:schemeClr val="bg1">
                  <a:lumMod val="85000"/>
                </a:schemeClr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" name="직각 삼각형[R] 3">
            <a:extLst>
              <a:ext uri="{FF2B5EF4-FFF2-40B4-BE49-F238E27FC236}">
                <a16:creationId xmlns:a16="http://schemas.microsoft.com/office/drawing/2014/main" id="{3B32924F-C023-654D-ABB6-10562652124C}"/>
              </a:ext>
            </a:extLst>
          </p:cNvPr>
          <p:cNvSpPr/>
          <p:nvPr/>
        </p:nvSpPr>
        <p:spPr>
          <a:xfrm rot="10800000">
            <a:off x="1989177" y="2726846"/>
            <a:ext cx="308610" cy="297180"/>
          </a:xfrm>
          <a:prstGeom prst="rtTriangle">
            <a:avLst/>
          </a:prstGeom>
          <a:noFill/>
          <a:ln>
            <a:solidFill>
              <a:srgbClr val="F39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5" name="직각 삼각형[R] 4">
            <a:extLst>
              <a:ext uri="{FF2B5EF4-FFF2-40B4-BE49-F238E27FC236}">
                <a16:creationId xmlns:a16="http://schemas.microsoft.com/office/drawing/2014/main" id="{5DCBEC7A-C238-1B4E-8E7F-6C8614017623}"/>
              </a:ext>
            </a:extLst>
          </p:cNvPr>
          <p:cNvSpPr/>
          <p:nvPr/>
        </p:nvSpPr>
        <p:spPr>
          <a:xfrm rot="10800000" flipH="1">
            <a:off x="9894212" y="4148774"/>
            <a:ext cx="308610" cy="29718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9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django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의 기본원리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10793BE-88AF-45B1-8FD8-DFB01F3F22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</a:pPr>
            <a:r>
              <a:rPr lang="en-US" altLang="ko-KR" dirty="0" err="1"/>
              <a:t>settings.py</a:t>
            </a:r>
            <a:endParaRPr lang="en-US" altLang="ko-KR" dirty="0"/>
          </a:p>
          <a:p>
            <a:pPr lvl="1" fontAlgn="base">
              <a:lnSpc>
                <a:spcPct val="110000"/>
              </a:lnSpc>
            </a:pPr>
            <a:r>
              <a:rPr lang="ko-KR" altLang="en-US" dirty="0"/>
              <a:t>앱 </a:t>
            </a:r>
            <a:r>
              <a:rPr lang="ko-KR" altLang="en-US" dirty="0" err="1"/>
              <a:t>생성이후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에게 </a:t>
            </a:r>
            <a:r>
              <a:rPr lang="en-US" altLang="ko-KR" dirty="0"/>
              <a:t>app</a:t>
            </a:r>
            <a:r>
              <a:rPr lang="ko-KR" altLang="en-US" dirty="0"/>
              <a:t>의 존재 알리기</a:t>
            </a:r>
            <a:endParaRPr lang="en-US" altLang="ko-KR" dirty="0"/>
          </a:p>
          <a:p>
            <a:pPr fontAlgn="base">
              <a:lnSpc>
                <a:spcPct val="110000"/>
              </a:lnSpc>
            </a:pPr>
            <a:r>
              <a:rPr lang="en-US" altLang="ko-KR" dirty="0"/>
              <a:t>templates</a:t>
            </a:r>
          </a:p>
          <a:p>
            <a:pPr lvl="1" fontAlgn="base">
              <a:lnSpc>
                <a:spcPct val="110000"/>
              </a:lnSpc>
            </a:pPr>
            <a:r>
              <a:rPr lang="en-US" altLang="ko-KR" dirty="0"/>
              <a:t>templates</a:t>
            </a:r>
            <a:r>
              <a:rPr lang="ko-KR" altLang="en-US" dirty="0"/>
              <a:t>에 생성한 </a:t>
            </a:r>
            <a:r>
              <a:rPr lang="en-US" altLang="ko-KR" dirty="0"/>
              <a:t>html</a:t>
            </a:r>
            <a:r>
              <a:rPr lang="ko-KR" altLang="en-US" dirty="0"/>
              <a:t> 파일은 </a:t>
            </a:r>
            <a:r>
              <a:rPr lang="en-US" altLang="ko-KR" dirty="0" err="1"/>
              <a:t>views.py</a:t>
            </a:r>
            <a:r>
              <a:rPr lang="ko-KR" altLang="en-US" dirty="0"/>
              <a:t>에서 처리된 데이터를 받아 사용자에게 화면을 보여줌</a:t>
            </a:r>
          </a:p>
          <a:p>
            <a:pPr fontAlgn="base">
              <a:lnSpc>
                <a:spcPct val="110000"/>
              </a:lnSpc>
            </a:pPr>
            <a:r>
              <a:rPr lang="en-US" altLang="ko-KR" dirty="0" err="1"/>
              <a:t>views.py</a:t>
            </a:r>
            <a:endParaRPr lang="en-US" altLang="ko-KR" dirty="0"/>
          </a:p>
          <a:p>
            <a:pPr lvl="1" fontAlgn="base">
              <a:lnSpc>
                <a:spcPct val="110000"/>
              </a:lnSpc>
            </a:pPr>
            <a:r>
              <a:rPr lang="ko-KR" altLang="en-US" dirty="0"/>
              <a:t>데이터를 처리하는 함수 작성</a:t>
            </a:r>
          </a:p>
          <a:p>
            <a:pPr fontAlgn="base">
              <a:lnSpc>
                <a:spcPct val="110000"/>
              </a:lnSpc>
            </a:pPr>
            <a:r>
              <a:rPr lang="en-US" altLang="ko-KR" dirty="0" err="1"/>
              <a:t>urls.py</a:t>
            </a:r>
            <a:endParaRPr lang="en-US" altLang="ko-KR" dirty="0"/>
          </a:p>
          <a:p>
            <a:pPr lvl="1" fontAlgn="base">
              <a:lnSpc>
                <a:spcPct val="110000"/>
              </a:lnSpc>
            </a:pPr>
            <a:r>
              <a:rPr lang="ko-KR" altLang="en-US" dirty="0"/>
              <a:t>요청에 맞는 함수를 </a:t>
            </a:r>
            <a:r>
              <a:rPr lang="en-US" altLang="ko-KR" dirty="0" err="1"/>
              <a:t>views.py</a:t>
            </a:r>
            <a:r>
              <a:rPr lang="ko-KR" altLang="en-US" dirty="0"/>
              <a:t>에서 찾아 요청 전달 </a:t>
            </a:r>
          </a:p>
          <a:p>
            <a:pPr fontAlgn="base">
              <a:lnSpc>
                <a:spcPct val="110000"/>
              </a:lnSpc>
            </a:pPr>
            <a:r>
              <a:rPr lang="en-US" altLang="ko-KR" dirty="0" err="1"/>
              <a:t>settings.py</a:t>
            </a:r>
            <a:r>
              <a:rPr lang="en-US" altLang="ko-KR" dirty="0"/>
              <a:t> → templates → </a:t>
            </a:r>
            <a:r>
              <a:rPr lang="en-US" altLang="ko-KR" dirty="0" err="1"/>
              <a:t>views.py</a:t>
            </a:r>
            <a:r>
              <a:rPr lang="en-US" altLang="ko-KR" dirty="0"/>
              <a:t> → </a:t>
            </a:r>
            <a:r>
              <a:rPr lang="en-US" altLang="ko-KR" dirty="0" err="1"/>
              <a:t>urls.py</a:t>
            </a:r>
            <a:r>
              <a:rPr lang="en-US" altLang="ko-KR" dirty="0"/>
              <a:t> </a:t>
            </a:r>
            <a:r>
              <a:rPr lang="ko-KR" altLang="en-US" dirty="0"/>
              <a:t>순으로 연결하는 작업을 하면 됩니다</a:t>
            </a:r>
            <a:r>
              <a:rPr lang="en-US" altLang="ko-KR" dirty="0"/>
              <a:t>. </a:t>
            </a:r>
            <a:r>
              <a:rPr lang="ko-KR" altLang="en-US" dirty="0" err="1"/>
              <a:t>작업순서는</a:t>
            </a:r>
            <a:r>
              <a:rPr lang="ko-KR" altLang="en-US" dirty="0"/>
              <a:t> 그냥 외우면 좋습니다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8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django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의 기본원리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10793BE-88AF-45B1-8FD8-DFB01F3F22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0000"/>
              </a:lnSpc>
              <a:buNone/>
            </a:pPr>
            <a:r>
              <a:rPr lang="en-US" altLang="ko-KR" sz="2800" dirty="0" err="1"/>
              <a:t>django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작업순서</a:t>
            </a:r>
            <a:endParaRPr lang="en-US" altLang="ko-KR" sz="2800" dirty="0"/>
          </a:p>
          <a:p>
            <a:pPr fontAlgn="base">
              <a:lnSpc>
                <a:spcPct val="110000"/>
              </a:lnSpc>
            </a:pPr>
            <a:r>
              <a:rPr lang="ko-KR" altLang="en-US" sz="2800" dirty="0"/>
              <a:t> 가상환경 실행</a:t>
            </a:r>
            <a:endParaRPr lang="en-US" altLang="ko-KR" sz="2800" dirty="0"/>
          </a:p>
          <a:p>
            <a:pPr lvl="2" fontAlgn="base">
              <a:lnSpc>
                <a:spcPct val="110000"/>
              </a:lnSpc>
            </a:pPr>
            <a:r>
              <a:rPr lang="en-US" altLang="ko-KR" sz="2400" dirty="0"/>
              <a:t>project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lvl="3" fontAlgn="base">
              <a:lnSpc>
                <a:spcPct val="110000"/>
              </a:lnSpc>
            </a:pPr>
            <a:r>
              <a:rPr lang="en-US" altLang="ko-KR" sz="2000" dirty="0"/>
              <a:t>app</a:t>
            </a:r>
            <a:r>
              <a:rPr lang="ko-KR" altLang="en-US" sz="2000" dirty="0"/>
              <a:t>생성 </a:t>
            </a:r>
            <a:endParaRPr lang="en-US" altLang="ko-KR" sz="2000" dirty="0"/>
          </a:p>
          <a:p>
            <a:pPr lvl="4" fontAlgn="base">
              <a:lnSpc>
                <a:spcPct val="110000"/>
              </a:lnSpc>
            </a:pPr>
            <a:r>
              <a:rPr lang="en-US" altLang="ko-KR" sz="2000" dirty="0" err="1"/>
              <a:t>settings.py</a:t>
            </a:r>
            <a:r>
              <a:rPr lang="en-US" altLang="ko-KR" sz="2000" dirty="0"/>
              <a:t> → templates → </a:t>
            </a:r>
            <a:r>
              <a:rPr lang="en-US" altLang="ko-KR" sz="2000" dirty="0" err="1"/>
              <a:t>views.py</a:t>
            </a:r>
            <a:r>
              <a:rPr lang="en-US" altLang="ko-KR" sz="2000" dirty="0"/>
              <a:t> → </a:t>
            </a:r>
            <a:r>
              <a:rPr lang="en-US" altLang="ko-KR" sz="2000" dirty="0" err="1"/>
              <a:t>urls.py</a:t>
            </a:r>
            <a:endParaRPr lang="en-US" altLang="ko-KR" sz="2000" dirty="0"/>
          </a:p>
          <a:p>
            <a:pPr marL="1371600" lvl="3" indent="0" fontAlgn="base">
              <a:lnSpc>
                <a:spcPct val="110000"/>
              </a:lnSpc>
              <a:buNone/>
            </a:pPr>
            <a:endParaRPr lang="en-US" altLang="ko-KR" sz="2000" dirty="0"/>
          </a:p>
          <a:p>
            <a:pPr marL="1371600" lvl="3" indent="0" fontAlgn="base">
              <a:lnSpc>
                <a:spcPct val="110000"/>
              </a:lnSpc>
              <a:buNone/>
            </a:pPr>
            <a:r>
              <a:rPr lang="en-US" altLang="ko-KR" sz="2000" dirty="0"/>
              <a:t>#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작업순서는</a:t>
            </a:r>
            <a:r>
              <a:rPr lang="ko-KR" altLang="en-US" sz="2000" dirty="0"/>
              <a:t> 공식처럼 외워 두세요</a:t>
            </a:r>
            <a:r>
              <a:rPr lang="en-US" altLang="ko-KR" sz="2000" dirty="0"/>
              <a:t>! </a:t>
            </a:r>
          </a:p>
          <a:p>
            <a:pPr fontAlgn="base">
              <a:lnSpc>
                <a:spcPct val="11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025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SpoqaHanSans" panose="020B0500000000000000" pitchFamily="34" charset="-128"/>
              </a:rPr>
              <a:t>django</a:t>
            </a:r>
            <a:r>
              <a:rPr kumimoji="1" lang="ko-KR" altLang="en-US" dirty="0">
                <a:latin typeface="SpoqaHanSans" panose="020B0500000000000000" pitchFamily="34" charset="-128"/>
              </a:rPr>
              <a:t>의 기본원리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487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CB0833-AA22-C040-B4BF-FB43F1491529}"/>
              </a:ext>
            </a:extLst>
          </p:cNvPr>
          <p:cNvGrpSpPr/>
          <p:nvPr/>
        </p:nvGrpSpPr>
        <p:grpSpPr>
          <a:xfrm>
            <a:off x="1770975" y="1989222"/>
            <a:ext cx="8650049" cy="3897695"/>
            <a:chOff x="1188099" y="1512061"/>
            <a:chExt cx="9815802" cy="44229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37D90EE-A54D-3241-9ED2-A5B0D21CD515}"/>
                </a:ext>
              </a:extLst>
            </p:cNvPr>
            <p:cNvGrpSpPr/>
            <p:nvPr/>
          </p:nvGrpSpPr>
          <p:grpSpPr>
            <a:xfrm>
              <a:off x="1188099" y="1752637"/>
              <a:ext cx="9815802" cy="4182405"/>
              <a:chOff x="203156" y="1303867"/>
              <a:chExt cx="11650177" cy="4964012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5C3142D-41BE-47D8-A5D6-C168B23FCB2A}"/>
                  </a:ext>
                </a:extLst>
              </p:cNvPr>
              <p:cNvSpPr/>
              <p:nvPr/>
            </p:nvSpPr>
            <p:spPr>
              <a:xfrm>
                <a:off x="6368211" y="1303867"/>
                <a:ext cx="5485122" cy="4873096"/>
              </a:xfrm>
              <a:prstGeom prst="roundRect">
                <a:avLst/>
              </a:prstGeom>
              <a:noFill/>
              <a:ln w="76200">
                <a:solidFill>
                  <a:srgbClr val="EBBA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SpoqaHanSans" panose="020B0500000000000000" pitchFamily="34" charset="-128"/>
                  <a:ea typeface="SpoqaHanSans" panose="020B0500000000000000" pitchFamily="34" charset="-128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103B46-A07F-4A41-AC7B-2AD35684290C}"/>
                  </a:ext>
                </a:extLst>
              </p:cNvPr>
              <p:cNvSpPr/>
              <p:nvPr/>
            </p:nvSpPr>
            <p:spPr>
              <a:xfrm>
                <a:off x="4780503" y="1971572"/>
                <a:ext cx="1587708" cy="140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SpoqaHanSans" panose="020B0600000101010101" charset="-127"/>
                    <a:ea typeface="SpoqaHanSans" panose="020B0600000101010101" charset="-127"/>
                  </a:rPr>
                  <a:t> 3. </a:t>
                </a:r>
                <a:r>
                  <a:rPr lang="ko-KR" altLang="en-US" sz="2400" dirty="0">
                    <a:latin typeface="SpoqaHanSans" panose="020B0600000101010101" charset="-127"/>
                    <a:ea typeface="SpoqaHanSans" panose="020B0600000101010101" charset="-127"/>
                  </a:rPr>
                  <a:t>연결</a:t>
                </a:r>
                <a:endParaRPr lang="en-US" altLang="ko-KR" sz="2400" dirty="0">
                  <a:latin typeface="SpoqaHanSans" panose="020B0600000101010101" charset="-127"/>
                  <a:ea typeface="SpoqaHanSans" panose="020B0600000101010101" charset="-127"/>
                </a:endParaRPr>
              </a:p>
              <a:p>
                <a:pPr algn="ctr"/>
                <a:r>
                  <a:rPr lang="en-US" altLang="ko-KR" sz="2400" dirty="0">
                    <a:latin typeface="SpoqaHanSans" panose="020B0600000101010101" charset="-127"/>
                    <a:ea typeface="SpoqaHanSans" panose="020B0600000101010101" charset="-127"/>
                  </a:rPr>
                  <a:t>(</a:t>
                </a:r>
                <a:r>
                  <a:rPr lang="ko-KR" altLang="en-US" sz="2400" dirty="0">
                    <a:latin typeface="SpoqaHanSans" panose="020B0600000101010101" charset="-127"/>
                    <a:ea typeface="SpoqaHanSans" panose="020B0600000101010101" charset="-127"/>
                  </a:rPr>
                  <a:t>등록</a:t>
                </a:r>
                <a:r>
                  <a:rPr lang="en-US" altLang="ko-KR" sz="2400" dirty="0">
                    <a:latin typeface="SpoqaHanSans" panose="020B0600000101010101" charset="-127"/>
                    <a:ea typeface="SpoqaHanSans" panose="020B0600000101010101" charset="-127"/>
                  </a:rPr>
                  <a:t>)</a:t>
                </a:r>
              </a:p>
              <a:p>
                <a:pPr algn="ctr"/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settings.py</a:t>
                </a:r>
                <a:endParaRPr lang="ko-KR" altLang="en-US" sz="1400" dirty="0">
                  <a:latin typeface="SpoqaHanSans" panose="020B0500000000000000" pitchFamily="34" charset="-128"/>
                  <a:ea typeface="SpoqaHanSans" panose="020B0500000000000000" pitchFamily="34" charset="-128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893F14F-7A70-4396-85F3-D05F6F641B6F}"/>
                  </a:ext>
                </a:extLst>
              </p:cNvPr>
              <p:cNvGrpSpPr/>
              <p:nvPr/>
            </p:nvGrpSpPr>
            <p:grpSpPr>
              <a:xfrm>
                <a:off x="6910861" y="4591603"/>
                <a:ext cx="4445507" cy="1052846"/>
                <a:chOff x="6360966" y="3066246"/>
                <a:chExt cx="4749801" cy="105284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DF9B9-C970-4DB0-9C60-C24A09DD1CC6}"/>
                    </a:ext>
                  </a:extLst>
                </p:cNvPr>
                <p:cNvSpPr txBox="1"/>
                <p:nvPr/>
              </p:nvSpPr>
              <p:spPr>
                <a:xfrm>
                  <a:off x="6496436" y="3301996"/>
                  <a:ext cx="4453466" cy="547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SpoqaHanSans" panose="020B0600000101010101" charset="-127"/>
                      <a:ea typeface="SpoqaHanSans" panose="020B0600000101010101" charset="-127"/>
                    </a:rPr>
                    <a:t>5. </a:t>
                  </a:r>
                  <a:r>
                    <a:rPr lang="en-US" altLang="ko-KR" sz="2400" dirty="0" err="1">
                      <a:latin typeface="SpoqaHanSans" panose="020B0600000101010101" charset="-127"/>
                      <a:ea typeface="SpoqaHanSans" panose="020B0600000101010101" charset="-127"/>
                    </a:rPr>
                    <a:t>Views.py</a:t>
                  </a:r>
                  <a:r>
                    <a:rPr lang="en-US" altLang="ko-KR" sz="2400" dirty="0">
                      <a:latin typeface="SpoqaHanSans" panose="020B0600000101010101" charset="-127"/>
                      <a:ea typeface="SpoqaHanSans" panose="020B0600000101010101" charset="-127"/>
                    </a:rPr>
                    <a:t>/</a:t>
                  </a:r>
                  <a:r>
                    <a:rPr lang="ko-KR" altLang="en-US" sz="2400" dirty="0">
                      <a:latin typeface="SpoqaHanSans" panose="020B0600000101010101" charset="-127"/>
                      <a:ea typeface="SpoqaHanSans" panose="020B0600000101010101" charset="-127"/>
                    </a:rPr>
                    <a:t>함수정의</a:t>
                  </a:r>
                </a:p>
              </p:txBody>
            </p:sp>
            <p:sp>
              <p:nvSpPr>
                <p:cNvPr id="16" name="순서도: 처리 15">
                  <a:extLst>
                    <a:ext uri="{FF2B5EF4-FFF2-40B4-BE49-F238E27FC236}">
                      <a16:creationId xmlns:a16="http://schemas.microsoft.com/office/drawing/2014/main" id="{31116C60-4D4C-4BB5-BB0C-222FAB87772D}"/>
                    </a:ext>
                  </a:extLst>
                </p:cNvPr>
                <p:cNvSpPr/>
                <p:nvPr/>
              </p:nvSpPr>
              <p:spPr>
                <a:xfrm>
                  <a:off x="6360966" y="3066246"/>
                  <a:ext cx="4749801" cy="1052846"/>
                </a:xfrm>
                <a:prstGeom prst="flowChartProcess">
                  <a:avLst/>
                </a:prstGeom>
                <a:noFill/>
                <a:ln w="76200">
                  <a:solidFill>
                    <a:srgbClr val="EBBA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latin typeface="SpoqaHanSans" panose="020B0500000000000000" pitchFamily="34" charset="-128"/>
                    <a:ea typeface="SpoqaHanSans" panose="020B0500000000000000" pitchFamily="34" charset="-128"/>
                  </a:endParaRPr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2430C97-62A1-4956-AD72-4B982E7172FF}"/>
                  </a:ext>
                </a:extLst>
              </p:cNvPr>
              <p:cNvSpPr/>
              <p:nvPr/>
            </p:nvSpPr>
            <p:spPr>
              <a:xfrm>
                <a:off x="480332" y="2378519"/>
                <a:ext cx="3793066" cy="1202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ctr">
                  <a:buAutoNum type="arabicPeriod"/>
                </a:pPr>
                <a:r>
                  <a:rPr lang="en-US" altLang="ko-KR" sz="2400" dirty="0">
                    <a:latin typeface="SpoqaHanSans" panose="020B0600000101010101" charset="-127"/>
                    <a:ea typeface="SpoqaHanSans" panose="020B0600000101010101" charset="-127"/>
                  </a:rPr>
                  <a:t>Project </a:t>
                </a:r>
                <a:r>
                  <a:rPr lang="ko-KR" altLang="en-US" sz="2400" dirty="0">
                    <a:latin typeface="SpoqaHanSans" panose="020B0600000101010101" charset="-127"/>
                    <a:ea typeface="SpoqaHanSans" panose="020B0600000101010101" charset="-127"/>
                  </a:rPr>
                  <a:t>생성</a:t>
                </a:r>
                <a:endParaRPr lang="en-US" altLang="ko-KR" sz="2400" dirty="0">
                  <a:latin typeface="SpoqaHanSans" panose="020B0600000101010101" charset="-127"/>
                  <a:ea typeface="SpoqaHanSans" panose="020B0600000101010101" charset="-127"/>
                </a:endParaRPr>
              </a:p>
              <a:p>
                <a:pPr algn="ctr"/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$ </a:t>
                </a:r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django</a:t>
                </a:r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-admin </a:t>
                </a:r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startproject</a:t>
                </a:r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 &lt;</a:t>
                </a:r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project_name</a:t>
                </a:r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&gt; </a:t>
                </a:r>
                <a:endParaRPr lang="ko-KR" altLang="en-US" sz="1400" dirty="0">
                  <a:latin typeface="SpoqaHanSans" panose="020B0500000000000000" pitchFamily="34" charset="-128"/>
                  <a:ea typeface="SpoqaHanSans" panose="020B0500000000000000" pitchFamily="34" charset="-128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F1F9457-0381-42D2-9737-F2439E20C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979" y="3465513"/>
                <a:ext cx="1607133" cy="0"/>
              </a:xfrm>
              <a:prstGeom prst="line">
                <a:avLst/>
              </a:prstGeom>
              <a:ln w="76200">
                <a:solidFill>
                  <a:srgbClr val="EBBA16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E0EE5D9F-3689-41E9-BA92-11BB955F28CC}"/>
                  </a:ext>
                </a:extLst>
              </p:cNvPr>
              <p:cNvGrpSpPr/>
              <p:nvPr/>
            </p:nvGrpSpPr>
            <p:grpSpPr>
              <a:xfrm>
                <a:off x="6896074" y="3290328"/>
                <a:ext cx="4460294" cy="1052846"/>
                <a:chOff x="6361773" y="1708600"/>
                <a:chExt cx="4749801" cy="1052846"/>
              </a:xfrm>
            </p:grpSpPr>
            <p:sp>
              <p:nvSpPr>
                <p:cNvPr id="15" name="순서도: 처리 14">
                  <a:extLst>
                    <a:ext uri="{FF2B5EF4-FFF2-40B4-BE49-F238E27FC236}">
                      <a16:creationId xmlns:a16="http://schemas.microsoft.com/office/drawing/2014/main" id="{246088E0-A7EE-4E3B-A4D2-7CE07B22AA02}"/>
                    </a:ext>
                  </a:extLst>
                </p:cNvPr>
                <p:cNvSpPr/>
                <p:nvPr/>
              </p:nvSpPr>
              <p:spPr>
                <a:xfrm>
                  <a:off x="6361773" y="1708600"/>
                  <a:ext cx="4749801" cy="1052846"/>
                </a:xfrm>
                <a:prstGeom prst="flowChartProcess">
                  <a:avLst/>
                </a:prstGeom>
                <a:noFill/>
                <a:ln w="76200">
                  <a:solidFill>
                    <a:srgbClr val="EBBA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SpoqaHanSans" panose="020B0600000101010101" charset="-127"/>
                    <a:ea typeface="SpoqaHanSans" panose="020B0600000101010101" charset="-127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2C7DB4A-6F92-4B7E-AD20-4C0A3FA52CD4}"/>
                    </a:ext>
                  </a:extLst>
                </p:cNvPr>
                <p:cNvSpPr txBox="1"/>
                <p:nvPr/>
              </p:nvSpPr>
              <p:spPr>
                <a:xfrm>
                  <a:off x="6497241" y="1944350"/>
                  <a:ext cx="4453465" cy="547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SpoqaHanSans" panose="020B0600000101010101" charset="-127"/>
                      <a:ea typeface="SpoqaHanSans" panose="020B0600000101010101" charset="-127"/>
                    </a:rPr>
                    <a:t>4. Templates/~.html</a:t>
                  </a:r>
                  <a:endParaRPr lang="ko-KR" altLang="en-US" sz="2400" dirty="0">
                    <a:latin typeface="SpoqaHanSans" panose="020B0600000101010101" charset="-127"/>
                    <a:ea typeface="SpoqaHanSans" panose="020B0600000101010101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E448E04-A5A9-4C10-B116-530B44CE7C85}"/>
                  </a:ext>
                </a:extLst>
              </p:cNvPr>
              <p:cNvGrpSpPr/>
              <p:nvPr/>
            </p:nvGrpSpPr>
            <p:grpSpPr>
              <a:xfrm>
                <a:off x="604819" y="3983256"/>
                <a:ext cx="3793066" cy="1122508"/>
                <a:chOff x="6256389" y="4396565"/>
                <a:chExt cx="4926284" cy="1052846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AADBE0D-5FDC-4CE5-954D-7989A573CFE3}"/>
                    </a:ext>
                  </a:extLst>
                </p:cNvPr>
                <p:cNvSpPr txBox="1"/>
                <p:nvPr/>
              </p:nvSpPr>
              <p:spPr>
                <a:xfrm>
                  <a:off x="6256389" y="4631443"/>
                  <a:ext cx="4926284" cy="513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SpoqaHanSans" panose="020B0600000101010101" charset="-127"/>
                      <a:ea typeface="SpoqaHanSans" panose="020B0600000101010101" charset="-127"/>
                    </a:rPr>
                    <a:t>6. </a:t>
                  </a:r>
                  <a:r>
                    <a:rPr lang="en-US" altLang="ko-KR" sz="2400" dirty="0" err="1">
                      <a:latin typeface="SpoqaHanSans" panose="020B0600000101010101" charset="-127"/>
                      <a:ea typeface="SpoqaHanSans" panose="020B0600000101010101" charset="-127"/>
                    </a:rPr>
                    <a:t>Urls.py</a:t>
                  </a:r>
                  <a:r>
                    <a:rPr lang="en-US" altLang="ko-KR" sz="2400" dirty="0">
                      <a:latin typeface="SpoqaHanSans" panose="020B0600000101010101" charset="-127"/>
                      <a:ea typeface="SpoqaHanSans" panose="020B0600000101010101" charset="-127"/>
                    </a:rPr>
                    <a:t>/</a:t>
                  </a:r>
                  <a:r>
                    <a:rPr lang="en-US" altLang="ko-KR" sz="2400" dirty="0" err="1">
                      <a:latin typeface="SpoqaHanSans" panose="020B0600000101010101" charset="-127"/>
                      <a:ea typeface="SpoqaHanSans" panose="020B0600000101010101" charset="-127"/>
                    </a:rPr>
                    <a:t>url</a:t>
                  </a:r>
                  <a:r>
                    <a:rPr lang="ko-KR" altLang="en-US" sz="2400" dirty="0">
                      <a:latin typeface="SpoqaHanSans" panose="020B0600000101010101" charset="-127"/>
                      <a:ea typeface="SpoqaHanSans" panose="020B0600000101010101" charset="-127"/>
                    </a:rPr>
                    <a:t> 지정</a:t>
                  </a:r>
                </a:p>
              </p:txBody>
            </p:sp>
            <p:sp>
              <p:nvSpPr>
                <p:cNvPr id="17" name="순서도: 처리 16">
                  <a:extLst>
                    <a:ext uri="{FF2B5EF4-FFF2-40B4-BE49-F238E27FC236}">
                      <a16:creationId xmlns:a16="http://schemas.microsoft.com/office/drawing/2014/main" id="{A4A3154D-22DA-4B2B-BC3D-A8832AE16353}"/>
                    </a:ext>
                  </a:extLst>
                </p:cNvPr>
                <p:cNvSpPr/>
                <p:nvPr/>
              </p:nvSpPr>
              <p:spPr>
                <a:xfrm>
                  <a:off x="6388540" y="4396565"/>
                  <a:ext cx="4632455" cy="1052846"/>
                </a:xfrm>
                <a:prstGeom prst="flowChartProcess">
                  <a:avLst/>
                </a:prstGeom>
                <a:noFill/>
                <a:ln w="76200">
                  <a:solidFill>
                    <a:srgbClr val="EBBA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latin typeface="SpoqaHanSans" panose="020B0500000000000000" pitchFamily="34" charset="-128"/>
                    <a:ea typeface="SpoqaHanSans" panose="020B0500000000000000" pitchFamily="34" charset="-128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08CEF7-358E-4808-A341-11E0617E7B08}"/>
                  </a:ext>
                </a:extLst>
              </p:cNvPr>
              <p:cNvSpPr txBox="1"/>
              <p:nvPr/>
            </p:nvSpPr>
            <p:spPr>
              <a:xfrm>
                <a:off x="7203596" y="1772557"/>
                <a:ext cx="3793065" cy="120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SpoqaHanSans" panose="020B0600000101010101" charset="-127"/>
                    <a:ea typeface="SpoqaHanSans" panose="020B0600000101010101" charset="-127"/>
                  </a:rPr>
                  <a:t>2. App</a:t>
                </a:r>
                <a:r>
                  <a:rPr lang="ko-KR" altLang="en-US" sz="2400" dirty="0">
                    <a:latin typeface="SpoqaHanSans" panose="020B0600000101010101" charset="-127"/>
                    <a:ea typeface="SpoqaHanSans" panose="020B0600000101010101" charset="-127"/>
                  </a:rPr>
                  <a:t>생성</a:t>
                </a:r>
                <a:endParaRPr lang="en-US" altLang="ko-KR" sz="2400" dirty="0">
                  <a:latin typeface="SpoqaHanSans" panose="020B0600000101010101" charset="-127"/>
                  <a:ea typeface="SpoqaHanSans" panose="020B0600000101010101" charset="-127"/>
                </a:endParaRPr>
              </a:p>
              <a:p>
                <a:pPr algn="ctr"/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$ python </a:t>
                </a:r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manage.py</a:t>
                </a:r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 </a:t>
                </a:r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startapp</a:t>
                </a:r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 &lt;</a:t>
                </a:r>
                <a:r>
                  <a:rPr lang="en-US" altLang="ko-KR" sz="1400" dirty="0" err="1">
                    <a:latin typeface="SpoqaHanSans" panose="020B0600000101010101" charset="-127"/>
                    <a:ea typeface="SpoqaHanSans" panose="020B0600000101010101" charset="-127"/>
                  </a:rPr>
                  <a:t>app_name</a:t>
                </a:r>
                <a:r>
                  <a:rPr lang="en-US" altLang="ko-KR" sz="1400" dirty="0">
                    <a:latin typeface="SpoqaHanSans" panose="020B0600000101010101" charset="-127"/>
                    <a:ea typeface="SpoqaHanSans" panose="020B0600000101010101" charset="-127"/>
                  </a:rPr>
                  <a:t>&gt;</a:t>
                </a:r>
                <a:endParaRPr lang="ko-KR" altLang="en-US" sz="1400" dirty="0">
                  <a:latin typeface="SpoqaHanSans" panose="020B0600000101010101" charset="-127"/>
                  <a:ea typeface="SpoqaHanSans" panose="020B0600000101010101" charset="-127"/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D52FAAB-ED78-43AB-AA24-1F9E479DE50A}"/>
                  </a:ext>
                </a:extLst>
              </p:cNvPr>
              <p:cNvSpPr/>
              <p:nvPr/>
            </p:nvSpPr>
            <p:spPr>
              <a:xfrm>
                <a:off x="203156" y="1394783"/>
                <a:ext cx="4557436" cy="4873096"/>
              </a:xfrm>
              <a:prstGeom prst="roundRect">
                <a:avLst/>
              </a:prstGeom>
              <a:noFill/>
              <a:ln w="76200">
                <a:solidFill>
                  <a:srgbClr val="EBBA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SpoqaHanSans" panose="020B0500000000000000" pitchFamily="34" charset="-128"/>
                  <a:ea typeface="SpoqaHanSans" panose="020B0500000000000000" pitchFamily="34" charset="-128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716B05-F13D-8242-B15D-40B9C9C0953D}"/>
                </a:ext>
              </a:extLst>
            </p:cNvPr>
            <p:cNvSpPr/>
            <p:nvPr/>
          </p:nvSpPr>
          <p:spPr>
            <a:xfrm>
              <a:off x="1510107" y="1550039"/>
              <a:ext cx="3195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latin typeface="SpoqaHanSans" panose="020B0500000000000000" pitchFamily="34" charset="-128"/>
                  <a:ea typeface="SpoqaHanSans" panose="020B0500000000000000" pitchFamily="34" charset="-128"/>
                </a:rPr>
                <a:t>PROJECT</a:t>
              </a:r>
              <a:endParaRPr lang="ko-KR" altLang="en-US" sz="2400" b="1" dirty="0"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147BDA-1408-E04A-81FC-345543BE59C5}"/>
                </a:ext>
              </a:extLst>
            </p:cNvPr>
            <p:cNvSpPr/>
            <p:nvPr/>
          </p:nvSpPr>
          <p:spPr>
            <a:xfrm>
              <a:off x="7095254" y="1512061"/>
              <a:ext cx="3195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latin typeface="SpoqaHanSans" panose="020B0500000000000000" pitchFamily="34" charset="-128"/>
                  <a:ea typeface="SpoqaHanSans" panose="020B0500000000000000" pitchFamily="34" charset="-128"/>
                </a:rPr>
                <a:t>APP</a:t>
              </a:r>
              <a:endParaRPr lang="ko-KR" altLang="en-US" sz="2400" b="1" dirty="0"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  <p:sp>
        <p:nvSpPr>
          <p:cNvPr id="30" name="사각형: 둥근 모서리 10">
            <a:extLst>
              <a:ext uri="{FF2B5EF4-FFF2-40B4-BE49-F238E27FC236}">
                <a16:creationId xmlns:a16="http://schemas.microsoft.com/office/drawing/2014/main" id="{E9A4C614-4974-7041-9E73-1ABAC740E798}"/>
              </a:ext>
            </a:extLst>
          </p:cNvPr>
          <p:cNvSpPr/>
          <p:nvPr/>
        </p:nvSpPr>
        <p:spPr>
          <a:xfrm>
            <a:off x="1458458" y="1952143"/>
            <a:ext cx="9275084" cy="4229709"/>
          </a:xfrm>
          <a:prstGeom prst="roundRect">
            <a:avLst/>
          </a:prstGeom>
          <a:noFill/>
          <a:ln w="76200">
            <a:solidFill>
              <a:srgbClr val="F3A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1" name="사각형: 둥근 모서리 10">
            <a:extLst>
              <a:ext uri="{FF2B5EF4-FFF2-40B4-BE49-F238E27FC236}">
                <a16:creationId xmlns:a16="http://schemas.microsoft.com/office/drawing/2014/main" id="{B6B3FC78-653E-5748-8B60-68F2B0271DB4}"/>
              </a:ext>
            </a:extLst>
          </p:cNvPr>
          <p:cNvSpPr/>
          <p:nvPr/>
        </p:nvSpPr>
        <p:spPr>
          <a:xfrm>
            <a:off x="998382" y="1700866"/>
            <a:ext cx="10182603" cy="4643564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02BEB2-F83A-0B4A-A3E0-AFD068D2BC9E}"/>
              </a:ext>
            </a:extLst>
          </p:cNvPr>
          <p:cNvSpPr/>
          <p:nvPr/>
        </p:nvSpPr>
        <p:spPr>
          <a:xfrm>
            <a:off x="4681542" y="1629511"/>
            <a:ext cx="2816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django</a:t>
            </a:r>
            <a:endParaRPr lang="ko-KR" altLang="en-US" sz="3200" b="1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3781EE-5A35-BC44-97C9-074C8EDDA0F3}"/>
              </a:ext>
            </a:extLst>
          </p:cNvPr>
          <p:cNvSpPr/>
          <p:nvPr/>
        </p:nvSpPr>
        <p:spPr>
          <a:xfrm>
            <a:off x="788481" y="1468847"/>
            <a:ext cx="2816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VENV</a:t>
            </a:r>
            <a:endParaRPr lang="ko-KR" altLang="en-US" sz="3200" b="1" dirty="0">
              <a:solidFill>
                <a:schemeClr val="bg1">
                  <a:lumMod val="65000"/>
                </a:schemeClr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293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 err="1">
                <a:latin typeface="SpoqaHanSans" panose="020B0500000000000000" pitchFamily="34" charset="-128"/>
              </a:rPr>
              <a:t>워드카운트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앱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&lt;</a:t>
            </a:r>
            <a:r>
              <a:rPr lang="ko-KR" altLang="en-US" dirty="0"/>
              <a:t>앱 이름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을 만들 때 명령을 내리는 경로 확인하기</a:t>
            </a:r>
            <a:endParaRPr lang="en-US" altLang="ko-KR" dirty="0"/>
          </a:p>
          <a:p>
            <a:pPr lvl="1"/>
            <a:r>
              <a:rPr lang="en-US" altLang="ko-KR" dirty="0"/>
              <a:t>manage.py </a:t>
            </a:r>
            <a:r>
              <a:rPr lang="ko-KR" altLang="en-US" dirty="0"/>
              <a:t>가 있는 폴더에 명령을 내리는 것을 추천</a:t>
            </a:r>
            <a:endParaRPr lang="en-US" altLang="ko-KR" dirty="0"/>
          </a:p>
          <a:p>
            <a:pPr lvl="1"/>
            <a:r>
              <a:rPr lang="en-US" altLang="ko-KR" dirty="0"/>
              <a:t>$ls </a:t>
            </a:r>
            <a:r>
              <a:rPr lang="ko-KR" altLang="en-US" dirty="0"/>
              <a:t>명령어로 통해 </a:t>
            </a:r>
            <a:r>
              <a:rPr lang="en-US" altLang="ko-KR" dirty="0"/>
              <a:t>manage.py</a:t>
            </a:r>
            <a:r>
              <a:rPr lang="ko-KR" altLang="en-US" dirty="0"/>
              <a:t>가 있는지 확인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7DA716-3982-4367-A552-ED0B9867C045}"/>
              </a:ext>
            </a:extLst>
          </p:cNvPr>
          <p:cNvSpPr/>
          <p:nvPr/>
        </p:nvSpPr>
        <p:spPr>
          <a:xfrm>
            <a:off x="1137217" y="2296248"/>
            <a:ext cx="6543743" cy="8309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$ python manage.py </a:t>
            </a:r>
            <a:r>
              <a:rPr lang="en-US" altLang="ko-KR" sz="2400" dirty="0" err="1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startapp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wordcount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A5BCE-3741-47DB-A8E8-543B4381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931" y="2296248"/>
            <a:ext cx="3038496" cy="40227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FCA99-A98C-4D05-B18A-AC73CF4AAEC1}"/>
              </a:ext>
            </a:extLst>
          </p:cNvPr>
          <p:cNvSpPr/>
          <p:nvPr/>
        </p:nvSpPr>
        <p:spPr>
          <a:xfrm>
            <a:off x="8749841" y="5070196"/>
            <a:ext cx="1440460" cy="4183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EF0734-A275-4AED-85C3-525B5C4E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17" y="4380740"/>
            <a:ext cx="6415050" cy="1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8D9705B9-CBC8-BD4C-A2C8-C2C728F436ED}"/>
              </a:ext>
            </a:extLst>
          </p:cNvPr>
          <p:cNvSpPr txBox="1"/>
          <p:nvPr/>
        </p:nvSpPr>
        <p:spPr>
          <a:xfrm>
            <a:off x="1344900" y="1477505"/>
            <a:ext cx="7324759" cy="6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ko-KR" sz="4400" dirty="0">
                <a:ln w="0"/>
                <a:latin typeface="SpoqaHanSans" panose="020B0500000000000000" pitchFamily="34" charset="-128"/>
                <a:ea typeface="SpoqaHanSans" panose="020B0500000000000000" pitchFamily="34" charset="-128"/>
              </a:rPr>
              <a:t>Wordcount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4FED29-93D8-A948-81F6-D43B59106213}"/>
              </a:ext>
            </a:extLst>
          </p:cNvPr>
          <p:cNvSpPr/>
          <p:nvPr/>
        </p:nvSpPr>
        <p:spPr>
          <a:xfrm>
            <a:off x="1344900" y="2620483"/>
            <a:ext cx="7975251" cy="182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6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Wordcount </a:t>
            </a:r>
            <a:r>
              <a:rPr lang="ko-KR" altLang="en-US" sz="26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이론</a:t>
            </a:r>
            <a:endParaRPr lang="en-US" altLang="ko-KR" sz="26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6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  <a:endParaRPr lang="en-US" altLang="ko-KR" sz="26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6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Wordcount </a:t>
            </a:r>
            <a:r>
              <a:rPr lang="ko-KR" altLang="en-US" sz="26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실습</a:t>
            </a:r>
            <a:endParaRPr lang="en-US" altLang="ko-KR" sz="26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EE40151-7C72-9F47-A7CB-1C6E294AD395}"/>
              </a:ext>
            </a:extLst>
          </p:cNvPr>
          <p:cNvSpPr/>
          <p:nvPr/>
        </p:nvSpPr>
        <p:spPr>
          <a:xfrm>
            <a:off x="1083875" y="1530670"/>
            <a:ext cx="145569" cy="500108"/>
          </a:xfrm>
          <a:custGeom>
            <a:avLst/>
            <a:gdLst/>
            <a:ahLst/>
            <a:cxnLst/>
            <a:rect l="l" t="t" r="r" b="b"/>
            <a:pathLst>
              <a:path w="182245" h="626110">
                <a:moveTo>
                  <a:pt x="0" y="625548"/>
                </a:moveTo>
                <a:lnTo>
                  <a:pt x="181939" y="625548"/>
                </a:lnTo>
                <a:lnTo>
                  <a:pt x="181939" y="0"/>
                </a:lnTo>
                <a:lnTo>
                  <a:pt x="0" y="0"/>
                </a:lnTo>
                <a:lnTo>
                  <a:pt x="0" y="625548"/>
                </a:lnTo>
                <a:close/>
              </a:path>
            </a:pathLst>
          </a:custGeom>
          <a:solidFill>
            <a:srgbClr val="F3A002"/>
          </a:solidFill>
          <a:ln>
            <a:solidFill>
              <a:srgbClr val="F39822"/>
            </a:solidFill>
          </a:ln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99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project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에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app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의 존재 알리기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&lt;project/</a:t>
            </a:r>
            <a:r>
              <a:rPr lang="en-US" altLang="ko-KR" dirty="0" err="1"/>
              <a:t>settings.py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INSTALLED_APPS=[‘</a:t>
            </a:r>
            <a:r>
              <a:rPr lang="en-US" altLang="ko-KR" dirty="0" err="1"/>
              <a:t>wordcount.apps.WordcountConfig</a:t>
            </a:r>
            <a:r>
              <a:rPr lang="en-US" altLang="ko-KR" dirty="0"/>
              <a:t>’,] 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ko-KR" altLang="en-US" dirty="0"/>
              <a:t>작업을 마치고 나면 프로젝트가 </a:t>
            </a:r>
            <a:r>
              <a:rPr lang="en-US" altLang="ko-KR" dirty="0"/>
              <a:t>wordcount</a:t>
            </a:r>
            <a:r>
              <a:rPr lang="ko-KR" altLang="en-US" dirty="0"/>
              <a:t>라는 앱의 존재를 인식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485926-056B-8F4B-BAB8-BFE2D08934FB}"/>
              </a:ext>
            </a:extLst>
          </p:cNvPr>
          <p:cNvGrpSpPr/>
          <p:nvPr/>
        </p:nvGrpSpPr>
        <p:grpSpPr>
          <a:xfrm>
            <a:off x="1649333" y="3208421"/>
            <a:ext cx="8893334" cy="2968542"/>
            <a:chOff x="838200" y="2726267"/>
            <a:chExt cx="10337800" cy="34506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8B14D7-6B75-48C5-AF6C-4AB104E0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26267"/>
              <a:ext cx="10337800" cy="345069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437304-F065-406B-8749-F619DBB687BD}"/>
                </a:ext>
              </a:extLst>
            </p:cNvPr>
            <p:cNvSpPr/>
            <p:nvPr/>
          </p:nvSpPr>
          <p:spPr>
            <a:xfrm>
              <a:off x="1480285" y="4381499"/>
              <a:ext cx="1600200" cy="66463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299B98-20CD-45AB-9D84-00017AE0CDE3}"/>
                </a:ext>
              </a:extLst>
            </p:cNvPr>
            <p:cNvSpPr/>
            <p:nvPr/>
          </p:nvSpPr>
          <p:spPr>
            <a:xfrm>
              <a:off x="5866018" y="2954867"/>
              <a:ext cx="5309981" cy="51064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40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Template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Template : </a:t>
            </a:r>
            <a:r>
              <a:rPr lang="ko-KR" altLang="en-US" dirty="0"/>
              <a:t>유저가 보는 화면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폴더 안에</a:t>
            </a:r>
            <a:r>
              <a:rPr lang="en-US" altLang="ko-KR" dirty="0"/>
              <a:t> templates</a:t>
            </a:r>
            <a:r>
              <a:rPr lang="ko-KR" altLang="en-US" dirty="0"/>
              <a:t>라는 폴더를 만들고 그 안에 </a:t>
            </a:r>
            <a:r>
              <a:rPr lang="en-US" altLang="ko-KR" dirty="0"/>
              <a:t>wordcount</a:t>
            </a:r>
            <a:r>
              <a:rPr lang="ko-KR" altLang="en-US" dirty="0"/>
              <a:t>폴더를 생성 후 </a:t>
            </a:r>
            <a:r>
              <a:rPr lang="en-US" altLang="ko-KR" dirty="0" err="1"/>
              <a:t>home.html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(</a:t>
            </a:r>
            <a:r>
              <a:rPr lang="ko-KR" altLang="en-US" dirty="0"/>
              <a:t>템플릿 분류를 위해</a:t>
            </a:r>
            <a:r>
              <a:rPr lang="en-US" altLang="ko-KR" dirty="0"/>
              <a:t> wordcount</a:t>
            </a:r>
            <a:r>
              <a:rPr lang="ko-KR" altLang="en-US" dirty="0"/>
              <a:t> 폴더를 하나 더 생성 후 진행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views.py</a:t>
            </a:r>
            <a:r>
              <a:rPr lang="ko-KR" altLang="en-US" dirty="0"/>
              <a:t>에서 처리된 데이터를 받아 사용자에게 화면을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92CCC-5986-4674-BBB8-33CD0724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8856"/>
            <a:ext cx="3307261" cy="30730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5120B0-3581-4D66-BBBB-A79B7EC8C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646" y="3970256"/>
            <a:ext cx="6635968" cy="14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앱 기능 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&lt;app/</a:t>
            </a:r>
            <a:r>
              <a:rPr kumimoji="1" lang="en-US" altLang="ko-KR" dirty="0" err="1"/>
              <a:t>views.py</a:t>
            </a:r>
            <a:r>
              <a:rPr kumimoji="1" lang="en-US" altLang="ko-KR" dirty="0"/>
              <a:t> &gt;</a:t>
            </a:r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의 기능을 구현하는 부분이 </a:t>
            </a:r>
            <a:r>
              <a:rPr lang="en-US" altLang="ko-KR" dirty="0"/>
              <a:t>views.py</a:t>
            </a:r>
          </a:p>
          <a:p>
            <a:r>
              <a:rPr lang="ko-KR" altLang="en-US" dirty="0"/>
              <a:t>데이터를 처리하는 함수를 작성</a:t>
            </a:r>
            <a:endParaRPr lang="en-US" altLang="ko-KR" dirty="0"/>
          </a:p>
          <a:p>
            <a:pPr lvl="1"/>
            <a:r>
              <a:rPr lang="ko-KR" altLang="en-US" dirty="0"/>
              <a:t>유저에게 보여질 화면</a:t>
            </a:r>
            <a:r>
              <a:rPr lang="en-US" altLang="ko-KR" dirty="0"/>
              <a:t>(html)</a:t>
            </a:r>
            <a:r>
              <a:rPr lang="ko-KR" altLang="en-US" dirty="0"/>
              <a:t>이 언제</a:t>
            </a:r>
            <a:r>
              <a:rPr lang="en-US" altLang="ko-KR" dirty="0"/>
              <a:t>, </a:t>
            </a:r>
            <a:r>
              <a:rPr lang="ko-KR" altLang="en-US" dirty="0"/>
              <a:t>어떻게 처리될 지 알려주는 함수</a:t>
            </a:r>
            <a:endParaRPr lang="en-US" altLang="ko-KR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뒤에 적는 내용은 </a:t>
            </a:r>
            <a:r>
              <a:rPr lang="en-US" altLang="ko-KR" dirty="0"/>
              <a:t>home.html</a:t>
            </a:r>
            <a:r>
              <a:rPr lang="ko-KR" altLang="en-US" dirty="0"/>
              <a:t>이라는 </a:t>
            </a:r>
            <a:r>
              <a:rPr lang="en-US" altLang="ko-KR" dirty="0"/>
              <a:t>template</a:t>
            </a:r>
            <a:r>
              <a:rPr lang="ko-KR" altLang="en-US" dirty="0"/>
              <a:t>이 위치하는 경로</a:t>
            </a:r>
            <a:endParaRPr lang="en-US" altLang="ko-KR" dirty="0"/>
          </a:p>
          <a:p>
            <a:pPr lvl="1"/>
            <a:r>
              <a:rPr lang="ko-KR" altLang="en-US" dirty="0"/>
              <a:t>템플릿을 </a:t>
            </a:r>
            <a:r>
              <a:rPr lang="en-US" altLang="ko-KR" dirty="0"/>
              <a:t>templates/wordcount/home.html </a:t>
            </a:r>
            <a:r>
              <a:rPr lang="ko-KR" altLang="en-US" dirty="0"/>
              <a:t>경로에 만들었기 때문에</a:t>
            </a:r>
            <a:r>
              <a:rPr lang="en-US" altLang="ko-KR" dirty="0"/>
              <a:t>wordcount/home.html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E1879-38F4-4F7E-BCA8-1C3435BE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110" y="4174567"/>
            <a:ext cx="7931779" cy="22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3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url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요청을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views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에 연결하기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10793BE-88AF-45B1-8FD8-DFB01F3F2206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10515600" cy="419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&lt;project/</a:t>
            </a:r>
            <a:r>
              <a:rPr lang="en-US" altLang="ko-KR" dirty="0" err="1"/>
              <a:t>urls.py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urls.py</a:t>
            </a:r>
            <a:r>
              <a:rPr lang="ko-KR" altLang="en-US" dirty="0"/>
              <a:t>는 요청에 맞는 함수를 </a:t>
            </a:r>
            <a:r>
              <a:rPr lang="en-US" altLang="ko-KR" dirty="0"/>
              <a:t>views.py</a:t>
            </a:r>
            <a:r>
              <a:rPr lang="ko-KR" altLang="en-US" dirty="0"/>
              <a:t>에 서 찾아 요청을 전달</a:t>
            </a:r>
            <a:endParaRPr lang="en-US" altLang="ko-KR" dirty="0"/>
          </a:p>
          <a:p>
            <a:r>
              <a:rPr lang="ko-KR" altLang="en-US" dirty="0"/>
              <a:t>내가 만든 </a:t>
            </a:r>
            <a:r>
              <a:rPr lang="en-US" altLang="ko-KR" dirty="0"/>
              <a:t>html</a:t>
            </a:r>
            <a:r>
              <a:rPr lang="ko-KR" altLang="en-US" dirty="0"/>
              <a:t>이 어떤 </a:t>
            </a:r>
            <a:r>
              <a:rPr lang="en-US" altLang="ko-KR" dirty="0" err="1"/>
              <a:t>url</a:t>
            </a:r>
            <a:r>
              <a:rPr lang="ko-KR" altLang="en-US" dirty="0"/>
              <a:t>을 입력해야 표출 할지를 결정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6D4506-731D-4343-A69C-D8182FD8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52" y="3415756"/>
            <a:ext cx="2698002" cy="2747964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D201077B-6C47-465D-976E-2BCF51E4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45216" y="3415757"/>
            <a:ext cx="6281521" cy="2747963"/>
          </a:xfrm>
        </p:spPr>
      </p:pic>
    </p:spTree>
    <p:extLst>
      <p:ext uri="{BB962C8B-B14F-4D97-AF65-F5344CB8AC3E}">
        <p14:creationId xmlns:p14="http://schemas.microsoft.com/office/powerpoint/2010/main" val="227337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</a:rPr>
              <a:t>url</a:t>
            </a:r>
            <a:r>
              <a:rPr kumimoji="1" lang="en-US" altLang="ko-KR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</a:rPr>
              <a:t>요청을 </a:t>
            </a:r>
            <a:r>
              <a:rPr kumimoji="1" lang="en-US" altLang="ko-KR" dirty="0">
                <a:latin typeface="SpoqaHanSans" panose="020B0500000000000000" pitchFamily="34" charset="-128"/>
              </a:rPr>
              <a:t>views</a:t>
            </a:r>
            <a:r>
              <a:rPr kumimoji="1" lang="ko-KR" altLang="en-US" dirty="0">
                <a:latin typeface="SpoqaHanSans" panose="020B0500000000000000" pitchFamily="34" charset="-128"/>
              </a:rPr>
              <a:t>에 연결하기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10793BE-88AF-45B1-8FD8-DFB01F3F22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&lt;project/</a:t>
            </a:r>
            <a:r>
              <a:rPr lang="en-US" altLang="ko-KR" dirty="0" err="1"/>
              <a:t>urls.py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7BD56-4FF5-429A-8CAB-9601C61B2D71}"/>
              </a:ext>
            </a:extLst>
          </p:cNvPr>
          <p:cNvSpPr/>
          <p:nvPr/>
        </p:nvSpPr>
        <p:spPr>
          <a:xfrm>
            <a:off x="1168399" y="2409817"/>
            <a:ext cx="9668934" cy="830997"/>
          </a:xfrm>
          <a:prstGeom prst="rect">
            <a:avLst/>
          </a:prstGeom>
          <a:solidFill>
            <a:srgbClr val="262627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import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wordcount.views</a:t>
            </a:r>
            <a:endParaRPr lang="en-US" altLang="ko-KR" sz="24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#wordcount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라는 폴더 안에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views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파일을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import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해라</a:t>
            </a:r>
            <a:endParaRPr lang="ko-KR" altLang="en-US" sz="2400" dirty="0">
              <a:solidFill>
                <a:srgbClr val="D4D4D4"/>
              </a:solidFill>
              <a:effectLst/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2C3BE0-7C96-4FF7-A53F-3BE262F6CF0B}"/>
              </a:ext>
            </a:extLst>
          </p:cNvPr>
          <p:cNvSpPr/>
          <p:nvPr/>
        </p:nvSpPr>
        <p:spPr>
          <a:xfrm>
            <a:off x="1168399" y="3308283"/>
            <a:ext cx="9668934" cy="2677656"/>
          </a:xfrm>
          <a:prstGeom prst="rect">
            <a:avLst/>
          </a:prstGeom>
          <a:solidFill>
            <a:srgbClr val="262627"/>
          </a:solidFill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urlpatterns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= [	path(</a:t>
            </a:r>
            <a:r>
              <a:rPr lang="en-US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''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,</a:t>
            </a:r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wordcount.views.home,</a:t>
            </a:r>
            <a:r>
              <a:rPr lang="en-US" altLang="ko-KR" sz="2400" dirty="0" err="1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name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"home"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),</a:t>
            </a:r>
          </a:p>
          <a:p>
            <a:pPr lvl="1"/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#’ '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로 </a:t>
            </a:r>
            <a:r>
              <a:rPr lang="en-US" altLang="ko-KR" sz="2400" dirty="0" err="1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url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요청이 들어오면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wordcount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폴더 안에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views 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파일 안에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home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이라는 함수를 실행한다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. </a:t>
            </a:r>
            <a:endParaRPr lang="ko-KR" altLang="en-US" sz="24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#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이러한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path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를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home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이라고 부른다 </a:t>
            </a:r>
            <a:endParaRPr lang="ko-KR" altLang="en-US" sz="24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	path(</a:t>
            </a:r>
            <a:r>
              <a:rPr lang="en-US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'admin/'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, </a:t>
            </a:r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admin.site.urls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),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]</a:t>
            </a:r>
            <a:endParaRPr lang="en-US" altLang="ko-KR" dirty="0">
              <a:solidFill>
                <a:srgbClr val="D4D4D4"/>
              </a:solidFill>
              <a:effectLst/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09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Django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서버 실행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(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중간점검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)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서버 작동시키기</a:t>
            </a:r>
            <a:endParaRPr lang="en-US" altLang="ko-KR" dirty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err="1"/>
              <a:t>runserver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Django </a:t>
            </a:r>
            <a:r>
              <a:rPr lang="ko-KR" altLang="en-US" dirty="0"/>
              <a:t>서버 끄기</a:t>
            </a:r>
            <a:endParaRPr lang="en-US" altLang="ko-KR" dirty="0"/>
          </a:p>
          <a:p>
            <a:pPr lvl="1"/>
            <a:r>
              <a:rPr lang="ko-KR" altLang="en-US" dirty="0"/>
              <a:t>단축키 </a:t>
            </a:r>
            <a:r>
              <a:rPr lang="en-US" altLang="ko-KR" dirty="0"/>
              <a:t>Ctrl + C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3FB699-FCDA-4778-B5A4-F43662D4FCEE}"/>
              </a:ext>
            </a:extLst>
          </p:cNvPr>
          <p:cNvSpPr/>
          <p:nvPr/>
        </p:nvSpPr>
        <p:spPr>
          <a:xfrm>
            <a:off x="1137218" y="2667545"/>
            <a:ext cx="4958782" cy="8309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$ python manage.py </a:t>
            </a:r>
            <a:r>
              <a:rPr lang="en-US" altLang="ko-KR" sz="2400" dirty="0" err="1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runserver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C415D-D937-4CA0-9D1D-1688C4E4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18" y="2667546"/>
            <a:ext cx="4538133" cy="20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45"/>
            <a:ext cx="10515600" cy="44217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home.html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페이지 설명해주는 </a:t>
            </a:r>
            <a:r>
              <a:rPr lang="en-US" altLang="ko-KR" dirty="0"/>
              <a:t>about</a:t>
            </a:r>
            <a:r>
              <a:rPr lang="ko-KR" altLang="en-US" dirty="0"/>
              <a:t>링크와</a:t>
            </a:r>
            <a:endParaRPr lang="en-US" altLang="ko-KR" dirty="0"/>
          </a:p>
          <a:p>
            <a:r>
              <a:rPr lang="ko-KR" altLang="en-US" dirty="0"/>
              <a:t>글씨를 입력해주는 </a:t>
            </a:r>
            <a:r>
              <a:rPr lang="en-US" altLang="ko-KR" dirty="0"/>
              <a:t>form</a:t>
            </a:r>
          </a:p>
          <a:p>
            <a:r>
              <a:rPr lang="ko-KR" altLang="en-US" dirty="0"/>
              <a:t>숫자를 세 주는 기능을 가지는 </a:t>
            </a:r>
            <a:r>
              <a:rPr lang="en-US" altLang="ko-KR" dirty="0"/>
              <a:t>count</a:t>
            </a:r>
            <a:r>
              <a:rPr lang="ko-KR" altLang="en-US" dirty="0"/>
              <a:t>버튼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</a:rPr>
              <a:t>h</a:t>
            </a:r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ome.html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3FB699-FCDA-4778-B5A4-F43662D4FCEE}"/>
              </a:ext>
            </a:extLst>
          </p:cNvPr>
          <p:cNvSpPr/>
          <p:nvPr/>
        </p:nvSpPr>
        <p:spPr>
          <a:xfrm>
            <a:off x="1145239" y="3537284"/>
            <a:ext cx="9779435" cy="2585323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WORD COUNT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ABOOUT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form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action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textarea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cols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"40"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rows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"10"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fulltext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textarea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"submit"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"COUNT!"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form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9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45"/>
            <a:ext cx="10515600" cy="4421718"/>
          </a:xfrm>
        </p:spPr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은 입력</a:t>
            </a:r>
            <a:r>
              <a:rPr lang="en-US" altLang="ko-KR" dirty="0"/>
              <a:t>(input)</a:t>
            </a:r>
            <a:r>
              <a:rPr lang="ko-KR" altLang="en-US" dirty="0"/>
              <a:t>된 데이터를 한 번에 서버로 전송한다</a:t>
            </a:r>
            <a:r>
              <a:rPr lang="en-US" altLang="ko-KR" dirty="0"/>
              <a:t>.</a:t>
            </a:r>
          </a:p>
          <a:p>
            <a:pPr lvl="1"/>
            <a:r>
              <a:rPr lang="en" altLang="ko-KR" dirty="0"/>
              <a:t>action : </a:t>
            </a:r>
            <a:r>
              <a:rPr lang="ko-KR" altLang="en-US" dirty="0"/>
              <a:t>폼을 전송할 서버 쪽 스크립트 파일을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" altLang="ko-KR" dirty="0"/>
              <a:t>name : </a:t>
            </a:r>
            <a:r>
              <a:rPr lang="ko-KR" altLang="en-US" dirty="0"/>
              <a:t>폼을 식별하기 위한 이름을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" altLang="ko-KR" dirty="0"/>
              <a:t>method : </a:t>
            </a:r>
            <a:r>
              <a:rPr lang="ko-KR" altLang="en-US" dirty="0"/>
              <a:t>폼을 서버에 전송할 </a:t>
            </a:r>
            <a:r>
              <a:rPr lang="en" altLang="ko-KR" dirty="0"/>
              <a:t>http </a:t>
            </a:r>
            <a:r>
              <a:rPr lang="ko-KR" altLang="en-US" dirty="0" err="1"/>
              <a:t>메소드를</a:t>
            </a:r>
            <a:r>
              <a:rPr lang="ko-KR" altLang="en-US" dirty="0"/>
              <a:t> 정합니다</a:t>
            </a:r>
            <a:r>
              <a:rPr lang="en-US" altLang="ko-KR" dirty="0"/>
              <a:t>. (</a:t>
            </a:r>
            <a:r>
              <a:rPr lang="en" altLang="ko-KR" dirty="0"/>
              <a:t>GET </a:t>
            </a:r>
            <a:r>
              <a:rPr lang="ko-KR" altLang="en-US" dirty="0"/>
              <a:t>또는 </a:t>
            </a:r>
            <a:r>
              <a:rPr lang="en" altLang="ko-KR" dirty="0"/>
              <a:t>POST)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–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form?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0F8DB7-70E6-604E-8584-BDB04CAF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31" y="3293882"/>
            <a:ext cx="5386138" cy="2947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25B45-F226-924F-B96E-8344B008F7B2}"/>
              </a:ext>
            </a:extLst>
          </p:cNvPr>
          <p:cNvSpPr txBox="1"/>
          <p:nvPr/>
        </p:nvSpPr>
        <p:spPr>
          <a:xfrm>
            <a:off x="2342146" y="3704494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GET</a:t>
            </a:r>
            <a:endParaRPr kumimoji="1" lang="ko-KR" altLang="en-US" sz="28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981DB-8065-8E4F-A00B-EE0F1054664C}"/>
              </a:ext>
            </a:extLst>
          </p:cNvPr>
          <p:cNvSpPr txBox="1"/>
          <p:nvPr/>
        </p:nvSpPr>
        <p:spPr>
          <a:xfrm>
            <a:off x="2236283" y="5197402"/>
            <a:ext cx="110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SpoqaHanSans" panose="020B0500000000000000" pitchFamily="34" charset="-128"/>
                <a:ea typeface="SpoqaHanSans" panose="020B0500000000000000" pitchFamily="34" charset="-128"/>
              </a:rPr>
              <a:t>POST</a:t>
            </a:r>
            <a:endParaRPr kumimoji="1" lang="ko-KR" altLang="en-US" sz="2800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770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home.html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</a:rPr>
              <a:t>h</a:t>
            </a:r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ome.html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3FB699-FCDA-4778-B5A4-F43662D4FCEE}"/>
              </a:ext>
            </a:extLst>
          </p:cNvPr>
          <p:cNvSpPr/>
          <p:nvPr/>
        </p:nvSpPr>
        <p:spPr>
          <a:xfrm>
            <a:off x="1145239" y="2391310"/>
            <a:ext cx="4950761" cy="37856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h1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WORD COUNT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h1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b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</a:b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href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""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ABOOUT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b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</a:b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form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action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""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sz="2000" dirty="0" err="1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textarea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cols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"40"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rows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"10"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name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</a:t>
            </a:r>
            <a:r>
              <a:rPr lang="en-US" altLang="ko-KR" sz="2000" dirty="0" err="1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fulltext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&gt;&lt;/</a:t>
            </a:r>
            <a:r>
              <a:rPr lang="en-US" altLang="ko-KR" sz="2000" dirty="0" err="1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textarea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sz="2000" dirty="0" err="1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br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input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type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"submit"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value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"COUNT!"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/&gt;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form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&gt;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ea typeface="SpoqaHanSans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281660-DF6C-417D-8734-D483C0783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" t="23880" r="4747" b="3563"/>
          <a:stretch/>
        </p:blipFill>
        <p:spPr>
          <a:xfrm>
            <a:off x="6930189" y="2391310"/>
            <a:ext cx="3834482" cy="36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3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about.html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About</a:t>
            </a:r>
            <a:r>
              <a:rPr lang="ko-KR" altLang="en-US" dirty="0"/>
              <a:t>을 누르면 </a:t>
            </a:r>
            <a:r>
              <a:rPr lang="en-US" altLang="ko-KR" dirty="0"/>
              <a:t>about </a:t>
            </a:r>
            <a:r>
              <a:rPr lang="ko-KR" altLang="en-US" dirty="0"/>
              <a:t>페이지로 넘어가고</a:t>
            </a:r>
            <a:endParaRPr lang="en-US" altLang="ko-KR" dirty="0"/>
          </a:p>
          <a:p>
            <a:pPr lvl="1"/>
            <a:r>
              <a:rPr lang="en-US" altLang="ko-KR" dirty="0"/>
              <a:t>about </a:t>
            </a:r>
            <a:r>
              <a:rPr lang="ko-KR" altLang="en-US" dirty="0"/>
              <a:t>페이지에서도 </a:t>
            </a:r>
            <a:r>
              <a:rPr lang="en-US" altLang="ko-KR" dirty="0"/>
              <a:t>home</a:t>
            </a:r>
            <a:r>
              <a:rPr lang="ko-KR" altLang="en-US" dirty="0"/>
              <a:t>로 가기를 누르면</a:t>
            </a:r>
            <a:endParaRPr lang="en-US" altLang="ko-KR" dirty="0"/>
          </a:p>
          <a:p>
            <a:pPr lvl="1"/>
            <a:r>
              <a:rPr lang="en-US" altLang="ko-KR" dirty="0"/>
              <a:t>home</a:t>
            </a:r>
            <a:r>
              <a:rPr lang="ko-KR" altLang="en-US" dirty="0"/>
              <a:t>으로 가도록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about.html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만들기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19D87-0ABC-438B-9C44-910B970F266B}"/>
              </a:ext>
            </a:extLst>
          </p:cNvPr>
          <p:cNvSpPr/>
          <p:nvPr/>
        </p:nvSpPr>
        <p:spPr>
          <a:xfrm>
            <a:off x="1999247" y="3429000"/>
            <a:ext cx="8193505" cy="193899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&lt;&lt;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h1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About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h1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sz="20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b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멋쟁이 사자처럼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at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삼육대학교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7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기들이 만든 작품입니다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.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sz="20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단어를 세줍니다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sz="20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b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href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""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Home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으로 가기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</a:t>
            </a:r>
            <a:r>
              <a:rPr lang="en-US" altLang="ko-KR" sz="2000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sz="20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98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10">
            <a:extLst>
              <a:ext uri="{FF2B5EF4-FFF2-40B4-BE49-F238E27FC236}">
                <a16:creationId xmlns:a16="http://schemas.microsoft.com/office/drawing/2014/main" id="{DBF169FA-7D6D-A642-87CD-E34DEE926D7D}"/>
              </a:ext>
            </a:extLst>
          </p:cNvPr>
          <p:cNvSpPr txBox="1"/>
          <p:nvPr/>
        </p:nvSpPr>
        <p:spPr>
          <a:xfrm>
            <a:off x="2401803" y="3045047"/>
            <a:ext cx="74737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ko-KR" sz="6000" b="1" dirty="0">
                <a:latin typeface="Montserrat" pitchFamily="2" charset="0"/>
                <a:ea typeface="SpoqaHanSans" panose="020B0500000000000000" pitchFamily="34" charset="-128"/>
              </a:rPr>
              <a:t>WORDCOUNTER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3600" b="1" dirty="0">
                <a:solidFill>
                  <a:schemeClr val="bg1">
                    <a:lumMod val="8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#</a:t>
            </a:r>
            <a:r>
              <a:rPr kumimoji="1" lang="ko-KR" altLang="en-US" sz="3600" b="1" dirty="0">
                <a:solidFill>
                  <a:schemeClr val="bg1">
                    <a:lumMod val="8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이론</a:t>
            </a:r>
            <a:endParaRPr kumimoji="1" lang="en-US" altLang="ko-KR" sz="3600" b="1" dirty="0">
              <a:solidFill>
                <a:schemeClr val="bg1">
                  <a:lumMod val="85000"/>
                </a:schemeClr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4" name="직각 삼각형[R] 3">
            <a:extLst>
              <a:ext uri="{FF2B5EF4-FFF2-40B4-BE49-F238E27FC236}">
                <a16:creationId xmlns:a16="http://schemas.microsoft.com/office/drawing/2014/main" id="{3B32924F-C023-654D-ABB6-10562652124C}"/>
              </a:ext>
            </a:extLst>
          </p:cNvPr>
          <p:cNvSpPr/>
          <p:nvPr/>
        </p:nvSpPr>
        <p:spPr>
          <a:xfrm rot="10800000">
            <a:off x="1989177" y="2726846"/>
            <a:ext cx="308610" cy="297180"/>
          </a:xfrm>
          <a:prstGeom prst="rtTriangle">
            <a:avLst/>
          </a:prstGeom>
          <a:noFill/>
          <a:ln>
            <a:solidFill>
              <a:srgbClr val="F39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5" name="직각 삼각형[R] 4">
            <a:extLst>
              <a:ext uri="{FF2B5EF4-FFF2-40B4-BE49-F238E27FC236}">
                <a16:creationId xmlns:a16="http://schemas.microsoft.com/office/drawing/2014/main" id="{5DCBEC7A-C238-1B4E-8E7F-6C8614017623}"/>
              </a:ext>
            </a:extLst>
          </p:cNvPr>
          <p:cNvSpPr/>
          <p:nvPr/>
        </p:nvSpPr>
        <p:spPr>
          <a:xfrm rot="10800000" flipH="1">
            <a:off x="9894212" y="4148774"/>
            <a:ext cx="308610" cy="29718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88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A1DD8-0856-48C4-901A-D808183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about.html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  <a:ea typeface="SpoqaHanSans" panose="020B0500000000000000" pitchFamily="34" charset="-128"/>
              </a:rPr>
              <a:t>about.html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만들기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19D87-0ABC-438B-9C44-910B970F266B}"/>
              </a:ext>
            </a:extLst>
          </p:cNvPr>
          <p:cNvSpPr/>
          <p:nvPr/>
        </p:nvSpPr>
        <p:spPr>
          <a:xfrm>
            <a:off x="838200" y="2985630"/>
            <a:ext cx="4969041" cy="203132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About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멋쟁이 사자처럼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at 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삼육대학교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7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기들이 만든 작품입니다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단어를 세줍니다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""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Home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으로 가기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&gt;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E25152-18E6-4A20-86C9-AB79C5155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" t="29960" r="3453" b="5954"/>
          <a:stretch/>
        </p:blipFill>
        <p:spPr>
          <a:xfrm>
            <a:off x="6384761" y="2871536"/>
            <a:ext cx="4572000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1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218E7-A140-274B-87FB-B8C42D65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View</a:t>
            </a:r>
            <a:r>
              <a:rPr kumimoji="1" lang="ko-KR" altLang="en-US" dirty="0">
                <a:latin typeface="SpoqaHanSans" panose="020B0500000000000000" pitchFamily="34" charset="-128"/>
              </a:rPr>
              <a:t> 만들기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F5A09-F609-E74B-9A0C-DF0157F6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</a:t>
            </a:r>
            <a:r>
              <a:rPr lang="en-US" altLang="ko-KR" dirty="0" err="1"/>
              <a:t>views.py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About.html</a:t>
            </a:r>
            <a:r>
              <a:rPr lang="ko-KR" altLang="en-US" dirty="0"/>
              <a:t>을 열어주는 함수 작성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0FDE93-8CA8-FA45-B0E7-9FCB87AC2C39}"/>
              </a:ext>
            </a:extLst>
          </p:cNvPr>
          <p:cNvSpPr/>
          <p:nvPr/>
        </p:nvSpPr>
        <p:spPr>
          <a:xfrm>
            <a:off x="1673280" y="2880880"/>
            <a:ext cx="8845439" cy="304698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from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django.shortcuts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import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render</a:t>
            </a:r>
          </a:p>
          <a:p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sz="24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# Create your views here.</a:t>
            </a: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def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home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):</a:t>
            </a:r>
          </a:p>
          <a:p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render(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request,</a:t>
            </a:r>
            <a:r>
              <a:rPr lang="en-US" altLang="ko-KR" sz="24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'wordcount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/home.html'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</a:t>
            </a:r>
          </a:p>
          <a:p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def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about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):</a:t>
            </a:r>
          </a:p>
          <a:p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render(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request,</a:t>
            </a:r>
            <a:r>
              <a:rPr lang="en-US" altLang="ko-KR" sz="24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'wordcount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/about.html'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71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D162-DC3A-A943-B299-EC35AE3E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</a:rPr>
              <a:t>URLconf</a:t>
            </a:r>
            <a:r>
              <a:rPr kumimoji="1" lang="en-US" altLang="ko-KR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</a:rPr>
              <a:t>만들기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E9E6D-6581-634C-B80F-19131014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&lt;project/</a:t>
            </a:r>
            <a:r>
              <a:rPr lang="en-US" altLang="ko-KR" dirty="0" err="1"/>
              <a:t>urls.py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Home</a:t>
            </a:r>
            <a:r>
              <a:rPr lang="ko-KR" altLang="en-US" dirty="0"/>
              <a:t>과 동일 논리로 생성</a:t>
            </a:r>
            <a:endParaRPr lang="en-US" altLang="ko-KR" dirty="0"/>
          </a:p>
          <a:p>
            <a:r>
              <a:rPr lang="ko-KR" altLang="en-US" dirty="0"/>
              <a:t>브라우저에 </a:t>
            </a:r>
            <a:r>
              <a:rPr lang="en-US" altLang="ko-KR" dirty="0"/>
              <a:t>127.0.0.1:8000/about/ </a:t>
            </a:r>
            <a:r>
              <a:rPr lang="ko-KR" altLang="en-US" dirty="0"/>
              <a:t> 입력했을 때 </a:t>
            </a:r>
            <a:r>
              <a:rPr lang="en-US" altLang="ko-KR" dirty="0"/>
              <a:t>about </a:t>
            </a:r>
            <a:r>
              <a:rPr lang="ko-KR" altLang="en-US" dirty="0"/>
              <a:t>페이지가 뜬다면 성공</a:t>
            </a:r>
            <a:r>
              <a:rPr lang="en-US" altLang="ko-KR" dirty="0"/>
              <a:t>!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C5BB-10F6-594E-B6DF-021CEDEAB8EB}"/>
              </a:ext>
            </a:extLst>
          </p:cNvPr>
          <p:cNvSpPr/>
          <p:nvPr/>
        </p:nvSpPr>
        <p:spPr>
          <a:xfrm>
            <a:off x="2063416" y="3141801"/>
            <a:ext cx="8065168" cy="317009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from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django.contrib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admin</a:t>
            </a:r>
          </a:p>
          <a:p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from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django.urls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path</a:t>
            </a:r>
          </a:p>
          <a:p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wordcount.views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sz="20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#wordcount</a:t>
            </a:r>
            <a:r>
              <a:rPr lang="ko-KR" altLang="en-US" sz="20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라는 폴더 안에 </a:t>
            </a:r>
            <a:r>
              <a:rPr lang="en-US" altLang="ko-KR" sz="20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views</a:t>
            </a:r>
            <a:r>
              <a:rPr lang="ko-KR" altLang="en-US" sz="20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파일을 </a:t>
            </a:r>
            <a:r>
              <a:rPr lang="en-US" altLang="ko-KR" sz="20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import</a:t>
            </a:r>
            <a:r>
              <a:rPr lang="ko-KR" altLang="en-US" sz="20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해라</a:t>
            </a:r>
            <a:endParaRPr lang="ko-KR" altLang="en-US" sz="20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b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urlpatterns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= [</a:t>
            </a:r>
          </a:p>
          <a:p>
            <a:pPr lvl="1"/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path(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wordcount.views.home,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name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"home"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),</a:t>
            </a:r>
          </a:p>
          <a:p>
            <a:pPr lvl="1"/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path(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'about/'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wordcount.views.about,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name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=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"about"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),</a:t>
            </a:r>
          </a:p>
          <a:p>
            <a:pPr lvl="1"/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path(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'admin/'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 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admin.site.urls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),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316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481A0-7673-A147-9084-B7481149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ko-KR" altLang="en-US" dirty="0"/>
              <a:t>링크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11B32-2A24-0641-97EA-5D1D844C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home.html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home.html</a:t>
            </a:r>
            <a:r>
              <a:rPr lang="ko-KR" altLang="en-US" dirty="0"/>
              <a:t>에서 </a:t>
            </a:r>
            <a:r>
              <a:rPr lang="en-US" altLang="ko-KR" dirty="0"/>
              <a:t>about</a:t>
            </a:r>
            <a:r>
              <a:rPr lang="ko-KR" altLang="en-US" dirty="0"/>
              <a:t>페이지로 넘어가는 링크 </a:t>
            </a:r>
            <a:endParaRPr lang="en-US" altLang="ko-KR" dirty="0"/>
          </a:p>
          <a:p>
            <a:pPr lvl="1"/>
            <a:r>
              <a:rPr lang="en-US" altLang="ko-KR" dirty="0"/>
              <a:t>{% </a:t>
            </a:r>
            <a:r>
              <a:rPr lang="en-US" altLang="ko-KR" dirty="0" err="1"/>
              <a:t>url</a:t>
            </a:r>
            <a:r>
              <a:rPr lang="en-US" altLang="ko-KR" dirty="0"/>
              <a:t> ’</a:t>
            </a:r>
            <a:r>
              <a:rPr lang="ko-KR" altLang="en-US" dirty="0"/>
              <a:t>이름</a:t>
            </a:r>
            <a:r>
              <a:rPr lang="en-US" altLang="ko-KR" dirty="0"/>
              <a:t>’%}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en-US" altLang="ko-KR" dirty="0" err="1"/>
              <a:t>urls.py</a:t>
            </a:r>
            <a:r>
              <a:rPr lang="ko-KR" altLang="en-US" dirty="0"/>
              <a:t>에서 설정했던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실행 시키는 명령어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‘</a:t>
            </a:r>
            <a:r>
              <a:rPr lang="ko-KR" altLang="en-US" dirty="0"/>
              <a:t>은 </a:t>
            </a:r>
            <a:r>
              <a:rPr lang="en-US" altLang="ko-KR" dirty="0"/>
              <a:t>path</a:t>
            </a:r>
            <a:r>
              <a:rPr lang="ko-KR" altLang="en-US" dirty="0"/>
              <a:t>설정 할 때 </a:t>
            </a:r>
            <a:r>
              <a:rPr lang="en-US" altLang="ko-KR" dirty="0"/>
              <a:t>name=“about”</a:t>
            </a:r>
            <a:r>
              <a:rPr lang="ko-KR" altLang="en-US" dirty="0"/>
              <a:t>하고 적었던 부분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About.html</a:t>
            </a:r>
            <a:r>
              <a:rPr lang="ko-KR" altLang="en-US" dirty="0"/>
              <a:t>에서 </a:t>
            </a:r>
            <a:r>
              <a:rPr lang="en-US" altLang="ko-KR" dirty="0" err="1"/>
              <a:t>home.html</a:t>
            </a:r>
            <a:r>
              <a:rPr lang="ko-KR" altLang="en-US" dirty="0"/>
              <a:t>로 넘어가는 버튼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서버를 활성화 </a:t>
            </a:r>
            <a:r>
              <a:rPr lang="ko-KR" altLang="en-US" dirty="0" err="1"/>
              <a:t>시킨후</a:t>
            </a:r>
            <a:r>
              <a:rPr lang="ko-KR" altLang="en-US" dirty="0"/>
              <a:t> 각각 링크로 넘어가나 확인해봅시다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EB9EBD-11D1-F141-85E1-99796852E05E}"/>
              </a:ext>
            </a:extLst>
          </p:cNvPr>
          <p:cNvSpPr/>
          <p:nvPr/>
        </p:nvSpPr>
        <p:spPr>
          <a:xfrm>
            <a:off x="838201" y="3429000"/>
            <a:ext cx="8669867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"{% </a:t>
            </a:r>
            <a:r>
              <a:rPr lang="en" altLang="ko-KR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url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 'about' %}"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ABOUT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9E4D8-28B4-534E-B9A8-409A72661AE0}"/>
              </a:ext>
            </a:extLst>
          </p:cNvPr>
          <p:cNvSpPr/>
          <p:nvPr/>
        </p:nvSpPr>
        <p:spPr>
          <a:xfrm>
            <a:off x="838200" y="4770765"/>
            <a:ext cx="9557085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"{% </a:t>
            </a:r>
            <a:r>
              <a:rPr lang="en" altLang="ko-KR" sz="2800" dirty="0" err="1">
                <a:solidFill>
                  <a:srgbClr val="CE9178"/>
                </a:solidFill>
                <a:latin typeface="Menlo" panose="020B0609030804020204" pitchFamily="49" charset="0"/>
              </a:rPr>
              <a:t>url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ko-KR" altLang="en" sz="2800" dirty="0">
                <a:solidFill>
                  <a:srgbClr val="CE9178"/>
                </a:solidFill>
                <a:latin typeface="Menlo" panose="020B0609030804020204" pitchFamily="49" charset="0"/>
              </a:rPr>
              <a:t>＇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home' %}"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Home</a:t>
            </a:r>
            <a:r>
              <a:rPr lang="ko-KR" altLang="en-US" sz="2800" dirty="0" err="1">
                <a:solidFill>
                  <a:srgbClr val="D4D4D4"/>
                </a:solidFill>
                <a:latin typeface="Menlo" panose="020B0609030804020204" pitchFamily="49" charset="0"/>
              </a:rPr>
              <a:t>으로</a:t>
            </a:r>
            <a:r>
              <a:rPr lang="ko-KR" alt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 가기</a:t>
            </a:r>
            <a:r>
              <a:rPr lang="en-US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2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9D7-1C37-B04E-B428-5E97B8E1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en-US" altLang="ko-KR" dirty="0" err="1">
                <a:latin typeface="SpoqaHanSans" panose="020B0500000000000000" pitchFamily="34" charset="-128"/>
              </a:rPr>
              <a:t>Count.html</a:t>
            </a:r>
            <a:r>
              <a:rPr kumimoji="1" lang="en-US" altLang="ko-KR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</a:rPr>
              <a:t>만들기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CA682-510B-FA4F-957B-DB7BE013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count.html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다시하기를</a:t>
            </a:r>
            <a:r>
              <a:rPr lang="ko-KR" altLang="en-US" dirty="0"/>
              <a:t> 누르면 </a:t>
            </a:r>
            <a:r>
              <a:rPr lang="en-US" altLang="ko-KR" dirty="0" err="1"/>
              <a:t>home.html</a:t>
            </a:r>
            <a:r>
              <a:rPr lang="ko-KR" altLang="en-US" dirty="0"/>
              <a:t>로 넘어갈 수 있는 링크 추가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CE36E-4DA5-134F-9232-78C54FF569CD}"/>
              </a:ext>
            </a:extLst>
          </p:cNvPr>
          <p:cNvSpPr/>
          <p:nvPr/>
        </p:nvSpPr>
        <p:spPr>
          <a:xfrm>
            <a:off x="1421731" y="2792727"/>
            <a:ext cx="9615237" cy="317009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당신이 입력한 텍스트는 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&lt;!--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총 </a:t>
            </a:r>
            <a:r>
              <a:rPr lang="ko-KR" altLang="en-US" sz="2000" dirty="0" err="1">
                <a:solidFill>
                  <a:srgbClr val="6A9955"/>
                </a:solidFill>
                <a:latin typeface="Menlo" panose="020B0609030804020204" pitchFamily="49" charset="0"/>
              </a:rPr>
              <a:t>단어수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단어로 구성되어 있습니다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"{% </a:t>
            </a:r>
            <a:r>
              <a:rPr lang="en" altLang="ko-KR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url</a:t>
            </a:r>
            <a:r>
              <a:rPr lang="en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 'home' %}"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ko-KR" alt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다시하기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입력한 텍스트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&lt;!-- </a:t>
            </a:r>
            <a:r>
              <a:rPr lang="ko-KR" altLang="en-US" sz="2000" dirty="0" err="1">
                <a:solidFill>
                  <a:srgbClr val="6A9955"/>
                </a:solidFill>
                <a:latin typeface="Menlo" panose="020B0609030804020204" pitchFamily="49" charset="0"/>
              </a:rPr>
              <a:t>입력받은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 전체 텍스트 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단어 카운트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&lt;!-- '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단어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' - '</a:t>
            </a:r>
            <a:r>
              <a:rPr lang="ko-KR" altLang="en-US" sz="2000" dirty="0" err="1">
                <a:solidFill>
                  <a:srgbClr val="6A9955"/>
                </a:solidFill>
                <a:latin typeface="Menlo" panose="020B0609030804020204" pitchFamily="49" charset="0"/>
              </a:rPr>
              <a:t>단어나온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 횟수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' --&gt;</a:t>
            </a:r>
            <a:endParaRPr lang="ko-KR" alt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0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E009-3570-3F4D-940D-D289A852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home</a:t>
            </a:r>
            <a:r>
              <a:rPr kumimoji="1" lang="ko-KR" altLang="en-US" dirty="0">
                <a:latin typeface="SpoqaHanSans" panose="020B0500000000000000" pitchFamily="34" charset="-128"/>
              </a:rPr>
              <a:t>에서 데이터 받아 </a:t>
            </a:r>
            <a:r>
              <a:rPr kumimoji="1" lang="en-US" altLang="ko-KR" dirty="0">
                <a:latin typeface="SpoqaHanSans" panose="020B0500000000000000" pitchFamily="34" charset="-128"/>
              </a:rPr>
              <a:t>count </a:t>
            </a:r>
            <a:r>
              <a:rPr kumimoji="1" lang="ko-KR" altLang="en-US" dirty="0">
                <a:latin typeface="SpoqaHanSans" panose="020B0500000000000000" pitchFamily="34" charset="-128"/>
              </a:rPr>
              <a:t>로 넘겨주기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3EA4A-E758-2C4D-ACD8-8A04FD79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&lt;view </a:t>
            </a:r>
            <a:r>
              <a:rPr lang="ko-KR" altLang="en-US" dirty="0"/>
              <a:t>추가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app/</a:t>
            </a:r>
            <a:r>
              <a:rPr lang="en-US" altLang="ko-KR" dirty="0" err="1"/>
              <a:t>views.py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project/</a:t>
            </a:r>
            <a:r>
              <a:rPr lang="en-US" altLang="ko-KR" dirty="0" err="1"/>
              <a:t>urls.py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D1F407-2561-934C-8552-5C40B2EA6683}"/>
              </a:ext>
            </a:extLst>
          </p:cNvPr>
          <p:cNvSpPr/>
          <p:nvPr/>
        </p:nvSpPr>
        <p:spPr>
          <a:xfrm>
            <a:off x="1397668" y="2728224"/>
            <a:ext cx="9396663" cy="95410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def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800" dirty="0">
                <a:solidFill>
                  <a:srgbClr val="DCDCAA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count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):</a:t>
            </a:r>
          </a:p>
          <a:p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return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render(</a:t>
            </a:r>
            <a:r>
              <a:rPr lang="en-US" altLang="ko-KR" sz="28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request,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'wordcount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/count.html'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D80F5-82D7-CD40-918C-67D00949AF95}"/>
              </a:ext>
            </a:extLst>
          </p:cNvPr>
          <p:cNvSpPr/>
          <p:nvPr/>
        </p:nvSpPr>
        <p:spPr>
          <a:xfrm>
            <a:off x="1397668" y="5076715"/>
            <a:ext cx="9396663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path(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'count/'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wordcount.views.count,</a:t>
            </a: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name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=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"count"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623530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6AA6-8A92-0B43-A6D5-ECA7633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home</a:t>
            </a:r>
            <a:r>
              <a:rPr kumimoji="1" lang="ko-KR" altLang="en-US" dirty="0">
                <a:latin typeface="SpoqaHanSans" panose="020B0500000000000000" pitchFamily="34" charset="-128"/>
              </a:rPr>
              <a:t>에서 데이터 받아 </a:t>
            </a:r>
            <a:r>
              <a:rPr kumimoji="1" lang="en-US" altLang="ko-KR" dirty="0">
                <a:latin typeface="SpoqaHanSans" panose="020B0500000000000000" pitchFamily="34" charset="-128"/>
              </a:rPr>
              <a:t>count</a:t>
            </a:r>
            <a:r>
              <a:rPr kumimoji="1" lang="ko-KR" altLang="en-US" dirty="0">
                <a:latin typeface="SpoqaHanSans" panose="020B0500000000000000" pitchFamily="34" charset="-128"/>
              </a:rPr>
              <a:t>로 넘겨주기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33AE8-389F-0E47-A032-C55C66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</a:t>
            </a:r>
            <a:r>
              <a:rPr lang="en-US" altLang="ko-KR" dirty="0"/>
              <a:t> count</a:t>
            </a:r>
            <a:r>
              <a:rPr lang="ko-KR" altLang="en-US" dirty="0"/>
              <a:t>페이지에서 보이는 부분 구현</a:t>
            </a:r>
            <a:endParaRPr lang="en-US" altLang="ko-KR" dirty="0"/>
          </a:p>
          <a:p>
            <a:pPr lvl="1"/>
            <a:r>
              <a:rPr lang="en-US" altLang="ko-KR" dirty="0" err="1"/>
              <a:t>home.html</a:t>
            </a:r>
            <a:r>
              <a:rPr lang="en-US" altLang="ko-KR" dirty="0"/>
              <a:t>/submit </a:t>
            </a:r>
            <a:r>
              <a:rPr lang="ko-KR" altLang="en-US" dirty="0"/>
              <a:t>버튼</a:t>
            </a:r>
            <a:r>
              <a:rPr lang="en-US" altLang="ko-KR" dirty="0"/>
              <a:t>/action 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에 적혀 </a:t>
            </a:r>
            <a:r>
              <a:rPr lang="en-US" altLang="ko-KR" dirty="0" err="1"/>
              <a:t>submi</a:t>
            </a:r>
            <a:r>
              <a:rPr lang="ko-KR" altLang="en-US" dirty="0"/>
              <a:t>된 내용은 </a:t>
            </a:r>
            <a:r>
              <a:rPr lang="en-US" altLang="ko-KR" dirty="0" err="1"/>
              <a:t>urls.py</a:t>
            </a:r>
            <a:r>
              <a:rPr lang="ko-KR" altLang="en-US" dirty="0"/>
              <a:t>에서 정의된 대로 </a:t>
            </a:r>
            <a:r>
              <a:rPr lang="en-US" altLang="ko-KR" dirty="0" err="1"/>
              <a:t>views.py</a:t>
            </a:r>
            <a:r>
              <a:rPr lang="ko-KR" altLang="en-US" dirty="0"/>
              <a:t>에 있는 </a:t>
            </a:r>
            <a:r>
              <a:rPr lang="en-US" altLang="ko-KR" dirty="0"/>
              <a:t>count</a:t>
            </a:r>
            <a:r>
              <a:rPr lang="ko-KR" altLang="en-US" dirty="0"/>
              <a:t>함수로 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views.py</a:t>
            </a:r>
            <a:r>
              <a:rPr lang="ko-KR" altLang="en-US" dirty="0"/>
              <a:t>안 </a:t>
            </a:r>
            <a:r>
              <a:rPr lang="en-US" altLang="ko-KR" dirty="0"/>
              <a:t>count</a:t>
            </a:r>
            <a:r>
              <a:rPr lang="ko-KR" altLang="en-US" dirty="0"/>
              <a:t>함수 안에 </a:t>
            </a:r>
            <a:r>
              <a:rPr lang="en-US" altLang="ko-KR" dirty="0" err="1"/>
              <a:t>full_text</a:t>
            </a:r>
            <a:r>
              <a:rPr lang="ko-KR" altLang="en-US" dirty="0"/>
              <a:t>라는 변수로 데이터를 담음</a:t>
            </a:r>
            <a:endParaRPr lang="en-US" altLang="ko-KR" dirty="0"/>
          </a:p>
          <a:p>
            <a:pPr lvl="1"/>
            <a:r>
              <a:rPr lang="en-US" altLang="ko-KR" dirty="0"/>
              <a:t>wordcount/</a:t>
            </a:r>
            <a:r>
              <a:rPr lang="en-US" altLang="ko-KR" dirty="0" err="1"/>
              <a:t>views.py</a:t>
            </a:r>
            <a:r>
              <a:rPr lang="en-US" altLang="ko-KR" dirty="0"/>
              <a:t>/count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89F04-6FC7-F244-8787-F5EAA27EC180}"/>
              </a:ext>
            </a:extLst>
          </p:cNvPr>
          <p:cNvSpPr/>
          <p:nvPr/>
        </p:nvSpPr>
        <p:spPr>
          <a:xfrm>
            <a:off x="1911016" y="3136612"/>
            <a:ext cx="8369968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ko-KR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200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" altLang="ko-KR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200" dirty="0">
                <a:solidFill>
                  <a:srgbClr val="CE9178"/>
                </a:solidFill>
                <a:latin typeface="Menlo" panose="020B0609030804020204" pitchFamily="49" charset="0"/>
              </a:rPr>
              <a:t>"{% </a:t>
            </a:r>
            <a:r>
              <a:rPr lang="en" altLang="ko-KR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url</a:t>
            </a:r>
            <a:r>
              <a:rPr lang="en" altLang="ko-KR" sz="3200" dirty="0">
                <a:solidFill>
                  <a:srgbClr val="CE9178"/>
                </a:solidFill>
                <a:latin typeface="Menlo" panose="020B0609030804020204" pitchFamily="49" charset="0"/>
              </a:rPr>
              <a:t> 'count' %}"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75728-9094-F646-85B9-5340E8099CAD}"/>
              </a:ext>
            </a:extLst>
          </p:cNvPr>
          <p:cNvSpPr/>
          <p:nvPr/>
        </p:nvSpPr>
        <p:spPr>
          <a:xfrm>
            <a:off x="753979" y="4748560"/>
            <a:ext cx="10684042" cy="1015663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def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>
                <a:solidFill>
                  <a:srgbClr val="DCDCAA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count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):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full_text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= 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request.GET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[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fulltext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’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]</a:t>
            </a:r>
          </a:p>
          <a:p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return</a:t>
            </a:r>
            <a:r>
              <a:rPr lang="ko-KR" altLang="en-US" sz="20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render(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request,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'wordcount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/count.html'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,{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fulltext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full_text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85231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77767-9038-0945-8504-51FC416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en-US" altLang="ko-KR" dirty="0">
                <a:latin typeface="SpoqaHanSans" panose="020B0500000000000000" pitchFamily="34" charset="-128"/>
              </a:rPr>
              <a:t>- count</a:t>
            </a:r>
            <a:r>
              <a:rPr kumimoji="1" lang="ko-KR" altLang="en-US" dirty="0">
                <a:latin typeface="SpoqaHanSans" panose="020B0500000000000000" pitchFamily="34" charset="-128"/>
              </a:rPr>
              <a:t> 템플릿</a:t>
            </a:r>
            <a:r>
              <a:rPr kumimoji="1" lang="en-US" altLang="ko-KR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</a:rPr>
              <a:t>작성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2ECBB-CD61-D947-A8FF-C56225C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count.html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텍스트 밑에 </a:t>
            </a:r>
            <a:r>
              <a:rPr lang="en-US" altLang="ko-KR" dirty="0"/>
              <a:t>{{</a:t>
            </a:r>
            <a:r>
              <a:rPr lang="en-US" altLang="ko-KR" dirty="0" err="1"/>
              <a:t>fulltext</a:t>
            </a:r>
            <a:r>
              <a:rPr lang="en-US" altLang="ko-KR" dirty="0"/>
              <a:t>}}</a:t>
            </a:r>
            <a:r>
              <a:rPr lang="ko-KR" altLang="en-US" dirty="0"/>
              <a:t> 추가 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던져준 데이터를 받아 템플릿에서 보여주는 부분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{% %} VS {{   }} </a:t>
            </a:r>
          </a:p>
          <a:p>
            <a:pPr lvl="1"/>
            <a:r>
              <a:rPr lang="en-US" altLang="ko-KR" dirty="0"/>
              <a:t>{% %}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django</a:t>
            </a:r>
            <a:r>
              <a:rPr lang="en-US" altLang="ko-KR" dirty="0"/>
              <a:t> </a:t>
            </a:r>
            <a:r>
              <a:rPr lang="ko-KR" altLang="en-US" dirty="0"/>
              <a:t>문법을 </a:t>
            </a:r>
            <a:r>
              <a:rPr lang="ko-KR" altLang="en-US" dirty="0" err="1"/>
              <a:t>활용할때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{{ }}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넘어온 데이터를 화면에 출력하기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1802E7-98DD-DB40-A5A2-069CDA5954F9}"/>
              </a:ext>
            </a:extLst>
          </p:cNvPr>
          <p:cNvSpPr/>
          <p:nvPr/>
        </p:nvSpPr>
        <p:spPr>
          <a:xfrm>
            <a:off x="1214966" y="3218059"/>
            <a:ext cx="9762067" cy="120032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입력한 텍스트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&lt;!– 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</a:rPr>
              <a:t>입력 받은 전체 텍스트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{{</a:t>
            </a:r>
            <a:r>
              <a:rPr lang="en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fulltext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54680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721F-2828-C94B-B7D3-F4A48113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count </a:t>
            </a:r>
            <a:r>
              <a:rPr kumimoji="1" lang="ko-KR" altLang="en-US" dirty="0">
                <a:latin typeface="SpoqaHanSans" panose="020B0500000000000000" pitchFamily="34" charset="-128"/>
              </a:rPr>
              <a:t>함수 진화 시키기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5201-AD36-FD46-AAAD-7AC06442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</a:t>
            </a:r>
            <a:r>
              <a:rPr lang="en-US" altLang="ko-KR" dirty="0" err="1"/>
              <a:t>views.py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총 단어 수 세는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0666C-9826-1144-B85E-98CD0EC6C7D7}"/>
              </a:ext>
            </a:extLst>
          </p:cNvPr>
          <p:cNvSpPr/>
          <p:nvPr/>
        </p:nvSpPr>
        <p:spPr>
          <a:xfrm>
            <a:off x="1214966" y="2770331"/>
            <a:ext cx="9762067" cy="317009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DCDCAA"/>
                </a:solidFill>
                <a:latin typeface="Menlo" panose="020B0609030804020204" pitchFamily="49" charset="0"/>
              </a:rPr>
              <a:t>count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2000" dirty="0">
                <a:solidFill>
                  <a:srgbClr val="9CDCFE"/>
                </a:solidFill>
                <a:latin typeface="Menlo" panose="020B0609030804020204" pitchFamily="49" charset="0"/>
              </a:rPr>
              <a:t>request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full_text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request.GET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fulltext</a:t>
            </a:r>
            <a:r>
              <a:rPr lang="en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’]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word_list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full_text.split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#split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함수를 통해 </a:t>
            </a:r>
            <a:r>
              <a:rPr lang="en" altLang="ko-KR" sz="2000" dirty="0" err="1">
                <a:solidFill>
                  <a:srgbClr val="6A9955"/>
                </a:solidFill>
                <a:latin typeface="Menlo" panose="020B0609030804020204" pitchFamily="49" charset="0"/>
              </a:rPr>
              <a:t>full_text</a:t>
            </a:r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(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원문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)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을 공백기준으로 나눠서 리스트로 생성하고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변수</a:t>
            </a:r>
            <a:r>
              <a:rPr lang="en-US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(</a:t>
            </a:r>
            <a:r>
              <a:rPr lang="en" altLang="ko-KR" sz="2000" dirty="0" err="1">
                <a:solidFill>
                  <a:srgbClr val="6A9955"/>
                </a:solidFill>
                <a:latin typeface="Menlo" panose="020B0609030804020204" pitchFamily="49" charset="0"/>
              </a:rPr>
              <a:t>word_list</a:t>
            </a:r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)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에 담음</a:t>
            </a:r>
            <a:endParaRPr lang="ko-KR" alt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0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render(request, ‘wordcount/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count.html</a:t>
            </a:r>
            <a:r>
              <a:rPr lang="ko-KR" altLang="en" sz="2000" dirty="0">
                <a:solidFill>
                  <a:srgbClr val="CE9178"/>
                </a:solidFill>
                <a:latin typeface="Menlo" panose="020B0609030804020204" pitchFamily="49" charset="0"/>
              </a:rPr>
              <a:t>＇</a:t>
            </a:r>
            <a:r>
              <a:rPr lang="en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, </a:t>
            </a:r>
            <a:r>
              <a:rPr lang="en" altLang="ko-KR" sz="20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{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‘</a:t>
            </a:r>
            <a:r>
              <a:rPr lang="en-US" altLang="ko-KR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fulltext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’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:</a:t>
            </a:r>
            <a:r>
              <a:rPr lang="en-US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full_text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’, </a:t>
            </a:r>
            <a:r>
              <a:rPr lang="en" altLang="ko-KR" sz="2000" dirty="0">
                <a:solidFill>
                  <a:srgbClr val="CE9178"/>
                </a:solidFill>
                <a:latin typeface="Menlo" panose="020B0609030804020204" pitchFamily="49" charset="0"/>
              </a:rPr>
              <a:t>'total'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R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word_list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)})</a:t>
            </a:r>
          </a:p>
          <a:p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	#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단어들의 길이를 담은 </a:t>
            </a:r>
            <a:r>
              <a:rPr lang="en" altLang="ko-KR" sz="2000" dirty="0">
                <a:solidFill>
                  <a:srgbClr val="6A9955"/>
                </a:solidFill>
                <a:latin typeface="Menlo" panose="020B0609030804020204" pitchFamily="49" charset="0"/>
              </a:rPr>
              <a:t>total </a:t>
            </a:r>
            <a:r>
              <a:rPr lang="ko-KR" altLang="en-US" sz="2000" dirty="0" err="1">
                <a:solidFill>
                  <a:srgbClr val="6A9955"/>
                </a:solidFill>
                <a:latin typeface="Menlo" panose="020B0609030804020204" pitchFamily="49" charset="0"/>
              </a:rPr>
              <a:t>사전형</a:t>
            </a:r>
            <a:r>
              <a:rPr lang="ko-KR" altLang="en-US" sz="2000" dirty="0">
                <a:solidFill>
                  <a:srgbClr val="6A9955"/>
                </a:solidFill>
                <a:latin typeface="Menlo" panose="020B0609030804020204" pitchFamily="49" charset="0"/>
              </a:rPr>
              <a:t> 변수 추가</a:t>
            </a:r>
            <a:endParaRPr lang="ko-KR" alt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29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721F-2828-C94B-B7D3-F4A48113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count </a:t>
            </a:r>
            <a:r>
              <a:rPr kumimoji="1" lang="ko-KR" altLang="en-US" dirty="0">
                <a:latin typeface="SpoqaHanSans" panose="020B0500000000000000" pitchFamily="34" charset="-128"/>
              </a:rPr>
              <a:t>함수 진화 시키기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5201-AD36-FD46-AAAD-7AC06442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</a:t>
            </a:r>
            <a:r>
              <a:rPr lang="en-US" altLang="ko-KR" dirty="0" err="1"/>
              <a:t>views.py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각 단어 별로 나온 횟수 세는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08328-3C8D-934A-8BBF-36C59C8C5517}"/>
              </a:ext>
            </a:extLst>
          </p:cNvPr>
          <p:cNvSpPr/>
          <p:nvPr/>
        </p:nvSpPr>
        <p:spPr>
          <a:xfrm>
            <a:off x="1214966" y="2666707"/>
            <a:ext cx="9762067" cy="369331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count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full_text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request.GET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fulltext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’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]</a:t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full_text.split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()</a:t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= {}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#for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문을 작성하여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 word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가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에 없으면 추가하고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로 정의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이미 있으면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+=1,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word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word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	# Increase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[word] +=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else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	# add to the dictionary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	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[word]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57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ko-KR" altLang="en-US" dirty="0">
                <a:latin typeface="SpoqaHanSans" panose="020B0500000000000000" pitchFamily="34" charset="-128"/>
              </a:rPr>
              <a:t>최종 </a:t>
            </a:r>
            <a:r>
              <a:rPr kumimoji="1" lang="ko-KR" altLang="en-US" dirty="0" err="1">
                <a:latin typeface="SpoqaHanSans" panose="020B0500000000000000" pitchFamily="34" charset="-128"/>
              </a:rPr>
              <a:t>완성본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ko-KR" altLang="en-US" dirty="0" err="1">
                <a:latin typeface="SpoqaHanSans" panose="020B0500000000000000" pitchFamily="34" charset="-128"/>
              </a:rPr>
              <a:t>미리보기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033000" cy="4448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3200" dirty="0"/>
          </a:p>
          <a:p>
            <a:pPr marL="0" indent="0" algn="ctr">
              <a:buNone/>
            </a:pPr>
            <a:endParaRPr kumimoji="1" lang="en-US" altLang="ko-KR" sz="3200" dirty="0"/>
          </a:p>
          <a:p>
            <a:pPr marL="0" indent="0" algn="ctr">
              <a:buNone/>
            </a:pPr>
            <a:r>
              <a:rPr lang="en-US" altLang="ko-KR" sz="3200" dirty="0">
                <a:hlinkClick r:id="rId3"/>
              </a:rPr>
              <a:t>https://wordcount1234.herokuapp.com/</a:t>
            </a:r>
            <a:endParaRPr lang="en-US" altLang="ko-KR" sz="3200" dirty="0"/>
          </a:p>
          <a:p>
            <a:pPr marL="0" indent="0" algn="ctr">
              <a:buNone/>
            </a:pPr>
            <a:endParaRPr kumimoji="1" lang="en-US" altLang="ko-KR" sz="3200" dirty="0"/>
          </a:p>
          <a:p>
            <a:pPr marL="0" indent="0" algn="ctr">
              <a:buNone/>
            </a:pPr>
            <a:r>
              <a:rPr lang="ko-KR" altLang="en-US" sz="4000" dirty="0"/>
              <a:t>문자열 받아</a:t>
            </a:r>
            <a:r>
              <a:rPr lang="en-US" altLang="ko-KR" sz="4000" dirty="0"/>
              <a:t>, </a:t>
            </a:r>
            <a:r>
              <a:rPr lang="ko-KR" altLang="en-US" sz="4000" dirty="0"/>
              <a:t>각 단어가 몇 번 나왔는지 </a:t>
            </a:r>
            <a:endParaRPr lang="en-US" altLang="ko-KR" sz="4000" dirty="0"/>
          </a:p>
          <a:p>
            <a:pPr marL="0" indent="0" algn="ctr">
              <a:buNone/>
            </a:pPr>
            <a:r>
              <a:rPr lang="ko-KR" altLang="en-US" sz="4000" dirty="0"/>
              <a:t>단어별로 세주는 사이트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66487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721F-2828-C94B-B7D3-F4A48113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count </a:t>
            </a:r>
            <a:r>
              <a:rPr kumimoji="1" lang="ko-KR" altLang="en-US" dirty="0">
                <a:latin typeface="SpoqaHanSans" panose="020B0500000000000000" pitchFamily="34" charset="-128"/>
              </a:rPr>
              <a:t>함수 진화 시키기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5201-AD36-FD46-AAAD-7AC06442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</a:t>
            </a:r>
            <a:r>
              <a:rPr lang="en-US" altLang="ko-KR" dirty="0" err="1"/>
              <a:t>views.py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각 단어 별로 나온 횟수 세는 기능 구현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EC77B8-4B6E-624B-A077-25937158DEE8}"/>
              </a:ext>
            </a:extLst>
          </p:cNvPr>
          <p:cNvSpPr/>
          <p:nvPr/>
        </p:nvSpPr>
        <p:spPr>
          <a:xfrm>
            <a:off x="1214966" y="2877909"/>
            <a:ext cx="9762067" cy="224676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return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 render(request, 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'wordcount/count.html'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 {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fulltext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 </a:t>
            </a:r>
            <a:r>
              <a:rPr lang="en-US" altLang="ko-KR" sz="28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full_text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, 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'total'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 </a:t>
            </a:r>
            <a:r>
              <a:rPr lang="en-US" altLang="ko-KR" sz="2800" dirty="0" err="1">
                <a:solidFill>
                  <a:srgbClr val="DCDCAA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len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</a:t>
            </a:r>
            <a:r>
              <a:rPr lang="en-US" altLang="ko-KR" sz="28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word_list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), 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'dictionary'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: </a:t>
            </a:r>
            <a:r>
              <a:rPr lang="en-US" altLang="ko-KR" sz="2800" dirty="0" err="1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word_dictionary.items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()})</a:t>
            </a:r>
          </a:p>
          <a:p>
            <a:r>
              <a:rPr lang="en-US" altLang="ko-KR" sz="28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#</a:t>
            </a:r>
            <a:r>
              <a:rPr lang="en-US" altLang="ko-KR" sz="2800" dirty="0" err="1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word_dictionary</a:t>
            </a:r>
            <a:r>
              <a:rPr lang="ko-KR" altLang="en-US" sz="28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의 아이템들을 사전형 객체들로 묶어서 처리해야 </a:t>
            </a:r>
            <a:r>
              <a:rPr lang="en-US" altLang="ko-KR" sz="28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for</a:t>
            </a:r>
            <a:r>
              <a:rPr lang="ko-KR" altLang="en-US" sz="28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문 돎</a:t>
            </a:r>
            <a:r>
              <a:rPr lang="en-US" altLang="ko-KR" sz="2800" dirty="0">
                <a:solidFill>
                  <a:srgbClr val="6A9955"/>
                </a:solidFill>
                <a:latin typeface="Consolas" panose="020B0609020204030204" pitchFamily="49" charset="0"/>
                <a:ea typeface="SpoqaHanSans" panose="020B0500000000000000" pitchFamily="34" charset="-128"/>
              </a:rPr>
              <a:t>.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6116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721F-2828-C94B-B7D3-F4A48113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en-US" altLang="ko-KR" dirty="0">
                <a:latin typeface="SpoqaHanSans" panose="020B0500000000000000" pitchFamily="34" charset="-128"/>
              </a:rPr>
              <a:t>-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en-US" altLang="ko-KR" dirty="0">
                <a:latin typeface="SpoqaHanSans" panose="020B0500000000000000" pitchFamily="34" charset="-128"/>
              </a:rPr>
              <a:t>count </a:t>
            </a:r>
            <a:r>
              <a:rPr kumimoji="1" lang="ko-KR" altLang="en-US" dirty="0">
                <a:latin typeface="SpoqaHanSans" panose="020B0500000000000000" pitchFamily="34" charset="-128"/>
              </a:rPr>
              <a:t>템플릿 완성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5201-AD36-FD46-AAAD-7AC06442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count.html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772D64-A356-2E4D-B1B5-8DFFB6BA853C}"/>
              </a:ext>
            </a:extLst>
          </p:cNvPr>
          <p:cNvSpPr/>
          <p:nvPr/>
        </p:nvSpPr>
        <p:spPr>
          <a:xfrm>
            <a:off x="1107707" y="2653319"/>
            <a:ext cx="9976585" cy="304698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당신이 입력한 텍스트는 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{{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total}}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단어로 구성되어 있습니다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"{% </a:t>
            </a:r>
            <a:r>
              <a:rPr lang="en" altLang="ko-KR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url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 'home' %}"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ko-KR" alt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다시하기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입력한 텍스트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&lt;!-- </a:t>
            </a:r>
            <a:r>
              <a:rPr lang="ko-KR" altLang="en-US" sz="2400" dirty="0" err="1">
                <a:solidFill>
                  <a:srgbClr val="6A9955"/>
                </a:solidFill>
                <a:latin typeface="Menlo" panose="020B0609030804020204" pitchFamily="49" charset="0"/>
              </a:rPr>
              <a:t>입력받은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</a:rPr>
              <a:t> 전체 텍스트 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{{</a:t>
            </a:r>
            <a:r>
              <a:rPr lang="en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fulltext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545485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721F-2828-C94B-B7D3-F4A48113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</a:t>
            </a:r>
            <a:r>
              <a:rPr kumimoji="1" lang="ko-KR" altLang="en-US" dirty="0">
                <a:latin typeface="SpoqaHanSans" panose="020B0500000000000000" pitchFamily="34" charset="-128"/>
              </a:rPr>
              <a:t> </a:t>
            </a:r>
            <a:r>
              <a:rPr kumimoji="1" lang="en-US" altLang="ko-KR" dirty="0">
                <a:latin typeface="SpoqaHanSans" panose="020B0500000000000000" pitchFamily="34" charset="-128"/>
              </a:rPr>
              <a:t>count</a:t>
            </a:r>
            <a:r>
              <a:rPr kumimoji="1" lang="ko-KR" altLang="en-US" dirty="0">
                <a:latin typeface="SpoqaHanSans" panose="020B0500000000000000" pitchFamily="34" charset="-128"/>
              </a:rPr>
              <a:t>템플릿 완성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5201-AD36-FD46-AAAD-7AC06442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&lt;app/templates/wordcount/</a:t>
            </a:r>
            <a:r>
              <a:rPr lang="en-US" altLang="ko-KR" dirty="0" err="1"/>
              <a:t>count.html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데이터의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값을 각각 가져와 전부 출력하는 구문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A5843-815A-714B-9247-30EFF660771F}"/>
              </a:ext>
            </a:extLst>
          </p:cNvPr>
          <p:cNvSpPr/>
          <p:nvPr/>
        </p:nvSpPr>
        <p:spPr>
          <a:xfrm>
            <a:off x="1194602" y="2865376"/>
            <a:ext cx="9802796" cy="230832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단어 카운트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&lt;!-- '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</a:rPr>
              <a:t>단어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' - '</a:t>
            </a:r>
            <a:r>
              <a:rPr lang="ko-KR" altLang="en-US" sz="2400" dirty="0" err="1">
                <a:solidFill>
                  <a:srgbClr val="6A9955"/>
                </a:solidFill>
                <a:latin typeface="Menlo" panose="020B0609030804020204" pitchFamily="49" charset="0"/>
              </a:rPr>
              <a:t>단어나온</a:t>
            </a:r>
            <a:r>
              <a:rPr lang="ko-KR" altLang="en-US" sz="2400" dirty="0">
                <a:solidFill>
                  <a:srgbClr val="6A9955"/>
                </a:solidFill>
                <a:latin typeface="Menlo" panose="020B0609030804020204" pitchFamily="49" charset="0"/>
              </a:rPr>
              <a:t> 횟수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</a:rPr>
              <a:t>' --&gt;</a:t>
            </a:r>
            <a:endParaRPr lang="ko-KR" alt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{% 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for word, </a:t>
            </a:r>
            <a:r>
              <a:rPr lang="en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countTotal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in dictionary %}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{{ word }} - {{ </a:t>
            </a:r>
            <a:r>
              <a:rPr lang="en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countTotal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}}</a:t>
            </a: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{% </a:t>
            </a:r>
            <a:r>
              <a:rPr lang="en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endfor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5264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Wordcount</a:t>
            </a:r>
            <a:r>
              <a:rPr kumimoji="1" lang="en-US" altLang="ko-KR" dirty="0">
                <a:latin typeface="SpoqaHanSans" panose="020B0500000000000000" pitchFamily="34" charset="-128"/>
              </a:rPr>
              <a:t> -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</a:rPr>
              <a:t>완성</a:t>
            </a:r>
            <a:r>
              <a:rPr kumimoji="1" lang="en-US" altLang="ko-KR" dirty="0">
                <a:latin typeface="SpoqaHanSans" panose="020B0500000000000000" pitchFamily="34" charset="-128"/>
                <a:sym typeface="Wingdings" pitchFamily="2" charset="2"/>
              </a:rPr>
              <a:t>:)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004CF9C-3B94-475A-8FA0-7B5774721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56" t="21550" r="8709" b="4011"/>
          <a:stretch/>
        </p:blipFill>
        <p:spPr>
          <a:xfrm>
            <a:off x="4087092" y="2131928"/>
            <a:ext cx="4771067" cy="4045035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9B60192-A9C8-F244-91A7-61A0B69F63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dirty="0"/>
              <a:t>&lt;/</a:t>
            </a:r>
            <a:r>
              <a:rPr kumimoji="1" lang="en-US" altLang="ko-KR" dirty="0" err="1"/>
              <a:t>home.html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6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Wordcount -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완성</a:t>
            </a:r>
            <a:r>
              <a:rPr kumimoji="1" lang="en-US" altLang="ko-KR" dirty="0">
                <a:latin typeface="SpoqaHanSans" panose="020B0500000000000000" pitchFamily="34" charset="-128"/>
              </a:rPr>
              <a:t>:)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F0F3941-3917-4224-96FB-2D139F574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48"/>
          <a:stretch/>
        </p:blipFill>
        <p:spPr>
          <a:xfrm>
            <a:off x="2883349" y="2306052"/>
            <a:ext cx="6425301" cy="3979195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EC8E5E-36FF-854A-ADE9-99A86A364B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dirty="0"/>
              <a:t>&lt;/</a:t>
            </a:r>
            <a:r>
              <a:rPr kumimoji="1" lang="en-US" altLang="ko-KR" dirty="0" err="1"/>
              <a:t>count.html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314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76A52A-AEEA-734A-AD09-CF8607D3F2D2}"/>
              </a:ext>
            </a:extLst>
          </p:cNvPr>
          <p:cNvSpPr/>
          <p:nvPr/>
        </p:nvSpPr>
        <p:spPr>
          <a:xfrm>
            <a:off x="8865466" y="299167"/>
            <a:ext cx="312610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ED1E320-922D-0F4C-91EF-76054AE63CB2}"/>
              </a:ext>
            </a:extLst>
          </p:cNvPr>
          <p:cNvSpPr txBox="1">
            <a:spLocks/>
          </p:cNvSpPr>
          <p:nvPr/>
        </p:nvSpPr>
        <p:spPr>
          <a:xfrm>
            <a:off x="1464627" y="3148801"/>
            <a:ext cx="9144000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kumimoji="1" lang="en-US" altLang="ko-KR" sz="4800" b="1" dirty="0">
                <a:ln w="0"/>
                <a:latin typeface="Montserrat ExtraBold" pitchFamily="2" charset="0"/>
              </a:rPr>
              <a:t>HACK YOUR LIFE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kumimoji="1" lang="ko-KR" altLang="en-US" sz="2000" dirty="0">
                <a:ln w="0"/>
                <a:latin typeface="SpoqaHanSans Light" panose="020B0300000000000000" pitchFamily="34" charset="-128"/>
                <a:ea typeface="SpoqaHanSans Light" panose="020B0300000000000000" pitchFamily="34" charset="-128"/>
              </a:rPr>
              <a:t>멋쟁이 사자처럼 삼육대학교</a:t>
            </a:r>
            <a:endParaRPr kumimoji="1" lang="en-US" altLang="ko-KR" sz="700" dirty="0">
              <a:ln w="0"/>
              <a:latin typeface="SpoqaHanSans Light" panose="020B0300000000000000" pitchFamily="34" charset="-128"/>
              <a:ea typeface="SpoqaHanSans Light" panose="020B0300000000000000" pitchFamily="34" charset="-128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58395DF-B961-2A4F-938E-F6FD457CA786}"/>
              </a:ext>
            </a:extLst>
          </p:cNvPr>
          <p:cNvSpPr/>
          <p:nvPr/>
        </p:nvSpPr>
        <p:spPr>
          <a:xfrm>
            <a:off x="11006651" y="4334699"/>
            <a:ext cx="229132" cy="568015"/>
          </a:xfrm>
          <a:custGeom>
            <a:avLst/>
            <a:gdLst/>
            <a:ahLst/>
            <a:cxnLst/>
            <a:rect l="l" t="t" r="r" b="b"/>
            <a:pathLst>
              <a:path w="377825" h="936625">
                <a:moveTo>
                  <a:pt x="91107" y="0"/>
                </a:moveTo>
                <a:lnTo>
                  <a:pt x="0" y="907514"/>
                </a:lnTo>
                <a:lnTo>
                  <a:pt x="286525" y="936280"/>
                </a:lnTo>
                <a:lnTo>
                  <a:pt x="377632" y="28764"/>
                </a:lnTo>
                <a:lnTo>
                  <a:pt x="9110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93C17FE-5D70-6B4F-9408-43867FBC38DB}"/>
              </a:ext>
            </a:extLst>
          </p:cNvPr>
          <p:cNvSpPr/>
          <p:nvPr/>
        </p:nvSpPr>
        <p:spPr>
          <a:xfrm>
            <a:off x="9097036" y="3816910"/>
            <a:ext cx="589581" cy="431691"/>
          </a:xfrm>
          <a:custGeom>
            <a:avLst/>
            <a:gdLst/>
            <a:ahLst/>
            <a:cxnLst/>
            <a:rect l="l" t="t" r="r" b="b"/>
            <a:pathLst>
              <a:path w="972184" h="711834">
                <a:moveTo>
                  <a:pt x="145084" y="0"/>
                </a:moveTo>
                <a:lnTo>
                  <a:pt x="0" y="274774"/>
                </a:lnTo>
                <a:lnTo>
                  <a:pt x="826697" y="711231"/>
                </a:lnTo>
                <a:lnTo>
                  <a:pt x="842930" y="680483"/>
                </a:lnTo>
                <a:lnTo>
                  <a:pt x="817200" y="680483"/>
                </a:lnTo>
                <a:lnTo>
                  <a:pt x="30752" y="265279"/>
                </a:lnTo>
                <a:lnTo>
                  <a:pt x="154579" y="30747"/>
                </a:lnTo>
                <a:lnTo>
                  <a:pt x="144519" y="25435"/>
                </a:lnTo>
                <a:lnTo>
                  <a:pt x="149827" y="15376"/>
                </a:lnTo>
                <a:lnTo>
                  <a:pt x="174205" y="15376"/>
                </a:lnTo>
                <a:lnTo>
                  <a:pt x="145084" y="0"/>
                </a:lnTo>
                <a:close/>
              </a:path>
              <a:path w="972184" h="711834">
                <a:moveTo>
                  <a:pt x="311163" y="87693"/>
                </a:moveTo>
                <a:lnTo>
                  <a:pt x="300535" y="107815"/>
                </a:lnTo>
                <a:lnTo>
                  <a:pt x="941018" y="445956"/>
                </a:lnTo>
                <a:lnTo>
                  <a:pt x="817200" y="680483"/>
                </a:lnTo>
                <a:lnTo>
                  <a:pt x="842930" y="680483"/>
                </a:lnTo>
                <a:lnTo>
                  <a:pt x="971760" y="436460"/>
                </a:lnTo>
                <a:lnTo>
                  <a:pt x="311163" y="87693"/>
                </a:lnTo>
                <a:close/>
              </a:path>
              <a:path w="972184" h="711834">
                <a:moveTo>
                  <a:pt x="174205" y="15376"/>
                </a:moveTo>
                <a:lnTo>
                  <a:pt x="149827" y="15376"/>
                </a:lnTo>
                <a:lnTo>
                  <a:pt x="159890" y="20688"/>
                </a:lnTo>
                <a:lnTo>
                  <a:pt x="154579" y="30747"/>
                </a:lnTo>
                <a:lnTo>
                  <a:pt x="300535" y="107815"/>
                </a:lnTo>
                <a:lnTo>
                  <a:pt x="311163" y="87693"/>
                </a:lnTo>
                <a:lnTo>
                  <a:pt x="174205" y="15376"/>
                </a:lnTo>
                <a:close/>
              </a:path>
              <a:path w="972184" h="711834">
                <a:moveTo>
                  <a:pt x="149827" y="15376"/>
                </a:moveTo>
                <a:lnTo>
                  <a:pt x="144519" y="25435"/>
                </a:lnTo>
                <a:lnTo>
                  <a:pt x="154579" y="30747"/>
                </a:lnTo>
                <a:lnTo>
                  <a:pt x="159890" y="20688"/>
                </a:lnTo>
                <a:lnTo>
                  <a:pt x="149827" y="15376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3ADDEBF-C03D-164E-A956-0947D512E2AA}"/>
              </a:ext>
            </a:extLst>
          </p:cNvPr>
          <p:cNvSpPr/>
          <p:nvPr/>
        </p:nvSpPr>
        <p:spPr>
          <a:xfrm>
            <a:off x="10132229" y="3891202"/>
            <a:ext cx="407430" cy="572251"/>
          </a:xfrm>
          <a:custGeom>
            <a:avLst/>
            <a:gdLst/>
            <a:ahLst/>
            <a:cxnLst/>
            <a:rect l="l" t="t" r="r" b="b"/>
            <a:pathLst>
              <a:path w="671830" h="943609">
                <a:moveTo>
                  <a:pt x="256358" y="0"/>
                </a:moveTo>
                <a:lnTo>
                  <a:pt x="0" y="131166"/>
                </a:lnTo>
                <a:lnTo>
                  <a:pt x="415453" y="943130"/>
                </a:lnTo>
                <a:lnTo>
                  <a:pt x="671812" y="811963"/>
                </a:lnTo>
                <a:lnTo>
                  <a:pt x="256358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F73D772-D6BA-2941-BF09-663597A4C99D}"/>
              </a:ext>
            </a:extLst>
          </p:cNvPr>
          <p:cNvSpPr/>
          <p:nvPr/>
        </p:nvSpPr>
        <p:spPr>
          <a:xfrm>
            <a:off x="11544577" y="4523247"/>
            <a:ext cx="578412" cy="225665"/>
          </a:xfrm>
          <a:custGeom>
            <a:avLst/>
            <a:gdLst/>
            <a:ahLst/>
            <a:cxnLst/>
            <a:rect l="l" t="t" r="r" b="b"/>
            <a:pathLst>
              <a:path w="953769" h="372109">
                <a:moveTo>
                  <a:pt x="187407" y="49181"/>
                </a:moveTo>
                <a:lnTo>
                  <a:pt x="0" y="61538"/>
                </a:lnTo>
                <a:lnTo>
                  <a:pt x="20449" y="371589"/>
                </a:lnTo>
                <a:lnTo>
                  <a:pt x="387276" y="347385"/>
                </a:lnTo>
                <a:lnTo>
                  <a:pt x="41663" y="347385"/>
                </a:lnTo>
                <a:lnTo>
                  <a:pt x="24253" y="83497"/>
                </a:lnTo>
                <a:lnTo>
                  <a:pt x="12858" y="83497"/>
                </a:lnTo>
                <a:lnTo>
                  <a:pt x="12104" y="72146"/>
                </a:lnTo>
                <a:lnTo>
                  <a:pt x="23454" y="71396"/>
                </a:lnTo>
                <a:lnTo>
                  <a:pt x="188872" y="71396"/>
                </a:lnTo>
                <a:lnTo>
                  <a:pt x="187407" y="49181"/>
                </a:lnTo>
                <a:close/>
              </a:path>
              <a:path w="953769" h="372109">
                <a:moveTo>
                  <a:pt x="934395" y="24201"/>
                </a:moveTo>
                <a:lnTo>
                  <a:pt x="911595" y="24201"/>
                </a:lnTo>
                <a:lnTo>
                  <a:pt x="929050" y="288833"/>
                </a:lnTo>
                <a:lnTo>
                  <a:pt x="41663" y="347385"/>
                </a:lnTo>
                <a:lnTo>
                  <a:pt x="387276" y="347385"/>
                </a:lnTo>
                <a:lnTo>
                  <a:pt x="953258" y="310039"/>
                </a:lnTo>
                <a:lnTo>
                  <a:pt x="934395" y="24201"/>
                </a:lnTo>
                <a:close/>
              </a:path>
              <a:path w="953769" h="372109">
                <a:moveTo>
                  <a:pt x="23454" y="71396"/>
                </a:moveTo>
                <a:lnTo>
                  <a:pt x="12104" y="72146"/>
                </a:lnTo>
                <a:lnTo>
                  <a:pt x="12858" y="83497"/>
                </a:lnTo>
                <a:lnTo>
                  <a:pt x="24203" y="82749"/>
                </a:lnTo>
                <a:lnTo>
                  <a:pt x="23454" y="71396"/>
                </a:lnTo>
                <a:close/>
              </a:path>
              <a:path w="953769" h="372109">
                <a:moveTo>
                  <a:pt x="24203" y="82749"/>
                </a:moveTo>
                <a:lnTo>
                  <a:pt x="12858" y="83497"/>
                </a:lnTo>
                <a:lnTo>
                  <a:pt x="24253" y="83497"/>
                </a:lnTo>
                <a:lnTo>
                  <a:pt x="24203" y="82749"/>
                </a:lnTo>
                <a:close/>
              </a:path>
              <a:path w="953769" h="372109">
                <a:moveTo>
                  <a:pt x="188872" y="71396"/>
                </a:moveTo>
                <a:lnTo>
                  <a:pt x="23454" y="71396"/>
                </a:lnTo>
                <a:lnTo>
                  <a:pt x="24203" y="82749"/>
                </a:lnTo>
                <a:lnTo>
                  <a:pt x="188905" y="71887"/>
                </a:lnTo>
                <a:lnTo>
                  <a:pt x="188872" y="71396"/>
                </a:lnTo>
                <a:close/>
              </a:path>
              <a:path w="953769" h="372109">
                <a:moveTo>
                  <a:pt x="932798" y="0"/>
                </a:moveTo>
                <a:lnTo>
                  <a:pt x="187407" y="49181"/>
                </a:lnTo>
                <a:lnTo>
                  <a:pt x="188905" y="71887"/>
                </a:lnTo>
                <a:lnTo>
                  <a:pt x="911595" y="24201"/>
                </a:lnTo>
                <a:lnTo>
                  <a:pt x="934395" y="24201"/>
                </a:lnTo>
                <a:lnTo>
                  <a:pt x="932798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27EFA5E-3FF6-7E40-95C9-119397585495}"/>
              </a:ext>
            </a:extLst>
          </p:cNvPr>
          <p:cNvSpPr/>
          <p:nvPr/>
        </p:nvSpPr>
        <p:spPr>
          <a:xfrm>
            <a:off x="12039557" y="5413266"/>
            <a:ext cx="153653" cy="508710"/>
          </a:xfrm>
          <a:custGeom>
            <a:avLst/>
            <a:gdLst/>
            <a:ahLst/>
            <a:cxnLst/>
            <a:rect l="l" t="t" r="r" b="b"/>
            <a:pathLst>
              <a:path w="253365" h="838834">
                <a:moveTo>
                  <a:pt x="252764" y="0"/>
                </a:moveTo>
                <a:lnTo>
                  <a:pt x="0" y="84763"/>
                </a:lnTo>
                <a:lnTo>
                  <a:pt x="252764" y="838529"/>
                </a:lnTo>
                <a:lnTo>
                  <a:pt x="252764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B1B757-164F-1A48-BAF0-01F9A1A7AD96}"/>
              </a:ext>
            </a:extLst>
          </p:cNvPr>
          <p:cNvSpPr/>
          <p:nvPr/>
        </p:nvSpPr>
        <p:spPr>
          <a:xfrm>
            <a:off x="9613107" y="4938443"/>
            <a:ext cx="524884" cy="542984"/>
          </a:xfrm>
          <a:custGeom>
            <a:avLst/>
            <a:gdLst/>
            <a:ahLst/>
            <a:cxnLst/>
            <a:rect l="l" t="t" r="r" b="b"/>
            <a:pathLst>
              <a:path w="865505" h="895350">
                <a:moveTo>
                  <a:pt x="226945" y="0"/>
                </a:moveTo>
                <a:lnTo>
                  <a:pt x="0" y="212239"/>
                </a:lnTo>
                <a:lnTo>
                  <a:pt x="638556" y="895001"/>
                </a:lnTo>
                <a:lnTo>
                  <a:pt x="672946" y="862837"/>
                </a:lnTo>
                <a:lnTo>
                  <a:pt x="639634" y="862837"/>
                </a:lnTo>
                <a:lnTo>
                  <a:pt x="32166" y="213321"/>
                </a:lnTo>
                <a:lnTo>
                  <a:pt x="225870" y="32166"/>
                </a:lnTo>
                <a:lnTo>
                  <a:pt x="218098" y="23854"/>
                </a:lnTo>
                <a:lnTo>
                  <a:pt x="226401" y="16084"/>
                </a:lnTo>
                <a:lnTo>
                  <a:pt x="241986" y="16084"/>
                </a:lnTo>
                <a:lnTo>
                  <a:pt x="226945" y="0"/>
                </a:lnTo>
                <a:close/>
              </a:path>
              <a:path w="865505" h="895350">
                <a:moveTo>
                  <a:pt x="355224" y="137176"/>
                </a:moveTo>
                <a:lnTo>
                  <a:pt x="338607" y="152718"/>
                </a:lnTo>
                <a:lnTo>
                  <a:pt x="833325" y="681681"/>
                </a:lnTo>
                <a:lnTo>
                  <a:pt x="639634" y="862837"/>
                </a:lnTo>
                <a:lnTo>
                  <a:pt x="672946" y="862837"/>
                </a:lnTo>
                <a:lnTo>
                  <a:pt x="865491" y="682760"/>
                </a:lnTo>
                <a:lnTo>
                  <a:pt x="355224" y="137176"/>
                </a:lnTo>
                <a:close/>
              </a:path>
              <a:path w="865505" h="895350">
                <a:moveTo>
                  <a:pt x="241986" y="16084"/>
                </a:moveTo>
                <a:lnTo>
                  <a:pt x="226401" y="16084"/>
                </a:lnTo>
                <a:lnTo>
                  <a:pt x="234181" y="24394"/>
                </a:lnTo>
                <a:lnTo>
                  <a:pt x="225870" y="32166"/>
                </a:lnTo>
                <a:lnTo>
                  <a:pt x="338607" y="152718"/>
                </a:lnTo>
                <a:lnTo>
                  <a:pt x="355224" y="137176"/>
                </a:lnTo>
                <a:lnTo>
                  <a:pt x="241986" y="16084"/>
                </a:lnTo>
                <a:close/>
              </a:path>
              <a:path w="865505" h="895350">
                <a:moveTo>
                  <a:pt x="226401" y="16084"/>
                </a:moveTo>
                <a:lnTo>
                  <a:pt x="218098" y="23854"/>
                </a:lnTo>
                <a:lnTo>
                  <a:pt x="225870" y="32166"/>
                </a:lnTo>
                <a:lnTo>
                  <a:pt x="234181" y="24394"/>
                </a:lnTo>
                <a:lnTo>
                  <a:pt x="226401" y="16084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B76E0895-834E-9445-89B8-5E38C0906F5D}"/>
              </a:ext>
            </a:extLst>
          </p:cNvPr>
          <p:cNvSpPr/>
          <p:nvPr/>
        </p:nvSpPr>
        <p:spPr>
          <a:xfrm>
            <a:off x="10320755" y="5774086"/>
            <a:ext cx="580338" cy="325790"/>
          </a:xfrm>
          <a:custGeom>
            <a:avLst/>
            <a:gdLst/>
            <a:ahLst/>
            <a:cxnLst/>
            <a:rect l="l" t="t" r="r" b="b"/>
            <a:pathLst>
              <a:path w="956944" h="537209">
                <a:moveTo>
                  <a:pt x="873900" y="0"/>
                </a:moveTo>
                <a:lnTo>
                  <a:pt x="0" y="261134"/>
                </a:lnTo>
                <a:lnTo>
                  <a:pt x="82447" y="537042"/>
                </a:lnTo>
                <a:lnTo>
                  <a:pt x="956337" y="275910"/>
                </a:lnTo>
                <a:lnTo>
                  <a:pt x="873900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D66B0275-D838-2C47-BFAE-D8A6ECEB220C}"/>
              </a:ext>
            </a:extLst>
          </p:cNvPr>
          <p:cNvSpPr/>
          <p:nvPr/>
        </p:nvSpPr>
        <p:spPr>
          <a:xfrm>
            <a:off x="10296612" y="4888353"/>
            <a:ext cx="546450" cy="521034"/>
          </a:xfrm>
          <a:custGeom>
            <a:avLst/>
            <a:gdLst/>
            <a:ahLst/>
            <a:cxnLst/>
            <a:rect l="l" t="t" r="r" b="b"/>
            <a:pathLst>
              <a:path w="901065" h="859154">
                <a:moveTo>
                  <a:pt x="138980" y="502506"/>
                </a:moveTo>
                <a:lnTo>
                  <a:pt x="0" y="628836"/>
                </a:lnTo>
                <a:lnTo>
                  <a:pt x="209019" y="858758"/>
                </a:lnTo>
                <a:lnTo>
                  <a:pt x="244381" y="826609"/>
                </a:lnTo>
                <a:lnTo>
                  <a:pt x="210559" y="826609"/>
                </a:lnTo>
                <a:lnTo>
                  <a:pt x="39113" y="638024"/>
                </a:lnTo>
                <a:lnTo>
                  <a:pt x="23737" y="638024"/>
                </a:lnTo>
                <a:lnTo>
                  <a:pt x="16083" y="629605"/>
                </a:lnTo>
                <a:lnTo>
                  <a:pt x="24501" y="621951"/>
                </a:lnTo>
                <a:lnTo>
                  <a:pt x="41417" y="621951"/>
                </a:lnTo>
                <a:lnTo>
                  <a:pt x="154288" y="519344"/>
                </a:lnTo>
                <a:lnTo>
                  <a:pt x="138980" y="502506"/>
                </a:lnTo>
                <a:close/>
              </a:path>
              <a:path w="901065" h="859154">
                <a:moveTo>
                  <a:pt x="720940" y="32144"/>
                </a:moveTo>
                <a:lnTo>
                  <a:pt x="690177" y="32144"/>
                </a:lnTo>
                <a:lnTo>
                  <a:pt x="868580" y="228375"/>
                </a:lnTo>
                <a:lnTo>
                  <a:pt x="210559" y="826609"/>
                </a:lnTo>
                <a:lnTo>
                  <a:pt x="244381" y="826609"/>
                </a:lnTo>
                <a:lnTo>
                  <a:pt x="900726" y="229902"/>
                </a:lnTo>
                <a:lnTo>
                  <a:pt x="720940" y="32144"/>
                </a:lnTo>
                <a:close/>
              </a:path>
              <a:path w="901065" h="859154">
                <a:moveTo>
                  <a:pt x="24501" y="621951"/>
                </a:moveTo>
                <a:lnTo>
                  <a:pt x="16083" y="629605"/>
                </a:lnTo>
                <a:lnTo>
                  <a:pt x="23737" y="638024"/>
                </a:lnTo>
                <a:lnTo>
                  <a:pt x="32156" y="630371"/>
                </a:lnTo>
                <a:lnTo>
                  <a:pt x="24501" y="621951"/>
                </a:lnTo>
                <a:close/>
              </a:path>
              <a:path w="901065" h="859154">
                <a:moveTo>
                  <a:pt x="32156" y="630371"/>
                </a:moveTo>
                <a:lnTo>
                  <a:pt x="23737" y="638024"/>
                </a:lnTo>
                <a:lnTo>
                  <a:pt x="39113" y="638024"/>
                </a:lnTo>
                <a:lnTo>
                  <a:pt x="32156" y="630371"/>
                </a:lnTo>
                <a:close/>
              </a:path>
              <a:path w="901065" h="859154">
                <a:moveTo>
                  <a:pt x="41417" y="621951"/>
                </a:moveTo>
                <a:lnTo>
                  <a:pt x="24501" y="621951"/>
                </a:lnTo>
                <a:lnTo>
                  <a:pt x="32156" y="630371"/>
                </a:lnTo>
                <a:lnTo>
                  <a:pt x="41417" y="621951"/>
                </a:lnTo>
                <a:close/>
              </a:path>
              <a:path w="901065" h="859154">
                <a:moveTo>
                  <a:pt x="691717" y="0"/>
                </a:moveTo>
                <a:lnTo>
                  <a:pt x="138980" y="502506"/>
                </a:lnTo>
                <a:lnTo>
                  <a:pt x="154288" y="519344"/>
                </a:lnTo>
                <a:lnTo>
                  <a:pt x="690177" y="32144"/>
                </a:lnTo>
                <a:lnTo>
                  <a:pt x="720940" y="32144"/>
                </a:lnTo>
                <a:lnTo>
                  <a:pt x="69171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6E25A36D-B637-6444-B65B-2EF965BBB54B}"/>
              </a:ext>
            </a:extLst>
          </p:cNvPr>
          <p:cNvSpPr/>
          <p:nvPr/>
        </p:nvSpPr>
        <p:spPr>
          <a:xfrm>
            <a:off x="11547288" y="4995957"/>
            <a:ext cx="567245" cy="490226"/>
          </a:xfrm>
          <a:custGeom>
            <a:avLst/>
            <a:gdLst/>
            <a:ahLst/>
            <a:cxnLst/>
            <a:rect l="l" t="t" r="r" b="b"/>
            <a:pathLst>
              <a:path w="935355" h="808354">
                <a:moveTo>
                  <a:pt x="150539" y="446662"/>
                </a:moveTo>
                <a:lnTo>
                  <a:pt x="0" y="558952"/>
                </a:lnTo>
                <a:lnTo>
                  <a:pt x="185784" y="808019"/>
                </a:lnTo>
                <a:lnTo>
                  <a:pt x="228476" y="776172"/>
                </a:lnTo>
                <a:lnTo>
                  <a:pt x="190423" y="776172"/>
                </a:lnTo>
                <a:lnTo>
                  <a:pt x="36924" y="570394"/>
                </a:lnTo>
                <a:lnTo>
                  <a:pt x="22721" y="570394"/>
                </a:lnTo>
                <a:lnTo>
                  <a:pt x="15926" y="561275"/>
                </a:lnTo>
                <a:lnTo>
                  <a:pt x="25046" y="554471"/>
                </a:lnTo>
                <a:lnTo>
                  <a:pt x="44069" y="554471"/>
                </a:lnTo>
                <a:lnTo>
                  <a:pt x="164152" y="464904"/>
                </a:lnTo>
                <a:lnTo>
                  <a:pt x="150539" y="446662"/>
                </a:lnTo>
                <a:close/>
              </a:path>
              <a:path w="935355" h="808354">
                <a:moveTo>
                  <a:pt x="773062" y="31845"/>
                </a:moveTo>
                <a:lnTo>
                  <a:pt x="744668" y="31845"/>
                </a:lnTo>
                <a:lnTo>
                  <a:pt x="903249" y="244418"/>
                </a:lnTo>
                <a:lnTo>
                  <a:pt x="190423" y="776172"/>
                </a:lnTo>
                <a:lnTo>
                  <a:pt x="228476" y="776172"/>
                </a:lnTo>
                <a:lnTo>
                  <a:pt x="935091" y="249047"/>
                </a:lnTo>
                <a:lnTo>
                  <a:pt x="773062" y="31845"/>
                </a:lnTo>
                <a:close/>
              </a:path>
              <a:path w="935355" h="808354">
                <a:moveTo>
                  <a:pt x="25046" y="554471"/>
                </a:moveTo>
                <a:lnTo>
                  <a:pt x="15926" y="561275"/>
                </a:lnTo>
                <a:lnTo>
                  <a:pt x="22721" y="570394"/>
                </a:lnTo>
                <a:lnTo>
                  <a:pt x="31846" y="563587"/>
                </a:lnTo>
                <a:lnTo>
                  <a:pt x="25046" y="554471"/>
                </a:lnTo>
                <a:close/>
              </a:path>
              <a:path w="935355" h="808354">
                <a:moveTo>
                  <a:pt x="31846" y="563587"/>
                </a:moveTo>
                <a:lnTo>
                  <a:pt x="22721" y="570394"/>
                </a:lnTo>
                <a:lnTo>
                  <a:pt x="36924" y="570394"/>
                </a:lnTo>
                <a:lnTo>
                  <a:pt x="31846" y="563587"/>
                </a:lnTo>
                <a:close/>
              </a:path>
              <a:path w="935355" h="808354">
                <a:moveTo>
                  <a:pt x="44069" y="554471"/>
                </a:moveTo>
                <a:lnTo>
                  <a:pt x="25046" y="554471"/>
                </a:lnTo>
                <a:lnTo>
                  <a:pt x="31846" y="563587"/>
                </a:lnTo>
                <a:lnTo>
                  <a:pt x="44069" y="554471"/>
                </a:lnTo>
                <a:close/>
              </a:path>
              <a:path w="935355" h="808354">
                <a:moveTo>
                  <a:pt x="749307" y="0"/>
                </a:moveTo>
                <a:lnTo>
                  <a:pt x="150539" y="446662"/>
                </a:lnTo>
                <a:lnTo>
                  <a:pt x="164152" y="464904"/>
                </a:lnTo>
                <a:lnTo>
                  <a:pt x="744668" y="31845"/>
                </a:lnTo>
                <a:lnTo>
                  <a:pt x="773062" y="31845"/>
                </a:lnTo>
                <a:lnTo>
                  <a:pt x="74930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391BC5F1-B776-2844-87FB-15DE84634A8A}"/>
              </a:ext>
            </a:extLst>
          </p:cNvPr>
          <p:cNvSpPr/>
          <p:nvPr/>
        </p:nvSpPr>
        <p:spPr>
          <a:xfrm>
            <a:off x="11430218" y="5609331"/>
            <a:ext cx="214883" cy="383555"/>
          </a:xfrm>
          <a:custGeom>
            <a:avLst/>
            <a:gdLst/>
            <a:ahLst/>
            <a:cxnLst/>
            <a:rect l="l" t="t" r="r" b="b"/>
            <a:pathLst>
              <a:path w="354330" h="632459">
                <a:moveTo>
                  <a:pt x="182486" y="0"/>
                </a:moveTo>
                <a:lnTo>
                  <a:pt x="0" y="54127"/>
                </a:lnTo>
                <a:lnTo>
                  <a:pt x="171429" y="632135"/>
                </a:lnTo>
                <a:lnTo>
                  <a:pt x="353915" y="578009"/>
                </a:lnTo>
                <a:lnTo>
                  <a:pt x="182486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C38F0240-BC2E-3746-B25F-E93D5A550127}"/>
              </a:ext>
            </a:extLst>
          </p:cNvPr>
          <p:cNvSpPr/>
          <p:nvPr/>
        </p:nvSpPr>
        <p:spPr>
          <a:xfrm>
            <a:off x="709893" y="201248"/>
            <a:ext cx="436313" cy="150957"/>
          </a:xfrm>
          <a:custGeom>
            <a:avLst/>
            <a:gdLst/>
            <a:ahLst/>
            <a:cxnLst/>
            <a:rect l="l" t="t" r="r" b="b"/>
            <a:pathLst>
              <a:path w="719455" h="248920">
                <a:moveTo>
                  <a:pt x="572078" y="229165"/>
                </a:moveTo>
                <a:lnTo>
                  <a:pt x="571809" y="246578"/>
                </a:lnTo>
                <a:lnTo>
                  <a:pt x="715572" y="248788"/>
                </a:lnTo>
                <a:lnTo>
                  <a:pt x="715708" y="239940"/>
                </a:lnTo>
                <a:lnTo>
                  <a:pt x="706997" y="239940"/>
                </a:lnTo>
                <a:lnTo>
                  <a:pt x="698288" y="239804"/>
                </a:lnTo>
                <a:lnTo>
                  <a:pt x="698421" y="231095"/>
                </a:lnTo>
                <a:lnTo>
                  <a:pt x="572078" y="229165"/>
                </a:lnTo>
                <a:close/>
              </a:path>
              <a:path w="719455" h="248920">
                <a:moveTo>
                  <a:pt x="3632" y="0"/>
                </a:moveTo>
                <a:lnTo>
                  <a:pt x="0" y="237835"/>
                </a:lnTo>
                <a:lnTo>
                  <a:pt x="571809" y="246578"/>
                </a:lnTo>
                <a:lnTo>
                  <a:pt x="572078" y="229165"/>
                </a:lnTo>
                <a:lnTo>
                  <a:pt x="17686" y="220684"/>
                </a:lnTo>
                <a:lnTo>
                  <a:pt x="20787" y="17685"/>
                </a:lnTo>
                <a:lnTo>
                  <a:pt x="719113" y="17685"/>
                </a:lnTo>
                <a:lnTo>
                  <a:pt x="719216" y="10942"/>
                </a:lnTo>
                <a:lnTo>
                  <a:pt x="3632" y="0"/>
                </a:lnTo>
                <a:close/>
              </a:path>
              <a:path w="719455" h="248920">
                <a:moveTo>
                  <a:pt x="698421" y="231095"/>
                </a:moveTo>
                <a:lnTo>
                  <a:pt x="698288" y="239804"/>
                </a:lnTo>
                <a:lnTo>
                  <a:pt x="706997" y="239940"/>
                </a:lnTo>
                <a:lnTo>
                  <a:pt x="707131" y="231228"/>
                </a:lnTo>
                <a:lnTo>
                  <a:pt x="698421" y="231095"/>
                </a:lnTo>
                <a:close/>
              </a:path>
              <a:path w="719455" h="248920">
                <a:moveTo>
                  <a:pt x="719113" y="17685"/>
                </a:moveTo>
                <a:lnTo>
                  <a:pt x="20787" y="17685"/>
                </a:lnTo>
                <a:lnTo>
                  <a:pt x="701527" y="28093"/>
                </a:lnTo>
                <a:lnTo>
                  <a:pt x="698421" y="231095"/>
                </a:lnTo>
                <a:lnTo>
                  <a:pt x="707131" y="231228"/>
                </a:lnTo>
                <a:lnTo>
                  <a:pt x="706997" y="239940"/>
                </a:lnTo>
                <a:lnTo>
                  <a:pt x="715708" y="239940"/>
                </a:lnTo>
                <a:lnTo>
                  <a:pt x="719113" y="17685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BB2EB6E-0A6E-B545-9D95-6892E51F6833}"/>
              </a:ext>
            </a:extLst>
          </p:cNvPr>
          <p:cNvSpPr/>
          <p:nvPr/>
        </p:nvSpPr>
        <p:spPr>
          <a:xfrm>
            <a:off x="322801" y="915823"/>
            <a:ext cx="441704" cy="291131"/>
          </a:xfrm>
          <a:custGeom>
            <a:avLst/>
            <a:gdLst/>
            <a:ahLst/>
            <a:cxnLst/>
            <a:rect l="l" t="t" r="r" b="b"/>
            <a:pathLst>
              <a:path w="728344" h="480060">
                <a:moveTo>
                  <a:pt x="87696" y="0"/>
                </a:moveTo>
                <a:lnTo>
                  <a:pt x="0" y="202256"/>
                </a:lnTo>
                <a:lnTo>
                  <a:pt x="640616" y="480023"/>
                </a:lnTo>
                <a:lnTo>
                  <a:pt x="728313" y="277765"/>
                </a:lnTo>
                <a:lnTo>
                  <a:pt x="87696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0EBE13CA-77C4-0341-AADC-2D04EDB2ED14}"/>
              </a:ext>
            </a:extLst>
          </p:cNvPr>
          <p:cNvSpPr/>
          <p:nvPr/>
        </p:nvSpPr>
        <p:spPr>
          <a:xfrm>
            <a:off x="1129447" y="464198"/>
            <a:ext cx="412437" cy="372001"/>
          </a:xfrm>
          <a:custGeom>
            <a:avLst/>
            <a:gdLst/>
            <a:ahLst/>
            <a:cxnLst/>
            <a:rect l="l" t="t" r="r" b="b"/>
            <a:pathLst>
              <a:path w="680085" h="613410">
                <a:moveTo>
                  <a:pt x="540253" y="0"/>
                </a:moveTo>
                <a:lnTo>
                  <a:pt x="0" y="442346"/>
                </a:lnTo>
                <a:lnTo>
                  <a:pt x="139658" y="612916"/>
                </a:lnTo>
                <a:lnTo>
                  <a:pt x="679913" y="170571"/>
                </a:lnTo>
                <a:lnTo>
                  <a:pt x="540253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38FD31E4-655D-2946-A28B-0939107D0DF7}"/>
              </a:ext>
            </a:extLst>
          </p:cNvPr>
          <p:cNvSpPr/>
          <p:nvPr/>
        </p:nvSpPr>
        <p:spPr>
          <a:xfrm>
            <a:off x="741" y="223247"/>
            <a:ext cx="83566" cy="265331"/>
          </a:xfrm>
          <a:custGeom>
            <a:avLst/>
            <a:gdLst/>
            <a:ahLst/>
            <a:cxnLst/>
            <a:rect l="l" t="t" r="r" b="b"/>
            <a:pathLst>
              <a:path w="137795" h="437515">
                <a:moveTo>
                  <a:pt x="0" y="0"/>
                </a:moveTo>
                <a:lnTo>
                  <a:pt x="0" y="436191"/>
                </a:lnTo>
                <a:lnTo>
                  <a:pt x="301" y="437040"/>
                </a:lnTo>
                <a:lnTo>
                  <a:pt x="137649" y="388361"/>
                </a:lnTo>
                <a:lnTo>
                  <a:pt x="0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56F721D7-0BE5-754B-A435-C9BC0788F9F2}"/>
              </a:ext>
            </a:extLst>
          </p:cNvPr>
          <p:cNvSpPr/>
          <p:nvPr/>
        </p:nvSpPr>
        <p:spPr>
          <a:xfrm>
            <a:off x="242824" y="649336"/>
            <a:ext cx="298064" cy="137479"/>
          </a:xfrm>
          <a:custGeom>
            <a:avLst/>
            <a:gdLst/>
            <a:ahLst/>
            <a:cxnLst/>
            <a:rect l="l" t="t" r="r" b="b"/>
            <a:pathLst>
              <a:path w="491490" h="226694">
                <a:moveTo>
                  <a:pt x="93965" y="56735"/>
                </a:moveTo>
                <a:lnTo>
                  <a:pt x="0" y="70995"/>
                </a:lnTo>
                <a:lnTo>
                  <a:pt x="23594" y="226453"/>
                </a:lnTo>
                <a:lnTo>
                  <a:pt x="109965" y="213342"/>
                </a:lnTo>
                <a:lnTo>
                  <a:pt x="33254" y="213342"/>
                </a:lnTo>
                <a:lnTo>
                  <a:pt x="13244" y="81517"/>
                </a:lnTo>
                <a:lnTo>
                  <a:pt x="7420" y="81517"/>
                </a:lnTo>
                <a:lnTo>
                  <a:pt x="6556" y="75828"/>
                </a:lnTo>
                <a:lnTo>
                  <a:pt x="12249" y="74962"/>
                </a:lnTo>
                <a:lnTo>
                  <a:pt x="50617" y="74962"/>
                </a:lnTo>
                <a:lnTo>
                  <a:pt x="95692" y="68121"/>
                </a:lnTo>
                <a:lnTo>
                  <a:pt x="93965" y="56735"/>
                </a:lnTo>
                <a:close/>
              </a:path>
              <a:path w="491490" h="226694">
                <a:moveTo>
                  <a:pt x="469691" y="13110"/>
                </a:moveTo>
                <a:lnTo>
                  <a:pt x="458044" y="13110"/>
                </a:lnTo>
                <a:lnTo>
                  <a:pt x="478188" y="145796"/>
                </a:lnTo>
                <a:lnTo>
                  <a:pt x="33254" y="213342"/>
                </a:lnTo>
                <a:lnTo>
                  <a:pt x="109965" y="213342"/>
                </a:lnTo>
                <a:lnTo>
                  <a:pt x="491302" y="155452"/>
                </a:lnTo>
                <a:lnTo>
                  <a:pt x="469691" y="13110"/>
                </a:lnTo>
                <a:close/>
              </a:path>
              <a:path w="491490" h="226694">
                <a:moveTo>
                  <a:pt x="12249" y="74962"/>
                </a:moveTo>
                <a:lnTo>
                  <a:pt x="6556" y="75828"/>
                </a:lnTo>
                <a:lnTo>
                  <a:pt x="7420" y="81517"/>
                </a:lnTo>
                <a:lnTo>
                  <a:pt x="13113" y="80653"/>
                </a:lnTo>
                <a:lnTo>
                  <a:pt x="12249" y="74962"/>
                </a:lnTo>
                <a:close/>
              </a:path>
              <a:path w="491490" h="226694">
                <a:moveTo>
                  <a:pt x="13113" y="80653"/>
                </a:moveTo>
                <a:lnTo>
                  <a:pt x="7420" y="81517"/>
                </a:lnTo>
                <a:lnTo>
                  <a:pt x="13244" y="81517"/>
                </a:lnTo>
                <a:lnTo>
                  <a:pt x="13113" y="80653"/>
                </a:lnTo>
                <a:close/>
              </a:path>
              <a:path w="491490" h="226694">
                <a:moveTo>
                  <a:pt x="50617" y="74962"/>
                </a:moveTo>
                <a:lnTo>
                  <a:pt x="12249" y="74962"/>
                </a:lnTo>
                <a:lnTo>
                  <a:pt x="13113" y="80653"/>
                </a:lnTo>
                <a:lnTo>
                  <a:pt x="50617" y="74962"/>
                </a:lnTo>
                <a:close/>
              </a:path>
              <a:path w="491490" h="226694">
                <a:moveTo>
                  <a:pt x="467701" y="0"/>
                </a:moveTo>
                <a:lnTo>
                  <a:pt x="93965" y="56735"/>
                </a:lnTo>
                <a:lnTo>
                  <a:pt x="95692" y="68121"/>
                </a:lnTo>
                <a:lnTo>
                  <a:pt x="458044" y="13110"/>
                </a:lnTo>
                <a:lnTo>
                  <a:pt x="469691" y="13110"/>
                </a:lnTo>
                <a:lnTo>
                  <a:pt x="467701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F3368CD2-F1D6-794E-97BF-4DD0F09E8723}"/>
              </a:ext>
            </a:extLst>
          </p:cNvPr>
          <p:cNvSpPr/>
          <p:nvPr/>
        </p:nvSpPr>
        <p:spPr>
          <a:xfrm>
            <a:off x="654146" y="539795"/>
            <a:ext cx="245691" cy="273033"/>
          </a:xfrm>
          <a:custGeom>
            <a:avLst/>
            <a:gdLst/>
            <a:ahLst/>
            <a:cxnLst/>
            <a:rect l="l" t="t" r="r" b="b"/>
            <a:pathLst>
              <a:path w="405130" h="450215">
                <a:moveTo>
                  <a:pt x="112937" y="0"/>
                </a:moveTo>
                <a:lnTo>
                  <a:pt x="0" y="92085"/>
                </a:lnTo>
                <a:lnTo>
                  <a:pt x="291667" y="449796"/>
                </a:lnTo>
                <a:lnTo>
                  <a:pt x="404604" y="357711"/>
                </a:lnTo>
                <a:lnTo>
                  <a:pt x="11293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5F52DF8A-B448-D44C-9BA9-881FF39B7043}"/>
              </a:ext>
            </a:extLst>
          </p:cNvPr>
          <p:cNvSpPr/>
          <p:nvPr/>
        </p:nvSpPr>
        <p:spPr>
          <a:xfrm>
            <a:off x="5848" y="357105"/>
            <a:ext cx="237219" cy="292287"/>
          </a:xfrm>
          <a:custGeom>
            <a:avLst/>
            <a:gdLst/>
            <a:ahLst/>
            <a:cxnLst/>
            <a:rect l="l" t="t" r="r" b="b"/>
            <a:pathLst>
              <a:path w="391160" h="481965">
                <a:moveTo>
                  <a:pt x="52085" y="316206"/>
                </a:moveTo>
                <a:lnTo>
                  <a:pt x="0" y="395702"/>
                </a:lnTo>
                <a:lnTo>
                  <a:pt x="131525" y="481873"/>
                </a:lnTo>
                <a:lnTo>
                  <a:pt x="141971" y="465928"/>
                </a:lnTo>
                <a:lnTo>
                  <a:pt x="128205" y="465928"/>
                </a:lnTo>
                <a:lnTo>
                  <a:pt x="23296" y="397198"/>
                </a:lnTo>
                <a:lnTo>
                  <a:pt x="12788" y="397198"/>
                </a:lnTo>
                <a:lnTo>
                  <a:pt x="7974" y="394043"/>
                </a:lnTo>
                <a:lnTo>
                  <a:pt x="11128" y="389226"/>
                </a:lnTo>
                <a:lnTo>
                  <a:pt x="18011" y="389226"/>
                </a:lnTo>
                <a:lnTo>
                  <a:pt x="61717" y="322516"/>
                </a:lnTo>
                <a:lnTo>
                  <a:pt x="52085" y="316206"/>
                </a:lnTo>
                <a:close/>
              </a:path>
              <a:path w="391160" h="481965">
                <a:moveTo>
                  <a:pt x="283563" y="15936"/>
                </a:moveTo>
                <a:lnTo>
                  <a:pt x="262557" y="15936"/>
                </a:lnTo>
                <a:lnTo>
                  <a:pt x="374818" y="89484"/>
                </a:lnTo>
                <a:lnTo>
                  <a:pt x="128205" y="465928"/>
                </a:lnTo>
                <a:lnTo>
                  <a:pt x="141971" y="465928"/>
                </a:lnTo>
                <a:lnTo>
                  <a:pt x="390761" y="86164"/>
                </a:lnTo>
                <a:lnTo>
                  <a:pt x="283563" y="15936"/>
                </a:lnTo>
                <a:close/>
              </a:path>
              <a:path w="391160" h="481965">
                <a:moveTo>
                  <a:pt x="11128" y="389226"/>
                </a:moveTo>
                <a:lnTo>
                  <a:pt x="7974" y="394043"/>
                </a:lnTo>
                <a:lnTo>
                  <a:pt x="12788" y="397198"/>
                </a:lnTo>
                <a:lnTo>
                  <a:pt x="15944" y="392381"/>
                </a:lnTo>
                <a:lnTo>
                  <a:pt x="11128" y="389226"/>
                </a:lnTo>
                <a:close/>
              </a:path>
              <a:path w="391160" h="481965">
                <a:moveTo>
                  <a:pt x="15944" y="392381"/>
                </a:moveTo>
                <a:lnTo>
                  <a:pt x="12788" y="397198"/>
                </a:lnTo>
                <a:lnTo>
                  <a:pt x="23296" y="397198"/>
                </a:lnTo>
                <a:lnTo>
                  <a:pt x="15944" y="392381"/>
                </a:lnTo>
                <a:close/>
              </a:path>
              <a:path w="391160" h="481965">
                <a:moveTo>
                  <a:pt x="18011" y="389226"/>
                </a:moveTo>
                <a:lnTo>
                  <a:pt x="11128" y="389226"/>
                </a:lnTo>
                <a:lnTo>
                  <a:pt x="15944" y="392381"/>
                </a:lnTo>
                <a:lnTo>
                  <a:pt x="18011" y="389226"/>
                </a:lnTo>
                <a:close/>
              </a:path>
              <a:path w="391160" h="481965">
                <a:moveTo>
                  <a:pt x="259237" y="0"/>
                </a:moveTo>
                <a:lnTo>
                  <a:pt x="52085" y="316206"/>
                </a:lnTo>
                <a:lnTo>
                  <a:pt x="61717" y="322516"/>
                </a:lnTo>
                <a:lnTo>
                  <a:pt x="262557" y="15936"/>
                </a:lnTo>
                <a:lnTo>
                  <a:pt x="283563" y="15936"/>
                </a:lnTo>
                <a:lnTo>
                  <a:pt x="259237" y="0"/>
                </a:lnTo>
                <a:close/>
              </a:path>
            </a:pathLst>
          </a:custGeom>
          <a:solidFill>
            <a:srgbClr val="F39A27"/>
          </a:solidFill>
        </p:spPr>
        <p:txBody>
          <a:bodyPr wrap="square" lIns="0" tIns="0" rIns="0" bIns="0" rtlCol="0"/>
          <a:lstStyle/>
          <a:p>
            <a:endParaRPr sz="662" dirty="0">
              <a:latin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45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ko-KR" altLang="en-US" dirty="0"/>
              <a:t>만들어야 하는 </a:t>
            </a:r>
            <a:r>
              <a:rPr kumimoji="1" lang="en-US" altLang="ko-KR" dirty="0">
                <a:latin typeface="SpoqaHanSans" panose="020B0500000000000000" pitchFamily="34" charset="-128"/>
              </a:rPr>
              <a:t>Templates</a:t>
            </a:r>
            <a:endParaRPr kumimoji="1" lang="ko-KR" altLang="en-US" dirty="0">
              <a:latin typeface="SpoqaHanSans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err="1"/>
              <a:t>home.html</a:t>
            </a:r>
            <a:endParaRPr kumimoji="1" lang="en-US" altLang="ko-KR" sz="2800" dirty="0"/>
          </a:p>
          <a:p>
            <a:pPr lvl="1"/>
            <a:r>
              <a:rPr kumimoji="1" lang="en-US" altLang="ko-KR" sz="2400" dirty="0"/>
              <a:t>about.</a:t>
            </a:r>
            <a:r>
              <a:rPr kumimoji="1" lang="ko-KR" altLang="en-US" sz="2400" dirty="0"/>
              <a:t>페이지와 링크 연결</a:t>
            </a:r>
            <a:endParaRPr kumimoji="1" lang="en-US" altLang="ko-KR" sz="2400" dirty="0"/>
          </a:p>
          <a:p>
            <a:pPr lvl="1"/>
            <a:r>
              <a:rPr kumimoji="1" lang="ko-KR" altLang="en-US" sz="2400" dirty="0"/>
              <a:t>사용자들로부터 입력 받음</a:t>
            </a:r>
            <a:endParaRPr kumimoji="1" lang="en-US" altLang="ko-KR" sz="2400" dirty="0"/>
          </a:p>
          <a:p>
            <a:pPr lvl="1"/>
            <a:r>
              <a:rPr kumimoji="1" lang="ko-KR" altLang="en-US" sz="2400" dirty="0"/>
              <a:t>결과 제출 버튼</a:t>
            </a:r>
            <a:endParaRPr kumimoji="1" lang="en-US" altLang="ko-KR" sz="2400" dirty="0"/>
          </a:p>
          <a:p>
            <a:r>
              <a:rPr kumimoji="1" lang="en-US" altLang="ko-KR" sz="2800" dirty="0" err="1"/>
              <a:t>about.html</a:t>
            </a:r>
            <a:endParaRPr kumimoji="1" lang="en-US" altLang="ko-KR" sz="2800" dirty="0"/>
          </a:p>
          <a:p>
            <a:pPr lvl="1"/>
            <a:r>
              <a:rPr kumimoji="1" lang="en-US" altLang="ko-KR" sz="2400" dirty="0"/>
              <a:t>Home</a:t>
            </a:r>
            <a:r>
              <a:rPr kumimoji="1" lang="ko-KR" altLang="en-US" sz="2400" dirty="0"/>
              <a:t>페이지와 링크 연결</a:t>
            </a:r>
            <a:endParaRPr kumimoji="1" lang="en-US" altLang="ko-KR" sz="2400" dirty="0"/>
          </a:p>
          <a:p>
            <a:pPr lvl="1"/>
            <a:r>
              <a:rPr kumimoji="1" lang="en-US" altLang="ko-KR" sz="2400" dirty="0"/>
              <a:t>About</a:t>
            </a:r>
            <a:r>
              <a:rPr kumimoji="1" lang="ko-KR" altLang="en-US" sz="2400" dirty="0"/>
              <a:t>에 관련된 내용</a:t>
            </a:r>
            <a:endParaRPr kumimoji="1" lang="en-US" altLang="ko-KR" sz="2400" dirty="0"/>
          </a:p>
          <a:p>
            <a:r>
              <a:rPr kumimoji="1" lang="en-US" altLang="ko-KR" sz="2800" dirty="0" err="1"/>
              <a:t>count.html</a:t>
            </a:r>
            <a:endParaRPr kumimoji="1" lang="en-US" altLang="ko-KR" sz="2800" dirty="0"/>
          </a:p>
          <a:p>
            <a:pPr lvl="1"/>
            <a:r>
              <a:rPr kumimoji="1" lang="en-US" altLang="ko-KR" sz="2400" dirty="0"/>
              <a:t>Home</a:t>
            </a:r>
            <a:r>
              <a:rPr kumimoji="1" lang="ko-KR" altLang="en-US" sz="2400" dirty="0"/>
              <a:t>에 </a:t>
            </a:r>
            <a:r>
              <a:rPr kumimoji="1" lang="ko-KR" altLang="en-US" sz="2400" dirty="0" err="1"/>
              <a:t>입력받은</a:t>
            </a:r>
            <a:r>
              <a:rPr kumimoji="1" lang="ko-KR" altLang="en-US" sz="2400" dirty="0"/>
              <a:t> 데이터 처리한 함수 받아 결과 출력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1520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만들어야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하는 함수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(views.py)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err="1"/>
              <a:t>home.html</a:t>
            </a:r>
            <a:r>
              <a:rPr kumimoji="1" lang="ko-KR" altLang="en-US" sz="2800" dirty="0"/>
              <a:t>을 띄우는 함수</a:t>
            </a:r>
            <a:r>
              <a:rPr kumimoji="1" lang="en-US" altLang="ko-KR" sz="2800" dirty="0"/>
              <a:t>(app/views.py)</a:t>
            </a:r>
          </a:p>
          <a:p>
            <a:endParaRPr kumimoji="1" lang="en-US" altLang="ko-KR" sz="2800" dirty="0"/>
          </a:p>
          <a:p>
            <a:pPr marL="0" indent="0">
              <a:buNone/>
            </a:pPr>
            <a:endParaRPr kumimoji="1" lang="en-US" altLang="ko-KR" sz="2800" dirty="0"/>
          </a:p>
          <a:p>
            <a:r>
              <a:rPr kumimoji="1" lang="en-US" altLang="ko-KR" sz="2800" dirty="0" err="1"/>
              <a:t>about.html</a:t>
            </a:r>
            <a:r>
              <a:rPr kumimoji="1" lang="ko-KR" altLang="en-US" sz="2800" dirty="0"/>
              <a:t>을 띄우는 함수</a:t>
            </a:r>
            <a:r>
              <a:rPr kumimoji="1" lang="en-US" altLang="ko-KR" sz="2800" dirty="0"/>
              <a:t>(app/views.py)</a:t>
            </a:r>
          </a:p>
          <a:p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count.html</a:t>
            </a:r>
            <a:r>
              <a:rPr kumimoji="1" lang="ko-KR" altLang="en-US" sz="2800" dirty="0"/>
              <a:t>에 전달할 함수</a:t>
            </a:r>
            <a:endParaRPr kumimoji="1" lang="en-US" altLang="ko-KR" sz="2800" dirty="0"/>
          </a:p>
          <a:p>
            <a:pPr lvl="1"/>
            <a:r>
              <a:rPr kumimoji="1" lang="en-US" altLang="ko-KR" sz="2400" dirty="0"/>
              <a:t>Home</a:t>
            </a:r>
            <a:r>
              <a:rPr kumimoji="1" lang="ko-KR" altLang="en-US" sz="2400" dirty="0"/>
              <a:t>에 </a:t>
            </a:r>
            <a:r>
              <a:rPr kumimoji="1" lang="ko-KR" altLang="en-US" sz="2400" dirty="0" err="1"/>
              <a:t>입력받은</a:t>
            </a:r>
            <a:r>
              <a:rPr kumimoji="1" lang="ko-KR" altLang="en-US" sz="2400" dirty="0"/>
              <a:t> 데이터 처리한 함수 받아 결과 출력</a:t>
            </a:r>
            <a:endParaRPr kumimoji="1" lang="en-US" altLang="ko-KR" sz="2400" dirty="0"/>
          </a:p>
          <a:p>
            <a:pPr marL="457200" lvl="1" indent="0">
              <a:buNone/>
            </a:pPr>
            <a:r>
              <a:rPr kumimoji="1" lang="en-US" altLang="ko-KR" sz="2400" dirty="0"/>
              <a:t>-&gt; </a:t>
            </a:r>
            <a:r>
              <a:rPr kumimoji="1" lang="ko-KR" altLang="en-US" sz="2400" dirty="0"/>
              <a:t>숫자를 세주는 함수</a:t>
            </a:r>
            <a:endParaRPr kumimoji="1"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CAD67-0D85-401D-BF71-ACCA1233BB68}"/>
              </a:ext>
            </a:extLst>
          </p:cNvPr>
          <p:cNvSpPr/>
          <p:nvPr/>
        </p:nvSpPr>
        <p:spPr>
          <a:xfrm>
            <a:off x="1109134" y="2397510"/>
            <a:ext cx="7553960" cy="8309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def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CDCAA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home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(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request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):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return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render(request, 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'</a:t>
            </a:r>
            <a:r>
              <a:rPr lang="en" altLang="ko-KR" sz="2400" dirty="0" err="1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home.html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'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6EA609-B27D-435B-89E3-B5BF14C38BD8}"/>
              </a:ext>
            </a:extLst>
          </p:cNvPr>
          <p:cNvSpPr/>
          <p:nvPr/>
        </p:nvSpPr>
        <p:spPr>
          <a:xfrm>
            <a:off x="1109134" y="3809656"/>
            <a:ext cx="7553960" cy="8309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def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DCDCAA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about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(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request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):</a:t>
            </a:r>
          </a:p>
          <a:p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    </a:t>
            </a:r>
            <a:r>
              <a:rPr lang="en" altLang="ko-KR" sz="2400" dirty="0">
                <a:solidFill>
                  <a:srgbClr val="C586C0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return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 render(request, 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'</a:t>
            </a:r>
            <a:r>
              <a:rPr lang="en" altLang="ko-KR" sz="2400" dirty="0" err="1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about.html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'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  <a:ea typeface="SpoqaHanSans" panose="020B0500000000000000" pitchFamily="34" charset="-128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poqaHanSans" panose="020B0500000000000000" pitchFamily="34" charset="-128"/>
              </a:rPr>
              <a:t>Wordcount -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만들어야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하는 </a:t>
            </a:r>
            <a:r>
              <a:rPr kumimoji="1" lang="en-US" altLang="ko-KR" dirty="0">
                <a:latin typeface="SpoqaHanSans" panose="020B0500000000000000" pitchFamily="34" charset="-128"/>
                <a:ea typeface="SpoqaHanSans" panose="020B0500000000000000" pitchFamily="34" charset="-128"/>
              </a:rPr>
              <a:t>URL(urls.py)</a:t>
            </a:r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home </a:t>
            </a:r>
            <a:r>
              <a:rPr kumimoji="1" lang="en-US" altLang="ko-KR" sz="2800" dirty="0" err="1"/>
              <a:t>url</a:t>
            </a:r>
            <a:r>
              <a:rPr kumimoji="1" lang="en-US" altLang="ko-KR" sz="2800" dirty="0"/>
              <a:t> </a:t>
            </a:r>
          </a:p>
          <a:p>
            <a:pPr marL="0" indent="0">
              <a:buNone/>
            </a:pPr>
            <a:r>
              <a:rPr kumimoji="1" lang="en-US" altLang="ko-KR" sz="2800" dirty="0"/>
              <a:t>-&gt; / (</a:t>
            </a:r>
            <a:r>
              <a:rPr kumimoji="1" lang="en-US" altLang="ko-KR" sz="2800" dirty="0">
                <a:hlinkClick r:id="rId3"/>
              </a:rPr>
              <a:t>www.wordcount.com</a:t>
            </a:r>
            <a:r>
              <a:rPr kumimoji="1" lang="en-US" altLang="ko-KR" sz="2800" dirty="0"/>
              <a:t>)</a:t>
            </a:r>
          </a:p>
          <a:p>
            <a:pPr marL="0" indent="0">
              <a:buNone/>
            </a:pPr>
            <a:endParaRPr kumimoji="1" lang="en-US" altLang="ko-KR" sz="2800" dirty="0"/>
          </a:p>
          <a:p>
            <a:r>
              <a:rPr kumimoji="1" lang="en-US" altLang="ko-KR" sz="2800" dirty="0"/>
              <a:t>about </a:t>
            </a:r>
            <a:r>
              <a:rPr kumimoji="1" lang="en-US" altLang="ko-KR" sz="2800" dirty="0" err="1"/>
              <a:t>url</a:t>
            </a:r>
            <a:r>
              <a:rPr kumimoji="1" lang="en-US" altLang="ko-KR" sz="2800" dirty="0"/>
              <a:t> </a:t>
            </a:r>
          </a:p>
          <a:p>
            <a:pPr marL="0" indent="0">
              <a:buNone/>
            </a:pPr>
            <a:r>
              <a:rPr kumimoji="1" lang="en-US" altLang="ko-KR" sz="2800" dirty="0"/>
              <a:t>-&gt; /about (</a:t>
            </a:r>
            <a:r>
              <a:rPr kumimoji="1" lang="en-US" altLang="ko-KR" sz="2800" dirty="0" err="1"/>
              <a:t>www.wordcount.com</a:t>
            </a:r>
            <a:r>
              <a:rPr kumimoji="1" lang="en-US" altLang="ko-KR" sz="2800" dirty="0"/>
              <a:t>/about)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count </a:t>
            </a:r>
            <a:r>
              <a:rPr kumimoji="1" lang="en-US" altLang="ko-KR" sz="2800" dirty="0" err="1"/>
              <a:t>url</a:t>
            </a:r>
            <a:endParaRPr kumimoji="1" lang="en-US" altLang="ko-KR" sz="2800" dirty="0"/>
          </a:p>
          <a:p>
            <a:pPr marL="0" indent="0">
              <a:buNone/>
            </a:pPr>
            <a:r>
              <a:rPr kumimoji="1" lang="en-US" altLang="ko-KR" sz="2800" dirty="0"/>
              <a:t>-&gt; /count (www.wordcount.com/count)</a:t>
            </a:r>
          </a:p>
        </p:txBody>
      </p:sp>
    </p:spTree>
    <p:extLst>
      <p:ext uri="{BB962C8B-B14F-4D97-AF65-F5344CB8AC3E}">
        <p14:creationId xmlns:p14="http://schemas.microsoft.com/office/powerpoint/2010/main" val="192065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10">
            <a:extLst>
              <a:ext uri="{FF2B5EF4-FFF2-40B4-BE49-F238E27FC236}">
                <a16:creationId xmlns:a16="http://schemas.microsoft.com/office/drawing/2014/main" id="{DBF169FA-7D6D-A642-87CD-E34DEE926D7D}"/>
              </a:ext>
            </a:extLst>
          </p:cNvPr>
          <p:cNvSpPr txBox="1"/>
          <p:nvPr/>
        </p:nvSpPr>
        <p:spPr>
          <a:xfrm>
            <a:off x="2401803" y="3045047"/>
            <a:ext cx="747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ko-KR" altLang="en-US" sz="6000" b="1" dirty="0">
                <a:latin typeface="Montserrat" pitchFamily="2" charset="0"/>
                <a:ea typeface="SpoqaHanSans" panose="020B0500000000000000" pitchFamily="34" charset="-128"/>
              </a:rPr>
              <a:t>템플릿 언어</a:t>
            </a:r>
            <a:endParaRPr kumimoji="1" lang="en-US" altLang="ko-KR" sz="6000" b="1" dirty="0">
              <a:latin typeface="Montserrat" pitchFamily="2" charset="0"/>
              <a:ea typeface="SpoqaHanSans" panose="020B0500000000000000" pitchFamily="34" charset="-128"/>
            </a:endParaRPr>
          </a:p>
        </p:txBody>
      </p:sp>
      <p:sp>
        <p:nvSpPr>
          <p:cNvPr id="4" name="직각 삼각형[R] 3">
            <a:extLst>
              <a:ext uri="{FF2B5EF4-FFF2-40B4-BE49-F238E27FC236}">
                <a16:creationId xmlns:a16="http://schemas.microsoft.com/office/drawing/2014/main" id="{3B32924F-C023-654D-ABB6-10562652124C}"/>
              </a:ext>
            </a:extLst>
          </p:cNvPr>
          <p:cNvSpPr/>
          <p:nvPr/>
        </p:nvSpPr>
        <p:spPr>
          <a:xfrm rot="10800000">
            <a:off x="1989177" y="2726846"/>
            <a:ext cx="308610" cy="297180"/>
          </a:xfrm>
          <a:prstGeom prst="rtTriangle">
            <a:avLst/>
          </a:prstGeom>
          <a:noFill/>
          <a:ln>
            <a:solidFill>
              <a:srgbClr val="F39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5" name="직각 삼각형[R] 4">
            <a:extLst>
              <a:ext uri="{FF2B5EF4-FFF2-40B4-BE49-F238E27FC236}">
                <a16:creationId xmlns:a16="http://schemas.microsoft.com/office/drawing/2014/main" id="{5DCBEC7A-C238-1B4E-8E7F-6C8614017623}"/>
              </a:ext>
            </a:extLst>
          </p:cNvPr>
          <p:cNvSpPr/>
          <p:nvPr/>
        </p:nvSpPr>
        <p:spPr>
          <a:xfrm rot="10800000" flipH="1">
            <a:off x="9894212" y="4148774"/>
            <a:ext cx="308610" cy="29718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9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5F1C-4B1E-FC4C-9D82-60DB8B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SpoqaHanSans" panose="020B0500000000000000" pitchFamily="34" charset="-128"/>
                <a:ea typeface="SpoqaHanSans" panose="020B0500000000000000" pitchFamily="34" charset="-128"/>
              </a:rPr>
              <a:t>템플릿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FE5F-7015-D347-86CD-D6500E9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템플릿 언어란</a:t>
            </a:r>
            <a:r>
              <a:rPr kumimoji="1" lang="en-US" altLang="ko-KR" sz="2800" dirty="0"/>
              <a:t>?</a:t>
            </a:r>
          </a:p>
          <a:p>
            <a:endParaRPr kumimoji="1" lang="en-US" altLang="ko-KR" sz="2800" dirty="0"/>
          </a:p>
          <a:p>
            <a:pPr lvl="1"/>
            <a:r>
              <a:rPr kumimoji="1" lang="en-US" altLang="ko-KR" sz="2400" dirty="0"/>
              <a:t>HTML</a:t>
            </a:r>
            <a:r>
              <a:rPr kumimoji="1" lang="ko-KR" altLang="en-US" sz="2400" dirty="0"/>
              <a:t> 안에서 쓰이는 </a:t>
            </a:r>
            <a:r>
              <a:rPr kumimoji="1" lang="en-US" altLang="ko-KR" sz="2400" dirty="0"/>
              <a:t>Django </a:t>
            </a:r>
            <a:r>
              <a:rPr kumimoji="1" lang="ko-KR" altLang="en-US" sz="2400" dirty="0"/>
              <a:t>제공 언어</a:t>
            </a:r>
            <a:endParaRPr kumimoji="1" lang="en-US" altLang="ko-KR" sz="2400" dirty="0"/>
          </a:p>
          <a:p>
            <a:pPr lvl="1"/>
            <a:endParaRPr kumimoji="1" lang="en-US" altLang="ko-KR" sz="2400" dirty="0"/>
          </a:p>
          <a:p>
            <a:pPr lvl="1"/>
            <a:r>
              <a:rPr kumimoji="1" lang="en-US" altLang="ko-KR" sz="2400" dirty="0"/>
              <a:t>HTML </a:t>
            </a:r>
            <a:r>
              <a:rPr kumimoji="1" lang="ko-KR" altLang="en-US" sz="2400" dirty="0"/>
              <a:t>안에 파이썬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변수 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문법을 쓰고 싶을 때 사용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279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Pages>88</Pages>
  <Words>2536</Words>
  <Characters>0</Characters>
  <Application>Microsoft Macintosh PowerPoint</Application>
  <DocSecurity>0</DocSecurity>
  <PresentationFormat>와이드스크린</PresentationFormat>
  <Lines>0</Lines>
  <Paragraphs>466</Paragraphs>
  <Slides>45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SpoqaHanSans Light</vt:lpstr>
      <vt:lpstr>Wingdings</vt:lpstr>
      <vt:lpstr>Arial</vt:lpstr>
      <vt:lpstr>Montserrat ExtraBold</vt:lpstr>
      <vt:lpstr>Montserrat</vt:lpstr>
      <vt:lpstr>SpoqaHanSans</vt:lpstr>
      <vt:lpstr>Consolas</vt:lpstr>
      <vt:lpstr>Menlo</vt:lpstr>
      <vt:lpstr>Office 테마</vt:lpstr>
      <vt:lpstr>PowerPoint 프레젠테이션</vt:lpstr>
      <vt:lpstr>PowerPoint 프레젠테이션</vt:lpstr>
      <vt:lpstr>PowerPoint 프레젠테이션</vt:lpstr>
      <vt:lpstr>Wordcount - 최종 완성본 미리보기</vt:lpstr>
      <vt:lpstr>Wordcount - 만들어야 하는 Templates</vt:lpstr>
      <vt:lpstr>Wordcount - 만들어야 하는 함수(views.py)</vt:lpstr>
      <vt:lpstr>Wordcount - 만들어야 하는 URL(urls.py)</vt:lpstr>
      <vt:lpstr>PowerPoint 프레젠테이션</vt:lpstr>
      <vt:lpstr>템플릿 언어</vt:lpstr>
      <vt:lpstr>템플릿 언어</vt:lpstr>
      <vt:lpstr>템플릿 언어</vt:lpstr>
      <vt:lpstr>템플릿 언어</vt:lpstr>
      <vt:lpstr>템플릿 언어</vt:lpstr>
      <vt:lpstr>템플릿 언어</vt:lpstr>
      <vt:lpstr>PowerPoint 프레젠테이션</vt:lpstr>
      <vt:lpstr>django의 기본원리</vt:lpstr>
      <vt:lpstr>django의 기본원리</vt:lpstr>
      <vt:lpstr>django의 기본원리</vt:lpstr>
      <vt:lpstr>Wordcount - 워드카운트 앱 생성</vt:lpstr>
      <vt:lpstr>Wordcount - project에 app의 존재 알리기</vt:lpstr>
      <vt:lpstr>Wordcount - Template 생성</vt:lpstr>
      <vt:lpstr>Wordcount -앱 기능 구현</vt:lpstr>
      <vt:lpstr>Wordcount - url 요청을 views에 연결하기</vt:lpstr>
      <vt:lpstr>Wordcount - url 요청을 views에 연결하기</vt:lpstr>
      <vt:lpstr>Wordcount - Django 서버 실행(중간점검)</vt:lpstr>
      <vt:lpstr>Wordcount - home.html 만들기</vt:lpstr>
      <vt:lpstr>Wordcount – form?</vt:lpstr>
      <vt:lpstr>Wordcount - home.html 만들기</vt:lpstr>
      <vt:lpstr>Wordcount - about.html 만들기</vt:lpstr>
      <vt:lpstr>Wordcount - about.html 만들기</vt:lpstr>
      <vt:lpstr>Wordcount - View 만들기</vt:lpstr>
      <vt:lpstr>Wordcount - URLconf 만들기</vt:lpstr>
      <vt:lpstr>Wordcount - 링크 연결</vt:lpstr>
      <vt:lpstr>Wordcount - Count.html 만들기</vt:lpstr>
      <vt:lpstr>Wordcount - home에서 데이터 받아 count 로 넘겨주기</vt:lpstr>
      <vt:lpstr>Wordcount - home에서 데이터 받아 count로 넘겨주기</vt:lpstr>
      <vt:lpstr>Wordcount - count 템플릿 작성</vt:lpstr>
      <vt:lpstr>Wordcount - count 함수 진화 시키기</vt:lpstr>
      <vt:lpstr>Wordcount - count 함수 진화 시키기</vt:lpstr>
      <vt:lpstr>Wordcount - count 함수 진화 시키기</vt:lpstr>
      <vt:lpstr>Wordcount - count 템플릿 완성</vt:lpstr>
      <vt:lpstr>Wordcount - count템플릿 완성</vt:lpstr>
      <vt:lpstr>Wordcount - 완성:)</vt:lpstr>
      <vt:lpstr>Wordcount - 완성:)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흥미 붙이기</dc:title>
  <dc:creator>배성현</dc:creator>
  <cp:lastModifiedBy>배성현</cp:lastModifiedBy>
  <cp:revision>394</cp:revision>
  <cp:lastPrinted>2018-07-30T19:39:30Z</cp:lastPrinted>
  <dcterms:modified xsi:type="dcterms:W3CDTF">2019-05-18T00:39:58Z</dcterms:modified>
</cp:coreProperties>
</file>