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6" r:id="rId15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75" r:id="rId25"/>
    <p:sldId id="264" r:id="rId26"/>
    <p:sldId id="265" r:id="rId27"/>
    <p:sldId id="270" r:id="rId28"/>
    <p:sldId id="273" r:id="rId29"/>
    <p:sldId id="271" r:id="rId30"/>
    <p:sldId id="272" r:id="rId31"/>
    <p:sldId id="274" r:id="rId32"/>
    <p:sldId id="268" r:id="rId33"/>
    <p:sldId id="266" r:id="rId34"/>
  </p:sldIdLst>
  <p:sldSz cx="12192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emf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7.png"></Relationship>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5393267" y="0"/>
            <a:ext cx="6798733" cy="6858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1_shape2"/>
          <p:cNvSpPr/>
          <p:nvPr/>
        </p:nvSpPr>
        <p:spPr>
          <a:xfrm>
            <a:off x="3914274" y="-7219"/>
            <a:ext cx="8277726" cy="6872438"/>
          </a:xfrm>
          <a:custGeom>
            <a:avLst/>
            <a:rect l="l" t="t" r="r" b="b"/>
            <a:pathLst>
              <a:path w="8277726" h="6872438">
                <a:moveTo>
                  <a:pt x="7064943" y="0"/>
                </a:moveTo>
                <a:lnTo>
                  <a:pt x="8277726" y="1212783"/>
                </a:lnTo>
                <a:lnTo>
                  <a:pt x="8277726" y="6872438"/>
                </a:lnTo>
                <a:lnTo>
                  <a:pt x="6862813" y="6872438"/>
                </a:lnTo>
                <a:lnTo>
                  <a:pt x="0" y="9625"/>
                </a:lnTo>
                <a:lnTo>
                  <a:pt x="7064943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0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7" name="layout10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10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11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1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7" name="layout11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11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1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3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1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-9626"/>
            <a:ext cx="7488456" cy="6882063"/>
          </a:xfrm>
          <a:custGeom>
            <a:avLst/>
            <a:rect l="l" t="t" r="r" b="b"/>
            <a:pathLst>
              <a:path w="7488456" h="6882063">
                <a:moveTo>
                  <a:pt x="1270535" y="0"/>
                </a:moveTo>
                <a:lnTo>
                  <a:pt x="0" y="9625"/>
                </a:lnTo>
                <a:lnTo>
                  <a:pt x="0" y="5313145"/>
                </a:lnTo>
                <a:lnTo>
                  <a:pt x="1568918" y="6882063"/>
                </a:lnTo>
                <a:lnTo>
                  <a:pt x="7488456" y="6882063"/>
                </a:lnTo>
                <a:lnTo>
                  <a:pt x="1270535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/>
            <a:endParaRPr>
              <a:latin typeface="나눔바른고딕"/>
              <a:ea typeface="나눔바른고딕"/>
            </a:endParaRPr>
          </a:p>
        </p:txBody>
      </p:sp>
      <p:sp>
        <p:nvSpPr>
          <p:cNvPr id="4" name="layout2_shape2"/>
          <p:cNvSpPr/>
          <p:nvPr/>
        </p:nvSpPr>
        <p:spPr>
          <a:xfrm>
            <a:off x="-1" y="4872955"/>
            <a:ext cx="2204185" cy="200429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나눔바른고딕"/>
              <a:ea typeface="나눔바른고딕"/>
            </a:endParaRPr>
          </a:p>
        </p:txBody>
      </p:sp>
      <p:sp>
        <p:nvSpPr>
          <p:cNvPr id="5" name="layout2_shape3"/>
          <p:cNvSpPr/>
          <p:nvPr/>
        </p:nvSpPr>
        <p:spPr>
          <a:xfrm rot="10800000">
            <a:off x="9355166" y="-1"/>
            <a:ext cx="2836834" cy="2579571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나눔바른고딕"/>
              <a:ea typeface="나눔바른고딕"/>
            </a:endParaRPr>
          </a:p>
        </p:txBody>
      </p:sp>
      <p:sp>
        <p:nvSpPr>
          <p:cNvPr id="6" name="layout2_shape4"/>
          <p:cNvSpPr/>
          <p:nvPr/>
        </p:nvSpPr>
        <p:spPr>
          <a:xfrm>
            <a:off x="10410633" y="356136"/>
            <a:ext cx="1596912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dist"/>
            <a:r>
              <a:rPr lang="en-US" altLang="ko-KR" sz="2400">
                <a:solidFill>
                  <a:schemeClr val="bg1"/>
                </a:solidFill>
                <a:latin typeface="나눔바른고딕"/>
                <a:ea typeface="나눔바른고딕"/>
              </a:rPr>
              <a:t>CONTENT</a:t>
            </a:r>
            <a:endParaRPr sz="24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7" name="layout2_picture1" descr="ca_r_1cr_grey.eps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20666" y="6485389"/>
            <a:ext cx="275631" cy="228600"/>
          </a:xfrm>
          <a:prstGeom prst="rect">
            <a:avLst/>
          </a:prstGeom>
        </p:spPr>
      </p:pic>
      <p:pic>
        <p:nvPicPr>
          <p:cNvPr id="8" name="layout2_picture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928" y="6497379"/>
            <a:ext cx="575424" cy="157689"/>
          </a:xfrm>
          <a:prstGeom prst="rect">
            <a:avLst/>
          </a:prstGeom>
        </p:spPr>
      </p:pic>
      <p:pic>
        <p:nvPicPr>
          <p:cNvPr id="9" name="layout2_picture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3488" y="6499585"/>
            <a:ext cx="377187" cy="1665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-9625"/>
            <a:ext cx="9904396" cy="6891689"/>
          </a:xfrm>
          <a:custGeom>
            <a:avLst/>
            <a:rect l="l" t="t" r="r" b="b"/>
            <a:pathLst>
              <a:path w="9904396" h="6891689">
                <a:moveTo>
                  <a:pt x="1953928" y="0"/>
                </a:moveTo>
                <a:lnTo>
                  <a:pt x="0" y="1953928"/>
                </a:lnTo>
                <a:lnTo>
                  <a:pt x="0" y="6882063"/>
                </a:lnTo>
                <a:lnTo>
                  <a:pt x="3137836" y="6891689"/>
                </a:lnTo>
                <a:lnTo>
                  <a:pt x="9904396" y="0"/>
                </a:lnTo>
                <a:lnTo>
                  <a:pt x="1953928" y="0"/>
                </a:lnTo>
                <a:close/>
              </a:path>
            </a:pathLst>
          </a:cu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2974206" y="-9624"/>
            <a:ext cx="9230628" cy="6891688"/>
          </a:xfrm>
          <a:custGeom>
            <a:avLst/>
            <a:rect l="l" t="t" r="r" b="b"/>
            <a:pathLst>
              <a:path w="9230628" h="6891688">
                <a:moveTo>
                  <a:pt x="6872438" y="0"/>
                </a:moveTo>
                <a:lnTo>
                  <a:pt x="9230628" y="0"/>
                </a:lnTo>
                <a:lnTo>
                  <a:pt x="9230628" y="4244741"/>
                </a:lnTo>
                <a:lnTo>
                  <a:pt x="6574056" y="6891688"/>
                </a:lnTo>
                <a:lnTo>
                  <a:pt x="0" y="6891688"/>
                </a:lnTo>
                <a:lnTo>
                  <a:pt x="6872438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5" name="layout3_shape3"/>
          <p:cNvSpPr/>
          <p:nvPr>
            <p:ph type="ctrTitle"/>
          </p:nvPr>
        </p:nvSpPr>
        <p:spPr>
          <a:xfrm>
            <a:off x="466825" y="2975002"/>
            <a:ext cx="6453739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/>
            <a:r>
              <a:rPr lang="ko-KR" altLang="en-US" sz="3200">
                <a:solidFill>
                  <a:schemeClr val="bg1"/>
                </a:solidFill>
              </a:rPr>
              <a:t>마스터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제목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스타일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편집</a:t>
            </a:r>
            <a:endParaRPr sz="3200">
              <a:solidFill>
                <a:schemeClr val="bg1"/>
              </a:solidFill>
            </a:endParaRPr>
          </a:p>
        </p:txBody>
      </p:sp>
      <p:grpSp>
        <p:nvGrpSpPr>
          <p:cNvPr id="6" name="layout3_group2"/>
          <p:cNvGrpSpPr>
            <a:grpSpLocks/>
          </p:cNvGrpSpPr>
          <p:nvPr/>
        </p:nvGrpSpPr>
        <p:grpSpPr>
          <a:xfrm>
            <a:off x="10594481" y="6437263"/>
            <a:ext cx="1376562" cy="228600"/>
            <a:chOff x="10594481" y="6437263"/>
            <a:chExt cx="1376562" cy="228600"/>
          </a:xfrm>
        </p:grpSpPr>
        <p:pic>
          <p:nvPicPr>
            <p:cNvPr id="7" name="layout3_picture1" descr="ca_r_1cr_grey.eps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4481" y="6437263"/>
              <a:ext cx="275631" cy="228600"/>
            </a:xfrm>
            <a:prstGeom prst="rect">
              <a:avLst/>
            </a:prstGeom>
          </p:spPr>
        </p:pic>
        <p:pic>
          <p:nvPicPr>
            <p:cNvPr id="8" name="layout3_picture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9743" y="6449253"/>
              <a:ext cx="575424" cy="157689"/>
            </a:xfrm>
            <a:prstGeom prst="rect">
              <a:avLst/>
            </a:prstGeom>
          </p:spPr>
        </p:pic>
        <p:pic>
          <p:nvPicPr>
            <p:cNvPr id="9" name="layout3_picture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93856" y="6439692"/>
              <a:ext cx="377187" cy="16659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layout4_group2"/>
          <p:cNvGrpSpPr>
            <a:grpSpLocks/>
          </p:cNvGrpSpPr>
          <p:nvPr/>
        </p:nvGrpSpPr>
        <p:grpSpPr>
          <a:xfrm>
            <a:off x="156210" y="6531610"/>
            <a:ext cx="12035790" cy="246380"/>
            <a:chOff x="156210" y="6531610"/>
            <a:chExt cx="12035790" cy="246380"/>
          </a:xfrm>
        </p:grpSpPr>
        <p:pic>
          <p:nvPicPr>
            <p:cNvPr id="4" name="layout4_picture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" y="6539865"/>
              <a:ext cx="275590" cy="228600"/>
            </a:xfrm>
            <a:prstGeom prst="rect">
              <a:avLst/>
            </a:prstGeom>
          </p:spPr>
        </p:pic>
        <p:pic>
          <p:nvPicPr>
            <p:cNvPr id="5" name="layout4_picture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650" y="6551930"/>
              <a:ext cx="575310" cy="157480"/>
            </a:xfrm>
            <a:prstGeom prst="rect">
              <a:avLst/>
            </a:prstGeom>
          </p:spPr>
        </p:pic>
        <p:pic>
          <p:nvPicPr>
            <p:cNvPr id="6" name="layout4_picture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810" y="6547485"/>
              <a:ext cx="377190" cy="166370"/>
            </a:xfrm>
            <a:prstGeom prst="rect">
              <a:avLst/>
            </a:prstGeom>
          </p:spPr>
        </p:pic>
        <p:sp>
          <p:nvSpPr>
            <p:cNvPr id="7" name="layout4_shape1"/>
            <p:cNvSpPr/>
            <p:nvPr/>
          </p:nvSpPr>
          <p:spPr>
            <a:xfrm>
              <a:off x="9519285" y="6531610"/>
              <a:ext cx="2672715" cy="246380"/>
            </a:xfrm>
            <a:prstGeom prst="rect">
              <a:avLst/>
            </a:prstGeom>
          </p:spPr>
          <p:txBody>
            <a:bodyPr wrap="square">
              <a:spAutoFit xmlns:a="http://schemas.openxmlformats.org/drawingml/2006/main"/>
            </a:bodyPr>
            <a:lstStyle/>
            <a:p>
              <a:pPr algn="l" marL="0" defTabSz="914400" latinLnBrk="1"/>
              <a:r>
                <a:rPr lang="en-US" altLang="ko-KR" sz="1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/>
                  <a:ea typeface="나눔바른고딕"/>
                  <a:cs typeface="+mn-cs"/>
                </a:rPr>
                <a:t>Digital Innovative Solutions for Businesses </a:t>
              </a:r>
              <a:endPara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/>
                <a:cs typeface="+mn-cs"/>
              </a:endParaRPr>
            </a:p>
          </p:txBody>
        </p:sp>
      </p:grpSp>
      <p:grpSp>
        <p:nvGrpSpPr>
          <p:cNvPr id="8" name="layout4_group3"/>
          <p:cNvGrpSpPr>
            <a:grpSpLocks/>
          </p:cNvGrpSpPr>
          <p:nvPr/>
        </p:nvGrpSpPr>
        <p:grpSpPr>
          <a:xfrm>
            <a:off x="3810" y="743585"/>
            <a:ext cx="12188190" cy="0"/>
            <a:chOff x="3810" y="743585"/>
            <a:chExt cx="12188190" cy="0"/>
          </a:xfrm>
        </p:grpSpPr>
        <p:cxnSp>
          <p:nvCxnSpPr>
            <p:cNvPr id="9" name="layout4_shape2"/>
            <p:cNvCxnSpPr/>
            <p:nvPr/>
          </p:nvCxnSpPr>
          <p:spPr>
            <a:xfrm>
              <a:off x="3810" y="743585"/>
              <a:ext cx="12188190" cy="0"/>
            </a:xfrm>
            <a:prstGeom prst="line">
              <a:avLst/>
            </a:prstGeom>
            <a:ln w="76200" cap="flat">
              <a:solidFill>
                <a:schemeClr val="tx1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ayout4_shape3"/>
            <p:cNvCxnSpPr/>
            <p:nvPr/>
          </p:nvCxnSpPr>
          <p:spPr>
            <a:xfrm>
              <a:off x="4771390" y="743585"/>
              <a:ext cx="2652395" cy="0"/>
            </a:xfrm>
            <a:prstGeom prst="line">
              <a:avLst/>
            </a:prstGeom>
            <a:ln w="76200" cap="flat">
              <a:solidFill>
                <a:srgbClr val="ff0000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layout4_shape4"/>
          <p:cNvSpPr/>
          <p:nvPr>
            <p:ph type="ctrTitle" idx="4294967295"/>
          </p:nvPr>
        </p:nvSpPr>
        <p:spPr>
          <a:xfrm>
            <a:off x="165735" y="167640"/>
            <a:ext cx="9144000" cy="461010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/>
            <a:endParaRPr sz="2400"/>
          </a:p>
        </p:txBody>
      </p:sp>
      <p:sp>
        <p:nvSpPr>
          <p:cNvPr id="12" name="layout4_shape5"/>
          <p:cNvSpPr/>
          <p:nvPr/>
        </p:nvSpPr>
        <p:spPr>
          <a:xfrm>
            <a:off x="5886450" y="6517005"/>
            <a:ext cx="419100" cy="328295"/>
          </a:xfrm>
          <a:prstGeom prst="rect">
            <a:avLst/>
          </a:prstGeom>
          <a:noFill/>
          <a:ln w="9525">
            <a:noFill/>
            <a:miter lim="800000"/>
          </a:ln>
          <a:effectLst xmlns:a="http://schemas.openxmlformats.org/drawingml/2006/main"/>
        </p:spPr>
        <p:txBody>
          <a:bodyPr wrap="none" lIns="0" rIns="0" anchor="ctr"/>
          <a:lstStyle/>
          <a:p>
            <a:pPr algn="ctr" marL="0" defTabSz="914400" latinLnBrk="1"/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- </a:t>
            </a:r>
            <a:fld type="slidenum" id="{4BEDD84E-25D4-4983-8AA1-2863C96F08D9}">
              <a:rPr 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‹#›</a:t>
            </a:fld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 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5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5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5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6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6" name="layout6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6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7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7" name="layout7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7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8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8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8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8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9" name="layout8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8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2021-03-05</a:t>
            </a:fld>
            <a:endParaRPr/>
          </a:p>
        </p:txBody>
      </p:sp>
      <p:sp>
        <p:nvSpPr>
          <p:cNvPr id="5" name="layout9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9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2021-03-05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/>
          <a:ea typeface="나눔바른고딕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나눔바른고딕"/>
          <a:ea typeface="나눔바른고딕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바른고딕"/>
          <a:ea typeface="나눔바른고딕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나눔바른고딕"/>
          <a:ea typeface="나눔바른고딕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8ae9ce09-9419-45ff-b1d3-861d0c349898.png"></Relationship><Relationship Id="rId3" Type="http://schemas.openxmlformats.org/officeDocument/2006/relationships/image" Target="../media/image33.png"></Relationship><Relationship Id="rId4" Type="http://schemas.openxmlformats.org/officeDocument/2006/relationships/slideLayout" Target="../slideLayouts/slideLayout4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fImage232331428467.png"></Relationship><Relationship Id="rId2" Type="http://schemas.openxmlformats.org/officeDocument/2006/relationships/image" Target="../media/fImage663862086334.png"></Relationship><Relationship Id="rId3" Type="http://schemas.openxmlformats.org/officeDocument/2006/relationships/image" Target="../media/fImage225922136500.png"></Relationship><Relationship Id="rId4" Type="http://schemas.openxmlformats.org/officeDocument/2006/relationships/image" Target="../media/fImage700372149169.png"></Relationship><Relationship Id="rId5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69792475724.png"></Relationship><Relationship Id="rId3" Type="http://schemas.openxmlformats.org/officeDocument/2006/relationships/image" Target="../media/fImage201942481478.png"></Relationship><Relationship Id="rId4" Type="http://schemas.openxmlformats.org/officeDocument/2006/relationships/image" Target="../media/fImage247512509358.png"></Relationship><Relationship Id="rId5" Type="http://schemas.openxmlformats.org/officeDocument/2006/relationships/image" Target="../media/fImage2207022546962.png"></Relationship><Relationship Id="rId6" Type="http://schemas.openxmlformats.org/officeDocument/2006/relationships/image" Target="../media/fImage247262554464.png"></Relationship><Relationship Id="rId7" Type="http://schemas.openxmlformats.org/officeDocument/2006/relationships/image" Target="../media/fImage19424260570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798082198145.png"></Relationship><Relationship Id="rId3" Type="http://schemas.openxmlformats.org/officeDocument/2006/relationships/image" Target="../media/fImage375652203281.png"></Relationship><Relationship Id="rId4" Type="http://schemas.openxmlformats.org/officeDocument/2006/relationships/image" Target="../media/fImage769362226827.png"></Relationship><Relationship Id="rId5" Type="http://schemas.openxmlformats.org/officeDocument/2006/relationships/image" Target="../media/fImage461422239961.png"></Relationship><Relationship Id="rId6" Type="http://schemas.openxmlformats.org/officeDocument/2006/relationships/image" Target="../media/fImage2316922449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306832362995.png"></Relationship><Relationship Id="rId3" Type="http://schemas.openxmlformats.org/officeDocument/2006/relationships/image" Target="../media/fImage356812371942.png"></Relationship><Relationship Id="rId4" Type="http://schemas.openxmlformats.org/officeDocument/2006/relationships/image" Target="../media/fImage279022394827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22692345436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491af78e-c52f-4f81-aa7c-2bb473ffb659.png"></Relationship><Relationship Id="rId7" Type="http://schemas.openxmlformats.org/officeDocument/2006/relationships/image" Target="../media/68ddce00-1afb-4756-80ee-6e64e2fe7c04.png"></Relationship><Relationship Id="rId8" Type="http://schemas.openxmlformats.org/officeDocument/2006/relationships/image" Target="../media/aba54099-efc8-405d-91fc-4030b22db794.png"></Relationship><Relationship Id="rId10" Type="http://schemas.openxmlformats.org/officeDocument/2006/relationships/image" Target="../media/fa2cb1e6-aad9-4fcd-a6fc-e6a047c0fc37.png"></Relationship><Relationship Id="rId2" Type="http://schemas.openxmlformats.org/officeDocument/2006/relationships/image" Target="../media/image25.png"></Relationship><Relationship Id="rId3" Type="http://schemas.openxmlformats.org/officeDocument/2006/relationships/image" Target="../media/image26.png"></Relationship><Relationship Id="rId4" Type="http://schemas.openxmlformats.org/officeDocument/2006/relationships/image" Target="../media/image27.png"></Relationship><Relationship Id="rId9" Type="http://schemas.openxmlformats.org/officeDocument/2006/relationships/image" Target="../media/image28.png"></Relationship><Relationship Id="rId11" Type="http://schemas.openxmlformats.org/officeDocument/2006/relationships/image" Target="../media/image30.png"></Relationship><Relationship Id="rId5" Type="http://schemas.openxmlformats.org/officeDocument/2006/relationships/image" Target="../media/image31.png"></Relationship><Relationship Id="rId12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33.png"></Relationship><Relationship Id="rId4" Type="http://schemas.openxmlformats.org/officeDocument/2006/relationships/image" Target="../media/image34.png"></Relationship><Relationship Id="rId5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12715321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2"/>
          <p:cNvSpPr/>
          <p:nvPr/>
        </p:nvSpPr>
        <p:spPr>
          <a:xfrm>
            <a:off x="368935" y="2460625"/>
            <a:ext cx="3030220" cy="1031240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000" b="1">
                <a:solidFill>
                  <a:schemeClr val="tx1">
                    <a:alpha val="100000"/>
                  </a:schemeClr>
                </a:solidFill>
                <a:ea typeface="+mn-cs"/>
              </a:rPr>
              <a:t>미니프로젝트</a:t>
            </a:r>
          </a:p>
          <a:p>
            <a:pPr algn="l" marL="0">
              <a:lnSpc>
                <a:spcPct val="100000"/>
              </a:lnSpc>
              <a:spcBef>
                <a:spcPts val="600"/>
              </a:spcBef>
              <a:buNone/>
            </a:pPr>
            <a:r>
              <a:rPr altLang="ko-KR" sz="3600" b="1">
                <a:latin typeface="맑은 고딕"/>
                <a:ea typeface="맑은 고딕"/>
              </a:rPr>
              <a:t>자바 수도 퀴즈게임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854133820654708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130" y="1492250"/>
            <a:ext cx="615315" cy="790575"/>
          </a:xfrm>
          <a:prstGeom prst="rect">
            <a:avLst/>
          </a:prstGeom>
        </p:spPr>
      </p:pic>
      <p:sp>
        <p:nvSpPr>
          <p:cNvPr id="4" name="nppt_168541338206547085"/>
          <p:cNvSpPr/>
          <p:nvPr>
            <p:ph type="ctrTitle" idx="4294967295"/>
          </p:nvPr>
        </p:nvSpPr>
        <p:spPr>
          <a:xfrm>
            <a:off x="2436495" y="960755"/>
            <a:ext cx="6842125" cy="461010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>
              <a:lnSpc>
                <a:spcPct val="90000"/>
              </a:lnSpc>
              <a:buNone/>
            </a:pP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j-cs"/>
              </a:rPr>
              <a:t># 기본 기능 요구사항 분석 Breakdown</a:t>
            </a:r>
          </a:p>
        </p:txBody>
      </p:sp>
      <p:sp>
        <p:nvSpPr>
          <p:cNvPr id="5" name="nppt_168541338206547086"/>
          <p:cNvSpPr/>
          <p:nvPr/>
        </p:nvSpPr>
        <p:spPr>
          <a:xfrm>
            <a:off x="2106930" y="1968500"/>
            <a:ext cx="2097405" cy="4291330"/>
          </a:xfrm>
          <a:prstGeom prst="roundRect">
            <a:avLst>
              <a:gd name="adj" fmla="val 7593"/>
            </a:avLst>
          </a:prstGeom>
          <a:solidFill>
            <a:schemeClr val="accent6">
              <a:lumMod val="60000"/>
              <a:lumOff val="40000"/>
            </a:schemeClr>
          </a:solidFill>
          <a:ln w="25400" cmpd="sng" cap="flat">
            <a:solidFill>
              <a:schemeClr val="accent6">
                <a:alpha val="100000"/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 xmlns:a="http://schemas.openxmlformats.org/drawingml/2006/main"/>
        </p:spPr>
        <p:txBody>
          <a:bodyPr anchor="t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Arial"/>
              </a:rPr>
              <a:t>첫 화면</a:t>
            </a:r>
          </a:p>
        </p:txBody>
      </p:sp>
      <p:sp>
        <p:nvSpPr>
          <p:cNvPr id="6" name="nppt_168541338206547090"/>
          <p:cNvSpPr/>
          <p:nvPr/>
        </p:nvSpPr>
        <p:spPr>
          <a:xfrm>
            <a:off x="2212340" y="2387600"/>
            <a:ext cx="1885950" cy="2419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* 일반 유저모드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- </a:t>
            </a:r>
            <a:r>
              <a:rPr altLang="ko-KR" sz="1400" b="1">
                <a:latin typeface="맑은 고딕"/>
                <a:ea typeface="맑은 고딕"/>
              </a:rPr>
              <a:t>로그인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(아이디,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 비밀번호</a:t>
            </a: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)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- </a:t>
            </a:r>
            <a:r>
              <a:rPr altLang="ko-KR" sz="14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회원가입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- </a:t>
            </a:r>
            <a:r>
              <a:rPr altLang="ko-KR" sz="14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아이디,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 비밀번호 찾기</a:t>
            </a:r>
          </a:p>
        </p:txBody>
      </p:sp>
      <p:sp>
        <p:nvSpPr>
          <p:cNvPr id="7" name="nppt_168541338206547094"/>
          <p:cNvSpPr/>
          <p:nvPr/>
        </p:nvSpPr>
        <p:spPr>
          <a:xfrm>
            <a:off x="8007350" y="1968500"/>
            <a:ext cx="2097405" cy="4291330"/>
          </a:xfrm>
          <a:prstGeom prst="roundRect">
            <a:avLst>
              <a:gd name="adj" fmla="val 7593"/>
            </a:avLst>
          </a:prstGeom>
          <a:solidFill>
            <a:schemeClr val="accent2">
              <a:lumMod val="40000"/>
              <a:lumOff val="60000"/>
            </a:schemeClr>
          </a:solidFill>
          <a:ln w="25400" cmpd="sng" cap="flat">
            <a:solidFill>
              <a:srgbClr val="5b9bd5">
                <a:alpha val="100000"/>
                <a:lumMod val="20000"/>
                <a:lumOff val="80000"/>
              </a:srgbClr>
            </a:solidFill>
            <a:prstDash val="solid"/>
            <a:round/>
            <a:headEnd type="none"/>
            <a:tailEnd type="none"/>
          </a:ln>
          <a:effectLst xmlns:a="http://schemas.openxmlformats.org/drawingml/2006/main"/>
        </p:spPr>
        <p:txBody>
          <a:bodyPr anchor="t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>관리자</a:t>
            </a:r>
          </a:p>
        </p:txBody>
      </p:sp>
      <p:sp>
        <p:nvSpPr>
          <p:cNvPr id="8" name="nppt_168541338206547098"/>
          <p:cNvSpPr/>
          <p:nvPr/>
        </p:nvSpPr>
        <p:spPr>
          <a:xfrm>
            <a:off x="8113395" y="3149600"/>
            <a:ext cx="1885950" cy="2305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+mn-ea"/>
                <a:ea typeface="+mn-ea"/>
              </a:rPr>
              <a:t>* 관리자모드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+mn-ea"/>
                <a:ea typeface="+mn-ea"/>
              </a:rPr>
              <a:t>- 회원관리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(아이디 삭제)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+mn-ea"/>
                <a:ea typeface="+mn-ea"/>
              </a:rPr>
              <a:t>- 퀴즈 관리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(문제 보기, 추가, 삭제)</a:t>
            </a:r>
          </a:p>
        </p:txBody>
      </p:sp>
      <p:sp>
        <p:nvSpPr>
          <p:cNvPr id="9" name="nppt_168541338206547110"/>
          <p:cNvSpPr/>
          <p:nvPr/>
        </p:nvSpPr>
        <p:spPr>
          <a:xfrm>
            <a:off x="2212340" y="4897755"/>
            <a:ext cx="1885950" cy="1257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- 아이디 찾기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(이름, 이메일 주소)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- 비밀번호 찾기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latin typeface="맑은 고딕"/>
                <a:ea typeface="맑은 고딕"/>
              </a:rPr>
              <a:t>(아이디)</a:t>
            </a:r>
          </a:p>
        </p:txBody>
      </p:sp>
      <p:sp>
        <p:nvSpPr>
          <p:cNvPr id="10" name="nppt_168541338206547114"/>
          <p:cNvSpPr/>
          <p:nvPr/>
        </p:nvSpPr>
        <p:spPr>
          <a:xfrm>
            <a:off x="4683760" y="1968500"/>
            <a:ext cx="2097405" cy="4291330"/>
          </a:xfrm>
          <a:prstGeom prst="roundRect">
            <a:avLst>
              <a:gd name="adj" fmla="val 7593"/>
            </a:avLst>
          </a:prstGeom>
          <a:solidFill>
            <a:srgbClr val="5b9bd5">
              <a:lumMod val="40000"/>
              <a:lumOff val="60000"/>
            </a:srgbClr>
          </a:solidFill>
          <a:ln w="25400" cmpd="sng" cap="flat">
            <a:solidFill>
              <a:srgbClr val="5b9bd5">
                <a:alpha val="100000"/>
                <a:lumMod val="20000"/>
                <a:lumOff val="80000"/>
              </a:srgbClr>
            </a:solidFill>
            <a:prstDash val="solid"/>
            <a:round/>
            <a:headEnd type="none"/>
            <a:tailEnd type="none"/>
          </a:ln>
          <a:effectLst xmlns:a="http://schemas.openxmlformats.org/drawingml/2006/main"/>
        </p:spPr>
        <p:txBody>
          <a:bodyPr anchor="t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lang="ko-KR" altLang="ko-KR" sz="1800" b="1">
                <a:solidFill>
                  <a:srgbClr val="262626"/>
                </a:solidFill>
                <a:ea typeface="Arial"/>
              </a:rPr>
              <a:t>회원가입</a:t>
            </a:r>
          </a:p>
        </p:txBody>
      </p:sp>
      <p:sp>
        <p:nvSpPr>
          <p:cNvPr id="11" name="nppt_168541338206547118"/>
          <p:cNvSpPr/>
          <p:nvPr/>
        </p:nvSpPr>
        <p:spPr>
          <a:xfrm>
            <a:off x="4808855" y="2827655"/>
            <a:ext cx="1847850" cy="29495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>- 아이디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비밀번호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이름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이메일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- 휴대폰 번호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/>
            </a:r>
          </a:p>
        </p:txBody>
      </p:sp>
      <p:sp>
        <p:nvSpPr>
          <p:cNvPr id="12" name="nppt_168541338206549435"/>
          <p:cNvSpPr/>
          <p:nvPr/>
        </p:nvSpPr>
        <p:spPr>
          <a:xfrm rot="5400000">
            <a:off x="3030855" y="4684395"/>
            <a:ext cx="346710" cy="2724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sp>
        <p:nvSpPr>
          <p:cNvPr id="13" name="nppt_168541338206555033"/>
          <p:cNvSpPr/>
          <p:nvPr/>
        </p:nvSpPr>
        <p:spPr>
          <a:xfrm>
            <a:off x="7142480" y="39338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grpSp>
        <p:nvGrpSpPr>
          <p:cNvPr id="14" name="nppt_168541338206560837"/>
          <p:cNvGrpSpPr>
            <a:grpSpLocks/>
          </p:cNvGrpSpPr>
          <p:nvPr/>
        </p:nvGrpSpPr>
        <p:grpSpPr>
          <a:xfrm>
            <a:off x="7488555" y="1689735"/>
            <a:ext cx="647700" cy="641985"/>
            <a:chOff x="7488555" y="1689735"/>
            <a:chExt cx="647700" cy="641985"/>
          </a:xfrm>
        </p:grpSpPr>
        <p:pic>
          <p:nvPicPr>
            <p:cNvPr id="15" name="nppt_16854133820656038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5080" y="1689735"/>
              <a:ext cx="371475" cy="371475"/>
            </a:xfrm>
            <a:prstGeom prst="rect">
              <a:avLst/>
            </a:prstGeom>
          </p:spPr>
        </p:pic>
        <p:sp>
          <p:nvSpPr>
            <p:cNvPr id="16" name="nppt_168541338206560387"/>
            <p:cNvSpPr/>
            <p:nvPr/>
          </p:nvSpPr>
          <p:spPr>
            <a:xfrm>
              <a:off x="7488555" y="2090420"/>
              <a:ext cx="647700" cy="241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 xmlns:a="http://schemas.openxmlformats.org/drawingml/2006/main"/>
            </a:bodyPr>
            <a:lstStyle>
              <a:lvl1pPr>
                <a:defRPr sz="1200">
                  <a:solidFill>
                    <a:schemeClr val="tx1"/>
                  </a:solidFill>
                  <a:latin typeface="Barclays"/>
                  <a:ea typeface="ＭＳ Ｐゴシック"/>
                  <a:cs typeface="ＭＳ Ｐゴシック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5pPr>
              <a:lvl6pPr marL="25146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6pPr>
              <a:lvl7pPr marL="29718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7pPr>
              <a:lvl8pPr marL="34290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8pPr>
              <a:lvl9pPr marL="3886200" indent="-228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Barclays"/>
                  <a:ea typeface="ＭＳ Ｐゴシック"/>
                </a:defRPr>
              </a:lvl9pPr>
            </a:lstStyle>
            <a:p>
              <a:pPr algn="ctr" marL="0">
                <a:lnSpc>
                  <a:spcPct val="100000"/>
                </a:lnSpc>
                <a:buNone/>
              </a:pPr>
              <a:r>
                <a:rPr lang="ko-KR" altLang="ko-KR" sz="1000" b="1">
                  <a:solidFill>
                    <a:srgbClr val="22475c"/>
                  </a:solidFill>
                  <a:ea typeface="ＭＳ Ｐゴシック"/>
                </a:rPr>
                <a:t>관리자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15554"/>
          <p:cNvSpPr/>
          <p:nvPr>
            <p:ph type="ctrTitle"/>
          </p:nvPr>
        </p:nvSpPr>
        <p:spPr>
          <a:xfrm>
            <a:off x="714375" y="2613025"/>
            <a:ext cx="4800600" cy="46101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IV.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주요 기능 실행 화면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16508_19796968/fImage23233142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6250" y="2189480"/>
            <a:ext cx="3715385" cy="273939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507615" y="906780"/>
            <a:ext cx="6012815" cy="5842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그인 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및 회원가입 기능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화면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16508_19796968/fImage6638620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7270" y="1749425"/>
            <a:ext cx="1677670" cy="1302385"/>
          </a:xfrm>
          <a:prstGeom prst="rect"/>
          <a:noFill/>
        </p:spPr>
      </p:pic>
      <p:cxnSp>
        <p:nvCxnSpPr>
          <p:cNvPr id="5" name="도형 4"/>
          <p:cNvCxnSpPr>
            <a:stCxn id="2" idx="3"/>
            <a:endCxn id="4" idx="1"/>
          </p:cNvCxnSpPr>
          <p:nvPr/>
        </p:nvCxnSpPr>
        <p:spPr>
          <a:xfrm rot="0" flipV="1">
            <a:off x="4191000" y="2400300"/>
            <a:ext cx="1906905" cy="11588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 rot="0">
            <a:off x="4576445" y="2453640"/>
            <a:ext cx="132016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로그인 </a:t>
            </a:r>
            <a:r>
              <a:rPr sz="1400">
                <a:latin typeface="맑은 고딕" charset="0"/>
                <a:ea typeface="맑은 고딕" charset="0"/>
              </a:rPr>
              <a:t>실패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>
            <a:stCxn id="2" idx="3"/>
          </p:cNvCxnSpPr>
          <p:nvPr/>
        </p:nvCxnSpPr>
        <p:spPr>
          <a:xfrm rot="0" flipV="1">
            <a:off x="4191000" y="3528695"/>
            <a:ext cx="4088765" cy="304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6813550" y="3556000"/>
            <a:ext cx="192278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회원가입 </a:t>
            </a:r>
            <a:r>
              <a:rPr lang="ko-KR" sz="1400">
                <a:latin typeface="맑은 고딕" charset="0"/>
                <a:ea typeface="맑은 고딕" charset="0"/>
              </a:rPr>
              <a:t>클릭시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User/AppData/Roaming/PolarisOffice/ETemp/16508_19796968/fImage225922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82660" y="1678940"/>
            <a:ext cx="2254250" cy="2550795"/>
          </a:xfrm>
          <a:prstGeom prst="rect"/>
          <a:noFill/>
        </p:spPr>
      </p:pic>
      <p:pic>
        <p:nvPicPr>
          <p:cNvPr id="10" name="그림 9" descr="C:/Users/User/AppData/Roaming/PolarisOffice/ETemp/16508_19796968/fImage7003721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2325" y="4772025"/>
            <a:ext cx="2395855" cy="1809115"/>
          </a:xfrm>
          <a:prstGeom prst="rect"/>
          <a:noFill/>
        </p:spPr>
      </p:pic>
      <p:cxnSp>
        <p:nvCxnSpPr>
          <p:cNvPr id="11" name="도형 10"/>
          <p:cNvCxnSpPr>
            <a:stCxn id="2" idx="3"/>
          </p:cNvCxnSpPr>
          <p:nvPr/>
        </p:nvCxnSpPr>
        <p:spPr>
          <a:xfrm rot="0">
            <a:off x="4191000" y="3558540"/>
            <a:ext cx="4295140" cy="20612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3"/>
          <p:cNvSpPr txBox="1">
            <a:spLocks/>
          </p:cNvSpPr>
          <p:nvPr/>
        </p:nvSpPr>
        <p:spPr>
          <a:xfrm rot="0">
            <a:off x="5078095" y="4779010"/>
            <a:ext cx="192278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관리자 </a:t>
            </a:r>
            <a:r>
              <a:rPr lang="ko-KR" sz="1400">
                <a:latin typeface="맑은 고딕" charset="0"/>
                <a:ea typeface="맑은 고딕" charset="0"/>
              </a:rPr>
              <a:t>모드 로그인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41"/>
          <p:cNvSpPr>
            <a:spLocks/>
          </p:cNvSpPr>
          <p:nvPr/>
        </p:nvSpPr>
        <p:spPr>
          <a:xfrm rot="0">
            <a:off x="2507615" y="901065"/>
            <a:ext cx="5837555" cy="5842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 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화면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42" descr="C:/Users/User/AppData/Roaming/PolarisOffice/ETemp/16508_19796968/fImage1697924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215" y="2370455"/>
            <a:ext cx="3077210" cy="2364740"/>
          </a:xfrm>
          <a:prstGeom prst="rect"/>
          <a:noFill/>
        </p:spPr>
      </p:pic>
      <p:pic>
        <p:nvPicPr>
          <p:cNvPr id="5" name="그림 43" descr="C:/Users/User/AppData/Roaming/PolarisOffice/ETemp/16508_19796968/fImage20194248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8600" y="1572260"/>
            <a:ext cx="2401570" cy="1778635"/>
          </a:xfrm>
          <a:prstGeom prst="rect"/>
          <a:noFill/>
        </p:spPr>
      </p:pic>
      <p:cxnSp>
        <p:nvCxnSpPr>
          <p:cNvPr id="6" name="도형 44"/>
          <p:cNvCxnSpPr>
            <a:stCxn id="4" idx="3"/>
            <a:endCxn id="5" idx="1"/>
          </p:cNvCxnSpPr>
          <p:nvPr/>
        </p:nvCxnSpPr>
        <p:spPr>
          <a:xfrm rot="0" flipV="1">
            <a:off x="3653790" y="2461260"/>
            <a:ext cx="1655445" cy="10915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45" descr="C:/Users/User/AppData/Roaming/PolarisOffice/ETemp/16508_19796968/fImage24751250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9235" y="3676015"/>
            <a:ext cx="2536190" cy="2524760"/>
          </a:xfrm>
          <a:prstGeom prst="rect"/>
          <a:noFill/>
        </p:spPr>
      </p:pic>
      <p:cxnSp>
        <p:nvCxnSpPr>
          <p:cNvPr id="8" name="도형 46"/>
          <p:cNvCxnSpPr>
            <a:stCxn id="4" idx="3"/>
            <a:endCxn id="7" idx="1"/>
          </p:cNvCxnSpPr>
          <p:nvPr/>
        </p:nvCxnSpPr>
        <p:spPr>
          <a:xfrm rot="0">
            <a:off x="3653790" y="3552190"/>
            <a:ext cx="1656080" cy="13862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47"/>
          <p:cNvSpPr txBox="1">
            <a:spLocks/>
          </p:cNvSpPr>
          <p:nvPr/>
        </p:nvSpPr>
        <p:spPr>
          <a:xfrm rot="0">
            <a:off x="3827145" y="2567940"/>
            <a:ext cx="132016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회원관리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48"/>
          <p:cNvSpPr txBox="1">
            <a:spLocks/>
          </p:cNvSpPr>
          <p:nvPr/>
        </p:nvSpPr>
        <p:spPr>
          <a:xfrm rot="0">
            <a:off x="3719830" y="4241165"/>
            <a:ext cx="132016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문제관리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1" name="그림 49" descr="C:/Users/User/AppData/Roaming/PolarisOffice/ETemp/16508_19796968/fImage220702254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0555" y="2221865"/>
            <a:ext cx="2309495" cy="1709420"/>
          </a:xfrm>
          <a:prstGeom prst="rect"/>
          <a:noFill/>
        </p:spPr>
      </p:pic>
      <p:pic>
        <p:nvPicPr>
          <p:cNvPr id="12" name="그림 50" descr="C:/Users/User/AppData/Roaming/PolarisOffice/ETemp/16508_19796968/fImage24726255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720" y="4207510"/>
            <a:ext cx="2015490" cy="2357120"/>
          </a:xfrm>
          <a:prstGeom prst="rect"/>
          <a:noFill/>
        </p:spPr>
      </p:pic>
      <p:cxnSp>
        <p:nvCxnSpPr>
          <p:cNvPr id="13" name="도형 51"/>
          <p:cNvCxnSpPr>
            <a:stCxn id="7" idx="3"/>
            <a:endCxn id="12" idx="1"/>
          </p:cNvCxnSpPr>
          <p:nvPr/>
        </p:nvCxnSpPr>
        <p:spPr>
          <a:xfrm rot="0">
            <a:off x="7844790" y="4937760"/>
            <a:ext cx="1726565" cy="448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52"/>
          <p:cNvCxnSpPr>
            <a:stCxn id="7" idx="3"/>
            <a:endCxn id="11" idx="1"/>
          </p:cNvCxnSpPr>
          <p:nvPr/>
        </p:nvCxnSpPr>
        <p:spPr>
          <a:xfrm rot="0" flipV="1">
            <a:off x="7844790" y="3075940"/>
            <a:ext cx="1676400" cy="18624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54"/>
          <p:cNvSpPr txBox="1">
            <a:spLocks/>
          </p:cNvSpPr>
          <p:nvPr/>
        </p:nvSpPr>
        <p:spPr>
          <a:xfrm rot="0">
            <a:off x="7934325" y="5235575"/>
            <a:ext cx="20396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문제 </a:t>
            </a:r>
            <a:r>
              <a:rPr lang="ko-KR" sz="1400">
                <a:latin typeface="맑은 고딕" charset="0"/>
                <a:ea typeface="맑은 고딕" charset="0"/>
              </a:rPr>
              <a:t>추가 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데이터 베이스와 연동하여 테이블에 문제를 추가 할 수 </a:t>
            </a:r>
            <a:r>
              <a:rPr lang="ko-KR" sz="1400">
                <a:latin typeface="맑은 고딕" charset="0"/>
                <a:ea typeface="맑은 고딕" charset="0"/>
              </a:rPr>
              <a:t>있음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7" name="그림 55" descr="C:/Users/User/AppData/Roaming/PolarisOffice/ETemp/16508_19796968/fImage19424260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4525" y="705485"/>
            <a:ext cx="2296160" cy="1379855"/>
          </a:xfrm>
          <a:prstGeom prst="rect"/>
          <a:noFill/>
        </p:spPr>
      </p:pic>
      <p:cxnSp>
        <p:nvCxnSpPr>
          <p:cNvPr id="18" name="도형 56"/>
          <p:cNvCxnSpPr>
            <a:stCxn id="5" idx="3"/>
            <a:endCxn id="17" idx="1"/>
          </p:cNvCxnSpPr>
          <p:nvPr/>
        </p:nvCxnSpPr>
        <p:spPr>
          <a:xfrm rot="0" flipV="1">
            <a:off x="7709535" y="1395095"/>
            <a:ext cx="1825625" cy="1066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57"/>
          <p:cNvSpPr txBox="1">
            <a:spLocks/>
          </p:cNvSpPr>
          <p:nvPr/>
        </p:nvSpPr>
        <p:spPr>
          <a:xfrm rot="0">
            <a:off x="7533640" y="974725"/>
            <a:ext cx="20396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회원 </a:t>
            </a:r>
            <a:r>
              <a:rPr lang="ko-KR" sz="1400">
                <a:latin typeface="맑은 고딕" charset="0"/>
                <a:ea typeface="맑은 고딕" charset="0"/>
              </a:rPr>
              <a:t>삭제는 데이터베이스에 연동하여 delete쿼리문으로 </a:t>
            </a:r>
            <a:r>
              <a:rPr lang="ko-KR" sz="1400">
                <a:latin typeface="맑은 고딕" charset="0"/>
                <a:ea typeface="맑은 고딕" charset="0"/>
              </a:rPr>
              <a:t>맞는 회원을 </a:t>
            </a:r>
            <a:r>
              <a:rPr lang="ko-KR" sz="1400">
                <a:latin typeface="맑은 고딕" charset="0"/>
                <a:ea typeface="맑은 고딕" charset="0"/>
              </a:rPr>
              <a:t>삭제하게 됨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4" descr="C:/Users/User/AppData/Roaming/PolarisOffice/ETemp/16508_19796968/fImage7980821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745" y="4772660"/>
            <a:ext cx="1638935" cy="1938020"/>
          </a:xfrm>
          <a:prstGeom prst="rect"/>
          <a:noFill/>
        </p:spPr>
      </p:pic>
      <p:pic>
        <p:nvPicPr>
          <p:cNvPr id="4" name="그림 15" descr="C:/Users/User/AppData/Roaming/PolarisOffice/ETemp/16508_19796968/fImage37565220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60420" y="1517650"/>
            <a:ext cx="3507740" cy="2261235"/>
          </a:xfrm>
          <a:prstGeom prst="rect"/>
          <a:noFill/>
        </p:spPr>
      </p:pic>
      <p:cxnSp>
        <p:nvCxnSpPr>
          <p:cNvPr id="5" name="도형 16"/>
          <p:cNvCxnSpPr/>
          <p:nvPr/>
        </p:nvCxnSpPr>
        <p:spPr>
          <a:xfrm rot="0" flipH="1">
            <a:off x="1318895" y="3778250"/>
            <a:ext cx="3795395" cy="9950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7" descr="C:/Users/User/AppData/Roaming/PolarisOffice/ETemp/16508_19796968/fImage76936222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6610" y="4824730"/>
            <a:ext cx="1622425" cy="1886585"/>
          </a:xfrm>
          <a:prstGeom prst="rect"/>
          <a:noFill/>
        </p:spPr>
      </p:pic>
      <p:pic>
        <p:nvPicPr>
          <p:cNvPr id="7" name="그림 18" descr="C:/Users/User/AppData/Roaming/PolarisOffice/ETemp/16508_19796968/fImage46142223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8955" y="4658360"/>
            <a:ext cx="1879600" cy="1922780"/>
          </a:xfrm>
          <a:prstGeom prst="rect"/>
          <a:noFill/>
        </p:spPr>
      </p:pic>
      <p:pic>
        <p:nvPicPr>
          <p:cNvPr id="8" name="그림 19" descr="C:/Users/User/AppData/Roaming/PolarisOffice/ETemp/16508_19796968/fImage23169224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75705" y="4772025"/>
            <a:ext cx="1859280" cy="1941195"/>
          </a:xfrm>
          <a:prstGeom prst="rect"/>
          <a:noFill/>
        </p:spPr>
      </p:pic>
      <p:cxnSp>
        <p:nvCxnSpPr>
          <p:cNvPr id="9" name="도형 20"/>
          <p:cNvCxnSpPr/>
          <p:nvPr/>
        </p:nvCxnSpPr>
        <p:spPr>
          <a:xfrm rot="0" flipH="1">
            <a:off x="4167505" y="3778250"/>
            <a:ext cx="946785" cy="10471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21"/>
          <p:cNvCxnSpPr/>
          <p:nvPr/>
        </p:nvCxnSpPr>
        <p:spPr>
          <a:xfrm rot="0">
            <a:off x="5113655" y="3778250"/>
            <a:ext cx="2091690" cy="9944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22"/>
          <p:cNvCxnSpPr/>
          <p:nvPr/>
        </p:nvCxnSpPr>
        <p:spPr>
          <a:xfrm rot="0">
            <a:off x="5113655" y="3778250"/>
            <a:ext cx="5245100" cy="8807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23"/>
          <p:cNvSpPr txBox="1">
            <a:spLocks/>
          </p:cNvSpPr>
          <p:nvPr/>
        </p:nvSpPr>
        <p:spPr>
          <a:xfrm rot="0">
            <a:off x="640715" y="4137025"/>
            <a:ext cx="198183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나의 </a:t>
            </a:r>
            <a:r>
              <a:rPr lang="ko-KR" sz="1200">
                <a:latin typeface="맑은 고딕" charset="0"/>
                <a:ea typeface="맑은 고딕" charset="0"/>
              </a:rPr>
              <a:t>회원정보 클릭시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정보 확인 가능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4"/>
          <p:cNvSpPr txBox="1">
            <a:spLocks/>
          </p:cNvSpPr>
          <p:nvPr/>
        </p:nvSpPr>
        <p:spPr>
          <a:xfrm rot="0">
            <a:off x="2954655" y="4295140"/>
            <a:ext cx="19818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나의 </a:t>
            </a:r>
            <a:r>
              <a:rPr lang="ko-KR" sz="1200">
                <a:latin typeface="맑은 고딕" charset="0"/>
                <a:ea typeface="맑은 고딕" charset="0"/>
              </a:rPr>
              <a:t>누적점수 </a:t>
            </a:r>
            <a:r>
              <a:rPr lang="ko-KR" sz="1200">
                <a:latin typeface="맑은 고딕" charset="0"/>
                <a:ea typeface="맑은 고딕" charset="0"/>
              </a:rPr>
              <a:t>확인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5"/>
          <p:cNvSpPr txBox="1">
            <a:spLocks/>
          </p:cNvSpPr>
          <p:nvPr/>
        </p:nvSpPr>
        <p:spPr>
          <a:xfrm rot="0">
            <a:off x="5735955" y="4307205"/>
            <a:ext cx="198183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게임시작시 난이도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선택 가능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6"/>
          <p:cNvSpPr txBox="1">
            <a:spLocks/>
          </p:cNvSpPr>
          <p:nvPr/>
        </p:nvSpPr>
        <p:spPr>
          <a:xfrm rot="0">
            <a:off x="9557385" y="4296410"/>
            <a:ext cx="19818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랭킹  </a:t>
            </a:r>
            <a:r>
              <a:rPr lang="ko-KR" sz="1200">
                <a:latin typeface="맑은 고딕" charset="0"/>
                <a:ea typeface="맑은 고딕" charset="0"/>
              </a:rPr>
              <a:t>확인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27"/>
          <p:cNvSpPr txBox="1">
            <a:spLocks/>
          </p:cNvSpPr>
          <p:nvPr/>
        </p:nvSpPr>
        <p:spPr>
          <a:xfrm rot="0">
            <a:off x="7721600" y="1814195"/>
            <a:ext cx="198183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화면이 </a:t>
            </a:r>
            <a:r>
              <a:rPr lang="ko-KR" sz="1200">
                <a:latin typeface="맑은 고딕" charset="0"/>
                <a:ea typeface="맑은 고딕" charset="0"/>
              </a:rPr>
              <a:t>바뀔시 정</a:t>
            </a:r>
            <a:r>
              <a:rPr lang="ko-KR" sz="1200">
                <a:latin typeface="맑은 고딕" charset="0"/>
                <a:ea typeface="맑은 고딕" charset="0"/>
              </a:rPr>
              <a:t>보 전달은 </a:t>
            </a:r>
            <a:r>
              <a:rPr lang="ko-KR" sz="1200">
                <a:latin typeface="맑은 고딕" charset="0"/>
                <a:ea typeface="맑은 고딕" charset="0"/>
              </a:rPr>
              <a:t/>
            </a:r>
            <a:br>
              <a:rPr lang="ko-KR" sz="1200">
                <a:latin typeface="맑은 고딕" charset="0"/>
                <a:ea typeface="맑은 고딕" charset="0"/>
              </a:rPr>
            </a:b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7" name="도형 39"/>
          <p:cNvSpPr>
            <a:spLocks/>
          </p:cNvSpPr>
          <p:nvPr/>
        </p:nvSpPr>
        <p:spPr>
          <a:xfrm rot="0">
            <a:off x="2507615" y="901065"/>
            <a:ext cx="5837555" cy="5842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유저 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 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화면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1" descr="C:/Users/User/AppData/Roaming/PolarisOffice/ETemp/16508_19796968/fImage30683236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040" y="2600960"/>
            <a:ext cx="3857625" cy="2567940"/>
          </a:xfrm>
          <a:prstGeom prst="rect"/>
          <a:noFill/>
        </p:spPr>
      </p:pic>
      <p:pic>
        <p:nvPicPr>
          <p:cNvPr id="3" name="그림 32" descr="C:/Users/User/AppData/Roaming/PolarisOffice/ETemp/16508_19796968/fImage35681237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2345" y="934720"/>
            <a:ext cx="3732530" cy="2540635"/>
          </a:xfrm>
          <a:prstGeom prst="rect"/>
          <a:noFill/>
        </p:spPr>
      </p:pic>
      <p:cxnSp>
        <p:nvCxnSpPr>
          <p:cNvPr id="4" name="도형 33"/>
          <p:cNvCxnSpPr/>
          <p:nvPr/>
        </p:nvCxnSpPr>
        <p:spPr>
          <a:xfrm rot="0" flipV="1">
            <a:off x="4039235" y="2263775"/>
            <a:ext cx="3301365" cy="1770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34" descr="C:/Users/User/AppData/Roaming/PolarisOffice/ETemp/16508_19796968/fImage279022394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4885" y="4180205"/>
            <a:ext cx="3587115" cy="2451735"/>
          </a:xfrm>
          <a:prstGeom prst="rect"/>
          <a:noFill/>
        </p:spPr>
      </p:pic>
      <p:cxnSp>
        <p:nvCxnSpPr>
          <p:cNvPr id="6" name="도형 35"/>
          <p:cNvCxnSpPr>
            <a:endCxn id="5" idx="1"/>
          </p:cNvCxnSpPr>
          <p:nvPr/>
        </p:nvCxnSpPr>
        <p:spPr>
          <a:xfrm rot="0">
            <a:off x="4039235" y="4050030"/>
            <a:ext cx="3296285" cy="13563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36"/>
          <p:cNvSpPr txBox="1">
            <a:spLocks/>
          </p:cNvSpPr>
          <p:nvPr/>
        </p:nvSpPr>
        <p:spPr>
          <a:xfrm rot="0">
            <a:off x="4332605" y="2442845"/>
            <a:ext cx="256286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힌트보</a:t>
            </a:r>
            <a:r>
              <a:rPr lang="ko-KR" sz="1100">
                <a:latin typeface="맑은 고딕" charset="0"/>
                <a:ea typeface="맑은 고딕" charset="0"/>
              </a:rPr>
              <a:t>기 </a:t>
            </a:r>
            <a:r>
              <a:rPr lang="ko-KR" sz="1100">
                <a:latin typeface="맑은 고딕" charset="0"/>
                <a:ea typeface="맑은 고딕" charset="0"/>
              </a:rPr>
              <a:t>클릭시 자음</a:t>
            </a:r>
            <a:r>
              <a:rPr lang="ko-KR" sz="1100">
                <a:latin typeface="맑은 고딕" charset="0"/>
                <a:ea typeface="맑은 고딕" charset="0"/>
              </a:rPr>
              <a:t>힌트를 보여줌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7"/>
          <p:cNvSpPr txBox="1">
            <a:spLocks/>
          </p:cNvSpPr>
          <p:nvPr/>
        </p:nvSpPr>
        <p:spPr>
          <a:xfrm rot="0">
            <a:off x="4300855" y="4919980"/>
            <a:ext cx="2145030" cy="1017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정답 </a:t>
            </a:r>
            <a:r>
              <a:rPr lang="ko-KR" sz="1200">
                <a:latin typeface="맑은 고딕" charset="0"/>
                <a:ea typeface="맑은 고딕" charset="0"/>
              </a:rPr>
              <a:t>입력시 자동으로 정답과 오답이 카운트 됨</a:t>
            </a:r>
            <a:r>
              <a:rPr lang="ko-KR" sz="1200">
                <a:latin typeface="맑은 고딕" charset="0"/>
                <a:ea typeface="맑은 고딕" charset="0"/>
              </a:rPr>
              <a:t/>
            </a:r>
            <a:br>
              <a:rPr lang="ko-KR" sz="1200">
                <a:latin typeface="맑은 고딕" charset="0"/>
                <a:ea typeface="맑은 고딕" charset="0"/>
              </a:rPr>
            </a:br>
            <a:r>
              <a:rPr lang="ko-KR" sz="1200">
                <a:latin typeface="맑은 고딕" charset="0"/>
                <a:ea typeface="맑은 고딕" charset="0"/>
              </a:rPr>
              <a:t/>
            </a:r>
            <a:br>
              <a:rPr lang="ko-KR" sz="1200">
                <a:latin typeface="맑은 고딕" charset="0"/>
                <a:ea typeface="맑은 고딕" charset="0"/>
              </a:rPr>
            </a:br>
            <a:r>
              <a:rPr lang="ko-KR" sz="1200">
                <a:latin typeface="맑은 고딕" charset="0"/>
                <a:ea typeface="맑은 고딕" charset="0"/>
              </a:rPr>
              <a:t>시간이 지나도 자동으로 오답 개수가 </a:t>
            </a:r>
            <a:r>
              <a:rPr lang="ko-KR" sz="1200">
                <a:latin typeface="맑은 고딕" charset="0"/>
                <a:ea typeface="맑은 고딕" charset="0"/>
              </a:rPr>
              <a:t>카운트 </a:t>
            </a:r>
            <a:r>
              <a:rPr lang="ko-KR" sz="1200">
                <a:latin typeface="맑은 고딕" charset="0"/>
                <a:ea typeface="맑은 고딕" charset="0"/>
              </a:rPr>
              <a:t>되게 구현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도형 40"/>
          <p:cNvSpPr>
            <a:spLocks/>
          </p:cNvSpPr>
          <p:nvPr/>
        </p:nvSpPr>
        <p:spPr>
          <a:xfrm rot="0">
            <a:off x="2507615" y="901065"/>
            <a:ext cx="5837555" cy="5842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게임 </a:t>
            </a:r>
            <a:r>
              <a:rPr lang="ko-KR"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구현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C:/Users/User/AppData/Roaming/PolarisOffice/ETemp/16508_19796968/fImage2269234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315" y="1648460"/>
            <a:ext cx="2806700" cy="268605"/>
          </a:xfrm>
          <a:prstGeom prst="rect"/>
          <a:noFill/>
        </p:spPr>
      </p:pic>
      <p:sp>
        <p:nvSpPr>
          <p:cNvPr id="3" name="텍스트 상자 30"/>
          <p:cNvSpPr txBox="1">
            <a:spLocks/>
          </p:cNvSpPr>
          <p:nvPr/>
        </p:nvSpPr>
        <p:spPr>
          <a:xfrm rot="0">
            <a:off x="815975" y="2693670"/>
            <a:ext cx="5010150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화면이 </a:t>
            </a:r>
            <a:r>
              <a:rPr lang="ko-KR" sz="1200">
                <a:latin typeface="맑은 고딕" charset="0"/>
                <a:ea typeface="맑은 고딕" charset="0"/>
              </a:rPr>
              <a:t>바뀔시 정</a:t>
            </a:r>
            <a:r>
              <a:rPr lang="ko-KR" sz="1200">
                <a:latin typeface="맑은 고딕" charset="0"/>
                <a:ea typeface="맑은 고딕" charset="0"/>
              </a:rPr>
              <a:t>보 전달은 m</a:t>
            </a:r>
            <a:r>
              <a:rPr lang="ko-KR" sz="1200">
                <a:latin typeface="맑은 고딕" charset="0"/>
                <a:ea typeface="맑은 고딕" charset="0"/>
              </a:rPr>
              <a:t>ain.java </a:t>
            </a:r>
            <a:r>
              <a:rPr lang="ko-KR" sz="1200">
                <a:latin typeface="맑은 고딕" charset="0"/>
                <a:ea typeface="맑은 고딕" charset="0"/>
              </a:rPr>
              <a:t>에서 </a:t>
            </a:r>
            <a:r>
              <a:rPr lang="ko-KR" sz="1200">
                <a:latin typeface="맑은 고딕" charset="0"/>
                <a:ea typeface="맑은 고딕" charset="0"/>
              </a:rPr>
              <a:t/>
            </a:r>
            <a:br>
              <a:rPr lang="ko-KR" sz="1200">
                <a:latin typeface="맑은 고딕" charset="0"/>
                <a:ea typeface="맑은 고딕" charset="0"/>
              </a:rPr>
            </a:br>
            <a:r>
              <a:rPr lang="ko-KR" sz="1200">
                <a:latin typeface="맑은 고딕" charset="0"/>
                <a:ea typeface="맑은 고딕" charset="0"/>
              </a:rPr>
              <a:t>데이터베이스에서 갖고온 id값을 static 변수로 설정하고 매 화</a:t>
            </a:r>
            <a:r>
              <a:rPr lang="ko-KR" sz="1200">
                <a:latin typeface="맑은 고딕" charset="0"/>
                <a:ea typeface="맑은 고딕" charset="0"/>
              </a:rPr>
              <a:t>면에서 </a:t>
            </a:r>
            <a:r>
              <a:rPr lang="ko-KR" sz="1200">
                <a:latin typeface="맑은 고딕" charset="0"/>
                <a:ea typeface="맑은 고딕" charset="0"/>
              </a:rPr>
              <a:t>정보를 불러오는 식</a:t>
            </a:r>
            <a:r>
              <a:rPr lang="ko-KR" sz="1200">
                <a:latin typeface="맑은 고딕" charset="0"/>
                <a:ea typeface="맑은 고딕" charset="0"/>
              </a:rPr>
              <a:t>으로 </a:t>
            </a:r>
            <a:r>
              <a:rPr lang="ko-KR" sz="1200">
                <a:latin typeface="맑은 고딕" charset="0"/>
                <a:ea typeface="맑은 고딕" charset="0"/>
              </a:rPr>
              <a:t>하였</a:t>
            </a:r>
            <a:r>
              <a:rPr lang="ko-KR" sz="1200">
                <a:latin typeface="맑은 고딕" charset="0"/>
                <a:ea typeface="맑은 고딕" charset="0"/>
              </a:rPr>
              <a:t>습니다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소규</a:t>
            </a:r>
            <a:r>
              <a:rPr lang="ko-KR" sz="1200">
                <a:latin typeface="맑은 고딕" charset="0"/>
                <a:ea typeface="맑은 고딕" charset="0"/>
              </a:rPr>
              <a:t>모 </a:t>
            </a:r>
            <a:r>
              <a:rPr lang="ko-KR" sz="1200">
                <a:latin typeface="맑은 고딕" charset="0"/>
                <a:ea typeface="맑은 고딕" charset="0"/>
              </a:rPr>
              <a:t>프로젝트 이므로 </a:t>
            </a:r>
            <a:r>
              <a:rPr lang="ko-KR" sz="1200">
                <a:latin typeface="맑은 고딕" charset="0"/>
                <a:ea typeface="맑은 고딕" charset="0"/>
              </a:rPr>
              <a:t>화면에서 </a:t>
            </a:r>
            <a:r>
              <a:rPr lang="ko-KR" sz="1200">
                <a:latin typeface="맑은 고딕" charset="0"/>
                <a:ea typeface="맑은 고딕" charset="0"/>
              </a:rPr>
              <a:t>계속 호출하는데 지장이 없을거같아 static변수를 사용하게 되었습니다</a:t>
            </a:r>
            <a:r>
              <a:rPr lang="ko-KR" sz="1200">
                <a:latin typeface="맑은 고딕" charset="0"/>
                <a:ea typeface="맑은 고딕" charset="0"/>
              </a:rPr>
              <a:t/>
            </a:r>
            <a:br>
              <a:rPr lang="ko-KR" sz="1200">
                <a:latin typeface="맑은 고딕" charset="0"/>
                <a:ea typeface="맑은 고딕" charset="0"/>
              </a:rPr>
            </a:b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9780"/>
          <p:cNvSpPr/>
          <p:nvPr>
            <p:ph type="ctrTitle"/>
          </p:nvPr>
        </p:nvSpPr>
        <p:spPr>
          <a:xfrm>
            <a:off x="714375" y="2613025"/>
            <a:ext cx="4801235" cy="46164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3200">
                <a:solidFill>
                  <a:schemeClr val="bg1"/>
                </a:solidFill>
              </a:defRPr>
            </a:lvl1pPr>
          </a:lstStyle>
          <a:p>
            <a:pPr marL="0" indent="0" algn="ctr" latinLnBrk="0">
              <a:lnSpc>
                <a:spcPct val="90000"/>
              </a:lnSpc>
              <a:buFontTx/>
              <a:buNone/>
            </a:pPr>
            <a:r>
              <a:rPr lang="ko-KR" altLang="ko-KR" sz="32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32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8"/>
          <p:cNvSpPr txBox="1">
            <a:spLocks/>
          </p:cNvSpPr>
          <p:nvPr/>
        </p:nvSpPr>
        <p:spPr>
          <a:xfrm rot="0">
            <a:off x="8064500" y="2333625"/>
            <a:ext cx="291592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아쉬운 </a:t>
            </a:r>
            <a:r>
              <a:rPr sz="1800">
                <a:latin typeface="맑은 고딕" charset="0"/>
                <a:ea typeface="맑은 고딕" charset="0"/>
              </a:rPr>
              <a:t>점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첫 </a:t>
            </a:r>
            <a:r>
              <a:rPr lang="ko-KR" sz="1800">
                <a:latin typeface="맑은 고딕" charset="0"/>
                <a:ea typeface="맑은 고딕" charset="0"/>
              </a:rPr>
              <a:t>프로젝트이다 보니 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클래스들이 정리가 </a:t>
            </a:r>
            <a:r>
              <a:rPr lang="ko-KR" sz="1800">
                <a:latin typeface="맑은 고딕" charset="0"/>
                <a:ea typeface="맑은 고딕" charset="0"/>
              </a:rPr>
              <a:t>안된거 </a:t>
            </a:r>
            <a:r>
              <a:rPr lang="ko-KR" sz="1800">
                <a:latin typeface="맑은 고딕" charset="0"/>
                <a:ea typeface="맑은 고딕" charset="0"/>
              </a:rPr>
              <a:t>같습니다.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또한 기능자체도 단순하여 보안이나 이러한 면에서 구체적으로 구상을 못한것같아 아쉬웠습니다.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9"/>
          <p:cNvSpPr txBox="1">
            <a:spLocks/>
          </p:cNvSpPr>
          <p:nvPr/>
        </p:nvSpPr>
        <p:spPr>
          <a:xfrm rot="0">
            <a:off x="2495550" y="2664460"/>
            <a:ext cx="29159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후기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sp의 기능에 대해 다시 한번 이해할수 있는 시간이였고 다음</a:t>
            </a:r>
            <a:r>
              <a:rPr lang="ko-KR" sz="1800">
                <a:latin typeface="맑은 고딕" charset="0"/>
                <a:ea typeface="맑은 고딕" charset="0"/>
              </a:rPr>
              <a:t>번엔 </a:t>
            </a:r>
            <a:r>
              <a:rPr lang="ko-KR" sz="1800">
                <a:latin typeface="맑은 고딕" charset="0"/>
                <a:ea typeface="맑은 고딕" charset="0"/>
              </a:rPr>
              <a:t>다양한 쿼리문을 작성하여 보다 짜임새 있는 </a:t>
            </a:r>
            <a:r>
              <a:rPr lang="ko-KR" sz="1800">
                <a:latin typeface="맑은 고딕" charset="0"/>
                <a:ea typeface="맑은 고딕" charset="0"/>
              </a:rPr>
              <a:t>프로젝트를 </a:t>
            </a:r>
            <a:r>
              <a:rPr lang="ko-KR" sz="1800">
                <a:latin typeface="맑은 고딕" charset="0"/>
                <a:ea typeface="맑은 고딕" charset="0"/>
              </a:rPr>
              <a:t>구상하고 싶습니다.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0710153718068"/>
          <p:cNvSpPr/>
          <p:nvPr/>
        </p:nvSpPr>
        <p:spPr>
          <a:xfrm>
            <a:off x="2809240" y="746760"/>
            <a:ext cx="9704070" cy="174434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I.</a:t>
            </a:r>
            <a:r>
              <a:rPr altLang="ko-KR" sz="2800" b="1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  <a:r>
              <a:rPr altLang="ko-KR" sz="2800" b="1">
                <a:solidFill>
                  <a:srgbClr val="3f3f3f"/>
                </a:solidFill>
                <a:latin typeface="맑은 고딕"/>
                <a:ea typeface="맑은 고딕"/>
              </a:rPr>
              <a:t>프로젝트 개요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  <p:sp>
        <p:nvSpPr>
          <p:cNvPr id="4" name="nppt_168540710153719076"/>
          <p:cNvSpPr/>
          <p:nvPr/>
        </p:nvSpPr>
        <p:spPr>
          <a:xfrm>
            <a:off x="4180840" y="2100580"/>
            <a:ext cx="7841615" cy="174434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II. 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개발 도구 및 기획 환경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  <p:sp>
        <p:nvSpPr>
          <p:cNvPr id="5" name="nppt_168540710153719914"/>
          <p:cNvSpPr/>
          <p:nvPr/>
        </p:nvSpPr>
        <p:spPr>
          <a:xfrm>
            <a:off x="5554980" y="3519170"/>
            <a:ext cx="7841615" cy="174434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III. 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기본 기능 요구사항 분석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  <p:sp>
        <p:nvSpPr>
          <p:cNvPr id="6" name="nppt_168540710153720604"/>
          <p:cNvSpPr/>
          <p:nvPr/>
        </p:nvSpPr>
        <p:spPr>
          <a:xfrm>
            <a:off x="6971030" y="5064760"/>
            <a:ext cx="7841615" cy="174434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IV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. </a:t>
            </a:r>
            <a:r>
              <a:rPr altLang="ko-KR" sz="2800" b="1">
                <a:solidFill>
                  <a:srgbClr val="000000"/>
                </a:solidFill>
                <a:latin typeface="맑은 고딕"/>
                <a:ea typeface="맑은 고딕"/>
              </a:rPr>
              <a:t>주요 기능 실행 화면</a:t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</a:rPr>
              <a:t>   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5363"/>
          <p:cNvSpPr/>
          <p:nvPr>
            <p:ph type="ctrTitle"/>
          </p:nvPr>
        </p:nvSpPr>
        <p:spPr>
          <a:xfrm>
            <a:off x="714375" y="2613025"/>
            <a:ext cx="4800600" cy="46101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프로젝트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6484"/>
          <p:cNvSpPr/>
          <p:nvPr>
            <p:ph type="ctrTitle" idx="4294967295"/>
          </p:nvPr>
        </p:nvSpPr>
        <p:spPr>
          <a:xfrm>
            <a:off x="2436495" y="850900"/>
            <a:ext cx="6842125" cy="461010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>
              <a:lnSpc>
                <a:spcPct val="90000"/>
              </a:lnSpc>
              <a:buNone/>
            </a:pPr>
            <a:r>
              <a:rPr altLang="ko-KR" sz="3200" b="1">
                <a:solidFill>
                  <a:srgbClr val="000000"/>
                </a:solidFill>
                <a:latin typeface="맑은 고딕"/>
                <a:ea typeface="맑은 고딕"/>
              </a:rPr>
              <a:t># 프로젝트 개요</a:t>
            </a:r>
          </a:p>
        </p:txBody>
      </p:sp>
      <p:sp>
        <p:nvSpPr>
          <p:cNvPr id="4" name="nppt_168541338206556671"/>
          <p:cNvSpPr/>
          <p:nvPr/>
        </p:nvSpPr>
        <p:spPr>
          <a:xfrm>
            <a:off x="280035" y="1624330"/>
            <a:ext cx="11632565" cy="43668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defRPr>
            </a:lvl1pPr>
          </a:lstStyle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8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프로젝트 계획 및 구성</a:t>
            </a:r>
            <a:endParaRPr lang="ko-KR" altLang="en-US" sz="18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8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8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회원가입시 아이디, 비밀번호, 이름, 이메일, 휴대폰 번호를 입력 (아이디 중복체크 및 비밀번호 더블체크기능 추가)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로그인 (아이디, 비밀번호) / 아이디, 비밀번호 찾기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회원관리(관리자)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관리자 계정 Admin으로 로그인하면 회원관리, 퀴즈관리 등의 관리자 메뉴들을 볼 수 있도록 구성 및 기능 설정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화면에 일정 주어진 시간 동안 단어를 띄워 사용자가 문제를 푼다.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전세계 나라 수도 맞추기 게임이며, Hard (3), Normal (2), Easy (1) 난이도를 선택할 수 있다.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문제는 순서가 없고 매번 랜덤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r>
              <a:rPr altLang="ko-KR" sz="1400" b="1">
                <a:solidFill>
                  <a:srgbClr val="3F3F3F"/>
                </a:solidFill>
                <a:latin typeface="맑은 고딕" charset="0"/>
                <a:ea typeface="맑은 고딕" charset="0"/>
              </a:rPr>
              <a:t>- 랭킹 기능이 있으며 순위와 점수 내림차순</a:t>
            </a: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  <a:p>
            <a:pPr marL="0" indent="0" algn="l" latinLnBrk="0">
              <a:lnSpc>
                <a:spcPct val="100000"/>
              </a:lnSpc>
              <a:buFontTx/>
              <a:buNone/>
            </a:pPr>
            <a:endParaRPr lang="ko-KR" altLang="en-US" sz="1400" b="1">
              <a:solidFill>
                <a:srgbClr val="3F3F3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7366"/>
          <p:cNvSpPr/>
          <p:nvPr>
            <p:ph type="ctrTitle"/>
          </p:nvPr>
        </p:nvSpPr>
        <p:spPr>
          <a:xfrm>
            <a:off x="714375" y="2613025"/>
            <a:ext cx="4959350" cy="46101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II.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개발 도구 및 기획 환경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33637"/>
          <p:cNvSpPr>
            <a:spLocks/>
          </p:cNvSpPr>
          <p:nvPr/>
        </p:nvSpPr>
        <p:spPr>
          <a:xfrm rot="0">
            <a:off x="1701800" y="906780"/>
            <a:ext cx="7624445" cy="5842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“프로젝트 개발 언어, 도구 및 기획 환경”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926590" y="1788160"/>
          <a:ext cx="3589020" cy="105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/>
              </a:tblGrid>
              <a:tr h="1055370">
                <a:tc>
                  <a:txBody>
                    <a:bodyPr/>
                    <a:lstStyle/>
                    <a:p>
                      <a:pPr marL="0" indent="0" algn="ctr" latinLnBrk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D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r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a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w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.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io</a:t>
                      </a:r>
                      <a:endParaRPr lang="ko-KR" altLang="en-US" sz="2000" kern="1200" i="0" b="1">
                        <a:solidFill>
                          <a:srgbClr val="0070C0"/>
                        </a:solidFill>
                        <a:latin typeface="나눔바른고딕" charset="0"/>
                      </a:endParaRPr>
                    </a:p>
                  </a:txBody>
                  <a:tcPr marL="89535" marR="89535" marT="46355" marB="46355" anchor="t">
                    <a:lnL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2"/>
          <p:cNvGraphicFramePr>
            <a:graphicFrameLocks noGrp="1"/>
          </p:cNvGraphicFramePr>
          <p:nvPr/>
        </p:nvGraphicFramePr>
        <p:xfrm>
          <a:off x="1941124" y="2975542"/>
          <a:ext cx="300933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339"/>
              </a:tblGrid>
              <a:tr h="1028279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nppt_168541338206533772"/>
          <p:cNvGrpSpPr>
            <a:grpSpLocks/>
          </p:cNvGrpSpPr>
          <p:nvPr/>
        </p:nvGrpSpPr>
        <p:grpSpPr>
          <a:xfrm>
            <a:off x="776605" y="1999615"/>
            <a:ext cx="1120140" cy="688975"/>
            <a:chOff x="776605" y="1999615"/>
            <a:chExt cx="1120140" cy="688975"/>
          </a:xfrm>
        </p:grpSpPr>
        <p:pic>
          <p:nvPicPr>
            <p:cNvPr id="7" name="nppt_1685413382065337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520" y="1999615"/>
              <a:ext cx="415925" cy="415925"/>
            </a:xfrm>
            <a:prstGeom prst="rect">
              <a:avLst/>
            </a:prstGeom>
          </p:spPr>
        </p:pic>
        <p:sp>
          <p:nvSpPr>
            <p:cNvPr id="8" name="nppt_168541338206533774"/>
            <p:cNvSpPr/>
            <p:nvPr/>
          </p:nvSpPr>
          <p:spPr>
            <a:xfrm>
              <a:off x="776605" y="2410460"/>
              <a:ext cx="104838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>
                <a:lnSpc>
                  <a:spcPct val="110000"/>
                </a:lnSpc>
                <a:buNone/>
              </a:pPr>
              <a:r>
                <a:rPr lang="en-US" altLang="ko-KR" sz="1100" b="1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</a:rPr>
                <a:t>Management</a:t>
              </a:r>
            </a:p>
          </p:txBody>
        </p:sp>
        <p:pic>
          <p:nvPicPr>
            <p:cNvPr id="9" name="nppt_16854133820653377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39570" y="211645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grpSp>
        <p:nvGrpSpPr>
          <p:cNvPr id="10" name="nppt_168541338206533778"/>
          <p:cNvGrpSpPr>
            <a:grpSpLocks/>
          </p:cNvGrpSpPr>
          <p:nvPr/>
        </p:nvGrpSpPr>
        <p:grpSpPr>
          <a:xfrm>
            <a:off x="1096645" y="3235325"/>
            <a:ext cx="839470" cy="557530"/>
            <a:chOff x="1096645" y="3235325"/>
            <a:chExt cx="839470" cy="557530"/>
          </a:xfrm>
        </p:grpSpPr>
        <p:pic>
          <p:nvPicPr>
            <p:cNvPr id="11" name="nppt_1685413382065337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025" y="3246120"/>
              <a:ext cx="286385" cy="286385"/>
            </a:xfrm>
            <a:prstGeom prst="rect">
              <a:avLst/>
            </a:prstGeom>
          </p:spPr>
        </p:pic>
        <p:sp>
          <p:nvSpPr>
            <p:cNvPr id="12" name="nppt_168541338206533780"/>
            <p:cNvSpPr/>
            <p:nvPr/>
          </p:nvSpPr>
          <p:spPr>
            <a:xfrm>
              <a:off x="1096645" y="3514090"/>
              <a:ext cx="468630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>
                <a:lnSpc>
                  <a:spcPct val="110000"/>
                </a:lnSpc>
                <a:buNone/>
              </a:pPr>
              <a:r>
                <a:rPr lang="en-US" altLang="ko-KR" sz="1100" b="1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</a:rPr>
                <a:t>Test</a:t>
              </a:r>
            </a:p>
          </p:txBody>
        </p:sp>
        <p:pic>
          <p:nvPicPr>
            <p:cNvPr id="13" name="nppt_16854133820653378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78305" y="323532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pic>
        <p:nvPicPr>
          <p:cNvPr id="14" name="nppt_16854133820653383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8150" y="1853565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nppt_168541338206533655"/>
          <p:cNvSpPr>
            <a:spLocks/>
          </p:cNvSpPr>
          <p:nvPr/>
        </p:nvSpPr>
        <p:spPr>
          <a:xfrm rot="0">
            <a:off x="2249170" y="2254250"/>
            <a:ext cx="3032760" cy="434975"/>
          </a:xfrm>
          <a:prstGeom prst="rect"/>
          <a:solidFill>
            <a:schemeClr val="accent1">
              <a:lumMod val="40000"/>
              <a:lumOff val="60000"/>
              <a:alpha val="68687"/>
            </a:schemeClr>
          </a:solidFill>
          <a:ln w="9525" cap="flat" cmpd="sng">
            <a:noFill/>
            <a:prstDash/>
            <a:miter lim="800000"/>
            <a:tailEnd type="stealth" w="sm" len="me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lnSpc>
                <a:spcPct val="90000"/>
              </a:lnSpc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ㆍ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D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raw.io</a:t>
            </a: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를 사용하여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데이터베이스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모델링</a:t>
            </a:r>
            <a:endParaRPr lang="ko-KR" altLang="en-US" sz="1200" b="1">
              <a:solidFill>
                <a:srgbClr val="000000"/>
              </a:solidFill>
              <a:latin typeface="맑은 고딕" charset="0"/>
            </a:endParaRPr>
          </a:p>
        </p:txBody>
      </p:sp>
      <p:pic>
        <p:nvPicPr>
          <p:cNvPr id="16" name="nppt_16854133820653577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06255" y="953135"/>
            <a:ext cx="2663190" cy="796290"/>
          </a:xfrm>
          <a:prstGeom prst="rect"/>
          <a:noFill/>
        </p:spPr>
      </p:pic>
      <p:pic>
        <p:nvPicPr>
          <p:cNvPr id="17" name="nppt_16854133820653604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8115" y="3078480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nppt_168541338206533714"/>
          <p:cNvSpPr/>
          <p:nvPr/>
        </p:nvSpPr>
        <p:spPr>
          <a:xfrm>
            <a:off x="2255520" y="3484880"/>
            <a:ext cx="2372995" cy="306705"/>
          </a:xfrm>
          <a:prstGeom prst="rect">
            <a:avLst/>
          </a:prstGeom>
          <a:solidFill>
            <a:schemeClr val="accent1">
              <a:alpha val="69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>
              <a:lnSpc>
                <a:spcPct val="11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ㆍJava언어와 Eclipse 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적극 활용</a:t>
            </a:r>
          </a:p>
        </p:txBody>
      </p:sp>
      <p:pic>
        <p:nvPicPr>
          <p:cNvPr id="19" name="nppt_16854133820653776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125" y="3133725"/>
            <a:ext cx="2495550" cy="821690"/>
          </a:xfrm>
          <a:prstGeom prst="rect">
            <a:avLst/>
          </a:prstGeom>
        </p:spPr>
      </p:pic>
      <p:pic>
        <p:nvPicPr>
          <p:cNvPr id="20" name="nppt_16854133820654007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6955" y="4178935"/>
            <a:ext cx="1693545" cy="1052830"/>
          </a:xfrm>
          <a:prstGeom prst="rect">
            <a:avLst/>
          </a:prstGeom>
        </p:spPr>
      </p:pic>
      <p:sp>
        <p:nvSpPr>
          <p:cNvPr id="21" name="nppt_168541338206542430"/>
          <p:cNvSpPr/>
          <p:nvPr/>
        </p:nvSpPr>
        <p:spPr>
          <a:xfrm>
            <a:off x="5978525" y="214503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sp>
        <p:nvSpPr>
          <p:cNvPr id="22" name="nppt_168541338206542661"/>
          <p:cNvSpPr/>
          <p:nvPr/>
        </p:nvSpPr>
        <p:spPr>
          <a:xfrm>
            <a:off x="5270500" y="32353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graphicFrame>
        <p:nvGraphicFramePr>
          <p:cNvPr id="23" name="표 3"/>
          <p:cNvGraphicFramePr>
            <a:graphicFrameLocks noGrp="1"/>
          </p:cNvGraphicFramePr>
          <p:nvPr/>
        </p:nvGraphicFramePr>
        <p:xfrm>
          <a:off x="1971027" y="5496242"/>
          <a:ext cx="361258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589"/>
              </a:tblGrid>
              <a:tr h="1028279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Oracle Database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nppt_168541338206543876"/>
          <p:cNvGrpSpPr>
            <a:grpSpLocks/>
          </p:cNvGrpSpPr>
          <p:nvPr/>
        </p:nvGrpSpPr>
        <p:grpSpPr>
          <a:xfrm>
            <a:off x="946785" y="5685790"/>
            <a:ext cx="993775" cy="671195"/>
            <a:chOff x="946785" y="5685790"/>
            <a:chExt cx="993775" cy="671195"/>
          </a:xfrm>
        </p:grpSpPr>
        <p:pic>
          <p:nvPicPr>
            <p:cNvPr id="25" name="nppt_16854133820654387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4430" y="5685790"/>
              <a:ext cx="419100" cy="419100"/>
            </a:xfrm>
            <a:prstGeom prst="rect">
              <a:avLst/>
            </a:prstGeom>
          </p:spPr>
        </p:pic>
        <p:pic>
          <p:nvPicPr>
            <p:cNvPr id="26" name="nppt_16854133820654387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82750" y="573087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7" name="nppt_168541338206543881"/>
            <p:cNvSpPr/>
            <p:nvPr/>
          </p:nvSpPr>
          <p:spPr>
            <a:xfrm>
              <a:off x="946785" y="6078855"/>
              <a:ext cx="83375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 lvl="0" defTabSz="839828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None/>
                <a:tabLst>
                  <a:tab algn="l" pos="5648325"/>
                </a:tabLst>
              </a:pPr>
              <a:r>
                <a:rPr lang="en-US" altLang="ko-KR" sz="1100" b="1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바른고딕"/>
                  <a:ea typeface="나눔바른고딕"/>
                  <a:cs typeface="+mn-cs"/>
                  <a:sym typeface="Monotype Sorts"/>
                </a:rPr>
                <a:t>Operation</a:t>
              </a:r>
              <a:endParaRPr sz="1100" b="1" kern="0">
                <a:solidFill>
                  <a:srgbClr val="000000">
                    <a:lumMod val="75000"/>
                    <a:lumOff val="25000"/>
                  </a:srgbClr>
                </a:solidFill>
                <a:latin typeface="나눔바른고딕"/>
                <a:ea typeface="나눔바른고딕"/>
                <a:cs typeface="+mn-cs"/>
                <a:sym typeface="Monotype Sorts"/>
              </a:endParaRPr>
            </a:p>
          </p:txBody>
        </p:sp>
      </p:grpSp>
      <p:sp>
        <p:nvSpPr>
          <p:cNvPr id="28" name="nppt_168541338206543885"/>
          <p:cNvSpPr/>
          <p:nvPr/>
        </p:nvSpPr>
        <p:spPr>
          <a:xfrm>
            <a:off x="2185670" y="6005195"/>
            <a:ext cx="32829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>
              <a:lnSpc>
                <a:spcPct val="11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ㆍOracle 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Database를 사용하여 안정적인 운영</a:t>
            </a:r>
          </a:p>
        </p:txBody>
      </p:sp>
      <p:pic>
        <p:nvPicPr>
          <p:cNvPr id="29" name="nppt_16854133820654388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735" y="5576570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nppt_168541338206543892"/>
          <p:cNvSpPr/>
          <p:nvPr/>
        </p:nvSpPr>
        <p:spPr>
          <a:xfrm>
            <a:off x="5973445" y="57499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pic>
        <p:nvPicPr>
          <p:cNvPr id="31" name="nppt_16854133820654389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3735" y="5356860"/>
            <a:ext cx="1917065" cy="1307465"/>
          </a:xfrm>
          <a:prstGeom prst="rect">
            <a:avLst/>
          </a:prstGeom>
        </p:spPr>
      </p:pic>
      <p:sp>
        <p:nvSpPr>
          <p:cNvPr id="32" name="nppt_168541338206544210"/>
          <p:cNvSpPr/>
          <p:nvPr/>
        </p:nvSpPr>
        <p:spPr>
          <a:xfrm rot="10800000">
            <a:off x="5688330" y="451612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1000">
                <a:solidFill>
                  <a:srgbClr val="000000"/>
                </a:solidFill>
              </a:rPr>
              <a:t/>
            </a:r>
          </a:p>
        </p:txBody>
      </p:sp>
      <p:graphicFrame>
        <p:nvGraphicFramePr>
          <p:cNvPr id="33" name="표 4"/>
          <p:cNvGraphicFramePr>
            <a:graphicFrameLocks noGrp="1"/>
          </p:cNvGraphicFramePr>
          <p:nvPr/>
        </p:nvGraphicFramePr>
        <p:xfrm>
          <a:off x="6610751" y="4226460"/>
          <a:ext cx="3792319" cy="95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19"/>
              </a:tblGrid>
              <a:tr h="9577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70c0"/>
                          </a:solidFill>
                          <a:latin typeface="나눔바른고딕"/>
                        </a:rPr>
                        <a:t>Swing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4" name="nppt_168541338206544835"/>
          <p:cNvGrpSpPr>
            <a:grpSpLocks/>
          </p:cNvGrpSpPr>
          <p:nvPr/>
        </p:nvGrpSpPr>
        <p:grpSpPr>
          <a:xfrm>
            <a:off x="10464165" y="4446270"/>
            <a:ext cx="827405" cy="677545"/>
            <a:chOff x="10464165" y="4446270"/>
            <a:chExt cx="827405" cy="677545"/>
          </a:xfrm>
        </p:grpSpPr>
        <p:pic>
          <p:nvPicPr>
            <p:cNvPr id="35" name="nppt_1685413382065448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4205" y="4446270"/>
              <a:ext cx="375920" cy="375920"/>
            </a:xfrm>
            <a:prstGeom prst="rect">
              <a:avLst/>
            </a:prstGeom>
          </p:spPr>
        </p:pic>
        <p:sp>
          <p:nvSpPr>
            <p:cNvPr id="36" name="nppt_168541338206544837"/>
            <p:cNvSpPr/>
            <p:nvPr/>
          </p:nvSpPr>
          <p:spPr>
            <a:xfrm>
              <a:off x="10659110" y="4845050"/>
              <a:ext cx="63182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>
                <a:lnSpc>
                  <a:spcPct val="110000"/>
                </a:lnSpc>
                <a:buNone/>
              </a:pPr>
              <a:r>
                <a:rPr lang="en-US" altLang="ko-KR" sz="1100" b="1">
                  <a:solidFill>
                    <a:srgbClr val="000000">
                      <a:alpha val="100000"/>
                      <a:lumMod val="75000"/>
                      <a:lumOff val="25000"/>
                    </a:srgbClr>
                  </a:solidFill>
                </a:rPr>
                <a:t>Design</a:t>
              </a:r>
            </a:p>
          </p:txBody>
        </p:sp>
        <p:pic>
          <p:nvPicPr>
            <p:cNvPr id="37" name="nppt_1685413382065448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>
              <a:off x="10464165" y="4485005"/>
              <a:ext cx="26098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sp>
        <p:nvSpPr>
          <p:cNvPr id="38" name="nppt_168541338206544843"/>
          <p:cNvSpPr/>
          <p:nvPr/>
        </p:nvSpPr>
        <p:spPr>
          <a:xfrm>
            <a:off x="7023735" y="4705350"/>
            <a:ext cx="32194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>
              <a:lnSpc>
                <a:spcPct val="110000"/>
              </a:lnSpc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ㆍ</a:t>
            </a:r>
            <a:r>
              <a:rPr lang="en-US" altLang="ko-KR" sz="1200" b="1">
                <a:solidFill>
                  <a:srgbClr val="000000"/>
                </a:solidFill>
                <a:latin typeface="맑은 고딕"/>
              </a:rPr>
              <a:t>GUI를 구현하기 위해 스윙 개발 툴킷 사용</a:t>
            </a:r>
          </a:p>
        </p:txBody>
      </p:sp>
      <p:pic>
        <p:nvPicPr>
          <p:cNvPr id="39" name="nppt_16854133820654484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1135" y="4300220"/>
            <a:ext cx="304165" cy="2914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" name="표 14"/>
          <p:cNvGraphicFramePr>
            <a:graphicFrameLocks noGrp="1"/>
          </p:cNvGraphicFramePr>
          <p:nvPr/>
        </p:nvGraphicFramePr>
        <p:xfrm>
          <a:off x="6605905" y="2002790"/>
          <a:ext cx="3589020" cy="105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/>
              </a:tblGrid>
              <a:tr h="1054100">
                <a:tc>
                  <a:txBody>
                    <a:bodyPr/>
                    <a:lstStyle/>
                    <a:p>
                      <a:pPr marL="0" indent="0" algn="ctr" latinLnBrk="0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e</a:t>
                      </a:r>
                      <a:r>
                        <a:rPr lang="ko-KR" altLang="ko-KR" sz="2000" kern="1200" i="0" b="1">
                          <a:solidFill>
                            <a:srgbClr val="0070C0"/>
                          </a:solidFill>
                          <a:latin typeface="나눔바른고딕" charset="0"/>
                        </a:rPr>
                        <a:t>rdCloud</a:t>
                      </a:r>
                      <a:endParaRPr lang="ko-KR" altLang="en-US" sz="2000" kern="1200" i="0" b="1">
                        <a:solidFill>
                          <a:srgbClr val="0070C0"/>
                        </a:solidFill>
                        <a:latin typeface="나눔바른고딕" charset="0"/>
                      </a:endParaRPr>
                    </a:p>
                  </a:txBody>
                  <a:tcPr marL="89535" marR="89535" marT="46355" marB="46355" anchor="t">
                    <a:lnL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" name="그림 15"/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42835" y="2056130"/>
            <a:ext cx="304800" cy="292100"/>
          </a:xfrm>
          <a:prstGeom prst="rect"/>
          <a:noFill/>
          <a:ln w="0">
            <a:noFill/>
            <a:prstDash/>
          </a:ln>
        </p:spPr>
      </p:pic>
      <p:sp>
        <p:nvSpPr>
          <p:cNvPr id="44" name="도형 16"/>
          <p:cNvSpPr>
            <a:spLocks/>
          </p:cNvSpPr>
          <p:nvPr/>
        </p:nvSpPr>
        <p:spPr>
          <a:xfrm rot="0">
            <a:off x="6928485" y="2468880"/>
            <a:ext cx="3032760" cy="434975"/>
          </a:xfrm>
          <a:prstGeom prst="rect"/>
          <a:solidFill>
            <a:schemeClr val="accent1">
              <a:lumMod val="40000"/>
              <a:lumOff val="60000"/>
              <a:alpha val="68687"/>
            </a:schemeClr>
          </a:solidFill>
          <a:ln w="9525" cap="flat" cmpd="sng">
            <a:noFill/>
            <a:prstDash/>
            <a:miter lim="800000"/>
            <a:tailEnd type="stealth" w="sm" len="med"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lnSpc>
                <a:spcPct val="90000"/>
              </a:lnSpc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ㆍ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D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raw.io</a:t>
            </a:r>
            <a:r>
              <a:rPr lang="en-US" altLang="ko-KR" sz="1200" b="1">
                <a:solidFill>
                  <a:srgbClr val="000000"/>
                </a:solidFill>
                <a:latin typeface="맑은 고딕" charset="0"/>
              </a:rPr>
              <a:t>를 사용하여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데이터베이스 </a:t>
            </a:r>
            <a:r>
              <a:rPr lang="ko-KR" altLang="ko-KR" sz="1200" b="1">
                <a:solidFill>
                  <a:srgbClr val="000000"/>
                </a:solidFill>
                <a:latin typeface="맑은 고딕" charset="0"/>
              </a:rPr>
              <a:t>모델링</a:t>
            </a:r>
            <a:endParaRPr lang="ko-KR" altLang="en-US" sz="1200" b="1">
              <a:solidFill>
                <a:srgbClr val="000000"/>
              </a:solidFill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57483"/>
          <p:cNvSpPr/>
          <p:nvPr>
            <p:ph type="ctrTitle"/>
          </p:nvPr>
        </p:nvSpPr>
        <p:spPr>
          <a:xfrm>
            <a:off x="714375" y="2613025"/>
            <a:ext cx="5372100" cy="46101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III.</a:t>
            </a:r>
            <a:r>
              <a:rPr lang="en-US" altLang="ko-KR" sz="3200" b="1">
                <a:solidFill>
                  <a:schemeClr val="bg1">
                    <a:alpha val="100000"/>
                  </a:schemeClr>
                </a:solidFill>
                <a:latin typeface="+mj-cs"/>
              </a:rPr>
              <a:t> 기본 기능 요구사항 분석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8541338206549143"/>
          <p:cNvSpPr>
            <a:spLocks/>
          </p:cNvSpPr>
          <p:nvPr/>
        </p:nvSpPr>
        <p:spPr>
          <a:xfrm rot="0">
            <a:off x="1529080" y="5474970"/>
            <a:ext cx="3526155" cy="899160"/>
          </a:xfrm>
          <a:prstGeom prst="rect"/>
          <a:noFill/>
          <a:ln w="9525" cap="flat" cmpd="sng">
            <a:solidFill>
              <a:srgbClr val="0064AF">
                <a:satMod val="105000"/>
                <a:shade val="95000"/>
                <a:alpha val="100000"/>
              </a:srgbClr>
            </a:solidFill>
            <a:prstDash val="solid"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latinLnBrk="0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나눔바른고딕" charset="0"/>
              <a:ea typeface="나눔바른고딕" charset="0"/>
              <a:cs typeface="+mn-cs"/>
            </a:endParaRPr>
          </a:p>
        </p:txBody>
      </p:sp>
      <p:sp>
        <p:nvSpPr>
          <p:cNvPr id="5" name="nppt_168541338206549149"/>
          <p:cNvSpPr>
            <a:spLocks/>
          </p:cNvSpPr>
          <p:nvPr/>
        </p:nvSpPr>
        <p:spPr>
          <a:xfrm rot="0">
            <a:off x="6087110" y="1570990"/>
            <a:ext cx="1654810" cy="639445"/>
          </a:xfrm>
          <a:prstGeom prst="rect"/>
          <a:noFill/>
        </p:spPr>
        <p:txBody>
          <a:bodyPr wrap="square" lIns="91440" tIns="91440" rIns="91440" bIns="91440" numCol="1" vert="horz" anchor="ctr">
            <a:spAutoFit/>
          </a:bodyPr>
          <a:lstStyle/>
          <a:p>
            <a:pPr marL="0" indent="0" algn="ctr" latinLnBrk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Tx/>
              <a:buNone/>
            </a:pPr>
            <a:r>
              <a:rPr lang="en-US" altLang="ko-KR" sz="1800" b="1">
                <a:solidFill>
                  <a:srgbClr val="0070C0"/>
                </a:solidFill>
                <a:latin typeface="맑은 고딕" charset="0"/>
              </a:rPr>
              <a:t>사용자 모드</a:t>
            </a:r>
            <a:endParaRPr lang="ko-KR" altLang="en-US" sz="1800" b="1">
              <a:solidFill>
                <a:srgbClr val="0070C0"/>
              </a:solidFill>
              <a:latin typeface="맑은 고딕" charset="0"/>
            </a:endParaRPr>
          </a:p>
        </p:txBody>
      </p:sp>
      <p:sp>
        <p:nvSpPr>
          <p:cNvPr id="6" name="nppt_168541338206549151"/>
          <p:cNvSpPr>
            <a:spLocks/>
          </p:cNvSpPr>
          <p:nvPr/>
        </p:nvSpPr>
        <p:spPr>
          <a:xfrm rot="0">
            <a:off x="4830445" y="998855"/>
            <a:ext cx="1792605" cy="3052445"/>
          </a:xfrm>
          <a:prstGeom prst="rect"/>
          <a:noFill/>
          <a:ln w="9525" cap="flat" cmpd="sng">
            <a:solidFill>
              <a:srgbClr val="0064AF">
                <a:satMod val="105000"/>
                <a:shade val="95000"/>
                <a:alpha val="100000"/>
              </a:srgbClr>
            </a:solidFill>
            <a:prstDash val="solid"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/>
          </a:p>
        </p:txBody>
      </p:sp>
      <p:sp>
        <p:nvSpPr>
          <p:cNvPr id="10" name="nppt_168541338206549167"/>
          <p:cNvSpPr>
            <a:spLocks/>
          </p:cNvSpPr>
          <p:nvPr/>
        </p:nvSpPr>
        <p:spPr>
          <a:xfrm rot="0">
            <a:off x="3289300" y="5552440"/>
            <a:ext cx="1544955" cy="655320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일반유저 관리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1" name="nppt_168541338206549171"/>
          <p:cNvSpPr>
            <a:spLocks/>
          </p:cNvSpPr>
          <p:nvPr/>
        </p:nvSpPr>
        <p:spPr>
          <a:xfrm rot="0">
            <a:off x="4930775" y="1165225"/>
            <a:ext cx="1544955" cy="655320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로그인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13" name="nppt_168541338206549183"/>
          <p:cNvSpPr>
            <a:spLocks/>
          </p:cNvSpPr>
          <p:nvPr/>
        </p:nvSpPr>
        <p:spPr>
          <a:xfrm rot="0">
            <a:off x="1649095" y="5574665"/>
            <a:ext cx="1544955" cy="655320"/>
          </a:xfrm>
          <a:prstGeom prst="roundRect"/>
          <a:solidFill>
            <a:srgbClr val="0067A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퀴즈 관리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5" name="nppt_168541338206549199"/>
          <p:cNvSpPr>
            <a:spLocks/>
          </p:cNvSpPr>
          <p:nvPr/>
        </p:nvSpPr>
        <p:spPr>
          <a:xfrm rot="0">
            <a:off x="4919980" y="1918970"/>
            <a:ext cx="1544955" cy="655320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회원가입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6" name="nppt_168541338206549203"/>
          <p:cNvSpPr>
            <a:spLocks/>
          </p:cNvSpPr>
          <p:nvPr/>
        </p:nvSpPr>
        <p:spPr>
          <a:xfrm rot="0">
            <a:off x="4919980" y="2664460"/>
            <a:ext cx="1544955" cy="655320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ID / PW 찾기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17" name="nppt_168541338206549213"/>
          <p:cNvSpPr>
            <a:spLocks/>
          </p:cNvSpPr>
          <p:nvPr/>
        </p:nvSpPr>
        <p:spPr>
          <a:xfrm rot="0">
            <a:off x="6469380" y="2995930"/>
            <a:ext cx="1132840" cy="580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  <a:cs typeface="ＭＳ Ｐゴシック" charset="0"/>
              </a:defRPr>
            </a:lvl1pPr>
            <a:lvl2pPr marL="742950" indent="-285750" latinLnBrk="0" lvl="1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2pPr>
            <a:lvl3pPr marL="1143000" indent="-228600" latinLnBrk="0" lvl="2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3pPr>
            <a:lvl4pPr marL="1600200" indent="-228600" latinLnBrk="0" lvl="3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4pPr>
            <a:lvl5pPr marL="2057400" indent="-228600" latinLnBrk="0" lvl="4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5pPr>
            <a:lvl6pPr marL="2514600" indent="-228600" latinLnBrk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6pPr>
            <a:lvl7pPr marL="2971800" indent="-228600" latinLnBrk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7pPr>
            <a:lvl8pPr marL="3429000" indent="-228600" latinLnBrk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8pPr>
            <a:lvl9pPr marL="3886200" indent="-228600" latinLnBrk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9pPr>
          </a:lstStyle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1600" b="1">
                <a:solidFill>
                  <a:srgbClr val="22475C"/>
                </a:solidFill>
                <a:latin typeface="ＭＳ Ｐゴシック" charset="0"/>
                <a:ea typeface="ＭＳ Ｐゴシック" charset="0"/>
              </a:rPr>
              <a:t>사용자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18" name="nppt_168541338206549217"/>
          <p:cNvSpPr>
            <a:spLocks/>
          </p:cNvSpPr>
          <p:nvPr/>
        </p:nvSpPr>
        <p:spPr>
          <a:xfrm rot="10800000">
            <a:off x="1351915" y="4051935"/>
            <a:ext cx="177800" cy="1873250"/>
          </a:xfrm>
          <a:prstGeom prst="bentConnector2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20" name="nppt_168541338206549223"/>
          <p:cNvSpPr>
            <a:spLocks/>
          </p:cNvSpPr>
          <p:nvPr/>
        </p:nvSpPr>
        <p:spPr>
          <a:xfrm rot="0" flipV="1">
            <a:off x="5054600" y="4070350"/>
            <a:ext cx="650240" cy="1854835"/>
          </a:xfrm>
          <a:prstGeom prst="bentConnector2"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pic>
        <p:nvPicPr>
          <p:cNvPr id="22" name="nppt_168541338206549244" descr="C:/Users/User/AppData/Roaming/PolarisOffice/ETemp/16508_19796968/image3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0210" y="4391660"/>
            <a:ext cx="626745" cy="626745"/>
          </a:xfrm>
          <a:prstGeom prst="rect"/>
          <a:noFill/>
        </p:spPr>
      </p:pic>
      <p:pic>
        <p:nvPicPr>
          <p:cNvPr id="23" name="nppt_168541338206549245" descr="C:/Users/User/AppData/Roaming/PolarisOffice/ETemp/16508_19796968/image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20510" y="2211705"/>
            <a:ext cx="852805" cy="665480"/>
          </a:xfrm>
          <a:prstGeom prst="rect"/>
          <a:noFill/>
        </p:spPr>
      </p:pic>
      <p:sp>
        <p:nvSpPr>
          <p:cNvPr id="32" name="nppt_168541338206549209"/>
          <p:cNvSpPr>
            <a:spLocks/>
          </p:cNvSpPr>
          <p:nvPr/>
        </p:nvSpPr>
        <p:spPr>
          <a:xfrm rot="0">
            <a:off x="2877185" y="5083175"/>
            <a:ext cx="829310" cy="3384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  <a:cs typeface="ＭＳ Ｐゴシック" charset="0"/>
              </a:defRPr>
            </a:lvl1pPr>
            <a:lvl2pPr marL="742950" indent="-285750" latinLnBrk="0" lvl="1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2pPr>
            <a:lvl3pPr marL="1143000" indent="-228600" latinLnBrk="0" lvl="2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3pPr>
            <a:lvl4pPr marL="1600200" indent="-228600" latinLnBrk="0" lvl="3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4pPr>
            <a:lvl5pPr marL="2057400" indent="-228600" latinLnBrk="0" lvl="4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5pPr>
            <a:lvl6pPr marL="2514600" indent="-228600" latinLnBrk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6pPr>
            <a:lvl7pPr marL="2971800" indent="-228600" latinLnBrk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7pPr>
            <a:lvl8pPr marL="3429000" indent="-228600" latinLnBrk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8pPr>
            <a:lvl9pPr marL="3886200" indent="-228600" latinLnBrk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9pPr>
          </a:lstStyle>
          <a:p>
            <a:pPr marL="0" indent="0" algn="ctr" defTabSz="914400" latinLnBrk="1">
              <a:buFontTx/>
              <a:buNone/>
            </a:pPr>
            <a:r>
              <a:rPr lang="ko-KR" altLang="en-US" sz="1600" b="1">
                <a:solidFill>
                  <a:srgbClr val="22475C"/>
                </a:solidFill>
                <a:latin typeface="나눔바른고딕" charset="0"/>
                <a:ea typeface="나눔바른고딕" charset="0"/>
                <a:cs typeface="ＭＳ Ｐゴシック" charset="0"/>
              </a:rPr>
              <a:t>관리자</a:t>
            </a:r>
            <a:endParaRPr lang="ko-KR" altLang="en-US" sz="1600" b="1">
              <a:solidFill>
                <a:srgbClr val="22475C"/>
              </a:solidFill>
              <a:latin typeface="나눔바른고딕" charset="0"/>
              <a:ea typeface="나눔바른고딕" charset="0"/>
              <a:cs typeface="ＭＳ Ｐゴシック" charset="0"/>
            </a:endParaRPr>
          </a:p>
        </p:txBody>
      </p:sp>
      <p:sp>
        <p:nvSpPr>
          <p:cNvPr id="34" name="도형 59"/>
          <p:cNvSpPr>
            <a:spLocks/>
          </p:cNvSpPr>
          <p:nvPr/>
        </p:nvSpPr>
        <p:spPr>
          <a:xfrm rot="0">
            <a:off x="455930" y="1000125"/>
            <a:ext cx="1792605" cy="3052445"/>
          </a:xfrm>
          <a:prstGeom prst="rect"/>
          <a:noFill/>
          <a:ln w="9525" cap="flat" cmpd="sng">
            <a:solidFill>
              <a:srgbClr val="0064AF">
                <a:satMod val="105000"/>
                <a:shade val="95000"/>
                <a:alpha val="100000"/>
              </a:srgbClr>
            </a:solidFill>
            <a:prstDash val="solid"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00000"/>
              </a:lnSpc>
              <a:buFontTx/>
              <a:buNone/>
            </a:pPr>
            <a:endParaRPr lang="ko-KR" altLang="en-US"/>
          </a:p>
        </p:txBody>
      </p:sp>
      <p:sp>
        <p:nvSpPr>
          <p:cNvPr id="35" name="도형 60"/>
          <p:cNvSpPr>
            <a:spLocks/>
          </p:cNvSpPr>
          <p:nvPr/>
        </p:nvSpPr>
        <p:spPr>
          <a:xfrm rot="0">
            <a:off x="528955" y="1275080"/>
            <a:ext cx="1544955" cy="655320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난이도 </a:t>
            </a: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별 </a:t>
            </a:r>
            <a:endParaRPr lang="ko-KR" altLang="en-US"/>
          </a:p>
        </p:txBody>
      </p:sp>
      <p:sp>
        <p:nvSpPr>
          <p:cNvPr id="36" name="도형 61"/>
          <p:cNvSpPr>
            <a:spLocks/>
          </p:cNvSpPr>
          <p:nvPr/>
        </p:nvSpPr>
        <p:spPr>
          <a:xfrm rot="0">
            <a:off x="513080" y="2061210"/>
            <a:ext cx="1544955" cy="655320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altLang="ko-KR" sz="1400" b="1">
                <a:solidFill>
                  <a:srgbClr val="FFFFFF"/>
                </a:solidFill>
                <a:latin typeface="Arial Unicode MS" charset="0"/>
                <a:ea typeface="Arial Unicode MS" charset="0"/>
              </a:rPr>
              <a:t>힌트보기</a:t>
            </a:r>
            <a:endParaRPr lang="ko-KR" altLang="en-US" sz="1400" b="1">
              <a:solidFill>
                <a:srgbClr val="FFFFFF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37" name="도형 62"/>
          <p:cNvSpPr>
            <a:spLocks/>
          </p:cNvSpPr>
          <p:nvPr/>
        </p:nvSpPr>
        <p:spPr>
          <a:xfrm rot="0">
            <a:off x="518160" y="2774315"/>
            <a:ext cx="1544955" cy="655320"/>
          </a:xfrm>
          <a:prstGeom prst="roundRect"/>
          <a:solidFill>
            <a:schemeClr val="accent1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latinLnBrk="0">
              <a:lnSpc>
                <a:spcPct val="123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오답 </a:t>
            </a:r>
            <a:r>
              <a:rPr lang="ko-KR" altLang="en-US">
                <a:solidFill>
                  <a:schemeClr val="bg1"/>
                </a:solidFill>
              </a:rPr>
              <a:t>정답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 카운트기능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도형 63"/>
          <p:cNvSpPr>
            <a:spLocks/>
          </p:cNvSpPr>
          <p:nvPr/>
        </p:nvSpPr>
        <p:spPr>
          <a:xfrm rot="0">
            <a:off x="2067560" y="3105785"/>
            <a:ext cx="1132840" cy="523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  <a:cs typeface="ＭＳ Ｐゴシック" charset="0"/>
              </a:defRPr>
            </a:lvl1pPr>
            <a:lvl2pPr marL="742950" indent="-285750" latinLnBrk="0" lvl="1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2pPr>
            <a:lvl3pPr marL="1143000" indent="-228600" latinLnBrk="0" lvl="2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3pPr>
            <a:lvl4pPr marL="1600200" indent="-228600" latinLnBrk="0" lvl="3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4pPr>
            <a:lvl5pPr marL="2057400" indent="-228600" latinLnBrk="0" lvl="4"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5pPr>
            <a:lvl6pPr marL="2514600" indent="-228600" latinLnBrk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6pPr>
            <a:lvl7pPr marL="2971800" indent="-228600" latinLnBrk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7pPr>
            <a:lvl8pPr marL="3429000" indent="-228600" latinLnBrk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8pPr>
            <a:lvl9pPr marL="3886200" indent="-228600" latinLnBrk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200">
                <a:solidFill>
                  <a:schemeClr val="tx1"/>
                </a:solidFill>
                <a:latin typeface="Barclays" charset="0"/>
                <a:ea typeface="ＭＳ Ｐゴシック" charset="0"/>
              </a:defRPr>
            </a:lvl9pPr>
          </a:lstStyle>
          <a:p>
            <a:pPr marL="0" indent="0" algn="ctr" latinLnBrk="0">
              <a:lnSpc>
                <a:spcPct val="100000"/>
              </a:lnSpc>
              <a:buFontTx/>
              <a:buNone/>
            </a:pPr>
            <a:r>
              <a:rPr altLang="ko-KR" sz="1600" b="1">
                <a:solidFill>
                  <a:srgbClr val="22475C"/>
                </a:solidFill>
                <a:latin typeface="ＭＳ Ｐゴシック" charset="0"/>
                <a:ea typeface="ＭＳ Ｐゴシック" charset="0"/>
              </a:rPr>
              <a:t>게임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cxnSp>
        <p:nvCxnSpPr>
          <p:cNvPr id="40" name="도형 65"/>
          <p:cNvCxnSpPr>
            <a:stCxn id="6" idx="1"/>
            <a:endCxn id="34" idx="3"/>
          </p:cNvCxnSpPr>
          <p:nvPr/>
        </p:nvCxnSpPr>
        <p:spPr>
          <a:xfrm rot="10800000" flipV="1">
            <a:off x="2247900" y="2524760"/>
            <a:ext cx="2583180" cy="2540"/>
          </a:xfrm>
          <a:prstGeom prst="bentConnector3">
            <a:avLst>
              <a:gd name="adj1" fmla="val 50032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nppt_168541338206552297"/>
          <p:cNvSpPr txBox="1">
            <a:spLocks/>
          </p:cNvSpPr>
          <p:nvPr/>
        </p:nvSpPr>
        <p:spPr>
          <a:xfrm rot="0">
            <a:off x="-635" y="188595"/>
            <a:ext cx="6843395" cy="46228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# 기본 기능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67"/>
          <p:cNvSpPr txBox="1">
            <a:spLocks/>
          </p:cNvSpPr>
          <p:nvPr/>
        </p:nvSpPr>
        <p:spPr>
          <a:xfrm rot="0">
            <a:off x="7708900" y="1275715"/>
            <a:ext cx="35788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 0"/>
          <p:cNvSpPr txBox="1">
            <a:spLocks/>
          </p:cNvSpPr>
          <p:nvPr/>
        </p:nvSpPr>
        <p:spPr>
          <a:xfrm rot="0">
            <a:off x="-635" y="188595"/>
            <a:ext cx="6843395" cy="46228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# 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</a:t>
            </a:r>
            <a:r>
              <a:rPr altLang="ko-KR" sz="3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베이스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 txBox="1">
            <a:spLocks/>
          </p:cNvSpPr>
          <p:nvPr/>
        </p:nvSpPr>
        <p:spPr>
          <a:xfrm rot="0">
            <a:off x="7708900" y="1275715"/>
            <a:ext cx="35788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70" descr="C:/Users/User/AppData/Roaming/PolarisOffice/ETemp/16508_19796968/fImage11271532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2940" y="1744345"/>
            <a:ext cx="3639185" cy="416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18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jong hyun kim</dc:creator>
  <cp:lastModifiedBy>백승용</cp:lastModifiedBy>
  <dc:title>PowerPoint 프레젠테이션</dc:title>
  <cp:version>9.104.165.50235</cp:version>
  <dcterms:modified xsi:type="dcterms:W3CDTF">2023-05-30T05:58:55Z</dcterms:modified>
</cp:coreProperties>
</file>