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2" r:id="rId2"/>
    <p:sldId id="679" r:id="rId3"/>
    <p:sldId id="680" r:id="rId4"/>
    <p:sldId id="691" r:id="rId5"/>
    <p:sldId id="689" r:id="rId6"/>
    <p:sldId id="690" r:id="rId7"/>
    <p:sldId id="681" r:id="rId8"/>
    <p:sldId id="692" r:id="rId9"/>
    <p:sldId id="694" r:id="rId10"/>
    <p:sldId id="695" r:id="rId11"/>
    <p:sldId id="696" r:id="rId12"/>
    <p:sldId id="697" r:id="rId13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7"/>
    <a:srgbClr val="6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5799" autoAdjust="0"/>
    <p:restoredTop sz="96311" autoAdjust="0"/>
  </p:normalViewPr>
  <p:slideViewPr>
    <p:cSldViewPr>
      <p:cViewPr>
        <p:scale>
          <a:sx n="135" d="100"/>
          <a:sy n="135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4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4400" b="1" dirty="0" smtClean="0">
                <a:solidFill>
                  <a:srgbClr val="FFFF00"/>
                </a:solidFill>
              </a:rPr>
              <a:t> 저</a:t>
            </a:r>
            <a:r>
              <a:rPr lang="ko-KR" altLang="en-US" sz="4400" b="1" dirty="0">
                <a:solidFill>
                  <a:srgbClr val="FFFF00"/>
                </a:solidFill>
              </a:rPr>
              <a:t>장</a:t>
            </a:r>
            <a:r>
              <a:rPr lang="ko-KR" altLang="en-US" sz="4400" b="1" dirty="0" smtClean="0">
                <a:solidFill>
                  <a:srgbClr val="FFFF00"/>
                </a:solidFill>
              </a:rPr>
              <a:t> 기술검토 계획서</a:t>
            </a:r>
            <a:r>
              <a:rPr lang="en-US" altLang="ko-KR" sz="4400" b="1" dirty="0" smtClean="0">
                <a:solidFill>
                  <a:srgbClr val="FFFF00"/>
                </a:solidFill>
              </a:rPr>
              <a:t> -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2048"/>
              </p:ext>
            </p:extLst>
          </p:nvPr>
        </p:nvGraphicFramePr>
        <p:xfrm>
          <a:off x="3851920" y="5445224"/>
          <a:ext cx="48718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55"/>
                <a:gridCol w="1623955"/>
                <a:gridCol w="16239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2983650"/>
          </a:xfrm>
        </p:spPr>
        <p:txBody>
          <a:bodyPr/>
          <a:lstStyle/>
          <a:p>
            <a:r>
              <a:rPr lang="en-US" altLang="ko-KR" dirty="0" smtClean="0"/>
              <a:t>Step1] </a:t>
            </a:r>
            <a:r>
              <a:rPr lang="ko-KR" altLang="en-US" dirty="0" err="1" smtClean="0"/>
              <a:t>패키징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pyinstaller</a:t>
            </a:r>
            <a:r>
              <a:rPr lang="en-US" altLang="ko-KR" dirty="0" smtClean="0"/>
              <a:t> </a:t>
            </a:r>
            <a:r>
              <a:rPr lang="en-US" altLang="ko-KR" dirty="0"/>
              <a:t>--</a:t>
            </a:r>
            <a:r>
              <a:rPr lang="en-US" altLang="ko-KR" dirty="0" smtClean="0"/>
              <a:t>icon=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ico</a:t>
            </a:r>
            <a:r>
              <a:rPr lang="en-US" altLang="ko-KR" dirty="0" smtClean="0"/>
              <a:t> </a:t>
            </a:r>
            <a:r>
              <a:rPr lang="en-US" altLang="ko-KR" dirty="0"/>
              <a:t>--</a:t>
            </a:r>
            <a:r>
              <a:rPr lang="en-US" altLang="ko-KR" dirty="0" err="1"/>
              <a:t>onefile</a:t>
            </a:r>
            <a:r>
              <a:rPr lang="en-US" altLang="ko-KR" dirty="0"/>
              <a:t>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빅데이터저장소관리실</a:t>
            </a:r>
            <a:r>
              <a:rPr lang="ko-KR" altLang="en-US" dirty="0" err="1"/>
              <a:t>습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빅데이터저장소관리실습</a:t>
            </a:r>
            <a:r>
              <a:rPr lang="en-US" altLang="ko-KR" dirty="0" smtClean="0"/>
              <a:t>.exe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0"/>
            <a:r>
              <a:rPr lang="en-US" altLang="ko-KR" dirty="0" smtClean="0">
                <a:solidFill>
                  <a:prstClr val="white"/>
                </a:solidFill>
              </a:rPr>
              <a:t>Step2] </a:t>
            </a:r>
            <a:r>
              <a:rPr lang="ko-KR" altLang="en-US" dirty="0" smtClean="0">
                <a:solidFill>
                  <a:prstClr val="white"/>
                </a:solidFill>
              </a:rPr>
              <a:t>배포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prstClr val="white"/>
                </a:solidFill>
              </a:rPr>
              <a:t>  </a:t>
            </a:r>
            <a:r>
              <a:rPr lang="ko-KR" altLang="en-US" dirty="0" smtClean="0">
                <a:solidFill>
                  <a:prstClr val="white"/>
                </a:solidFill>
              </a:rPr>
              <a:t>바탕화면에 </a:t>
            </a:r>
            <a:r>
              <a:rPr lang="ko-KR" altLang="en-US" dirty="0" err="1" smtClean="0">
                <a:solidFill>
                  <a:prstClr val="white"/>
                </a:solidFill>
              </a:rPr>
              <a:t>바로가기</a:t>
            </a:r>
            <a:r>
              <a:rPr lang="ko-KR" altLang="en-US" dirty="0" smtClean="0">
                <a:solidFill>
                  <a:prstClr val="white"/>
                </a:solidFill>
              </a:rPr>
              <a:t> 생성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altLang="ko-KR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altLang="ko-KR" dirty="0" smtClean="0">
              <a:solidFill>
                <a:prstClr val="white"/>
              </a:solidFill>
            </a:endParaRPr>
          </a:p>
          <a:p>
            <a:pPr lvl="0"/>
            <a:r>
              <a:rPr lang="en-US" altLang="ko-KR" dirty="0" smtClean="0">
                <a:solidFill>
                  <a:prstClr val="white"/>
                </a:solidFill>
              </a:rPr>
              <a:t>Step3] </a:t>
            </a:r>
            <a:r>
              <a:rPr lang="ko-KR" altLang="en-US" dirty="0" smtClean="0">
                <a:solidFill>
                  <a:prstClr val="white"/>
                </a:solidFill>
              </a:rPr>
              <a:t>프로그램 실행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/>
            <a:endParaRPr lang="en-US" altLang="ko-KR" dirty="0" smtClean="0">
              <a:solidFill>
                <a:prstClr val="white"/>
              </a:solidFill>
            </a:endParaRPr>
          </a:p>
          <a:p>
            <a:pPr lvl="1"/>
            <a:endParaRPr lang="en-US" altLang="ko-KR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54" y="3429000"/>
            <a:ext cx="43243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1988840"/>
            <a:ext cx="59912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73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039434"/>
          </a:xfrm>
        </p:spPr>
        <p:txBody>
          <a:bodyPr/>
          <a:lstStyle/>
          <a:p>
            <a:r>
              <a:rPr lang="ko-KR" altLang="en-US" smtClean="0"/>
              <a:t>프로그램 정상 수행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0" y="1196752"/>
            <a:ext cx="7972425" cy="527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24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039434"/>
          </a:xfrm>
        </p:spPr>
        <p:txBody>
          <a:bodyPr/>
          <a:lstStyle/>
          <a:p>
            <a:r>
              <a:rPr lang="ko-KR" altLang="en-US" dirty="0" smtClean="0"/>
              <a:t>운용 계획상의 분산 저장 검증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8497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ko-KR" altLang="en-US" sz="3200" dirty="0" smtClean="0"/>
              <a:t>기술 배경</a:t>
            </a:r>
            <a:r>
              <a:rPr lang="en-US" altLang="ko-KR" sz="3200" dirty="0" smtClean="0"/>
              <a:t>(Technical Background)</a:t>
            </a:r>
          </a:p>
          <a:p>
            <a:pPr lvl="2"/>
            <a:r>
              <a:rPr lang="en-US" altLang="ko-KR" sz="3200" dirty="0" smtClean="0"/>
              <a:t> </a:t>
            </a:r>
            <a:r>
              <a:rPr lang="ko-KR" altLang="en-US" sz="3200" dirty="0" smtClean="0"/>
              <a:t>아키텍처 설계 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ko-KR" altLang="en-US" sz="3200" dirty="0" smtClean="0"/>
              <a:t>운용 계획</a:t>
            </a:r>
            <a:endParaRPr lang="en-US" altLang="ko-KR" sz="3200" dirty="0" smtClean="0"/>
          </a:p>
          <a:p>
            <a:pPr lvl="2"/>
            <a:r>
              <a:rPr lang="en-US" altLang="ko-KR" sz="3200" dirty="0"/>
              <a:t> </a:t>
            </a:r>
            <a:r>
              <a:rPr lang="en-US" altLang="ko-KR" sz="3200" dirty="0" err="1" smtClean="0"/>
              <a:t>PoC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 검증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배경 </a:t>
            </a:r>
            <a:r>
              <a:rPr lang="en-US" altLang="ko-KR" dirty="0" smtClean="0"/>
              <a:t>– H/W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시스템 최소 사양</a:t>
            </a:r>
            <a:endParaRPr lang="en-US" altLang="ko-KR" dirty="0" smtClean="0"/>
          </a:p>
          <a:p>
            <a:pPr lvl="2"/>
            <a:r>
              <a:rPr lang="ko-KR" altLang="en-US" dirty="0"/>
              <a:t>프로세서</a:t>
            </a:r>
            <a:r>
              <a:rPr lang="en-US" altLang="ko-KR" dirty="0"/>
              <a:t>: Intel Pentium® CPU </a:t>
            </a:r>
            <a:r>
              <a:rPr lang="en-US" altLang="ko-KR" dirty="0" smtClean="0"/>
              <a:t>G4400 </a:t>
            </a:r>
            <a:r>
              <a:rPr lang="ko-KR" altLang="en-US" dirty="0" smtClean="0"/>
              <a:t>이상</a:t>
            </a:r>
            <a:endParaRPr lang="en-US" altLang="ko-KR" dirty="0"/>
          </a:p>
          <a:p>
            <a:pPr lvl="2"/>
            <a:r>
              <a:rPr lang="ko-KR" altLang="en-US" dirty="0"/>
              <a:t>메모리</a:t>
            </a:r>
            <a:r>
              <a:rPr lang="en-US" altLang="ko-KR" dirty="0"/>
              <a:t>: </a:t>
            </a:r>
            <a:r>
              <a:rPr lang="en-US" altLang="ko-KR" dirty="0" smtClean="0"/>
              <a:t>8GB </a:t>
            </a:r>
            <a:r>
              <a:rPr lang="ko-KR" altLang="en-US" dirty="0" smtClean="0"/>
              <a:t>이상</a:t>
            </a:r>
            <a:endParaRPr lang="en-US" altLang="ko-KR" dirty="0"/>
          </a:p>
          <a:p>
            <a:pPr lvl="2"/>
            <a:r>
              <a:rPr lang="ko-KR" altLang="en-US" dirty="0"/>
              <a:t>운영체제</a:t>
            </a:r>
            <a:r>
              <a:rPr lang="en-US" altLang="ko-KR" dirty="0"/>
              <a:t>: Windows </a:t>
            </a:r>
            <a:r>
              <a:rPr lang="en-US" altLang="ko-KR" dirty="0" smtClean="0"/>
              <a:t>7 </a:t>
            </a:r>
            <a:r>
              <a:rPr lang="en-US" altLang="ko-KR" dirty="0"/>
              <a:t>64bit</a:t>
            </a:r>
            <a:endParaRPr lang="en-US" altLang="ko-KR" dirty="0" smtClean="0"/>
          </a:p>
          <a:p>
            <a:pPr lvl="2"/>
            <a:r>
              <a:rPr lang="ko-KR" altLang="en-US" dirty="0"/>
              <a:t>디</a:t>
            </a:r>
            <a:r>
              <a:rPr lang="ko-KR" altLang="en-US" dirty="0" smtClean="0"/>
              <a:t>스크 여유 공간</a:t>
            </a:r>
            <a:r>
              <a:rPr lang="en-US" altLang="ko-KR" dirty="0" smtClean="0"/>
              <a:t>: 50 </a:t>
            </a:r>
            <a:r>
              <a:rPr lang="en-US" altLang="ko-KR" dirty="0" err="1" smtClean="0"/>
              <a:t>Gbyte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시스템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" y="3429000"/>
            <a:ext cx="3600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" y="4403023"/>
            <a:ext cx="49720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79" y="3429000"/>
            <a:ext cx="39528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3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배경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데이터 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홈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제어에 필요한 외부 </a:t>
            </a:r>
            <a:r>
              <a:rPr lang="ko-KR" altLang="en-US" dirty="0" err="1" smtClean="0"/>
              <a:t>빅데이터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홈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 발생하는 내부 </a:t>
            </a:r>
            <a:r>
              <a:rPr lang="ko-KR" altLang="en-US" dirty="0" err="1" smtClean="0"/>
              <a:t>빅데이터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처리 규모</a:t>
            </a:r>
            <a:r>
              <a:rPr lang="en-US" altLang="ko-KR" dirty="0" smtClean="0"/>
              <a:t>: Text </a:t>
            </a:r>
            <a:r>
              <a:rPr lang="ko-KR" altLang="en-US" dirty="0" smtClean="0"/>
              <a:t>기반 비정형 데이터로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50 MB </a:t>
            </a:r>
            <a:r>
              <a:rPr lang="ko-KR" altLang="en-US" dirty="0" smtClean="0"/>
              <a:t>이내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예상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병령</a:t>
            </a:r>
            <a:r>
              <a:rPr lang="ko-KR" altLang="en-US" dirty="0" smtClean="0"/>
              <a:t> 처리 수준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~5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요청 처리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품질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신뢰성 확보를 위한 데이터 전송 방식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무선인터넷 환경에서도 </a:t>
            </a:r>
            <a:r>
              <a:rPr lang="ko-KR" altLang="en-US" dirty="0" err="1" smtClean="0"/>
              <a:t>비동기성을</a:t>
            </a:r>
            <a:r>
              <a:rPr lang="ko-KR" altLang="en-US" dirty="0" smtClean="0"/>
              <a:t> 극복하여 데이터 신뢰성을 확보하기 위해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방식 채택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접근성</a:t>
            </a:r>
            <a:r>
              <a:rPr lang="ko-KR" altLang="en-US" dirty="0" smtClean="0"/>
              <a:t> 확보를 위한 인터페이스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데이터 저장 환경설정을 하기 위한 별도 메뉴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안정성 확보를 위한 분산 데이터 저장 방안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유형 별 데이터 분산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데이터 유형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사이즈의 </a:t>
            </a:r>
            <a:r>
              <a:rPr lang="ko-KR" altLang="en-US" dirty="0" err="1" smtClean="0"/>
              <a:t>임계치에</a:t>
            </a:r>
            <a:r>
              <a:rPr lang="ko-KR" altLang="en-US" dirty="0" smtClean="0"/>
              <a:t> 따른 데이터 분산 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1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배경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기술 검</a:t>
            </a:r>
            <a:r>
              <a:rPr lang="ko-KR" altLang="en-US" dirty="0"/>
              <a:t>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36437"/>
              </p:ext>
            </p:extLst>
          </p:nvPr>
        </p:nvGraphicFramePr>
        <p:xfrm>
          <a:off x="251520" y="1268760"/>
          <a:ext cx="8640960" cy="5239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/>
                <a:gridCol w="2376264"/>
                <a:gridCol w="2520280"/>
                <a:gridCol w="2376264"/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하둡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자체 개발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관점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사용자와 </a:t>
                      </a:r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사이에서</a:t>
                      </a:r>
                      <a:r>
                        <a:rPr lang="ko-KR" altLang="en-US" baseline="0" dirty="0" smtClean="0"/>
                        <a:t> 사용자의 요구에 따라 정보를 생성해주는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하둡은</a:t>
                      </a:r>
                      <a:r>
                        <a:rPr lang="ko-KR" altLang="en-US" dirty="0" smtClean="0"/>
                        <a:t> 대용량 데이터를 적은 비용으로 더 빠르게 분석할 수 있는 소프트웨어이다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미국의 기업에서 만든 데이터 베이스 관리 시스템입니다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관점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베이스를 관리해 주는 소프트웨어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저장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갱신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빅</a:t>
                      </a:r>
                      <a:r>
                        <a:rPr lang="ko-KR" altLang="en-US" baseline="0" dirty="0" err="1" smtClean="0"/>
                        <a:t>데이터</a:t>
                      </a:r>
                      <a:r>
                        <a:rPr lang="ko-KR" altLang="en-US" baseline="0" dirty="0" smtClean="0"/>
                        <a:t> 처리와 분석을 위한 플랫폼 중 사실상 표준으로 자리잡고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오라클은</a:t>
                      </a:r>
                      <a:r>
                        <a:rPr lang="ko-KR" altLang="en-US" dirty="0" smtClean="0"/>
                        <a:t> 기능 또한 가장 좋은 것으로 알려진 최고의 데이터베이스 입니다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관점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베이스 파일들과 일반 사용자들 사이에 위치함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페이스북의</a:t>
                      </a:r>
                      <a:r>
                        <a:rPr lang="ko-KR" altLang="en-US" dirty="0" smtClean="0"/>
                        <a:t> 자동 이미지 검색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금융거래의 내역 분석을 통한 사기방지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검색 패턴을 통한 </a:t>
                      </a:r>
                      <a:r>
                        <a:rPr lang="ko-KR" altLang="en-US" baseline="0" dirty="0" err="1" smtClean="0"/>
                        <a:t>광고타겟</a:t>
                      </a:r>
                      <a:r>
                        <a:rPr lang="ko-KR" altLang="en-US" baseline="0" dirty="0" smtClean="0"/>
                        <a:t> 및 마케팅 </a:t>
                      </a:r>
                      <a:r>
                        <a:rPr lang="ko-KR" altLang="en-US" dirty="0" smtClean="0"/>
                        <a:t>등 </a:t>
                      </a:r>
                      <a:r>
                        <a:rPr lang="ko-KR" altLang="en-US" dirty="0" err="1" smtClean="0"/>
                        <a:t>여러분야에서</a:t>
                      </a:r>
                      <a:r>
                        <a:rPr lang="ko-KR" altLang="en-US" dirty="0" smtClean="0"/>
                        <a:t> 활용 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미국 </a:t>
                      </a:r>
                      <a:r>
                        <a:rPr lang="ko-KR" altLang="en-US" dirty="0" err="1" smtClean="0"/>
                        <a:t>오라클사의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관게</a:t>
                      </a:r>
                      <a:r>
                        <a:rPr lang="ko-KR" altLang="en-US" dirty="0" smtClean="0"/>
                        <a:t> 데이터베이스 관리 시스템</a:t>
                      </a:r>
                      <a:r>
                        <a:rPr lang="en-US" altLang="ko-KR" dirty="0" smtClean="0"/>
                        <a:t>(RDBMS)</a:t>
                      </a:r>
                      <a:r>
                        <a:rPr lang="ko-KR" altLang="en-US" dirty="0" smtClean="0"/>
                        <a:t>의 이름으로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유닉스 환경에서 사용되는 </a:t>
                      </a:r>
                      <a:r>
                        <a:rPr lang="en-US" altLang="ko-KR" dirty="0" smtClean="0"/>
                        <a:t>RDBMS</a:t>
                      </a:r>
                      <a:r>
                        <a:rPr lang="ko-KR" altLang="en-US" dirty="0" smtClean="0"/>
                        <a:t>로는 가장 널리 사용되는 제품이다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관점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응용프로그램들을 연동하여 데이터 베이스를 접속할 수 있도록 지원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12687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506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관</a:t>
            </a:r>
            <a:r>
              <a:rPr lang="ko-KR" altLang="en-US" sz="1600" b="1"/>
              <a:t>점</a:t>
            </a:r>
            <a:endParaRPr lang="ko-KR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075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기술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222"/>
              </p:ext>
            </p:extLst>
          </p:nvPr>
        </p:nvGraphicFramePr>
        <p:xfrm>
          <a:off x="251520" y="980727"/>
          <a:ext cx="8568952" cy="577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5904656"/>
              </a:tblGrid>
              <a:tr h="48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2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 방식 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하둡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dirty="0" smtClean="0"/>
                        <a:t>저렴한 구축 비용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dirty="0" smtClean="0"/>
                        <a:t>비용 대비 빠른 데이터 처리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dirty="0" smtClean="0"/>
                        <a:t>장애를 대비한 특성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dirty="0" err="1" smtClean="0"/>
                        <a:t>고가용성</a:t>
                      </a:r>
                      <a:r>
                        <a:rPr lang="ko-KR" altLang="en-US" dirty="0" smtClean="0"/>
                        <a:t> 지원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err="1" smtClean="0"/>
                        <a:t>네임노드에</a:t>
                      </a:r>
                      <a:r>
                        <a:rPr lang="ko-KR" altLang="en-US" baseline="0" dirty="0" smtClean="0"/>
                        <a:t> 장애가 발생하면 더는</a:t>
                      </a:r>
                      <a:r>
                        <a:rPr lang="en-US" altLang="ko-KR" baseline="0" dirty="0" smtClean="0"/>
                        <a:t>HDFS</a:t>
                      </a:r>
                      <a:r>
                        <a:rPr lang="ko-KR" altLang="en-US" baseline="0" dirty="0" smtClean="0"/>
                        <a:t>에 저장 할 수 없고 데이터 유실의 경우 조회할 수 없게 됩니다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baseline="0" dirty="0" smtClean="0"/>
                        <a:t>파일 네임스페이스 제한</a:t>
                      </a:r>
                      <a:endParaRPr lang="en-US" altLang="ko-KR" baseline="0" dirty="0" smtClean="0"/>
                    </a:p>
                    <a:p>
                      <a:pPr marL="342900" indent="-342900" algn="ctr" latinLnBrk="1">
                        <a:buAutoNum type="arabicParenR"/>
                      </a:pPr>
                      <a:r>
                        <a:rPr lang="en-US" altLang="ko-KR" dirty="0" smtClean="0"/>
                        <a:t>POSIX </a:t>
                      </a:r>
                      <a:r>
                        <a:rPr lang="ko-KR" altLang="en-US" dirty="0" smtClean="0"/>
                        <a:t>명령어 </a:t>
                      </a:r>
                      <a:r>
                        <a:rPr lang="ko-KR" altLang="en-US" dirty="0" err="1" smtClean="0"/>
                        <a:t>미지원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1220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선정 사유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정형 데이터의 경우 기존의 </a:t>
                      </a:r>
                      <a:r>
                        <a:rPr lang="ko-KR" altLang="en-US" dirty="0" err="1" smtClean="0"/>
                        <a:t>관계형</a:t>
                      </a:r>
                      <a:r>
                        <a:rPr lang="ko-KR" altLang="en-US" dirty="0" smtClean="0"/>
                        <a:t> 데이터베이스에 저장할 수 있지만 웹 로그 같은 비정형 데이터를 </a:t>
                      </a:r>
                      <a:r>
                        <a:rPr lang="en-US" altLang="ko-KR" dirty="0" smtClean="0"/>
                        <a:t>RDBMS</a:t>
                      </a:r>
                      <a:r>
                        <a:rPr lang="ko-KR" altLang="en-US" dirty="0" smtClean="0"/>
                        <a:t>에 저장하기에는 데이터 크기가 너무 크기 때문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라이선스 비용에 대한 부담이 없다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 사항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전문업체 부족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오라클</a:t>
                      </a:r>
                      <a:r>
                        <a:rPr lang="en-US" altLang="ko-KR" dirty="0" smtClean="0"/>
                        <a:t>,MS-SQL,DBMS</a:t>
                      </a:r>
                      <a:r>
                        <a:rPr lang="ko-KR" altLang="en-US" dirty="0" smtClean="0"/>
                        <a:t>는 다양한 유지보수업체가 있지만 국내에는 </a:t>
                      </a:r>
                      <a:r>
                        <a:rPr lang="ko-KR" altLang="en-US" dirty="0" err="1" smtClean="0"/>
                        <a:t>하둡과</a:t>
                      </a:r>
                      <a:r>
                        <a:rPr lang="ko-KR" altLang="en-US" dirty="0" smtClean="0"/>
                        <a:t> 관련된 업체가 적다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구조도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2699792" y="1052736"/>
            <a:ext cx="5976664" cy="4896544"/>
          </a:xfrm>
          <a:prstGeom prst="cube">
            <a:avLst>
              <a:gd name="adj" fmla="val 11635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43808" y="1930152"/>
            <a:ext cx="936104" cy="3011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REST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851920" y="1930152"/>
            <a:ext cx="747868" cy="3011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DW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F/W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99788" y="1930152"/>
            <a:ext cx="3345838" cy="3011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921290" y="2722240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669262" y="2650232"/>
            <a:ext cx="360040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0364" y="2362200"/>
            <a:ext cx="63511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Base</a:t>
            </a:r>
            <a:endParaRPr lang="ko-KR" altLang="en-US" sz="1600" b="1" dirty="0" err="1" smtClean="0"/>
          </a:p>
        </p:txBody>
      </p:sp>
      <p:sp>
        <p:nvSpPr>
          <p:cNvPr id="69" name="직사각형 68"/>
          <p:cNvSpPr/>
          <p:nvPr/>
        </p:nvSpPr>
        <p:spPr>
          <a:xfrm>
            <a:off x="5641370" y="2650232"/>
            <a:ext cx="360040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18096" y="2362200"/>
            <a:ext cx="12153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Data </a:t>
            </a:r>
            <a:r>
              <a:rPr lang="ko-KR" altLang="en-US" sz="1600" b="1" dirty="0" smtClean="0"/>
              <a:t>유형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793498" y="2550527"/>
            <a:ext cx="936104" cy="334780"/>
          </a:xfrm>
          <a:prstGeom prst="rect">
            <a:avLst/>
          </a:prstGeom>
          <a:solidFill>
            <a:srgbClr val="FFF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93498" y="3536100"/>
            <a:ext cx="936104" cy="334780"/>
          </a:xfrm>
          <a:prstGeom prst="rect">
            <a:avLst/>
          </a:prstGeom>
          <a:solidFill>
            <a:srgbClr val="FFF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6433457" y="2722526"/>
            <a:ext cx="0" cy="98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74" idx="1"/>
          </p:cNvCxnSpPr>
          <p:nvPr/>
        </p:nvCxnSpPr>
        <p:spPr>
          <a:xfrm>
            <a:off x="6433457" y="3703490"/>
            <a:ext cx="36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261550" y="3010272"/>
            <a:ext cx="0" cy="4253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281330" y="2722526"/>
            <a:ext cx="0" cy="1922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641370" y="4594448"/>
            <a:ext cx="360040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18096" y="4306416"/>
            <a:ext cx="13953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Data N </a:t>
            </a:r>
            <a:r>
              <a:rPr lang="ko-KR" altLang="en-US" sz="1600" b="1" dirty="0" smtClean="0"/>
              <a:t>유형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5281330" y="4644684"/>
            <a:ext cx="36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843808" y="5026496"/>
            <a:ext cx="51125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dirty="0" smtClean="0">
                <a:solidFill>
                  <a:schemeClr val="tx1"/>
                </a:solidFill>
              </a:rPr>
              <a:t> 분석 및 기타 </a:t>
            </a:r>
            <a:r>
              <a:rPr lang="en-US" altLang="ko-KR" dirty="0" smtClean="0">
                <a:solidFill>
                  <a:schemeClr val="tx1"/>
                </a:solidFill>
              </a:rPr>
              <a:t>AI F/W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91880" y="2700754"/>
            <a:ext cx="58995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91880" y="4296627"/>
            <a:ext cx="58995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275856" y="4674908"/>
            <a:ext cx="0" cy="57606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214224" y="4674908"/>
            <a:ext cx="0" cy="57606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SER\AppData\Local\Microsoft\Windows\Temporary Internet Files\Content.IE5\CBRN2S2P\Robustness_Diagram_Actor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3" y="1943693"/>
            <a:ext cx="1000947" cy="109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00"/>
            </a:solidFill>
          </a:ln>
        </p:spPr>
      </p:pic>
      <p:pic>
        <p:nvPicPr>
          <p:cNvPr id="92" name="Picture 3" descr="C:\Users\USER\AppData\Local\Microsoft\Windows\Temporary Internet Files\Content.IE5\CBRN2S2P\Robustness_Diagram_Actor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3" y="3747403"/>
            <a:ext cx="1000947" cy="1098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00"/>
            </a:solidFill>
          </a:ln>
        </p:spPr>
      </p:pic>
      <p:cxnSp>
        <p:nvCxnSpPr>
          <p:cNvPr id="93" name="직선 연결선 92"/>
          <p:cNvCxnSpPr/>
          <p:nvPr/>
        </p:nvCxnSpPr>
        <p:spPr>
          <a:xfrm>
            <a:off x="1331640" y="2531477"/>
            <a:ext cx="1512168" cy="0"/>
          </a:xfrm>
          <a:prstGeom prst="line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331640" y="4248190"/>
            <a:ext cx="1512168" cy="0"/>
          </a:xfrm>
          <a:prstGeom prst="line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7664" y="2636912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빅데이터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관련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작업요</a:t>
            </a:r>
            <a:r>
              <a:rPr lang="ko-KR" altLang="en-US" sz="1600" b="1" dirty="0">
                <a:solidFill>
                  <a:schemeClr val="bg1"/>
                </a:solidFill>
              </a:rPr>
              <a:t>청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31166" y="3140968"/>
            <a:ext cx="1" cy="53439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05533" y="119675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err="1" smtClean="0"/>
              <a:t>빅데이터</a:t>
            </a:r>
            <a:r>
              <a:rPr lang="ko-KR" altLang="en-US" sz="1600" b="1" dirty="0" smtClean="0"/>
              <a:t> 서버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672" y="1943693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REST 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Get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방식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8146" y="1908142"/>
            <a:ext cx="2546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빅데이터</a:t>
            </a:r>
            <a:r>
              <a:rPr lang="ko-KR" altLang="en-US" sz="1600" b="1" dirty="0" smtClean="0"/>
              <a:t> 저장 관리 모듈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0579" y="6006770"/>
            <a:ext cx="43563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710" y="592024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개발 예정 모듈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0579" y="6402814"/>
            <a:ext cx="435630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9710" y="633080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기술 검토 모듈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520" y="157827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Ex) http://192.168.0.8/job1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유형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2354"/>
              </p:ext>
            </p:extLst>
          </p:nvPr>
        </p:nvGraphicFramePr>
        <p:xfrm>
          <a:off x="251520" y="1268760"/>
          <a:ext cx="8352928" cy="30253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6224"/>
                <a:gridCol w="2976331"/>
                <a:gridCol w="3360373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TypeA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TypeB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 데이터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4KB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50KB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누적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데이터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10KB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1MB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저장 </a:t>
                      </a:r>
                      <a:r>
                        <a:rPr lang="ko-KR" altLang="en-US" dirty="0" err="1" smtClean="0"/>
                        <a:t>포멧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csv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excel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 경로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Bigdata_Repository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TypeA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Bigdata_Repository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TypeB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운용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35378"/>
          </a:xfrm>
        </p:spPr>
        <p:txBody>
          <a:bodyPr/>
          <a:lstStyle/>
          <a:p>
            <a:r>
              <a:rPr lang="ko-KR" altLang="en-US" dirty="0" smtClean="0"/>
              <a:t>데이터 적재 시나리오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451794" y="126876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61548" y="1412776"/>
            <a:ext cx="0" cy="2880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3665922" y="1628800"/>
            <a:ext cx="1810652" cy="720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9535" y="18139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데이터 타입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3665922" y="2780928"/>
            <a:ext cx="1810652" cy="720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7212" y="1578278"/>
            <a:ext cx="790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TypeA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1094" y="1578278"/>
            <a:ext cx="777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TypeB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385848" y="1975945"/>
            <a:ext cx="4351283" cy="515007"/>
          </a:xfrm>
          <a:custGeom>
            <a:avLst/>
            <a:gdLst>
              <a:gd name="connsiteX0" fmla="*/ 1303283 w 4351283"/>
              <a:gd name="connsiteY0" fmla="*/ 10510 h 515007"/>
              <a:gd name="connsiteX1" fmla="*/ 0 w 4351283"/>
              <a:gd name="connsiteY1" fmla="*/ 0 h 515007"/>
              <a:gd name="connsiteX2" fmla="*/ 10511 w 4351283"/>
              <a:gd name="connsiteY2" fmla="*/ 515007 h 515007"/>
              <a:gd name="connsiteX3" fmla="*/ 2186152 w 4351283"/>
              <a:gd name="connsiteY3" fmla="*/ 515007 h 515007"/>
              <a:gd name="connsiteX4" fmla="*/ 4351283 w 4351283"/>
              <a:gd name="connsiteY4" fmla="*/ 515007 h 515007"/>
              <a:gd name="connsiteX5" fmla="*/ 4351283 w 4351283"/>
              <a:gd name="connsiteY5" fmla="*/ 10510 h 515007"/>
              <a:gd name="connsiteX6" fmla="*/ 3037490 w 4351283"/>
              <a:gd name="connsiteY6" fmla="*/ 1051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1283" h="515007">
                <a:moveTo>
                  <a:pt x="1303283" y="10510"/>
                </a:moveTo>
                <a:lnTo>
                  <a:pt x="0" y="0"/>
                </a:lnTo>
                <a:lnTo>
                  <a:pt x="10511" y="515007"/>
                </a:lnTo>
                <a:lnTo>
                  <a:pt x="2186152" y="515007"/>
                </a:lnTo>
                <a:lnTo>
                  <a:pt x="4351283" y="515007"/>
                </a:lnTo>
                <a:lnTo>
                  <a:pt x="4351283" y="10510"/>
                </a:lnTo>
                <a:lnTo>
                  <a:pt x="3037490" y="10510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561548" y="2492896"/>
            <a:ext cx="0" cy="2880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9707" y="298707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초기 생성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85760" y="3429000"/>
            <a:ext cx="1610576" cy="504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4871" y="3409836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해당 타입</a:t>
            </a:r>
            <a:endParaRPr lang="en-US" altLang="ko-KR" sz="1400" b="1" dirty="0" smtClean="0"/>
          </a:p>
          <a:p>
            <a:r>
              <a:rPr lang="ko-KR" altLang="en-US" sz="1400" b="1" dirty="0" err="1" smtClean="0"/>
              <a:t>레파지토리</a:t>
            </a:r>
            <a:r>
              <a:rPr lang="ko-KR" altLang="en-US" sz="1400" b="1" dirty="0" smtClean="0"/>
              <a:t> 생성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85848" y="3119948"/>
            <a:ext cx="4351283" cy="1008112"/>
          </a:xfrm>
          <a:custGeom>
            <a:avLst/>
            <a:gdLst>
              <a:gd name="connsiteX0" fmla="*/ 1303283 w 4351283"/>
              <a:gd name="connsiteY0" fmla="*/ 10510 h 515007"/>
              <a:gd name="connsiteX1" fmla="*/ 0 w 4351283"/>
              <a:gd name="connsiteY1" fmla="*/ 0 h 515007"/>
              <a:gd name="connsiteX2" fmla="*/ 10511 w 4351283"/>
              <a:gd name="connsiteY2" fmla="*/ 515007 h 515007"/>
              <a:gd name="connsiteX3" fmla="*/ 2186152 w 4351283"/>
              <a:gd name="connsiteY3" fmla="*/ 515007 h 515007"/>
              <a:gd name="connsiteX4" fmla="*/ 4351283 w 4351283"/>
              <a:gd name="connsiteY4" fmla="*/ 515007 h 515007"/>
              <a:gd name="connsiteX5" fmla="*/ 4351283 w 4351283"/>
              <a:gd name="connsiteY5" fmla="*/ 10510 h 515007"/>
              <a:gd name="connsiteX6" fmla="*/ 3037490 w 4351283"/>
              <a:gd name="connsiteY6" fmla="*/ 1051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1283" h="515007">
                <a:moveTo>
                  <a:pt x="1303283" y="10510"/>
                </a:moveTo>
                <a:lnTo>
                  <a:pt x="0" y="0"/>
                </a:lnTo>
                <a:lnTo>
                  <a:pt x="10511" y="515007"/>
                </a:lnTo>
                <a:lnTo>
                  <a:pt x="2186152" y="515007"/>
                </a:lnTo>
                <a:lnTo>
                  <a:pt x="4351283" y="515007"/>
                </a:lnTo>
                <a:lnTo>
                  <a:pt x="4351283" y="10510"/>
                </a:lnTo>
                <a:lnTo>
                  <a:pt x="3037490" y="10510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3665922" y="4365104"/>
            <a:ext cx="1810652" cy="720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561548" y="4149080"/>
            <a:ext cx="0" cy="2880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9707" y="45712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임계치</a:t>
            </a:r>
            <a:r>
              <a:rPr lang="ko-KR" altLang="en-US" sz="1400" b="1" dirty="0" smtClean="0"/>
              <a:t> 초과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91071" y="5013176"/>
            <a:ext cx="1610576" cy="504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9487" y="4994012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신규파일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생</a:t>
            </a:r>
            <a:r>
              <a:rPr lang="ko-KR" altLang="en-US" sz="1400" b="1" dirty="0"/>
              <a:t>성</a:t>
            </a:r>
            <a:endParaRPr lang="ko-KR" altLang="en-US" sz="1400" b="1" dirty="0" smtClean="0"/>
          </a:p>
        </p:txBody>
      </p:sp>
      <p:sp>
        <p:nvSpPr>
          <p:cNvPr id="28" name="자유형 27"/>
          <p:cNvSpPr/>
          <p:nvPr/>
        </p:nvSpPr>
        <p:spPr>
          <a:xfrm>
            <a:off x="2385848" y="4704124"/>
            <a:ext cx="4351283" cy="1008112"/>
          </a:xfrm>
          <a:custGeom>
            <a:avLst/>
            <a:gdLst>
              <a:gd name="connsiteX0" fmla="*/ 1303283 w 4351283"/>
              <a:gd name="connsiteY0" fmla="*/ 10510 h 515007"/>
              <a:gd name="connsiteX1" fmla="*/ 0 w 4351283"/>
              <a:gd name="connsiteY1" fmla="*/ 0 h 515007"/>
              <a:gd name="connsiteX2" fmla="*/ 10511 w 4351283"/>
              <a:gd name="connsiteY2" fmla="*/ 515007 h 515007"/>
              <a:gd name="connsiteX3" fmla="*/ 2186152 w 4351283"/>
              <a:gd name="connsiteY3" fmla="*/ 515007 h 515007"/>
              <a:gd name="connsiteX4" fmla="*/ 4351283 w 4351283"/>
              <a:gd name="connsiteY4" fmla="*/ 515007 h 515007"/>
              <a:gd name="connsiteX5" fmla="*/ 4351283 w 4351283"/>
              <a:gd name="connsiteY5" fmla="*/ 10510 h 515007"/>
              <a:gd name="connsiteX6" fmla="*/ 3037490 w 4351283"/>
              <a:gd name="connsiteY6" fmla="*/ 1051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1283" h="515007">
                <a:moveTo>
                  <a:pt x="1303283" y="10510"/>
                </a:moveTo>
                <a:lnTo>
                  <a:pt x="0" y="0"/>
                </a:lnTo>
                <a:lnTo>
                  <a:pt x="10511" y="515007"/>
                </a:lnTo>
                <a:lnTo>
                  <a:pt x="2186152" y="515007"/>
                </a:lnTo>
                <a:lnTo>
                  <a:pt x="4351283" y="515007"/>
                </a:lnTo>
                <a:lnTo>
                  <a:pt x="4351283" y="10510"/>
                </a:lnTo>
                <a:lnTo>
                  <a:pt x="3037490" y="10510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39350" y="2780928"/>
            <a:ext cx="49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Yes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91094" y="2780928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NO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39350" y="4340236"/>
            <a:ext cx="49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Yes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91094" y="4340236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NO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46050" y="5013176"/>
            <a:ext cx="1610576" cy="504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43674" y="508518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기존 파일 누적</a:t>
            </a:r>
            <a:endParaRPr lang="ko-KR" altLang="en-US" sz="1400" b="1" dirty="0" smtClean="0"/>
          </a:p>
        </p:txBody>
      </p:sp>
      <p:sp>
        <p:nvSpPr>
          <p:cNvPr id="36" name="타원 35"/>
          <p:cNvSpPr/>
          <p:nvPr/>
        </p:nvSpPr>
        <p:spPr>
          <a:xfrm>
            <a:off x="4404174" y="5949280"/>
            <a:ext cx="311842" cy="288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51794" y="59903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36" idx="0"/>
          </p:cNvCxnSpPr>
          <p:nvPr/>
        </p:nvCxnSpPr>
        <p:spPr>
          <a:xfrm flipH="1">
            <a:off x="4560095" y="5702344"/>
            <a:ext cx="1453" cy="246936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3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23169</TotalTime>
  <Words>599</Words>
  <Application>Microsoft Office PowerPoint</Application>
  <PresentationFormat>화면 슬라이드 쇼(4:3)</PresentationFormat>
  <Paragraphs>163</Paragraphs>
  <Slides>12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7</vt:i4>
      </vt:variant>
    </vt:vector>
  </HeadingPairs>
  <TitlesOfParts>
    <vt:vector size="20" baseType="lpstr">
      <vt:lpstr>Office 테마</vt:lpstr>
      <vt:lpstr>PowerPoint 프레젠테이션</vt:lpstr>
      <vt:lpstr>목차</vt:lpstr>
      <vt:lpstr>기술 배경 – H/W 현황</vt:lpstr>
      <vt:lpstr>기술 배경 – 목표</vt:lpstr>
      <vt:lpstr>기술 배경 – 빅데이터 저장 기술 검토</vt:lpstr>
      <vt:lpstr>아키텍처 설계 – 기술 선정</vt:lpstr>
      <vt:lpstr>아키텍처 설계 - 구조도</vt:lpstr>
      <vt:lpstr>아키텍처 설계 – 데이터 유형</vt:lpstr>
      <vt:lpstr>운용 계획</vt:lpstr>
      <vt:lpstr>제품 설치</vt:lpstr>
      <vt:lpstr>검증</vt:lpstr>
      <vt:lpstr>검증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wonje bae</cp:lastModifiedBy>
  <cp:revision>728</cp:revision>
  <cp:lastPrinted>2019-09-11T04:48:03Z</cp:lastPrinted>
  <dcterms:created xsi:type="dcterms:W3CDTF">2011-02-25T04:33:20Z</dcterms:created>
  <dcterms:modified xsi:type="dcterms:W3CDTF">2019-09-19T14:56:26Z</dcterms:modified>
</cp:coreProperties>
</file>