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10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11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9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1780" y="2494219"/>
            <a:ext cx="3960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 spc="-150" dirty="0">
                <a:solidFill>
                  <a:schemeClr val="bg1"/>
                </a:solidFill>
              </a:rPr>
              <a:t> 메시지 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816" y="1988840"/>
            <a:ext cx="345638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Message queue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584C2B-F6F9-41EC-B10B-C1142C871336}"/>
              </a:ext>
            </a:extLst>
          </p:cNvPr>
          <p:cNvCxnSpPr>
            <a:cxnSpLocks/>
          </p:cNvCxnSpPr>
          <p:nvPr/>
        </p:nvCxnSpPr>
        <p:spPr>
          <a:xfrm>
            <a:off x="2915816" y="3465147"/>
            <a:ext cx="3456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BE593F-314E-4167-A8A0-598C837E3944}"/>
              </a:ext>
            </a:extLst>
          </p:cNvPr>
          <p:cNvSpPr txBox="1"/>
          <p:nvPr/>
        </p:nvSpPr>
        <p:spPr>
          <a:xfrm>
            <a:off x="6084168" y="5373216"/>
            <a:ext cx="27363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2017136092 </a:t>
            </a:r>
            <a:r>
              <a:rPr lang="ko-KR" altLang="en-US" sz="1600" b="1" dirty="0">
                <a:solidFill>
                  <a:schemeClr val="bg1"/>
                </a:solidFill>
              </a:rPr>
              <a:t>이상민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2019136067 </a:t>
            </a:r>
            <a:r>
              <a:rPr lang="ko-KR" altLang="en-US" sz="1600" b="1" dirty="0">
                <a:solidFill>
                  <a:schemeClr val="bg1"/>
                </a:solidFill>
              </a:rPr>
              <a:t>배수빈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2019136105 </a:t>
            </a:r>
            <a:r>
              <a:rPr lang="ko-KR" altLang="en-US" sz="1600" b="1" dirty="0">
                <a:solidFill>
                  <a:schemeClr val="bg1"/>
                </a:solidFill>
              </a:rPr>
              <a:t>이지영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2ECBA-B5AE-4518-8034-D73A31D25EBF}"/>
              </a:ext>
            </a:extLst>
          </p:cNvPr>
          <p:cNvSpPr txBox="1"/>
          <p:nvPr/>
        </p:nvSpPr>
        <p:spPr>
          <a:xfrm>
            <a:off x="2663788" y="3548996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spc="-150" dirty="0">
                <a:solidFill>
                  <a:schemeClr val="bg1"/>
                </a:solidFill>
              </a:rPr>
              <a:t>LAB10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문제 소개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69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8268" y="136465"/>
            <a:ext cx="1135380" cy="41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실행 결과</a:t>
            </a:r>
            <a:endParaRPr kumimoji="0" lang="ko-KR" altLang="en-US" sz="2100" b="1" i="0" u="none" strike="noStrike" kern="1200" cap="none" spc="-150" normalizeH="0" baseline="0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  <a:latin typeface="나눔스퀘어 Bold"/>
                <a:ea typeface="나눔스퀘어 Bold"/>
              </a:rPr>
              <a:t>Message queue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832585"/>
            <a:ext cx="7730007" cy="36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 ● 참가자가 </a:t>
            </a:r>
            <a:r>
              <a:rPr lang="ko-KR" altLang="en-US">
                <a:solidFill>
                  <a:srgbClr val="335C91"/>
                </a:solidFill>
                <a:latin typeface="나눔스퀘어 Bold"/>
                <a:ea typeface="나눔스퀘어 Bold"/>
              </a:rPr>
              <a:t>문제 틀렸을 경우</a:t>
            </a:r>
            <a:r>
              <a:rPr lang="ko-KR" altLang="en-US"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76" y="1772816"/>
            <a:ext cx="6180356" cy="18441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9001" y="4707112"/>
            <a:ext cx="6683318" cy="1242167"/>
          </a:xfrm>
          <a:prstGeom prst="rect">
            <a:avLst/>
          </a:prstGeom>
        </p:spPr>
      </p:pic>
      <p:sp>
        <p:nvSpPr>
          <p:cNvPr id="24" name="TextBox 5"/>
          <p:cNvSpPr txBox="1"/>
          <p:nvPr/>
        </p:nvSpPr>
        <p:spPr>
          <a:xfrm>
            <a:off x="706994" y="1434168"/>
            <a:ext cx="2136814" cy="338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나눔스퀘어 Bold"/>
                <a:ea typeface="나눔스퀘어 Bold"/>
              </a:rPr>
              <a:t> </a:t>
            </a:r>
            <a:r>
              <a:rPr lang="ko-KR" altLang="en-US" sz="1400">
                <a:latin typeface="나눔스퀘어 Bold"/>
                <a:ea typeface="나눔스퀘어 Bold"/>
              </a:rPr>
              <a:t>》 </a:t>
            </a:r>
            <a:r>
              <a:rPr lang="en-US" altLang="ko-KR" sz="1400">
                <a:latin typeface="나눔스퀘어 Bold"/>
                <a:ea typeface="나눔스퀘어 Bold"/>
              </a:rPr>
              <a:t>frontman</a:t>
            </a:r>
            <a:r>
              <a:rPr lang="ko-KR" altLang="en-US" sz="1400">
                <a:latin typeface="나눔스퀘어 Bold"/>
                <a:ea typeface="나눔스퀘어 Bold"/>
              </a:rPr>
              <a:t> 프로세스</a:t>
            </a:r>
          </a:p>
        </p:txBody>
      </p:sp>
      <p:sp>
        <p:nvSpPr>
          <p:cNvPr id="25" name="TextBox 5"/>
          <p:cNvSpPr txBox="1"/>
          <p:nvPr/>
        </p:nvSpPr>
        <p:spPr>
          <a:xfrm>
            <a:off x="683568" y="4314795"/>
            <a:ext cx="2520280" cy="33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나눔스퀘어 Bold"/>
                <a:ea typeface="나눔스퀘어 Bold"/>
              </a:rPr>
              <a:t> </a:t>
            </a:r>
            <a:r>
              <a:rPr lang="ko-KR" altLang="en-US" sz="1400">
                <a:latin typeface="나눔스퀘어 Bold"/>
                <a:ea typeface="나눔스퀘어 Bold"/>
              </a:rPr>
              <a:t>》 </a:t>
            </a:r>
            <a:r>
              <a:rPr lang="en-US" altLang="ko-KR" sz="1400">
                <a:latin typeface="나눔스퀘어 Bold"/>
                <a:ea typeface="나눔스퀘어 Bold"/>
              </a:rPr>
              <a:t>participant</a:t>
            </a:r>
            <a:r>
              <a:rPr lang="ko-KR" altLang="en-US" sz="1400">
                <a:latin typeface="나눔스퀘어 Bold"/>
                <a:ea typeface="나눔스퀘어 Bold"/>
              </a:rPr>
              <a:t> 프로세스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69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8268" y="136465"/>
            <a:ext cx="1135380" cy="41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실행 결과</a:t>
            </a:r>
            <a:endParaRPr kumimoji="0" lang="ko-KR" altLang="en-US" sz="2100" b="1" i="0" u="none" strike="noStrike" kern="1200" cap="none" spc="-150" normalizeH="0" baseline="0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  <a:latin typeface="나눔스퀘어 Bold"/>
                <a:ea typeface="나눔스퀘어 Bold"/>
              </a:rPr>
              <a:t>Message queue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764704"/>
            <a:ext cx="7730007" cy="3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 ● 참가자가 문제를 </a:t>
            </a:r>
            <a:r>
              <a:rPr lang="ko-KR" altLang="en-US">
                <a:solidFill>
                  <a:srgbClr val="335C91"/>
                </a:solidFill>
                <a:latin typeface="나눔스퀘어 Bold"/>
                <a:ea typeface="나눔스퀘어 Bold"/>
              </a:rPr>
              <a:t>다 맞췄을 경우 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683568" y="1224598"/>
            <a:ext cx="2136812" cy="33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나눔스퀘어 Bold"/>
                <a:ea typeface="나눔스퀘어 Bold"/>
              </a:rPr>
              <a:t> </a:t>
            </a:r>
            <a:r>
              <a:rPr lang="ko-KR" altLang="en-US" sz="1400">
                <a:latin typeface="나눔스퀘어 Bold"/>
                <a:ea typeface="나눔스퀘어 Bold"/>
              </a:rPr>
              <a:t>》 </a:t>
            </a:r>
            <a:r>
              <a:rPr lang="en-US" altLang="ko-KR" sz="1400">
                <a:latin typeface="나눔스퀘어 Bold"/>
                <a:ea typeface="나눔스퀘어 Bold"/>
              </a:rPr>
              <a:t>frontman</a:t>
            </a:r>
            <a:r>
              <a:rPr lang="ko-KR" altLang="en-US" sz="1400">
                <a:latin typeface="나눔스퀘어 Bold"/>
                <a:ea typeface="나눔스퀘어 Bold"/>
              </a:rPr>
              <a:t> 프로세스</a:t>
            </a:r>
          </a:p>
        </p:txBody>
      </p:sp>
      <p:sp>
        <p:nvSpPr>
          <p:cNvPr id="25" name="TextBox 5"/>
          <p:cNvSpPr txBox="1"/>
          <p:nvPr/>
        </p:nvSpPr>
        <p:spPr>
          <a:xfrm>
            <a:off x="755576" y="4149080"/>
            <a:ext cx="2520280" cy="33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나눔스퀘어 Bold"/>
                <a:ea typeface="나눔스퀘어 Bold"/>
              </a:rPr>
              <a:t> </a:t>
            </a:r>
            <a:r>
              <a:rPr lang="ko-KR" altLang="en-US" sz="1400">
                <a:latin typeface="나눔스퀘어 Bold"/>
                <a:ea typeface="나눔스퀘어 Bold"/>
              </a:rPr>
              <a:t>》 </a:t>
            </a:r>
            <a:r>
              <a:rPr lang="en-US" altLang="ko-KR" sz="1400">
                <a:latin typeface="나눔스퀘어 Bold"/>
                <a:ea typeface="나눔스퀘어 Bold"/>
              </a:rPr>
              <a:t>participant</a:t>
            </a:r>
            <a:r>
              <a:rPr lang="ko-KR" altLang="en-US" sz="1400">
                <a:latin typeface="나눔스퀘어 Bold"/>
                <a:ea typeface="나눔스퀘어 Bold"/>
              </a:rPr>
              <a:t> 프로세스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4192" y="1628800"/>
            <a:ext cx="6226079" cy="217188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584" y="4581128"/>
            <a:ext cx="6439458" cy="1577476"/>
          </a:xfrm>
          <a:prstGeom prst="rect">
            <a:avLst/>
          </a:prstGeom>
        </p:spPr>
      </p:pic>
      <p:sp>
        <p:nvSpPr>
          <p:cNvPr id="2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8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스퀘어 Bold"/>
                <a:ea typeface="나눔스퀘어 Bold"/>
              </a:rPr>
              <a:t>CONTENTS</a:t>
            </a:r>
            <a:endParaRPr lang="ko-KR" altLang="en-US" sz="24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5655" y="2161261"/>
            <a:ext cx="4952689" cy="105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30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6300">
                <a:solidFill>
                  <a:schemeClr val="bg1"/>
                </a:solidFill>
                <a:latin typeface="나눔스퀘어 Bold"/>
                <a:ea typeface="나눔스퀘어 Bold"/>
              </a:rPr>
              <a:t>01</a:t>
            </a:r>
            <a:r>
              <a:rPr lang="en-US" altLang="ko-KR" sz="5400">
                <a:solidFill>
                  <a:schemeClr val="bg1"/>
                </a:solidFill>
                <a:latin typeface="나눔스퀘어 Bold"/>
                <a:ea typeface="나눔스퀘어 Bold"/>
              </a:rPr>
              <a:t>  </a:t>
            </a:r>
            <a:r>
              <a:rPr lang="ko-KR" altLang="en-US" sz="5400">
                <a:solidFill>
                  <a:schemeClr val="bg1"/>
                </a:solidFill>
                <a:latin typeface="나눔스퀘어 Bold"/>
                <a:ea typeface="나눔스퀘어 Bold"/>
              </a:rPr>
              <a:t>           </a:t>
            </a:r>
            <a:r>
              <a:rPr lang="en-US" altLang="ko-KR" sz="6300">
                <a:solidFill>
                  <a:schemeClr val="bg1"/>
                </a:solidFill>
                <a:latin typeface="나눔스퀘어 Bold"/>
                <a:ea typeface="나눔스퀘어 Bold"/>
              </a:rPr>
              <a:t>02</a:t>
            </a:r>
            <a:r>
              <a:rPr lang="ko-KR" altLang="en-US" sz="6300">
                <a:solidFill>
                  <a:schemeClr val="bg1"/>
                </a:solidFill>
                <a:latin typeface="나눔스퀘어 Bold"/>
                <a:ea typeface="나눔스퀘어 Bold"/>
              </a:rPr>
              <a:t>   </a:t>
            </a:r>
            <a:r>
              <a:rPr lang="ko-KR" altLang="en-US" sz="5400">
                <a:solidFill>
                  <a:schemeClr val="bg1"/>
                </a:solidFill>
                <a:latin typeface="나눔스퀘어 Bold"/>
                <a:ea typeface="나눔스퀘어 Bold"/>
              </a:rPr>
              <a:t>       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339752" y="328498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80112" y="328498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048" y="3429000"/>
            <a:ext cx="2448272" cy="638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3600" b="1" spc="-150">
                <a:solidFill>
                  <a:schemeClr val="bg1"/>
                </a:solidFill>
                <a:latin typeface="나눔스퀘어 Bold"/>
                <a:ea typeface="나눔스퀘어 Bold"/>
              </a:rPr>
              <a:t>오징어 게임</a:t>
            </a:r>
            <a:endParaRPr lang="en-US" altLang="ko-KR" sz="3600" b="1" spc="-15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3668" y="3429000"/>
            <a:ext cx="2700300" cy="640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spc="-150">
                <a:solidFill>
                  <a:schemeClr val="bg1"/>
                </a:solidFill>
                <a:latin typeface="나눔스퀘어 Bold"/>
                <a:ea typeface="나눔스퀘어 Bold"/>
              </a:rPr>
              <a:t>메일 통신하기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5040" y="3284984"/>
            <a:ext cx="5173920" cy="570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bg1"/>
                </a:solidFill>
                <a:latin typeface="+mj-ea"/>
              </a:rPr>
              <a:t>메일 통신하기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Information</a:t>
            </a:r>
            <a:endParaRPr kumimoji="0" lang="en-US" altLang="ko-KR" sz="12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2443763" y="2780928"/>
            <a:ext cx="4256473" cy="3693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10253F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69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  <a:latin typeface="나눔스퀘어 Bold"/>
                <a:ea typeface="나눔스퀘어 Bold"/>
              </a:rPr>
              <a:t>Message 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211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rgbClr val="17375E"/>
                </a:solidFill>
                <a:latin typeface="나눔스퀘어 Bold"/>
                <a:ea typeface="나눔스퀘어 Bold"/>
              </a:rPr>
              <a:t>메일 통신하기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86408" y="1310092"/>
            <a:ext cx="211338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다음·네이트 vs 네이버 이메일 보안 수준 '극과극' | 케이벤치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42816" y="645262"/>
            <a:ext cx="2286000" cy="20002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427" y="2788515"/>
            <a:ext cx="6879599" cy="3611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▶</a:t>
            </a:r>
            <a:r>
              <a:rPr lang="ko-KR" altLang="en-US" sz="16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6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Sender.c</a:t>
            </a:r>
            <a:r>
              <a:rPr lang="en-US" altLang="ko-KR" sz="16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endParaRPr lang="en-US" altLang="ko-KR" sz="1900" b="1" dirty="0">
              <a:solidFill>
                <a:srgbClr val="17375E"/>
              </a:solidFill>
              <a:latin typeface="나눔스퀘어 Bold"/>
              <a:ea typeface="나눔스퀘어 Bold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500" dirty="0">
                <a:solidFill>
                  <a:srgbClr val="17375E"/>
                </a:solidFill>
                <a:latin typeface="나눔스퀘어 Bold"/>
                <a:ea typeface="나눔스퀘어 Bold"/>
              </a:rPr>
              <a:t>제공모드</a:t>
            </a:r>
            <a:r>
              <a:rPr lang="en-US" altLang="ko-KR" sz="1500" dirty="0">
                <a:solidFill>
                  <a:srgbClr val="17375E"/>
                </a:solidFill>
                <a:latin typeface="나눔스퀘어 Bold"/>
                <a:ea typeface="나눔스퀘어 Bold"/>
              </a:rPr>
              <a:t>)</a:t>
            </a:r>
            <a:r>
              <a:rPr lang="ko-KR" altLang="en-US" sz="1500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500" dirty="0">
                <a:solidFill>
                  <a:srgbClr val="17375E"/>
                </a:solidFill>
                <a:latin typeface="나눔스퀘어 Bold"/>
                <a:ea typeface="나눔스퀘어 Bold"/>
              </a:rPr>
              <a:t>1.</a:t>
            </a:r>
            <a:r>
              <a:rPr lang="ko-KR" altLang="en-US" sz="1500" dirty="0">
                <a:solidFill>
                  <a:srgbClr val="17375E"/>
                </a:solidFill>
                <a:latin typeface="나눔스퀘어 Bold"/>
                <a:ea typeface="나눔스퀘어 Bold"/>
              </a:rPr>
              <a:t> 메일 입력  </a:t>
            </a:r>
            <a:r>
              <a:rPr lang="en-US" altLang="ko-KR" sz="1500" dirty="0">
                <a:solidFill>
                  <a:srgbClr val="17375E"/>
                </a:solidFill>
                <a:latin typeface="나눔스퀘어 Bold"/>
                <a:ea typeface="나눔스퀘어 Bold"/>
              </a:rPr>
              <a:t>2.</a:t>
            </a:r>
            <a:r>
              <a:rPr lang="ko-KR" altLang="en-US" sz="1500" dirty="0">
                <a:solidFill>
                  <a:srgbClr val="17375E"/>
                </a:solidFill>
                <a:latin typeface="나눔스퀘어 Bold"/>
                <a:ea typeface="나눔스퀘어 Bold"/>
              </a:rPr>
              <a:t> 종료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500" dirty="0">
                <a:solidFill>
                  <a:srgbClr val="17375E"/>
                </a:solidFill>
                <a:latin typeface="나눔스퀘어 Bold"/>
                <a:ea typeface="나눔스퀘어 Bold"/>
              </a:rPr>
              <a:t>사용자가 원하는 만큼 메시지를 발송할 때 까지 프로세서가 종료되지 않아야 함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17375E"/>
              </a:solidFill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▶</a:t>
            </a:r>
            <a:r>
              <a:rPr lang="ko-KR" altLang="en-US" sz="16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6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receiver.c</a:t>
            </a:r>
            <a:endParaRPr lang="en-US" altLang="ko-KR" sz="1900" b="1" dirty="0">
              <a:solidFill>
                <a:srgbClr val="17375E"/>
              </a:solidFill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제공모드</a:t>
            </a:r>
            <a:r>
              <a:rPr lang="en-US" altLang="ko-KR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1.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받은 메일 읽기 </a:t>
            </a:r>
            <a:r>
              <a:rPr lang="en-US" altLang="ko-KR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받은 메일을 모두 </a:t>
            </a:r>
            <a:r>
              <a:rPr lang="ko-KR" altLang="en-US" sz="15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읽어오기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+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보낸 프로세서의 </a:t>
            </a:r>
            <a:r>
              <a:rPr lang="en-US" altLang="ko-KR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PID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출력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2.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5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새로고침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5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메일함을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5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새로고침하여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새롭게 온 메일이 있는지 확인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3.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종료 </a:t>
            </a:r>
            <a:r>
              <a:rPr lang="en-US" altLang="ko-KR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sz="15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프로세스를 종료</a:t>
            </a:r>
          </a:p>
          <a:p>
            <a:pPr>
              <a:lnSpc>
                <a:spcPct val="150000"/>
              </a:lnSpc>
              <a:defRPr/>
            </a:pPr>
            <a:r>
              <a:rPr lang="ko-KR" altLang="ko-KR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rPr>
              <a:t>※ </a:t>
            </a:r>
            <a:r>
              <a:rPr lang="en-US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rPr>
              <a:t>hint </a:t>
            </a:r>
            <a:r>
              <a:rPr lang="en-US" altLang="ko-KR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rPr>
              <a:t>: </a:t>
            </a:r>
            <a:r>
              <a:rPr lang="ko-KR" altLang="en-US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rPr>
              <a:t>메시지 큐 정보 사용</a:t>
            </a:r>
            <a:endParaRPr lang="en-US" altLang="ko-KR" sz="1600" i="1" dirty="0">
              <a:solidFill>
                <a:schemeClr val="tx2">
                  <a:lumMod val="60000"/>
                  <a:lumOff val="40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1027" name="직사각형 7"/>
          <p:cNvSpPr/>
          <p:nvPr/>
        </p:nvSpPr>
        <p:spPr>
          <a:xfrm>
            <a:off x="289560" y="134598"/>
            <a:ext cx="2164080" cy="414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1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</a:rPr>
              <a:t>LAB10_1 </a:t>
            </a:r>
            <a:r>
              <a:rPr kumimoji="0" lang="ko-KR" altLang="en-US" sz="21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</a:rPr>
              <a:t>문제 소개</a:t>
            </a:r>
            <a:endParaRPr kumimoji="0" lang="ko-KR" altLang="en-US" sz="2100" b="1" i="0" u="none" strike="noStrike" kern="1200" cap="none" spc="-150" normalizeH="0" baseline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8" y="1484784"/>
            <a:ext cx="6475051" cy="1180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17375E"/>
                </a:solidFill>
                <a:latin typeface="나눔스퀘어 ExtraBold"/>
                <a:ea typeface="나눔스퀘어 ExtraBold"/>
              </a:rPr>
              <a:t>메시지 큐를 이용하여 간단한 이메일 시스템을 작성해본다</a:t>
            </a:r>
            <a:r>
              <a:rPr lang="en-US" altLang="ko-KR" sz="1600">
                <a:solidFill>
                  <a:srgbClr val="17375E"/>
                </a:solidFill>
                <a:latin typeface="나눔스퀘어 ExtraBold"/>
                <a:ea typeface="나눔스퀘어 ExtraBold"/>
              </a:rPr>
              <a:t>.</a:t>
            </a:r>
            <a:endParaRPr lang="en-US" altLang="ko-KR" sz="1600">
              <a:latin typeface="나눔스퀘어 ExtraBold"/>
              <a:ea typeface="나눔스퀘어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solidFill>
                  <a:srgbClr val="17375E"/>
                </a:solidFill>
                <a:latin typeface="나눔스퀘어 ExtraBold"/>
                <a:ea typeface="나눔스퀘어 ExtraBold"/>
              </a:rPr>
              <a:t>sender</a:t>
            </a:r>
            <a:r>
              <a:rPr lang="ko-KR" altLang="en-US" sz="1600">
                <a:solidFill>
                  <a:srgbClr val="17375E"/>
                </a:solidFill>
                <a:latin typeface="나눔스퀘어 ExtraBold"/>
                <a:ea typeface="나눔스퀘어 ExtraBold"/>
              </a:rPr>
              <a:t>에서는</a:t>
            </a:r>
            <a:r>
              <a:rPr lang="ko-KR" altLang="en-US" sz="1600">
                <a:latin typeface="나눔스퀘어 ExtraBold"/>
                <a:ea typeface="나눔스퀘어 ExtraBold"/>
              </a:rPr>
              <a:t> </a:t>
            </a:r>
            <a:r>
              <a:rPr lang="ko-KR" altLang="en-US" sz="1600" b="1">
                <a:solidFill>
                  <a:srgbClr val="295DF2"/>
                </a:solidFill>
                <a:latin typeface="나눔스퀘어 ExtraBold"/>
                <a:ea typeface="나눔스퀘어 ExtraBold"/>
              </a:rPr>
              <a:t>메세지를 보내고</a:t>
            </a:r>
            <a:r>
              <a:rPr lang="en-US" altLang="ko-KR" sz="1600">
                <a:solidFill>
                  <a:srgbClr val="17375E"/>
                </a:solidFill>
                <a:latin typeface="나눔스퀘어 ExtraBold"/>
                <a:ea typeface="나눔스퀘어 ExtraBold"/>
              </a:rPr>
              <a:t>, </a:t>
            </a:r>
            <a:endParaRPr lang="en-US" altLang="ko-KR" sz="1600">
              <a:latin typeface="나눔스퀘어 ExtraBold"/>
              <a:ea typeface="나눔스퀘어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solidFill>
                  <a:srgbClr val="17375E"/>
                </a:solidFill>
                <a:latin typeface="나눔스퀘어 ExtraBold"/>
                <a:ea typeface="나눔스퀘어 ExtraBold"/>
              </a:rPr>
              <a:t>receiver</a:t>
            </a:r>
            <a:r>
              <a:rPr lang="ko-KR" altLang="en-US" sz="1600">
                <a:solidFill>
                  <a:srgbClr val="17375E"/>
                </a:solidFill>
                <a:latin typeface="나눔스퀘어 ExtraBold"/>
                <a:ea typeface="나눔스퀘어 ExtraBold"/>
              </a:rPr>
              <a:t>에서는 받은</a:t>
            </a:r>
            <a:r>
              <a:rPr lang="ko-KR" altLang="en-US" sz="1600">
                <a:latin typeface="나눔스퀘어 ExtraBold"/>
                <a:ea typeface="나눔스퀘어 ExtraBold"/>
              </a:rPr>
              <a:t> </a:t>
            </a:r>
            <a:r>
              <a:rPr lang="ko-KR" altLang="en-US" sz="1600" b="1">
                <a:solidFill>
                  <a:srgbClr val="295DF2"/>
                </a:solidFill>
                <a:latin typeface="나눔스퀘어 ExtraBold"/>
                <a:ea typeface="나눔스퀘어 ExtraBold"/>
              </a:rPr>
              <a:t>메일을 읽고</a:t>
            </a:r>
            <a:r>
              <a:rPr lang="en-US" altLang="ko-KR" sz="1600" b="1">
                <a:solidFill>
                  <a:srgbClr val="295DF2"/>
                </a:solidFill>
                <a:latin typeface="나눔스퀘어 ExtraBold"/>
                <a:ea typeface="나눔스퀘어 ExtraBold"/>
              </a:rPr>
              <a:t>,</a:t>
            </a:r>
            <a:r>
              <a:rPr lang="ko-KR" altLang="en-US" sz="1600" b="1">
                <a:solidFill>
                  <a:srgbClr val="295DF2"/>
                </a:solidFill>
                <a:latin typeface="나눔스퀘어 ExtraBold"/>
                <a:ea typeface="나눔스퀘어 ExtraBold"/>
              </a:rPr>
              <a:t> 새로고침</a:t>
            </a:r>
            <a:r>
              <a:rPr lang="ko-KR" altLang="en-US" sz="1600">
                <a:solidFill>
                  <a:srgbClr val="17375E"/>
                </a:solidFill>
                <a:latin typeface="나눔스퀘어 ExtraBold"/>
                <a:ea typeface="나눔스퀘어 ExtraBold"/>
              </a:rPr>
              <a:t>을 할 수 있다</a:t>
            </a:r>
            <a:r>
              <a:rPr lang="en-US" altLang="ko-KR" sz="1600">
                <a:solidFill>
                  <a:srgbClr val="17375E"/>
                </a:solidFill>
                <a:latin typeface="나눔스퀘어 ExtraBold"/>
                <a:ea typeface="나눔스퀘어 Extra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268268" y="136465"/>
            <a:ext cx="1135380" cy="41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실행 결과</a:t>
            </a:r>
            <a:endParaRPr kumimoji="0" lang="ko-KR" altLang="en-US" sz="2100" b="1" i="0" u="none" strike="noStrike" kern="1200" cap="none" spc="-150" normalizeH="0" baseline="0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70384" y="829886"/>
            <a:ext cx="1753344" cy="3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● 처음 실행 시  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1560" y="2060848"/>
            <a:ext cx="6104148" cy="64775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4797152"/>
            <a:ext cx="6195596" cy="967823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251519" y="3429000"/>
            <a:ext cx="8640960" cy="0"/>
          </a:xfrm>
          <a:prstGeom prst="line">
            <a:avLst/>
          </a:prstGeom>
          <a:ln w="25400">
            <a:solidFill>
              <a:srgbClr val="17375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"/>
          <p:cNvSpPr txBox="1"/>
          <p:nvPr/>
        </p:nvSpPr>
        <p:spPr>
          <a:xfrm>
            <a:off x="539552" y="1623924"/>
            <a:ext cx="1753344" cy="364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》 </a:t>
            </a:r>
            <a:r>
              <a:rPr lang="en-US" altLang="ko-KR">
                <a:solidFill>
                  <a:srgbClr val="17375E"/>
                </a:solidFill>
                <a:latin typeface="나눔스퀘어 Bold"/>
                <a:ea typeface="나눔스퀘어 Bold"/>
              </a:rPr>
              <a:t>sender.out</a:t>
            </a:r>
          </a:p>
        </p:txBody>
      </p:sp>
      <p:sp>
        <p:nvSpPr>
          <p:cNvPr id="30" name="TextBox 5"/>
          <p:cNvSpPr txBox="1"/>
          <p:nvPr/>
        </p:nvSpPr>
        <p:spPr>
          <a:xfrm>
            <a:off x="611560" y="4293096"/>
            <a:ext cx="1753344" cy="36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》 </a:t>
            </a:r>
            <a:r>
              <a:rPr lang="en-US" altLang="ko-KR">
                <a:solidFill>
                  <a:srgbClr val="17375E"/>
                </a:solidFill>
                <a:latin typeface="나눔스퀘어 Bold"/>
                <a:ea typeface="나눔스퀘어 Bold"/>
              </a:rPr>
              <a:t>receiver.out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22" name="직사각형 7"/>
          <p:cNvSpPr/>
          <p:nvPr/>
        </p:nvSpPr>
        <p:spPr>
          <a:xfrm>
            <a:off x="268268" y="136465"/>
            <a:ext cx="1135380" cy="41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100" b="1" spc="-150">
                <a:solidFill>
                  <a:prstClr val="white"/>
                </a:solidFill>
                <a:latin typeface="나눔스퀘어 Bold"/>
                <a:ea typeface="나눔스퀘어 Bold"/>
              </a:rPr>
              <a:t>실행 결과</a:t>
            </a:r>
            <a:endParaRPr kumimoji="0" lang="ko-KR" altLang="en-US" sz="2100" b="1" i="0" u="none" strike="noStrike" kern="1200" cap="none" spc="-150" normalizeH="0" baseline="0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6300192" y="1119868"/>
            <a:ext cx="1753344" cy="364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》 </a:t>
            </a:r>
            <a:r>
              <a:rPr lang="en-US" altLang="ko-KR">
                <a:solidFill>
                  <a:srgbClr val="17375E"/>
                </a:solidFill>
                <a:latin typeface="나눔스퀘어 Bold"/>
                <a:ea typeface="나눔스퀘어 Bold"/>
              </a:rPr>
              <a:t>sender.out</a:t>
            </a:r>
          </a:p>
        </p:txBody>
      </p:sp>
      <p:sp>
        <p:nvSpPr>
          <p:cNvPr id="30" name="TextBox 5"/>
          <p:cNvSpPr txBox="1"/>
          <p:nvPr/>
        </p:nvSpPr>
        <p:spPr>
          <a:xfrm>
            <a:off x="6347048" y="3645024"/>
            <a:ext cx="1753344" cy="367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 》 </a:t>
            </a:r>
            <a:r>
              <a:rPr lang="en-US" altLang="ko-KR">
                <a:solidFill>
                  <a:srgbClr val="17375E"/>
                </a:solidFill>
                <a:latin typeface="나눔스퀘어 Bold"/>
                <a:ea typeface="나눔스퀘어 Bold"/>
              </a:rPr>
              <a:t>receiver.out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128139"/>
            <a:ext cx="5688632" cy="230086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3573016"/>
            <a:ext cx="5688632" cy="2952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5040" y="3284984"/>
            <a:ext cx="5173920" cy="570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bg1"/>
                </a:solidFill>
                <a:latin typeface="+mj-ea"/>
              </a:rPr>
              <a:t>오징어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17375E"/>
                </a:solidFill>
              </a:rPr>
              <a:t>Message queue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2443763" y="2780928"/>
            <a:ext cx="4256473" cy="3693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10253F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69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나눔스퀘어 Bold"/>
              <a:ea typeface="나눔스퀘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510" y="134598"/>
            <a:ext cx="2211705" cy="414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1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</a:rPr>
              <a:t>LAB10_2  </a:t>
            </a:r>
            <a:r>
              <a:rPr kumimoji="0" lang="ko-KR" altLang="en-US" sz="21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</a:rPr>
              <a:t>문제 소개</a:t>
            </a:r>
            <a:endParaRPr kumimoji="0" lang="ko-KR" altLang="en-US" sz="2100" b="1" i="0" u="none" strike="noStrike" kern="1200" cap="none" spc="-150" normalizeH="0" baseline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나눔스퀘어 Bold"/>
                <a:ea typeface="나눔스퀘어 Bold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  <a:latin typeface="나눔스퀘어 Bold"/>
                <a:ea typeface="나눔스퀘어 Bold"/>
              </a:rPr>
              <a:t>Message queue</a:t>
            </a:r>
          </a:p>
        </p:txBody>
      </p:sp>
      <p:pic>
        <p:nvPicPr>
          <p:cNvPr id="5" name="Picture 2" descr="오징어게임하러가실분 - 주식 게시판 - 에펨코리아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09380" y="4981153"/>
            <a:ext cx="3267075" cy="1400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63588" y="1252384"/>
            <a:ext cx="7416824" cy="146033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b="1" kern="1500">
                <a:solidFill>
                  <a:srgbClr val="17375E"/>
                </a:solidFill>
                <a:latin typeface="나눔스퀘어 ExtraBold"/>
                <a:ea typeface="나눔스퀘어 ExtraBold"/>
              </a:rPr>
              <a:t>총 3라운드의 오징어 게임을 진행한다</a:t>
            </a:r>
            <a:r>
              <a:rPr lang="en-US" altLang="ko-KR" b="1" kern="1500">
                <a:solidFill>
                  <a:srgbClr val="17375E"/>
                </a:solidFill>
                <a:latin typeface="나눔스퀘어 ExtraBold"/>
                <a:ea typeface="나눔스퀘어 ExtraBold"/>
              </a:rPr>
              <a:t>.</a:t>
            </a:r>
          </a:p>
          <a:p>
            <a:pPr lvl="0">
              <a:defRPr/>
            </a:pPr>
            <a:endParaRPr lang="en-US" altLang="ko-KR" b="1" kern="1500">
              <a:solidFill>
                <a:srgbClr val="17375E"/>
              </a:solidFill>
              <a:latin typeface="나눔스퀘어 ExtraBold"/>
              <a:ea typeface="나눔스퀘어 ExtraBold"/>
            </a:endParaRPr>
          </a:p>
          <a:p>
            <a:pPr lvl="0">
              <a:defRPr/>
            </a:pPr>
            <a:r>
              <a:rPr lang="ko-KR" altLang="en-US" b="1" kern="1500">
                <a:solidFill>
                  <a:srgbClr val="5A82F6"/>
                </a:solidFill>
                <a:latin typeface="나눔스퀘어 ExtraBold"/>
                <a:ea typeface="나눔스퀘어 ExtraBold"/>
              </a:rPr>
              <a:t>문제를 맞추면 다음 문제로 진행</a:t>
            </a:r>
            <a:r>
              <a:rPr lang="ko-KR" altLang="en-US" b="1" kern="1500">
                <a:solidFill>
                  <a:srgbClr val="17375E"/>
                </a:solidFill>
                <a:latin typeface="나눔스퀘어 ExtraBold"/>
                <a:ea typeface="나눔스퀘어 ExtraBold"/>
              </a:rPr>
              <a:t>하고, </a:t>
            </a:r>
            <a:r>
              <a:rPr lang="ko-KR" altLang="en-US" b="1" kern="1500">
                <a:solidFill>
                  <a:schemeClr val="accent6"/>
                </a:solidFill>
                <a:latin typeface="나눔스퀘어 ExtraBold"/>
                <a:ea typeface="나눔스퀘어 ExtraBold"/>
              </a:rPr>
              <a:t>틀리면 해당 참가자(프로세스)를 죽인다</a:t>
            </a:r>
            <a:r>
              <a:rPr lang="ko-KR" altLang="en-US" b="1" kern="1500">
                <a:solidFill>
                  <a:srgbClr val="17375E"/>
                </a:solidFill>
                <a:latin typeface="나눔스퀘어 ExtraBold"/>
                <a:ea typeface="나눔스퀘어 ExtraBold"/>
              </a:rPr>
              <a:t>.</a:t>
            </a:r>
          </a:p>
          <a:p>
            <a:pPr lvl="0">
              <a:defRPr/>
            </a:pPr>
            <a:endParaRPr lang="ko-KR" altLang="en-US" b="1" kern="1500">
              <a:solidFill>
                <a:srgbClr val="17375E"/>
              </a:solidFill>
              <a:latin typeface="나눔스퀘어 ExtraBold"/>
              <a:ea typeface="나눔스퀘어 ExtraBold"/>
            </a:endParaRPr>
          </a:p>
          <a:p>
            <a:pPr lvl="0">
              <a:defRPr/>
            </a:pPr>
            <a:r>
              <a:rPr lang="ko-KR" altLang="en-US" b="1" kern="1500">
                <a:solidFill>
                  <a:srgbClr val="17375E"/>
                </a:solidFill>
                <a:latin typeface="나눔스퀘어 ExtraBold"/>
                <a:ea typeface="나눔스퀘어 ExtraBold"/>
              </a:rPr>
              <a:t>문제를 다 맞추면 상금을 탄다.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591" y="3102774"/>
            <a:ext cx="4320481" cy="125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ko-KR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▶</a:t>
            </a:r>
            <a:r>
              <a:rPr lang="ko-KR" altLang="en-US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ko-KR" sz="17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프론트맨</a:t>
            </a:r>
            <a:r>
              <a:rPr lang="ko-KR" altLang="en-US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ko-KR" sz="17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frontman.c</a:t>
            </a:r>
            <a:r>
              <a:rPr lang="ko-KR" altLang="ko-KR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ko-KR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▶</a:t>
            </a:r>
            <a:r>
              <a:rPr lang="ko-KR" altLang="en-US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ko-KR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참가자</a:t>
            </a:r>
            <a:r>
              <a:rPr lang="ko-KR" altLang="en-US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:</a:t>
            </a:r>
            <a:r>
              <a:rPr lang="ko-KR" altLang="en-US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7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participant.c</a:t>
            </a:r>
            <a:r>
              <a:rPr lang="ko-KR" altLang="en-US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ko-KR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※ </a:t>
            </a:r>
            <a:r>
              <a:rPr lang="ko-KR" altLang="ko-KR" sz="1700" b="1" u="sng" dirty="0">
                <a:solidFill>
                  <a:srgbClr val="17375E"/>
                </a:solidFill>
                <a:latin typeface="나눔스퀘어 Bold"/>
                <a:ea typeface="나눔스퀘어 Bold"/>
              </a:rPr>
              <a:t>참가자의 번호</a:t>
            </a:r>
            <a:r>
              <a:rPr lang="ko-KR" altLang="ko-KR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는 </a:t>
            </a:r>
            <a:r>
              <a:rPr lang="ko-KR" altLang="en-US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참가자 </a:t>
            </a:r>
            <a:r>
              <a:rPr lang="ko-KR" altLang="ko-KR" sz="1700" b="1" dirty="0">
                <a:solidFill>
                  <a:srgbClr val="17375E"/>
                </a:solidFill>
                <a:latin typeface="나눔스퀘어 Bold"/>
                <a:ea typeface="나눔스퀘어 Bold"/>
              </a:rPr>
              <a:t>프로세스의 </a:t>
            </a:r>
            <a:r>
              <a:rPr lang="ko-KR" altLang="ko-KR" sz="1700" b="1" dirty="0" err="1">
                <a:solidFill>
                  <a:srgbClr val="17375E"/>
                </a:solidFill>
                <a:latin typeface="나눔스퀘어 Bold"/>
                <a:ea typeface="나눔스퀘어 Bold"/>
              </a:rPr>
              <a:t>pid</a:t>
            </a:r>
            <a:endParaRPr lang="ko-KR" altLang="ko-KR" sz="1700" b="1" dirty="0">
              <a:solidFill>
                <a:srgbClr val="17375E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442391" y="755412"/>
            <a:ext cx="211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rgbClr val="17375E"/>
                </a:solidFill>
                <a:latin typeface="나눔스퀘어 Bold"/>
                <a:ea typeface="나눔스퀘어 Bold"/>
              </a:rPr>
              <a:t>오징어 게임</a:t>
            </a:r>
          </a:p>
        </p:txBody>
      </p:sp>
      <p:cxnSp>
        <p:nvCxnSpPr>
          <p:cNvPr id="19" name="직선 연결선 9"/>
          <p:cNvCxnSpPr/>
          <p:nvPr/>
        </p:nvCxnSpPr>
        <p:spPr>
          <a:xfrm>
            <a:off x="611560" y="1124744"/>
            <a:ext cx="211338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A19B8C-A48C-4B62-8B71-3F01A2B4828F}"/>
              </a:ext>
            </a:extLst>
          </p:cNvPr>
          <p:cNvSpPr/>
          <p:nvPr/>
        </p:nvSpPr>
        <p:spPr>
          <a:xfrm>
            <a:off x="899591" y="5868645"/>
            <a:ext cx="2927404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ko-KR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rPr>
              <a:t>※ </a:t>
            </a:r>
            <a:r>
              <a:rPr lang="en-US" altLang="ko-KR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rPr>
              <a:t>hint </a:t>
            </a:r>
            <a:r>
              <a:rPr lang="en-US" altLang="ko-KR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rPr>
              <a:t>: </a:t>
            </a:r>
            <a:r>
              <a:rPr lang="ko-KR" alt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/>
                <a:ea typeface="나눔스퀘어 Bold"/>
              </a:rPr>
              <a:t>메시지 큐 정보 사용</a:t>
            </a:r>
            <a:endParaRPr lang="en-US" altLang="ko-KR" i="1" dirty="0">
              <a:solidFill>
                <a:schemeClr val="tx2">
                  <a:lumMod val="60000"/>
                  <a:lumOff val="40000"/>
                </a:schemeClr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69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7984" y="136466"/>
            <a:ext cx="1249680" cy="4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문제 </a:t>
            </a:r>
            <a:r>
              <a:rPr lang="ko-KR" altLang="en-US" sz="2100" b="1" spc="-150">
                <a:solidFill>
                  <a:prstClr val="white"/>
                </a:solidFill>
                <a:latin typeface="맑은 고딕"/>
                <a:ea typeface="맑은 고딕"/>
              </a:rPr>
              <a:t>조건</a:t>
            </a:r>
            <a:endParaRPr kumimoji="0" lang="ko-KR" altLang="en-US" sz="2100" b="1" i="0" u="none" strike="noStrike" kern="1200" cap="none" spc="-15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Message queue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4932040" y="4358972"/>
            <a:ext cx="3744416" cy="137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accent6"/>
                </a:solidFill>
                <a:latin typeface="나눔스퀘어 Bold"/>
                <a:ea typeface="나눔스퀘어 Bold"/>
              </a:rPr>
              <a:t>※</a:t>
            </a:r>
            <a:r>
              <a:rPr lang="en-US" altLang="ko-KR" sz="1400">
                <a:solidFill>
                  <a:schemeClr val="accent6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sz="1400">
                <a:solidFill>
                  <a:schemeClr val="accent6"/>
                </a:solidFill>
                <a:latin typeface="나눔스퀘어 Bold"/>
                <a:ea typeface="나눔스퀘어 Bold"/>
              </a:rPr>
              <a:t>퀴즈 내용 예시</a:t>
            </a:r>
            <a:endParaRPr lang="ko-KR" altLang="en-US" sz="1400"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rgbClr val="334F73"/>
                </a:solidFill>
                <a:latin typeface="나눔스퀘어 Bold"/>
                <a:ea typeface="나눔스퀘어 Bold"/>
              </a:rPr>
              <a:t>Q1) </a:t>
            </a:r>
            <a:r>
              <a:rPr lang="ko-KR" altLang="en-US" sz="1400">
                <a:solidFill>
                  <a:srgbClr val="334F73"/>
                </a:solidFill>
                <a:latin typeface="나눔스퀘어 Bold"/>
                <a:ea typeface="나눔스퀘어 Bold"/>
              </a:rPr>
              <a:t>오징어 다리 개수는</a:t>
            </a:r>
            <a:r>
              <a:rPr lang="en-US" altLang="ko-KR" sz="1400">
                <a:solidFill>
                  <a:srgbClr val="334F73"/>
                </a:solidFill>
                <a:latin typeface="나눔스퀘어 Bold"/>
                <a:ea typeface="나눔스퀘어 Bold"/>
              </a:rPr>
              <a:t>?		A1) 10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rgbClr val="334F73"/>
                </a:solidFill>
                <a:latin typeface="나눔스퀘어 Bold"/>
                <a:ea typeface="나눔스퀘어 Bold"/>
              </a:rPr>
              <a:t>Q2) </a:t>
            </a:r>
            <a:r>
              <a:rPr lang="ko-KR" altLang="en-US" sz="1400">
                <a:solidFill>
                  <a:srgbClr val="334F73"/>
                </a:solidFill>
                <a:latin typeface="나눔스퀘어 Bold"/>
                <a:ea typeface="나눔스퀘어 Bold"/>
              </a:rPr>
              <a:t>오징어 게임 최종 우승자 번호는</a:t>
            </a:r>
            <a:r>
              <a:rPr lang="en-US" altLang="ko-KR" sz="1400">
                <a:solidFill>
                  <a:srgbClr val="334F73"/>
                </a:solidFill>
                <a:latin typeface="나눔스퀘어 Bold"/>
                <a:ea typeface="나눔스퀘어 Bold"/>
              </a:rPr>
              <a:t>?	A2) 456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solidFill>
                  <a:srgbClr val="334F73"/>
                </a:solidFill>
                <a:latin typeface="나눔스퀘어 Bold"/>
                <a:ea typeface="나눔스퀘어 Bold"/>
              </a:rPr>
              <a:t>Q3) </a:t>
            </a:r>
            <a:r>
              <a:rPr lang="ko-KR" altLang="en-US" sz="1400">
                <a:solidFill>
                  <a:srgbClr val="334F73"/>
                </a:solidFill>
                <a:latin typeface="나눔스퀘어 Bold"/>
                <a:ea typeface="나눔스퀘어 Bold"/>
              </a:rPr>
              <a:t>네모 달고나의 꼭지점 개수는</a:t>
            </a:r>
            <a:r>
              <a:rPr lang="en-US" altLang="ko-KR" sz="1400">
                <a:solidFill>
                  <a:srgbClr val="334F73"/>
                </a:solidFill>
                <a:latin typeface="나눔스퀘어 Bold"/>
                <a:ea typeface="나눔스퀘어 Bold"/>
              </a:rPr>
              <a:t>?	A3) 4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47563" y="1146220"/>
            <a:ext cx="7848872" cy="393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17375E"/>
                </a:solidFill>
                <a:latin typeface="나눔스퀘어 Bold"/>
                <a:ea typeface="나눔스퀘어 Bold"/>
              </a:rPr>
              <a:t>● </a:t>
            </a:r>
            <a:r>
              <a:rPr lang="ko-KR" altLang="en-US">
                <a:solidFill>
                  <a:srgbClr val="17375E"/>
                </a:solidFill>
                <a:latin typeface="나눔스퀘어 Bold"/>
                <a:ea typeface="나눔스퀘어 Bold"/>
              </a:rPr>
              <a:t>진행과정</a:t>
            </a:r>
            <a:endParaRPr lang="ko-KR" altLang="en-US" sz="1600">
              <a:solidFill>
                <a:srgbClr val="17375E"/>
              </a:solidFill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ko-KR" sz="1600">
                <a:solidFill>
                  <a:srgbClr val="17375E"/>
                </a:solidFill>
                <a:latin typeface="나눔스퀘어 Bold"/>
                <a:ea typeface="나눔스퀘어 Bold"/>
              </a:rPr>
              <a:t>1. 프론트맨은 참가자에게 </a:t>
            </a:r>
            <a:r>
              <a:rPr lang="ko-KR" altLang="ko-KR" sz="1600" u="sng">
                <a:solidFill>
                  <a:srgbClr val="17375E"/>
                </a:solidFill>
                <a:latin typeface="나눔스퀘어 Bold"/>
                <a:ea typeface="나눔스퀘어 Bold"/>
              </a:rPr>
              <a:t>문제를 하나씩 전송</a:t>
            </a:r>
            <a:r>
              <a:rPr lang="ko-KR" altLang="ko-KR" sz="1600">
                <a:solidFill>
                  <a:srgbClr val="17375E"/>
                </a:solidFill>
                <a:latin typeface="나눔스퀘어 Bold"/>
                <a:ea typeface="나눔스퀘어 Bold"/>
              </a:rPr>
              <a:t>한다.</a:t>
            </a:r>
          </a:p>
          <a:p>
            <a:pPr>
              <a:lnSpc>
                <a:spcPct val="150000"/>
              </a:lnSpc>
              <a:defRPr/>
            </a:pPr>
            <a:r>
              <a:rPr lang="ko-KR" altLang="ko-KR" sz="1600">
                <a:solidFill>
                  <a:srgbClr val="17375E"/>
                </a:solidFill>
                <a:latin typeface="나눔스퀘어 Bold"/>
                <a:ea typeface="나눔스퀘어 Bold"/>
              </a:rPr>
              <a:t>2. 참가자는 문제를 받고, 문제에 대한 답을 입력하여 프론트맨에게 보낸다.</a:t>
            </a:r>
          </a:p>
          <a:p>
            <a:pPr>
              <a:lnSpc>
                <a:spcPct val="150000"/>
              </a:lnSpc>
              <a:defRPr/>
            </a:pPr>
            <a:r>
              <a:rPr lang="ko-KR" altLang="ko-KR" sz="1600">
                <a:solidFill>
                  <a:srgbClr val="17375E"/>
                </a:solidFill>
                <a:latin typeface="나눔스퀘어 Bold"/>
                <a:ea typeface="나눔스퀘어 Bold"/>
              </a:rPr>
              <a:t>3. 프론트맨은 참가자의 답을 확인하여 정답이면 다음 문제를 내고, 틀리면 </a:t>
            </a:r>
            <a:r>
              <a:rPr lang="ko-KR" altLang="ko-KR" sz="1600" u="sng">
                <a:solidFill>
                  <a:srgbClr val="17375E"/>
                </a:solidFill>
                <a:latin typeface="나눔스퀘어 Bold"/>
                <a:ea typeface="나눔스퀘어 Bold"/>
              </a:rPr>
              <a:t>참가자를 죽인다.</a:t>
            </a:r>
            <a:endParaRPr lang="ko-KR" altLang="ko-KR" sz="1600">
              <a:solidFill>
                <a:srgbClr val="17375E"/>
              </a:solidFill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ko-KR" sz="1600">
                <a:solidFill>
                  <a:srgbClr val="17375E"/>
                </a:solidFill>
                <a:latin typeface="나눔스퀘어 Bold"/>
                <a:ea typeface="나눔스퀘어 Bold"/>
              </a:rPr>
              <a:t>4. 참가자가 문제를 다 </a:t>
            </a:r>
            <a:r>
              <a:rPr lang="ko-KR" altLang="en-US" sz="1600">
                <a:solidFill>
                  <a:srgbClr val="17375E"/>
                </a:solidFill>
                <a:latin typeface="나눔스퀘어 Bold"/>
                <a:ea typeface="나눔스퀘어 Bold"/>
              </a:rPr>
              <a:t> 맞</a:t>
            </a:r>
            <a:r>
              <a:rPr lang="ko-KR" altLang="ko-KR" sz="1600">
                <a:solidFill>
                  <a:srgbClr val="17375E"/>
                </a:solidFill>
                <a:latin typeface="나눔스퀘어 Bold"/>
                <a:ea typeface="나눔스퀘어 Bold"/>
              </a:rPr>
              <a:t>추면 상금을 탄다. </a:t>
            </a:r>
          </a:p>
          <a:p>
            <a:pPr>
              <a:lnSpc>
                <a:spcPct val="150000"/>
              </a:lnSpc>
              <a:defRPr/>
            </a:pPr>
            <a:endParaRPr lang="ko-KR" altLang="ko-KR" sz="1400">
              <a:solidFill>
                <a:srgbClr val="17375E"/>
              </a:solidFill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※</a:t>
            </a:r>
            <a:r>
              <a:rPr lang="ko-KR" altLang="en-US" sz="140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140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)</a:t>
            </a:r>
            <a:r>
              <a:rPr lang="ko-KR" altLang="en-US" sz="1400">
                <a:solidFill>
                  <a:srgbClr val="17375E"/>
                </a:solidFill>
                <a:latin typeface="나눔스퀘어 Bold"/>
                <a:ea typeface="나눔스퀘어 Bold"/>
              </a:rPr>
              <a:t> 문제전송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rgbClr val="17375E"/>
                </a:solidFill>
                <a:latin typeface="나눔스퀘어 Bold"/>
                <a:ea typeface="나눔스퀘어 Bold"/>
              </a:rPr>
              <a:t> 문제는 한꺼번에 발송되는 것이 아닌</a:t>
            </a:r>
            <a:r>
              <a:rPr lang="en-US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1400">
                <a:solidFill>
                  <a:srgbClr val="17375E"/>
                </a:solidFill>
                <a:latin typeface="나눔스퀘어 Bold"/>
                <a:ea typeface="나눔스퀘어 Bold"/>
              </a:rPr>
              <a:t> 한 문제를 내고 참가자가 정답을 맞출 시 다음문제를 전송한다</a:t>
            </a:r>
            <a:r>
              <a:rPr lang="en-US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ko-KR" altLang="ko-KR" sz="1400">
              <a:solidFill>
                <a:srgbClr val="17375E"/>
              </a:solidFill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※</a:t>
            </a:r>
            <a:r>
              <a:rPr lang="ko-KR" altLang="en-US" sz="140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2)</a:t>
            </a:r>
            <a:r>
              <a:rPr lang="ko-KR" altLang="en-US" sz="140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참가자를 죽일시</a:t>
            </a:r>
            <a:endParaRPr lang="en-US" altLang="ko-KR" sz="1400">
              <a:solidFill>
                <a:srgbClr val="17375E"/>
              </a:solidFill>
              <a:latin typeface="나눔스퀘어 Bold"/>
              <a:ea typeface="나눔스퀘어 Bold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참가자를 죽이고, 자신의 프로세스도 종료하도록 한다.</a:t>
            </a:r>
            <a:r>
              <a:rPr lang="ko-KR" altLang="en-US" sz="140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ko-KR" sz="1400">
                <a:solidFill>
                  <a:srgbClr val="17375E"/>
                </a:solidFill>
                <a:latin typeface="나눔스퀘어 Bold"/>
                <a:ea typeface="나눔스퀘어 Bold"/>
              </a:rPr>
              <a:t>   </a:t>
            </a:r>
            <a:r>
              <a:rPr lang="ko-KR" altLang="ko-KR" sz="1600">
                <a:solidFill>
                  <a:srgbClr val="17375E"/>
                </a:solidFill>
                <a:latin typeface="나눔스퀘어 Bold"/>
                <a:ea typeface="나눔스퀘어 Bold"/>
              </a:rPr>
              <a:t> </a:t>
            </a:r>
          </a:p>
        </p:txBody>
      </p:sp>
      <p:cxnSp>
        <p:nvCxnSpPr>
          <p:cNvPr id="16" name="직선 연결선 9"/>
          <p:cNvCxnSpPr/>
          <p:nvPr/>
        </p:nvCxnSpPr>
        <p:spPr>
          <a:xfrm>
            <a:off x="586407" y="1124744"/>
            <a:ext cx="211338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/>
        </p:nvSpPr>
        <p:spPr>
          <a:xfrm>
            <a:off x="442391" y="755412"/>
            <a:ext cx="211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rgbClr val="17375E"/>
                </a:solidFill>
                <a:latin typeface="나눔스퀘어 Bold"/>
                <a:ea typeface="나눔스퀘어 Bold"/>
              </a:rPr>
              <a:t>오징어 게임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534</Words>
  <Application>Microsoft Office PowerPoint</Application>
  <PresentationFormat>화면 슬라이드 쇼(4:3)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HY헤드라인M</vt:lpstr>
      <vt:lpstr>Arial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배수빈</cp:lastModifiedBy>
  <cp:revision>75</cp:revision>
  <dcterms:created xsi:type="dcterms:W3CDTF">2016-11-03T20:47:04Z</dcterms:created>
  <dcterms:modified xsi:type="dcterms:W3CDTF">2021-11-24T16:45:50Z</dcterms:modified>
  <cp:version>1000.0000.01</cp:version>
</cp:coreProperties>
</file>