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  <p:sldId id="274" r:id="rId18"/>
    <p:sldId id="275" r:id="rId19"/>
    <p:sldId id="276" r:id="rId20"/>
    <p:sldId id="277" r:id="rId21"/>
    <p:sldId id="26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83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57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516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32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844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0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048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0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8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35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002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79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31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28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7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71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1780" y="2494219"/>
            <a:ext cx="3960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 spc="-150" dirty="0">
                <a:solidFill>
                  <a:schemeClr val="bg1"/>
                </a:solidFill>
              </a:rPr>
              <a:t> 프로세스 정보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3497358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  <a:r>
              <a:rPr lang="ko-KR" altLang="en-US" sz="1600" b="1" dirty="0">
                <a:solidFill>
                  <a:schemeClr val="bg1"/>
                </a:solidFill>
              </a:rPr>
              <a:t>강 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816" y="1988840"/>
            <a:ext cx="345638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Process Information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584C2B-F6F9-41EC-B10B-C1142C871336}"/>
              </a:ext>
            </a:extLst>
          </p:cNvPr>
          <p:cNvCxnSpPr>
            <a:cxnSpLocks/>
          </p:cNvCxnSpPr>
          <p:nvPr/>
        </p:nvCxnSpPr>
        <p:spPr>
          <a:xfrm>
            <a:off x="2915816" y="3465147"/>
            <a:ext cx="34563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BE593F-314E-4167-A8A0-598C837E3944}"/>
              </a:ext>
            </a:extLst>
          </p:cNvPr>
          <p:cNvSpPr txBox="1"/>
          <p:nvPr/>
        </p:nvSpPr>
        <p:spPr>
          <a:xfrm>
            <a:off x="6084168" y="5373216"/>
            <a:ext cx="27363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2016136092 </a:t>
            </a:r>
            <a:r>
              <a:rPr lang="ko-KR" altLang="en-US" sz="1600" b="1" dirty="0">
                <a:solidFill>
                  <a:schemeClr val="bg1"/>
                </a:solidFill>
              </a:rPr>
              <a:t>이상민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2019136067 </a:t>
            </a:r>
            <a:r>
              <a:rPr lang="ko-KR" altLang="en-US" sz="1600" b="1" dirty="0">
                <a:solidFill>
                  <a:schemeClr val="bg1"/>
                </a:solidFill>
              </a:rPr>
              <a:t>배수빈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2019136105 </a:t>
            </a:r>
            <a:r>
              <a:rPr lang="ko-KR" altLang="en-US" sz="1600" b="1" dirty="0">
                <a:solidFill>
                  <a:schemeClr val="bg1"/>
                </a:solidFill>
              </a:rPr>
              <a:t>이지영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594" y="271681"/>
            <a:ext cx="2121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계층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(Process hierarchy)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3049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calls – Process ID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29774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55DDE-41EB-4E2B-94B1-A29CA1E25C95}"/>
              </a:ext>
            </a:extLst>
          </p:cNvPr>
          <p:cNvSpPr/>
          <p:nvPr/>
        </p:nvSpPr>
        <p:spPr>
          <a:xfrm>
            <a:off x="1042410" y="2996952"/>
            <a:ext cx="6937920" cy="50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8F49A-603E-4308-B8B9-994AB48C7E60}"/>
              </a:ext>
            </a:extLst>
          </p:cNvPr>
          <p:cNvSpPr txBox="1"/>
          <p:nvPr/>
        </p:nvSpPr>
        <p:spPr>
          <a:xfrm>
            <a:off x="1075027" y="30698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pid_t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17375E"/>
                </a:solidFill>
              </a:rPr>
              <a:t>getpid</a:t>
            </a:r>
            <a:r>
              <a:rPr lang="en-US" altLang="ko-KR" dirty="0"/>
              <a:t> (void);	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AA313-A2D0-4970-99F4-FCFB597F1CB9}"/>
              </a:ext>
            </a:extLst>
          </p:cNvPr>
          <p:cNvSpPr txBox="1"/>
          <p:nvPr/>
        </p:nvSpPr>
        <p:spPr>
          <a:xfrm>
            <a:off x="1040530" y="3490673"/>
            <a:ext cx="693792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b="1" dirty="0"/>
              <a:t>현재 프로세스 </a:t>
            </a:r>
            <a:r>
              <a:rPr lang="en-US" altLang="ko-KR" sz="1400" b="1" dirty="0"/>
              <a:t>ID(PID)</a:t>
            </a:r>
            <a:r>
              <a:rPr lang="ko-KR" altLang="en-US" sz="1400" b="1" dirty="0"/>
              <a:t> 반환</a:t>
            </a:r>
            <a:endParaRPr lang="en-US" altLang="ko-KR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919241-5F2C-467A-9FFC-7E4A5CF4D352}"/>
              </a:ext>
            </a:extLst>
          </p:cNvPr>
          <p:cNvSpPr/>
          <p:nvPr/>
        </p:nvSpPr>
        <p:spPr>
          <a:xfrm>
            <a:off x="1042410" y="4361594"/>
            <a:ext cx="6937920" cy="50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9B961-2407-4476-A0F3-49AEC900A8F9}"/>
              </a:ext>
            </a:extLst>
          </p:cNvPr>
          <p:cNvSpPr txBox="1"/>
          <p:nvPr/>
        </p:nvSpPr>
        <p:spPr>
          <a:xfrm>
            <a:off x="1075027" y="443449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pid_t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17375E"/>
                </a:solidFill>
              </a:rPr>
              <a:t>getppid</a:t>
            </a:r>
            <a:r>
              <a:rPr lang="en-US" altLang="ko-KR" dirty="0"/>
              <a:t> (void);	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367CD-3B7B-478B-9550-B33973D21789}"/>
              </a:ext>
            </a:extLst>
          </p:cNvPr>
          <p:cNvSpPr txBox="1"/>
          <p:nvPr/>
        </p:nvSpPr>
        <p:spPr>
          <a:xfrm>
            <a:off x="1040530" y="4855315"/>
            <a:ext cx="693792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b="1" dirty="0"/>
              <a:t>현재 프로세스의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부모 프로세스 </a:t>
            </a:r>
            <a:r>
              <a:rPr lang="en-US" altLang="ko-KR" sz="1400" b="1" dirty="0"/>
              <a:t>ID(PPID)</a:t>
            </a:r>
            <a:r>
              <a:rPr lang="ko-KR" altLang="en-US" sz="1400" b="1" dirty="0"/>
              <a:t> 반환</a:t>
            </a:r>
            <a:endParaRPr lang="en-US" altLang="ko-KR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C5F7A4-F87D-4FE0-8BC0-4C4C15484D3D}"/>
              </a:ext>
            </a:extLst>
          </p:cNvPr>
          <p:cNvSpPr/>
          <p:nvPr/>
        </p:nvSpPr>
        <p:spPr>
          <a:xfrm>
            <a:off x="1042410" y="1769764"/>
            <a:ext cx="6937920" cy="5026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0978B-2A50-4532-8DD1-2E727D9C2EE1}"/>
              </a:ext>
            </a:extLst>
          </p:cNvPr>
          <p:cNvSpPr txBox="1"/>
          <p:nvPr/>
        </p:nvSpPr>
        <p:spPr>
          <a:xfrm>
            <a:off x="1075027" y="18340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	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2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594" y="271681"/>
            <a:ext cx="2121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계층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(Process hierarchy)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2689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 Group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175334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F7D020-BA0E-490E-AA26-963184A04048}"/>
              </a:ext>
            </a:extLst>
          </p:cNvPr>
          <p:cNvSpPr txBox="1"/>
          <p:nvPr/>
        </p:nvSpPr>
        <p:spPr>
          <a:xfrm>
            <a:off x="883006" y="1450539"/>
            <a:ext cx="7305979" cy="429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7375E"/>
                </a:solidFill>
              </a:rPr>
              <a:t>Process Group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/>
              <a:t>관련된 프로세스들을 묶은 것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17375E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하나의 </a:t>
            </a:r>
            <a:r>
              <a:rPr lang="en-US" altLang="ko-KR" sz="1600" dirty="0"/>
              <a:t>job </a:t>
            </a:r>
            <a:r>
              <a:rPr lang="ko-KR" altLang="en-US" sz="1600" dirty="0"/>
              <a:t>수행을 목적으로 하는 프로세스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</a:t>
            </a:r>
            <a:r>
              <a:rPr lang="en-US" altLang="ko-KR" sz="1600" dirty="0"/>
              <a:t>) Shell script </a:t>
            </a:r>
            <a:r>
              <a:rPr lang="ko-KR" altLang="en-US" sz="1600" dirty="0"/>
              <a:t>내부 명령어들</a:t>
            </a:r>
            <a:r>
              <a:rPr lang="en-US" altLang="ko-KR" sz="1600" dirty="0"/>
              <a:t>, </a:t>
            </a:r>
            <a:r>
              <a:rPr lang="ko-KR" altLang="en-US" sz="1600" dirty="0"/>
              <a:t>부모와 자식 프로세스 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Process Group</a:t>
            </a:r>
            <a:r>
              <a:rPr lang="ko-KR" altLang="en-US" sz="1600" dirty="0"/>
              <a:t>에 전달된 </a:t>
            </a:r>
            <a:r>
              <a:rPr lang="en-US" altLang="ko-KR" sz="1600" b="1" dirty="0">
                <a:solidFill>
                  <a:srgbClr val="FF0000"/>
                </a:solidFill>
              </a:rPr>
              <a:t>signal</a:t>
            </a:r>
            <a:r>
              <a:rPr lang="ko-KR" altLang="en-US" sz="1600" b="1" dirty="0">
                <a:solidFill>
                  <a:srgbClr val="FF0000"/>
                </a:solidFill>
              </a:rPr>
              <a:t>은 그룹 내 모든 프로세스에게 전달</a:t>
            </a:r>
            <a:r>
              <a:rPr lang="ko-KR" altLang="en-US" sz="1600" dirty="0"/>
              <a:t> 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17375E"/>
                </a:solidFill>
              </a:rPr>
              <a:t>Process Group Leader</a:t>
            </a:r>
            <a:r>
              <a:rPr lang="en-US" altLang="ko-KR" dirty="0">
                <a:solidFill>
                  <a:srgbClr val="17375E"/>
                </a:solidFill>
              </a:rPr>
              <a:t> </a:t>
            </a:r>
            <a:r>
              <a:rPr lang="en-US" altLang="ko-KR" sz="1600" dirty="0"/>
              <a:t>: process</a:t>
            </a:r>
            <a:r>
              <a:rPr lang="ko-KR" altLang="en-US" sz="1600" dirty="0"/>
              <a:t> </a:t>
            </a:r>
            <a:r>
              <a:rPr lang="en-US" altLang="ko-KR" sz="1600" dirty="0"/>
              <a:t>group</a:t>
            </a:r>
            <a:r>
              <a:rPr lang="ko-KR" altLang="en-US" sz="1600" dirty="0"/>
              <a:t>에 속한 프로세스 중 하나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17375E"/>
                </a:solidFill>
              </a:rPr>
              <a:t>Process Group ID (PGID)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Process group</a:t>
            </a:r>
            <a:r>
              <a:rPr lang="ko-KR" altLang="en-US" sz="1600" dirty="0"/>
              <a:t>에 부여된 고유 번호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PGID =  </a:t>
            </a:r>
            <a:r>
              <a:rPr lang="en-US" altLang="ko-KR" sz="1600" dirty="0">
                <a:solidFill>
                  <a:srgbClr val="FF0000"/>
                </a:solidFill>
              </a:rPr>
              <a:t>Process Group Leader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</a:rPr>
              <a:t>PID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DCB13B-C802-43DB-85FB-FA527E70BB9A}"/>
              </a:ext>
            </a:extLst>
          </p:cNvPr>
          <p:cNvSpPr/>
          <p:nvPr/>
        </p:nvSpPr>
        <p:spPr>
          <a:xfrm>
            <a:off x="5436096" y="1584807"/>
            <a:ext cx="2448272" cy="965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0F9B82-0FBC-4FFE-892B-B437CC65418D}"/>
              </a:ext>
            </a:extLst>
          </p:cNvPr>
          <p:cNvSpPr txBox="1"/>
          <p:nvPr/>
        </p:nvSpPr>
        <p:spPr>
          <a:xfrm>
            <a:off x="5851558" y="1556792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Process Group</a:t>
            </a:r>
            <a:endParaRPr lang="ko-KR" altLang="en-US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7955A8-3AE1-44C1-A912-AABB84F72F11}"/>
              </a:ext>
            </a:extLst>
          </p:cNvPr>
          <p:cNvSpPr/>
          <p:nvPr/>
        </p:nvSpPr>
        <p:spPr>
          <a:xfrm>
            <a:off x="5635535" y="2124865"/>
            <a:ext cx="911135" cy="3385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953DDD6-10C4-4A7E-B43D-4B96EC8536FB}"/>
              </a:ext>
            </a:extLst>
          </p:cNvPr>
          <p:cNvSpPr/>
          <p:nvPr/>
        </p:nvSpPr>
        <p:spPr>
          <a:xfrm>
            <a:off x="6804976" y="2110294"/>
            <a:ext cx="911135" cy="353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A18EC-A394-4A6F-9B0D-E1565EE7B3E5}"/>
              </a:ext>
            </a:extLst>
          </p:cNvPr>
          <p:cNvSpPr txBox="1"/>
          <p:nvPr/>
        </p:nvSpPr>
        <p:spPr>
          <a:xfrm>
            <a:off x="5876682" y="2160870"/>
            <a:ext cx="53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P1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33A050-6B5B-45C5-91E7-11F06EA61C86}"/>
              </a:ext>
            </a:extLst>
          </p:cNvPr>
          <p:cNvSpPr txBox="1"/>
          <p:nvPr/>
        </p:nvSpPr>
        <p:spPr>
          <a:xfrm>
            <a:off x="7040929" y="2161232"/>
            <a:ext cx="53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158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594" y="271681"/>
            <a:ext cx="2121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계층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(Process hierarchy)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3769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 calls – Process Group ID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340952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55DDE-41EB-4E2B-94B1-A29CA1E25C95}"/>
              </a:ext>
            </a:extLst>
          </p:cNvPr>
          <p:cNvSpPr/>
          <p:nvPr/>
        </p:nvSpPr>
        <p:spPr>
          <a:xfrm>
            <a:off x="1042410" y="2636912"/>
            <a:ext cx="6937920" cy="864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8F49A-603E-4308-B8B9-994AB48C7E60}"/>
              </a:ext>
            </a:extLst>
          </p:cNvPr>
          <p:cNvSpPr txBox="1"/>
          <p:nvPr/>
        </p:nvSpPr>
        <p:spPr>
          <a:xfrm>
            <a:off x="1075027" y="270981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getpgid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pid_t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u="sng" dirty="0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pid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pid_t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getpgrd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(void); 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AA313-A2D0-4970-99F4-FCFB597F1CB9}"/>
              </a:ext>
            </a:extLst>
          </p:cNvPr>
          <p:cNvSpPr txBox="1"/>
          <p:nvPr/>
        </p:nvSpPr>
        <p:spPr>
          <a:xfrm>
            <a:off x="1040530" y="3501008"/>
            <a:ext cx="693792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Group ID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919241-5F2C-467A-9FFC-7E4A5CF4D352}"/>
              </a:ext>
            </a:extLst>
          </p:cNvPr>
          <p:cNvSpPr/>
          <p:nvPr/>
        </p:nvSpPr>
        <p:spPr>
          <a:xfrm>
            <a:off x="1042410" y="4145570"/>
            <a:ext cx="6937920" cy="50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9B961-2407-4476-A0F3-49AEC900A8F9}"/>
              </a:ext>
            </a:extLst>
          </p:cNvPr>
          <p:cNvSpPr txBox="1"/>
          <p:nvPr/>
        </p:nvSpPr>
        <p:spPr>
          <a:xfrm>
            <a:off x="1075027" y="421847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 </a:t>
            </a:r>
            <a:r>
              <a:rPr lang="en-US" altLang="ko-KR" b="1" dirty="0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s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etpgid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sng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sng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pgid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367CD-3B7B-478B-9550-B33973D21789}"/>
              </a:ext>
            </a:extLst>
          </p:cNvPr>
          <p:cNvSpPr txBox="1"/>
          <p:nvPr/>
        </p:nvSpPr>
        <p:spPr>
          <a:xfrm>
            <a:off x="1040530" y="4639291"/>
            <a:ext cx="693792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ko-KR" sz="1400" dirty="0" err="1">
                <a:latin typeface="맑은 고딕"/>
                <a:ea typeface="맑은 고딕" panose="020B0503020000020004" pitchFamily="50" charset="-127"/>
              </a:rPr>
              <a:t>pid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프로세스를 </a:t>
            </a:r>
            <a:r>
              <a:rPr lang="en-US" altLang="ko-KR" sz="1400" dirty="0" err="1">
                <a:latin typeface="맑은 고딕"/>
                <a:ea typeface="맑은 고딕" panose="020B0503020000020004" pitchFamily="50" charset="-127"/>
              </a:rPr>
              <a:t>pgid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프로세스 그룹으로 옮김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그룹 이동은 같은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Session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내의 그룹만 가능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err="1">
                <a:latin typeface="맑은 고딕"/>
                <a:ea typeface="맑은 고딕" panose="020B0503020000020004" pitchFamily="50" charset="-127"/>
              </a:rPr>
              <a:t>pid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 0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경우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현재 프로세스를 의미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p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gid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 0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 경우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pgid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pid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설정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C5F7A4-F87D-4FE0-8BC0-4C4C15484D3D}"/>
              </a:ext>
            </a:extLst>
          </p:cNvPr>
          <p:cNvSpPr/>
          <p:nvPr/>
        </p:nvSpPr>
        <p:spPr>
          <a:xfrm>
            <a:off x="1042410" y="1769764"/>
            <a:ext cx="6937920" cy="500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0978B-2A50-4532-8DD1-2E727D9C2EE1}"/>
              </a:ext>
            </a:extLst>
          </p:cNvPr>
          <p:cNvSpPr txBox="1"/>
          <p:nvPr/>
        </p:nvSpPr>
        <p:spPr>
          <a:xfrm>
            <a:off x="1075027" y="18340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unistd.h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594" y="271681"/>
            <a:ext cx="2121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계층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(Process hierarchy)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168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10332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F7D020-BA0E-490E-AA26-963184A04048}"/>
              </a:ext>
            </a:extLst>
          </p:cNvPr>
          <p:cNvSpPr txBox="1"/>
          <p:nvPr/>
        </p:nvSpPr>
        <p:spPr>
          <a:xfrm>
            <a:off x="883006" y="1450539"/>
            <a:ext cx="7305979" cy="235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Session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사용자가 로그인해 작업하고 있는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터미널 단위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프로세스 그룹을 묶은 것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사용자 로그인 시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 생성됨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터미널 새로 실행 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역할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 Process Group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interrupt unit(e.g.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키보드 입력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연결하는 방법 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9E78C6-D38E-4AD9-8EC8-D5FE5C37784C}"/>
              </a:ext>
            </a:extLst>
          </p:cNvPr>
          <p:cNvSpPr/>
          <p:nvPr/>
        </p:nvSpPr>
        <p:spPr>
          <a:xfrm>
            <a:off x="2267744" y="4196357"/>
            <a:ext cx="4542615" cy="2112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ㅊ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482217-A6AA-403D-8A04-2E0B1559471A}"/>
              </a:ext>
            </a:extLst>
          </p:cNvPr>
          <p:cNvSpPr txBox="1"/>
          <p:nvPr/>
        </p:nvSpPr>
        <p:spPr>
          <a:xfrm>
            <a:off x="4139952" y="418342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Session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DCB13B-C802-43DB-85FB-FA527E70BB9A}"/>
              </a:ext>
            </a:extLst>
          </p:cNvPr>
          <p:cNvSpPr/>
          <p:nvPr/>
        </p:nvSpPr>
        <p:spPr>
          <a:xfrm>
            <a:off x="2417872" y="4859850"/>
            <a:ext cx="2016224" cy="1352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ㅊ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0F9B82-0FBC-4FFE-892B-B437CC65418D}"/>
              </a:ext>
            </a:extLst>
          </p:cNvPr>
          <p:cNvSpPr txBox="1"/>
          <p:nvPr/>
        </p:nvSpPr>
        <p:spPr>
          <a:xfrm>
            <a:off x="2627784" y="4847991"/>
            <a:ext cx="1747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 Group1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87955A8-3AE1-44C1-A912-AABB84F72F11}"/>
              </a:ext>
            </a:extLst>
          </p:cNvPr>
          <p:cNvSpPr/>
          <p:nvPr/>
        </p:nvSpPr>
        <p:spPr>
          <a:xfrm>
            <a:off x="2601798" y="5314181"/>
            <a:ext cx="773752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A18EC-A394-4A6F-9B0D-E1565EE7B3E5}"/>
              </a:ext>
            </a:extLst>
          </p:cNvPr>
          <p:cNvSpPr txBox="1"/>
          <p:nvPr/>
        </p:nvSpPr>
        <p:spPr>
          <a:xfrm>
            <a:off x="2805515" y="5350548"/>
            <a:ext cx="51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C2F54D-4E73-46CA-A9C4-B93724CA2F55}"/>
              </a:ext>
            </a:extLst>
          </p:cNvPr>
          <p:cNvSpPr/>
          <p:nvPr/>
        </p:nvSpPr>
        <p:spPr>
          <a:xfrm>
            <a:off x="3549642" y="5333197"/>
            <a:ext cx="758238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DC774C-C0E9-43F2-B7CD-2C732DFD7941}"/>
              </a:ext>
            </a:extLst>
          </p:cNvPr>
          <p:cNvSpPr txBox="1"/>
          <p:nvPr/>
        </p:nvSpPr>
        <p:spPr>
          <a:xfrm>
            <a:off x="3737845" y="5369564"/>
            <a:ext cx="51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F977F66-6355-494F-8C82-7FBAA35FFA00}"/>
              </a:ext>
            </a:extLst>
          </p:cNvPr>
          <p:cNvSpPr/>
          <p:nvPr/>
        </p:nvSpPr>
        <p:spPr>
          <a:xfrm>
            <a:off x="3032551" y="5808817"/>
            <a:ext cx="758238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7400C-8589-4482-983A-70AC499F55BA}"/>
              </a:ext>
            </a:extLst>
          </p:cNvPr>
          <p:cNvSpPr txBox="1"/>
          <p:nvPr/>
        </p:nvSpPr>
        <p:spPr>
          <a:xfrm>
            <a:off x="3220754" y="5845184"/>
            <a:ext cx="51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38DFA5A-5F19-4AAC-833B-2484227170DD}"/>
              </a:ext>
            </a:extLst>
          </p:cNvPr>
          <p:cNvSpPr/>
          <p:nvPr/>
        </p:nvSpPr>
        <p:spPr>
          <a:xfrm>
            <a:off x="4578885" y="4875072"/>
            <a:ext cx="2016224" cy="1352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ㅊ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7F9504-CDA2-4B10-8358-851123C0AF32}"/>
              </a:ext>
            </a:extLst>
          </p:cNvPr>
          <p:cNvSpPr txBox="1"/>
          <p:nvPr/>
        </p:nvSpPr>
        <p:spPr>
          <a:xfrm>
            <a:off x="4788024" y="4863213"/>
            <a:ext cx="1747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 Group2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2411B52-70BA-4DB1-8EF8-38C4DBCDBCAF}"/>
              </a:ext>
            </a:extLst>
          </p:cNvPr>
          <p:cNvSpPr/>
          <p:nvPr/>
        </p:nvSpPr>
        <p:spPr>
          <a:xfrm>
            <a:off x="4778325" y="5329403"/>
            <a:ext cx="758238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2246D6-DD6D-48C1-AD53-644A4CEE8771}"/>
              </a:ext>
            </a:extLst>
          </p:cNvPr>
          <p:cNvSpPr txBox="1"/>
          <p:nvPr/>
        </p:nvSpPr>
        <p:spPr>
          <a:xfrm>
            <a:off x="4932040" y="5365770"/>
            <a:ext cx="56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P10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D0BE8B4-6256-4B02-A7E3-EE3285D677BE}"/>
              </a:ext>
            </a:extLst>
          </p:cNvPr>
          <p:cNvSpPr/>
          <p:nvPr/>
        </p:nvSpPr>
        <p:spPr>
          <a:xfrm>
            <a:off x="5710655" y="5348419"/>
            <a:ext cx="758238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127EFE-5C72-49FE-AF43-8CC694617753}"/>
              </a:ext>
            </a:extLst>
          </p:cNvPr>
          <p:cNvSpPr txBox="1"/>
          <p:nvPr/>
        </p:nvSpPr>
        <p:spPr>
          <a:xfrm>
            <a:off x="5868144" y="5384786"/>
            <a:ext cx="56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P11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8EA7D16-A84E-46D1-AC9E-24AAD16D15A2}"/>
              </a:ext>
            </a:extLst>
          </p:cNvPr>
          <p:cNvSpPr/>
          <p:nvPr/>
        </p:nvSpPr>
        <p:spPr>
          <a:xfrm>
            <a:off x="5193564" y="5824039"/>
            <a:ext cx="758238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FAD0F4-6287-4948-89C2-374D1376F0AC}"/>
              </a:ext>
            </a:extLst>
          </p:cNvPr>
          <p:cNvSpPr txBox="1"/>
          <p:nvPr/>
        </p:nvSpPr>
        <p:spPr>
          <a:xfrm>
            <a:off x="5370117" y="5860406"/>
            <a:ext cx="57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P12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821A4B-5909-4561-A2AD-1F7CE959B010}"/>
              </a:ext>
            </a:extLst>
          </p:cNvPr>
          <p:cNvSpPr txBox="1"/>
          <p:nvPr/>
        </p:nvSpPr>
        <p:spPr>
          <a:xfrm>
            <a:off x="2312041" y="385620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Terminal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0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594" y="271681"/>
            <a:ext cx="2121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계층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(Process hierarchy)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168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Session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10332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F7D020-BA0E-490E-AA26-963184A04048}"/>
              </a:ext>
            </a:extLst>
          </p:cNvPr>
          <p:cNvSpPr txBox="1"/>
          <p:nvPr/>
        </p:nvSpPr>
        <p:spPr>
          <a:xfrm>
            <a:off x="883006" y="1450539"/>
            <a:ext cx="7305979" cy="4199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Session </a:t>
            </a: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b="1" dirty="0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Foreground Process Group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사용자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IO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수행하는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group</a:t>
            </a:r>
          </a:p>
          <a:p>
            <a:pPr marL="1200150" marR="0" lvl="2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터미널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전달되는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signa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전달받음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Session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foreground process group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가짐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Background Process Group</a:t>
            </a:r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Foreground process group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외의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group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Output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  터미널에 출력됨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입력은 불가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개 이상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background process group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가짐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Session Leader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: login shell process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Session ID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 Session Leader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ID = SID</a:t>
            </a:r>
          </a:p>
        </p:txBody>
      </p:sp>
    </p:spTree>
    <p:extLst>
      <p:ext uri="{BB962C8B-B14F-4D97-AF65-F5344CB8AC3E}">
        <p14:creationId xmlns:p14="http://schemas.microsoft.com/office/powerpoint/2010/main" val="2981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594" y="271681"/>
            <a:ext cx="2121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계층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(Process hierarchy)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3769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 calls – Session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24014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55DDE-41EB-4E2B-94B1-A29CA1E25C95}"/>
              </a:ext>
            </a:extLst>
          </p:cNvPr>
          <p:cNvSpPr/>
          <p:nvPr/>
        </p:nvSpPr>
        <p:spPr>
          <a:xfrm>
            <a:off x="1042410" y="2744026"/>
            <a:ext cx="6937920" cy="50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8F49A-603E-4308-B8B9-994AB48C7E60}"/>
              </a:ext>
            </a:extLst>
          </p:cNvPr>
          <p:cNvSpPr txBox="1"/>
          <p:nvPr/>
        </p:nvSpPr>
        <p:spPr>
          <a:xfrm>
            <a:off x="1075027" y="281693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getsid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AA313-A2D0-4970-99F4-FCFB597F1CB9}"/>
              </a:ext>
            </a:extLst>
          </p:cNvPr>
          <p:cNvSpPr txBox="1"/>
          <p:nvPr/>
        </p:nvSpPr>
        <p:spPr>
          <a:xfrm>
            <a:off x="1056297" y="3212976"/>
            <a:ext cx="693792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ID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919241-5F2C-467A-9FFC-7E4A5CF4D352}"/>
              </a:ext>
            </a:extLst>
          </p:cNvPr>
          <p:cNvSpPr/>
          <p:nvPr/>
        </p:nvSpPr>
        <p:spPr>
          <a:xfrm>
            <a:off x="1042410" y="3824146"/>
            <a:ext cx="6937920" cy="50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9B961-2407-4476-A0F3-49AEC900A8F9}"/>
              </a:ext>
            </a:extLst>
          </p:cNvPr>
          <p:cNvSpPr txBox="1"/>
          <p:nvPr/>
        </p:nvSpPr>
        <p:spPr>
          <a:xfrm>
            <a:off x="1075027" y="389705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setsid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(void);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367CD-3B7B-478B-9550-B33973D21789}"/>
              </a:ext>
            </a:extLst>
          </p:cNvPr>
          <p:cNvSpPr txBox="1"/>
          <p:nvPr/>
        </p:nvSpPr>
        <p:spPr>
          <a:xfrm>
            <a:off x="1040530" y="4317867"/>
            <a:ext cx="693792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새로운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session 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 err="1">
                <a:latin typeface="맑은 고딕"/>
                <a:ea typeface="맑은 고딕" panose="020B0503020000020004" pitchFamily="50" charset="-127"/>
              </a:rPr>
              <a:t>setsid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latin typeface="맑은 고딕"/>
                <a:ea typeface="맑은 고딕" panose="020B0503020000020004" pitchFamily="50" charset="-127"/>
              </a:rPr>
              <a:t>를 호출한 프로세스가 현재 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session</a:t>
            </a:r>
            <a:r>
              <a:rPr lang="ko-KR" altLang="en-US" sz="1400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leader</a:t>
            </a:r>
            <a:r>
              <a:rPr lang="ko-KR" altLang="en-US" sz="1400" dirty="0">
                <a:latin typeface="맑은 고딕"/>
                <a:ea typeface="맑은 고딕" panose="020B0503020000020004" pitchFamily="50" charset="-127"/>
              </a:rPr>
              <a:t>가 아니면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/>
                <a:ea typeface="맑은 고딕" panose="020B0503020000020004" pitchFamily="50" charset="-127"/>
              </a:rPr>
              <a:t>새로운  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session</a:t>
            </a:r>
            <a:r>
              <a:rPr lang="ko-KR" altLang="en-US" sz="1400" dirty="0">
                <a:latin typeface="맑은 고딕"/>
                <a:ea typeface="맑은 고딕" panose="020B0503020000020004" pitchFamily="50" charset="-127"/>
              </a:rPr>
              <a:t>을 생성하고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/>
                <a:ea typeface="맑은 고딕" panose="020B0503020000020004" pitchFamily="50" charset="-127"/>
              </a:rPr>
              <a:t>생셩된</a:t>
            </a:r>
            <a:r>
              <a:rPr lang="ko-KR" altLang="en-US" sz="1400" dirty="0"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session</a:t>
            </a:r>
            <a:r>
              <a:rPr lang="ko-KR" altLang="en-US" sz="1400" dirty="0">
                <a:latin typeface="맑은 고딕"/>
                <a:ea typeface="맑은 고딕" panose="020B0503020000020004" pitchFamily="50" charset="-127"/>
              </a:rPr>
              <a:t>의 리더가 됨</a:t>
            </a:r>
            <a:endParaRPr lang="en-US" altLang="ko-KR" sz="1400" dirty="0">
              <a:latin typeface="맑은 고딕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생성된 </a:t>
            </a:r>
            <a:r>
              <a:rPr kumimoji="0" lang="en-US" altLang="ko-K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sessio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latin typeface="맑은 고딕"/>
                <a:ea typeface="맑은 고딕" panose="020B0503020000020004" pitchFamily="50" charset="-127"/>
              </a:rPr>
              <a:t> 은 </a:t>
            </a:r>
            <a:r>
              <a:rPr lang="en-US" altLang="ko-KR" sz="1400" dirty="0">
                <a:latin typeface="맑은 고딕"/>
                <a:ea typeface="맑은 고딕" panose="020B0503020000020004" pitchFamily="50" charset="-127"/>
              </a:rPr>
              <a:t>controlling terminal</a:t>
            </a:r>
            <a:r>
              <a:rPr lang="ko-KR" altLang="en-US" sz="1400" dirty="0">
                <a:latin typeface="맑은 고딕"/>
                <a:ea typeface="맑은 고딕" panose="020B0503020000020004" pitchFamily="50" charset="-127"/>
              </a:rPr>
              <a:t>을 갖지 않음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C5F7A4-F87D-4FE0-8BC0-4C4C15484D3D}"/>
              </a:ext>
            </a:extLst>
          </p:cNvPr>
          <p:cNvSpPr/>
          <p:nvPr/>
        </p:nvSpPr>
        <p:spPr>
          <a:xfrm>
            <a:off x="1042410" y="1769764"/>
            <a:ext cx="6937920" cy="500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0978B-2A50-4532-8DD1-2E727D9C2EE1}"/>
              </a:ext>
            </a:extLst>
          </p:cNvPr>
          <p:cNvSpPr txBox="1"/>
          <p:nvPr/>
        </p:nvSpPr>
        <p:spPr>
          <a:xfrm>
            <a:off x="1075027" y="18340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unistd.h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1976" y="609655"/>
            <a:ext cx="8640960" cy="597666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5040" y="3284984"/>
            <a:ext cx="5173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실행 시간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2443763" y="2780928"/>
            <a:ext cx="4256473" cy="3693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0253F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7250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045" y="297523"/>
            <a:ext cx="2864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실행시간</a:t>
            </a: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(Running time of a process)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211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실행시간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211338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F7D020-BA0E-490E-AA26-963184A04048}"/>
              </a:ext>
            </a:extLst>
          </p:cNvPr>
          <p:cNvSpPr txBox="1"/>
          <p:nvPr/>
        </p:nvSpPr>
        <p:spPr>
          <a:xfrm>
            <a:off x="883006" y="1509182"/>
            <a:ext cx="7305979" cy="4199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Running Time of a Process</a:t>
            </a: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실행시간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(Process running time)</a:t>
            </a:r>
          </a:p>
          <a:p>
            <a:pPr marL="1200150" marR="0" lvl="2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System running time + User running time</a:t>
            </a:r>
          </a:p>
          <a:p>
            <a:pPr marR="0" lvl="2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600" b="1" dirty="0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System running time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Kernel code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수행한 시간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(System call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소요된 시간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600" b="1" dirty="0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User running time</a:t>
            </a:r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 모드에서 수행한 시간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 작성 코드를 실행하는데 걸린 시간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실행시간 측정 및 사용 시간에 따른 요금 부과 등에 활용 가능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0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3769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 calls – Process running time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3697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55DDE-41EB-4E2B-94B1-A29CA1E25C95}"/>
              </a:ext>
            </a:extLst>
          </p:cNvPr>
          <p:cNvSpPr/>
          <p:nvPr/>
        </p:nvSpPr>
        <p:spPr>
          <a:xfrm>
            <a:off x="1042410" y="2744026"/>
            <a:ext cx="6937920" cy="50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8F49A-603E-4308-B8B9-994AB48C7E60}"/>
              </a:ext>
            </a:extLst>
          </p:cNvPr>
          <p:cNvSpPr txBox="1"/>
          <p:nvPr/>
        </p:nvSpPr>
        <p:spPr>
          <a:xfrm>
            <a:off x="1075027" y="281693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clock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_t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(struct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tms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en-US" altLang="ko-K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buf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AA313-A2D0-4970-99F4-FCFB597F1CB9}"/>
              </a:ext>
            </a:extLst>
          </p:cNvPr>
          <p:cNvSpPr txBox="1"/>
          <p:nvPr/>
        </p:nvSpPr>
        <p:spPr>
          <a:xfrm>
            <a:off x="1056297" y="3212976"/>
            <a:ext cx="693792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특정 시점부터 경과한 시간 반환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(Clock tick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buf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: Running time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정보를 저장할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tms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구조체 포인터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919241-5F2C-467A-9FFC-7E4A5CF4D352}"/>
              </a:ext>
            </a:extLst>
          </p:cNvPr>
          <p:cNvSpPr/>
          <p:nvPr/>
        </p:nvSpPr>
        <p:spPr>
          <a:xfrm>
            <a:off x="1042410" y="4432250"/>
            <a:ext cx="6937920" cy="16610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9B961-2407-4476-A0F3-49AEC900A8F9}"/>
              </a:ext>
            </a:extLst>
          </p:cNvPr>
          <p:cNvSpPr txBox="1"/>
          <p:nvPr/>
        </p:nvSpPr>
        <p:spPr>
          <a:xfrm>
            <a:off x="1075027" y="4524109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struct </a:t>
            </a:r>
            <a:r>
              <a:rPr lang="en-US" altLang="ko-KR" dirty="0" err="1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tms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{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clock_t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b="1" dirty="0" err="1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tms_utime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		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// user time,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사용자 시간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lock_t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 err="1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tms_stime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		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// system time,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시스템 시간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맑은 고딕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lock_t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 err="1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tms_cutime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		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// user time of children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lock_t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tms</a:t>
            </a:r>
            <a:r>
              <a:rPr lang="en-US" altLang="ko-KR" b="1" dirty="0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_</a:t>
            </a:r>
            <a:r>
              <a:rPr lang="en-US" altLang="ko-KR" b="1" dirty="0" err="1">
                <a:solidFill>
                  <a:srgbClr val="17375E"/>
                </a:solidFill>
                <a:latin typeface="맑은 고딕"/>
                <a:ea typeface="맑은 고딕" panose="020B0503020000020004" pitchFamily="50" charset="-127"/>
              </a:rPr>
              <a:t>cstime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		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 panose="020B0503020000020004" pitchFamily="50" charset="-127"/>
              </a:rPr>
              <a:t>// system time of children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C5F7A4-F87D-4FE0-8BC0-4C4C15484D3D}"/>
              </a:ext>
            </a:extLst>
          </p:cNvPr>
          <p:cNvSpPr/>
          <p:nvPr/>
        </p:nvSpPr>
        <p:spPr>
          <a:xfrm>
            <a:off x="1042410" y="1769764"/>
            <a:ext cx="6937920" cy="500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0978B-2A50-4532-8DD1-2E727D9C2EE1}"/>
              </a:ext>
            </a:extLst>
          </p:cNvPr>
          <p:cNvSpPr txBox="1"/>
          <p:nvPr/>
        </p:nvSpPr>
        <p:spPr>
          <a:xfrm>
            <a:off x="1075027" y="18340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#include &lt;sys/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times.h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6CF527-B4CD-4462-8C0A-CC2420A17580}"/>
              </a:ext>
            </a:extLst>
          </p:cNvPr>
          <p:cNvSpPr/>
          <p:nvPr/>
        </p:nvSpPr>
        <p:spPr>
          <a:xfrm>
            <a:off x="250045" y="297523"/>
            <a:ext cx="2864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실행시간</a:t>
            </a: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(Running time of a process)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89B53-4878-44E8-8905-B84518321C7F}"/>
              </a:ext>
            </a:extLst>
          </p:cNvPr>
          <p:cNvSpPr txBox="1"/>
          <p:nvPr/>
        </p:nvSpPr>
        <p:spPr>
          <a:xfrm>
            <a:off x="1008582" y="40096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17375E"/>
                </a:solidFill>
              </a:rPr>
              <a:t>tms</a:t>
            </a:r>
            <a:r>
              <a:rPr lang="en-US" altLang="ko-KR" b="1" dirty="0">
                <a:solidFill>
                  <a:srgbClr val="17375E"/>
                </a:solidFill>
              </a:rPr>
              <a:t> </a:t>
            </a:r>
            <a:r>
              <a:rPr lang="ko-KR" altLang="en-US" b="1" dirty="0">
                <a:solidFill>
                  <a:srgbClr val="17375E"/>
                </a:solidFill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30778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1976" y="609655"/>
            <a:ext cx="8640960" cy="597666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5040" y="3284984"/>
            <a:ext cx="5173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출처</a:t>
            </a:r>
            <a:endParaRPr kumimoji="0" lang="ko-KR" altLang="en-US" sz="3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2443763" y="2780928"/>
            <a:ext cx="4256473" cy="3693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0253F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2399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331640" y="350100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3658" y="1855651"/>
            <a:ext cx="6336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dirty="0">
                <a:solidFill>
                  <a:schemeClr val="bg1"/>
                </a:solidFill>
                <a:latin typeface="HY헤드라인M"/>
                <a:ea typeface="HY헤드라인M"/>
              </a:rPr>
              <a:t>01  </a:t>
            </a:r>
            <a:r>
              <a:rPr lang="ko-KR" altLang="en-US" sz="5400" dirty="0">
                <a:solidFill>
                  <a:schemeClr val="bg1"/>
                </a:solidFill>
                <a:latin typeface="HY헤드라인M"/>
                <a:ea typeface="HY헤드라인M"/>
              </a:rPr>
              <a:t>      </a:t>
            </a:r>
            <a:r>
              <a:rPr lang="en-US" altLang="ko-KR" sz="5400" dirty="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r>
              <a:rPr lang="ko-KR" altLang="en-US" sz="5400" dirty="0">
                <a:solidFill>
                  <a:schemeClr val="bg1"/>
                </a:solidFill>
                <a:latin typeface="HY헤드라인M"/>
                <a:ea typeface="HY헤드라인M"/>
              </a:rPr>
              <a:t>        </a:t>
            </a:r>
            <a:r>
              <a:rPr lang="en-US" altLang="ko-KR" sz="5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r>
              <a:rPr lang="ko-KR" altLang="en-US" sz="5400" dirty="0">
                <a:solidFill>
                  <a:schemeClr val="bg1"/>
                </a:solidFill>
                <a:latin typeface="HY헤드라인M"/>
                <a:ea typeface="HY헤드라인M"/>
              </a:rPr>
              <a:t>   </a:t>
            </a:r>
            <a:endParaRPr lang="en-US" altLang="ko-KR" sz="5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65023" y="27809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49942" y="27809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2924944"/>
            <a:ext cx="180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rPr>
              <a:t>프로세스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645024"/>
            <a:ext cx="1368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/>
              <a:t>Program</a:t>
            </a:r>
          </a:p>
          <a:p>
            <a:pPr lvl="0">
              <a:defRPr/>
            </a:pP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/>
              <a:t>Process</a:t>
            </a:r>
          </a:p>
          <a:p>
            <a:pPr lvl="0">
              <a:defRPr/>
            </a:pP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 err="1"/>
              <a:t>ps</a:t>
            </a:r>
            <a:r>
              <a:rPr lang="en-US" altLang="ko-KR" sz="1200" b="1" spc="-150" dirty="0"/>
              <a:t>, top, kill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77934" y="350100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977934" y="3645024"/>
            <a:ext cx="1368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 dirty="0"/>
              <a:t>-    Process ID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/>
              <a:t>Process Group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/>
              <a:t>Session</a:t>
            </a:r>
            <a:endParaRPr lang="ko-KR" altLang="en-US" sz="1200" b="1" spc="-150" dirty="0"/>
          </a:p>
          <a:p>
            <a:pPr>
              <a:buFontTx/>
              <a:buChar char="-"/>
              <a:defRPr/>
            </a:pPr>
            <a:endParaRPr lang="en-US" altLang="ko-KR" sz="1200" b="1" spc="-150" dirty="0"/>
          </a:p>
          <a:p>
            <a:pPr lvl="0">
              <a:defRPr/>
            </a:pP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3923928" y="2955722"/>
            <a:ext cx="1404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프로세스 계층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4A8045-150A-4609-B948-7AF17478E4E6}"/>
              </a:ext>
            </a:extLst>
          </p:cNvPr>
          <p:cNvCxnSpPr/>
          <p:nvPr/>
        </p:nvCxnSpPr>
        <p:spPr>
          <a:xfrm>
            <a:off x="6642230" y="27809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D6EB82-46E1-4C98-8004-3AC5DFF5020A}"/>
              </a:ext>
            </a:extLst>
          </p:cNvPr>
          <p:cNvSpPr/>
          <p:nvPr/>
        </p:nvSpPr>
        <p:spPr>
          <a:xfrm>
            <a:off x="6603706" y="350100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AE523-2163-40D2-A358-75DA1047C3FC}"/>
              </a:ext>
            </a:extLst>
          </p:cNvPr>
          <p:cNvSpPr txBox="1"/>
          <p:nvPr/>
        </p:nvSpPr>
        <p:spPr>
          <a:xfrm>
            <a:off x="6570222" y="3429000"/>
            <a:ext cx="136815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/>
              <a:t>Process Running Time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/>
              <a:t>System Running Time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/>
              <a:t>User Running Time</a:t>
            </a:r>
            <a:endParaRPr lang="ko-KR" altLang="en-US" sz="1200" b="1" spc="-150" dirty="0"/>
          </a:p>
          <a:p>
            <a:pPr>
              <a:buFontTx/>
              <a:buChar char="-"/>
              <a:defRPr/>
            </a:pPr>
            <a:endParaRPr lang="en-US" altLang="ko-KR" sz="1200" b="1" spc="-150" dirty="0"/>
          </a:p>
          <a:p>
            <a:pPr lvl="0">
              <a:defRPr/>
            </a:pPr>
            <a:endParaRPr lang="ko-KR" altLang="en-US" sz="1200" b="1" spc="-1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62CC5-8165-4422-A304-ED06833DDB6E}"/>
              </a:ext>
            </a:extLst>
          </p:cNvPr>
          <p:cNvSpPr txBox="1"/>
          <p:nvPr/>
        </p:nvSpPr>
        <p:spPr>
          <a:xfrm>
            <a:off x="6386470" y="2955722"/>
            <a:ext cx="1802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프로세스 실행 시간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3769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이미지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&amp; PPT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출처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211338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6CF527-B4CD-4462-8C0A-CC2420A17580}"/>
              </a:ext>
            </a:extLst>
          </p:cNvPr>
          <p:cNvSpPr/>
          <p:nvPr/>
        </p:nvSpPr>
        <p:spPr>
          <a:xfrm>
            <a:off x="279884" y="301878"/>
            <a:ext cx="453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99FEC0-5011-402F-8453-28B73059C3FC}"/>
              </a:ext>
            </a:extLst>
          </p:cNvPr>
          <p:cNvSpPr txBox="1"/>
          <p:nvPr/>
        </p:nvSpPr>
        <p:spPr>
          <a:xfrm>
            <a:off x="883006" y="1689153"/>
            <a:ext cx="7305979" cy="96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이미지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1600" dirty="0">
                <a:latin typeface="맑은 고딕"/>
                <a:ea typeface="맑은 고딕" panose="020B0503020000020004" pitchFamily="50" charset="-127"/>
              </a:rPr>
              <a:t>시스템 프로그래밍 강의자료</a:t>
            </a:r>
            <a:r>
              <a:rPr lang="en-US" altLang="ko-KR" sz="1600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600" i="0" dirty="0">
                <a:effectLst/>
                <a:latin typeface="PT Sans" panose="020B0604020202020204" pitchFamily="34" charset="0"/>
              </a:rPr>
              <a:t>Lecture 6. Process information)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i="0" dirty="0">
                <a:solidFill>
                  <a:srgbClr val="17375E"/>
                </a:solidFill>
                <a:effectLst/>
                <a:latin typeface="PT Sans" panose="020B0604020202020204" pitchFamily="34" charset="0"/>
              </a:rPr>
              <a:t>PPT</a:t>
            </a:r>
            <a:r>
              <a:rPr lang="en-US" altLang="ko-KR" sz="2000" b="1" i="0" dirty="0">
                <a:effectLst/>
                <a:latin typeface="PT Sans" panose="020B0604020202020204" pitchFamily="34" charset="0"/>
              </a:rPr>
              <a:t> :  </a:t>
            </a:r>
            <a:r>
              <a:rPr lang="en-US" altLang="ko-KR" sz="1600" dirty="0"/>
              <a:t>http://minheeblog.tistory.com/category/PPT</a:t>
            </a:r>
          </a:p>
        </p:txBody>
      </p:sp>
    </p:spTree>
    <p:extLst>
      <p:ext uri="{BB962C8B-B14F-4D97-AF65-F5344CB8AC3E}">
        <p14:creationId xmlns:p14="http://schemas.microsoft.com/office/powerpoint/2010/main" val="5778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Process Information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8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5040" y="3284984"/>
            <a:ext cx="5173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 spc="-150" dirty="0">
                <a:solidFill>
                  <a:schemeClr val="lt1"/>
                </a:solidFill>
              </a:rPr>
              <a:t>프로세스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Process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2443763" y="2780928"/>
            <a:ext cx="4256473" cy="360417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10253F"/>
                </a:solidFill>
                <a:latin typeface="맑은 고딕"/>
                <a:ea typeface="맑은 고딕"/>
                <a:cs typeface="맑은 고딕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5304" y="292204"/>
            <a:ext cx="1280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 dirty="0">
                <a:solidFill>
                  <a:schemeClr val="bg1"/>
                </a:solidFill>
              </a:rPr>
              <a:t>프로세스 </a:t>
            </a:r>
            <a:r>
              <a:rPr lang="en-US" altLang="ko-KR" sz="1200" b="1" spc="-150" dirty="0">
                <a:solidFill>
                  <a:schemeClr val="bg1"/>
                </a:solidFill>
              </a:rPr>
              <a:t>(Process)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dirty="0">
                <a:solidFill>
                  <a:schemeClr val="bg1"/>
                </a:solidFill>
              </a:rPr>
              <a:t>Process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211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프로세스</a:t>
            </a:r>
            <a:r>
              <a:rPr lang="en-US" altLang="ko-KR" b="1" dirty="0"/>
              <a:t>(Process)</a:t>
            </a:r>
            <a:endParaRPr lang="ko-KR" altLang="en-US" b="1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211338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10B15A-571F-4DFF-9F8A-893E24BB34FE}"/>
              </a:ext>
            </a:extLst>
          </p:cNvPr>
          <p:cNvSpPr txBox="1"/>
          <p:nvPr/>
        </p:nvSpPr>
        <p:spPr>
          <a:xfrm>
            <a:off x="998296" y="1484784"/>
            <a:ext cx="678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  프로그램 </a:t>
            </a:r>
            <a:r>
              <a:rPr lang="en-US" altLang="ko-KR" b="1" dirty="0">
                <a:solidFill>
                  <a:srgbClr val="17375E"/>
                </a:solidFill>
              </a:rPr>
              <a:t>(Program)           </a:t>
            </a:r>
            <a:r>
              <a:rPr lang="en-US" altLang="ko-KR" dirty="0"/>
              <a:t>VS</a:t>
            </a:r>
            <a:r>
              <a:rPr lang="ko-KR" altLang="en-US" dirty="0"/>
              <a:t>        </a:t>
            </a:r>
            <a:r>
              <a:rPr lang="ko-KR" altLang="en-US" b="1" dirty="0">
                <a:solidFill>
                  <a:srgbClr val="17375E"/>
                </a:solidFill>
              </a:rPr>
              <a:t>프로세스</a:t>
            </a:r>
            <a:r>
              <a:rPr lang="en-US" altLang="ko-KR" b="1" dirty="0">
                <a:solidFill>
                  <a:srgbClr val="17375E"/>
                </a:solidFill>
              </a:rPr>
              <a:t>(Process)</a:t>
            </a:r>
            <a:endParaRPr lang="ko-KR" altLang="en-US" b="1" dirty="0">
              <a:solidFill>
                <a:srgbClr val="17375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186AA-E3FA-47E9-90ED-A948FF521751}"/>
              </a:ext>
            </a:extLst>
          </p:cNvPr>
          <p:cNvSpPr txBox="1"/>
          <p:nvPr/>
        </p:nvSpPr>
        <p:spPr>
          <a:xfrm>
            <a:off x="784165" y="2060837"/>
            <a:ext cx="357370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 실행 할 </a:t>
            </a:r>
            <a:r>
              <a:rPr lang="ko-KR" altLang="en-US" sz="1400" b="1" dirty="0"/>
              <a:t>프로그램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데이터</a:t>
            </a:r>
            <a:r>
              <a:rPr lang="en-US" altLang="ko-KR" sz="1400" b="1" dirty="0"/>
              <a:t>(data)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 컴퓨터 시스템에 실행 요청 전의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7F54D-FC33-43E7-9970-52B04354DD12}"/>
              </a:ext>
            </a:extLst>
          </p:cNvPr>
          <p:cNvSpPr txBox="1"/>
          <p:nvPr/>
        </p:nvSpPr>
        <p:spPr>
          <a:xfrm>
            <a:off x="4735417" y="2060166"/>
            <a:ext cx="379159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실행이 된</a:t>
            </a:r>
            <a:r>
              <a:rPr lang="en-US" altLang="ko-KR" sz="1400" dirty="0"/>
              <a:t>(</a:t>
            </a:r>
            <a:r>
              <a:rPr lang="ko-KR" altLang="en-US" sz="1400" dirty="0"/>
              <a:t>실행 중인</a:t>
            </a:r>
            <a:r>
              <a:rPr lang="en-US" altLang="ko-KR" sz="1400" dirty="0"/>
              <a:t>) </a:t>
            </a:r>
            <a:r>
              <a:rPr lang="ko-KR" altLang="en-US" sz="1400" dirty="0"/>
              <a:t>프로그램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</a:t>
            </a:r>
            <a:r>
              <a:rPr lang="en-US" altLang="ko-KR" sz="1400" dirty="0"/>
              <a:t>(Running Program)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실행을 위해 시스템</a:t>
            </a:r>
            <a:r>
              <a:rPr lang="en-US" altLang="ko-KR" sz="1400" dirty="0"/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커널</a:t>
            </a:r>
            <a:r>
              <a:rPr lang="en-US" altLang="ko-KR" sz="1400" dirty="0"/>
              <a:t>)</a:t>
            </a:r>
            <a:r>
              <a:rPr lang="ko-KR" altLang="en-US" sz="1400" dirty="0"/>
              <a:t>에 등록된 작업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시스템 성능 향상을 위해 커널에 의해 </a:t>
            </a:r>
            <a:r>
              <a:rPr lang="en-US" altLang="ko-KR" sz="1400" dirty="0"/>
              <a:t>  </a:t>
            </a:r>
            <a:r>
              <a:rPr lang="ko-KR" altLang="en-US" sz="1400" dirty="0"/>
              <a:t>관리 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E121AD-6945-4B5E-BF5C-3B64565E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07" y="3789040"/>
            <a:ext cx="5998785" cy="2389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8692DC-DE9A-4680-9D38-CDC9264CB9D4}"/>
              </a:ext>
            </a:extLst>
          </p:cNvPr>
          <p:cNvSpPr txBox="1"/>
          <p:nvPr/>
        </p:nvSpPr>
        <p:spPr>
          <a:xfrm>
            <a:off x="2737138" y="4249359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프로그램 제출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0801A3-A66C-43FF-B4CA-03A64A1677A1}"/>
              </a:ext>
            </a:extLst>
          </p:cNvPr>
          <p:cNvCxnSpPr>
            <a:cxnSpLocks/>
          </p:cNvCxnSpPr>
          <p:nvPr/>
        </p:nvCxnSpPr>
        <p:spPr>
          <a:xfrm>
            <a:off x="2810488" y="4508617"/>
            <a:ext cx="8614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9E5AC6-45ED-48FA-9857-18F461EBD27A}"/>
              </a:ext>
            </a:extLst>
          </p:cNvPr>
          <p:cNvSpPr txBox="1"/>
          <p:nvPr/>
        </p:nvSpPr>
        <p:spPr>
          <a:xfrm>
            <a:off x="3864144" y="4244775"/>
            <a:ext cx="933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커널에 등록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05CCB2-3215-406F-A53D-A8F13CD5D857}"/>
              </a:ext>
            </a:extLst>
          </p:cNvPr>
          <p:cNvCxnSpPr>
            <a:cxnSpLocks/>
          </p:cNvCxnSpPr>
          <p:nvPr/>
        </p:nvCxnSpPr>
        <p:spPr>
          <a:xfrm>
            <a:off x="3900148" y="4508617"/>
            <a:ext cx="8614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8C31DF-1E37-4AC7-A323-E0AC5133B69C}"/>
              </a:ext>
            </a:extLst>
          </p:cNvPr>
          <p:cNvSpPr txBox="1"/>
          <p:nvPr/>
        </p:nvSpPr>
        <p:spPr>
          <a:xfrm>
            <a:off x="5066337" y="4121664"/>
            <a:ext cx="2313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프로세스가 됨 </a:t>
            </a:r>
            <a:r>
              <a:rPr lang="en-US" altLang="ko-KR" sz="1000" dirty="0">
                <a:solidFill>
                  <a:srgbClr val="FF0000"/>
                </a:solidFill>
              </a:rPr>
              <a:t>=&gt; </a:t>
            </a:r>
            <a:r>
              <a:rPr lang="ko-KR" altLang="en-US" sz="1000" dirty="0">
                <a:solidFill>
                  <a:srgbClr val="FF0000"/>
                </a:solidFill>
              </a:rPr>
              <a:t>메모리 할당 받음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9D780BA-348F-465E-831E-B52DEBB5D401}"/>
              </a:ext>
            </a:extLst>
          </p:cNvPr>
          <p:cNvCxnSpPr>
            <a:cxnSpLocks/>
          </p:cNvCxnSpPr>
          <p:nvPr/>
        </p:nvCxnSpPr>
        <p:spPr>
          <a:xfrm flipV="1">
            <a:off x="4801479" y="4221761"/>
            <a:ext cx="304777" cy="18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652453-476C-4C8D-B2AB-442978E56327}"/>
              </a:ext>
            </a:extLst>
          </p:cNvPr>
          <p:cNvSpPr txBox="1"/>
          <p:nvPr/>
        </p:nvSpPr>
        <p:spPr>
          <a:xfrm>
            <a:off x="1909283" y="6093296"/>
            <a:ext cx="718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&lt; Disk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C537DE-91A4-4757-A878-09598722E936}"/>
              </a:ext>
            </a:extLst>
          </p:cNvPr>
          <p:cNvSpPr txBox="1"/>
          <p:nvPr/>
        </p:nvSpPr>
        <p:spPr>
          <a:xfrm>
            <a:off x="5256076" y="6093295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&lt; Memory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340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메모리 구조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139330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4FB9298-0A9F-4D7F-A6C3-94943871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72" y="1629180"/>
            <a:ext cx="5240048" cy="4279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0D3F79-D675-4E63-980D-C83DFBA98B4E}"/>
              </a:ext>
            </a:extLst>
          </p:cNvPr>
          <p:cNvSpPr txBox="1"/>
          <p:nvPr/>
        </p:nvSpPr>
        <p:spPr>
          <a:xfrm>
            <a:off x="2146060" y="4527569"/>
            <a:ext cx="141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17375E"/>
                </a:solidFill>
              </a:rPr>
              <a:t>프로그램 실행 </a:t>
            </a:r>
            <a:endParaRPr lang="en-US" altLang="ko-KR" sz="1400" b="1" dirty="0">
              <a:solidFill>
                <a:srgbClr val="17375E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17375E"/>
                </a:solidFill>
              </a:rPr>
              <a:t>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A4FC4-90AD-45D6-B68E-0A8897756968}"/>
              </a:ext>
            </a:extLst>
          </p:cNvPr>
          <p:cNvSpPr txBox="1"/>
          <p:nvPr/>
        </p:nvSpPr>
        <p:spPr>
          <a:xfrm>
            <a:off x="2190800" y="5262630"/>
            <a:ext cx="146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17375E"/>
                </a:solidFill>
              </a:rPr>
              <a:t>프로그램 코드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09A09-7662-40BA-86C3-0493C33A910A}"/>
              </a:ext>
            </a:extLst>
          </p:cNvPr>
          <p:cNvSpPr txBox="1"/>
          <p:nvPr/>
        </p:nvSpPr>
        <p:spPr>
          <a:xfrm>
            <a:off x="2190800" y="3985403"/>
            <a:ext cx="137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7375E"/>
                </a:solidFill>
              </a:rPr>
              <a:t>Local variable</a:t>
            </a:r>
            <a:r>
              <a:rPr lang="ko-KR" altLang="en-US" sz="1400" b="1" dirty="0">
                <a:solidFill>
                  <a:srgbClr val="17375E"/>
                </a:solidFill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E89CDA-7935-4DCD-AC2F-7321DE05A99D}"/>
              </a:ext>
            </a:extLst>
          </p:cNvPr>
          <p:cNvSpPr txBox="1"/>
          <p:nvPr/>
        </p:nvSpPr>
        <p:spPr>
          <a:xfrm>
            <a:off x="2297676" y="1998512"/>
            <a:ext cx="115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17375E"/>
                </a:solidFill>
              </a:rPr>
              <a:t>동적 메모리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7B2696-CFC0-4959-BEAF-88030329A50F}"/>
              </a:ext>
            </a:extLst>
          </p:cNvPr>
          <p:cNvSpPr/>
          <p:nvPr/>
        </p:nvSpPr>
        <p:spPr>
          <a:xfrm>
            <a:off x="195304" y="292204"/>
            <a:ext cx="1280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 dirty="0">
                <a:solidFill>
                  <a:schemeClr val="bg1"/>
                </a:solidFill>
              </a:rPr>
              <a:t>프로세스 </a:t>
            </a:r>
            <a:r>
              <a:rPr lang="en-US" altLang="ko-KR" sz="1200" b="1" spc="-150" dirty="0">
                <a:solidFill>
                  <a:schemeClr val="bg1"/>
                </a:solidFill>
              </a:rPr>
              <a:t>(Process)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6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340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Shell commands - Process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30494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909AE3-0C61-4425-9CF7-476270FF1526}"/>
              </a:ext>
            </a:extLst>
          </p:cNvPr>
          <p:cNvSpPr/>
          <p:nvPr/>
        </p:nvSpPr>
        <p:spPr>
          <a:xfrm>
            <a:off x="1042410" y="1630164"/>
            <a:ext cx="6937920" cy="50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6F491-A09B-49D3-B948-7274D0FF6286}"/>
              </a:ext>
            </a:extLst>
          </p:cNvPr>
          <p:cNvSpPr txBox="1"/>
          <p:nvPr/>
        </p:nvSpPr>
        <p:spPr>
          <a:xfrm>
            <a:off x="1075027" y="170306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17375E"/>
                </a:solidFill>
              </a:rPr>
              <a:t>ps</a:t>
            </a:r>
            <a:r>
              <a:rPr lang="en-US" altLang="ko-KR" dirty="0"/>
              <a:t> [options]	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64399-C81A-4E5B-B7AE-219C878FCA2F}"/>
              </a:ext>
            </a:extLst>
          </p:cNvPr>
          <p:cNvSpPr txBox="1"/>
          <p:nvPr/>
        </p:nvSpPr>
        <p:spPr>
          <a:xfrm>
            <a:off x="1040530" y="2123885"/>
            <a:ext cx="69379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b="1" dirty="0"/>
              <a:t>현재 실행 중인 프로세스 정보 확인</a:t>
            </a:r>
            <a:endParaRPr lang="en-US" altLang="ko-KR" sz="1400" b="1" dirty="0"/>
          </a:p>
          <a:p>
            <a:r>
              <a:rPr lang="en-US" altLang="ko-KR" sz="1400" dirty="0"/>
              <a:t>[options]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-u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 : </a:t>
            </a:r>
            <a:r>
              <a:rPr lang="ko-KR" altLang="en-US" sz="1400" dirty="0"/>
              <a:t>특정 사용자의 프로세스 확인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-j : job control format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r>
              <a:rPr lang="en-US" altLang="ko-KR" sz="1400" dirty="0"/>
              <a:t>(PID, PGID, SID </a:t>
            </a:r>
            <a:r>
              <a:rPr lang="ko-KR" altLang="en-US" sz="1400" dirty="0"/>
              <a:t>확인 가능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036664-4D48-421B-A93B-12A04137FB7D}"/>
              </a:ext>
            </a:extLst>
          </p:cNvPr>
          <p:cNvSpPr/>
          <p:nvPr/>
        </p:nvSpPr>
        <p:spPr>
          <a:xfrm>
            <a:off x="1040530" y="3360015"/>
            <a:ext cx="6937920" cy="50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7AB31-2A27-434E-B0EA-82984C137E2F}"/>
              </a:ext>
            </a:extLst>
          </p:cNvPr>
          <p:cNvSpPr txBox="1"/>
          <p:nvPr/>
        </p:nvSpPr>
        <p:spPr>
          <a:xfrm>
            <a:off x="1115616" y="343683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7375E"/>
                </a:solidFill>
              </a:rPr>
              <a:t>top</a:t>
            </a:r>
            <a:r>
              <a:rPr lang="en-US" altLang="ko-KR" dirty="0"/>
              <a:t> 	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41A51-AF8F-47AA-B284-18634624993C}"/>
              </a:ext>
            </a:extLst>
          </p:cNvPr>
          <p:cNvSpPr txBox="1"/>
          <p:nvPr/>
        </p:nvSpPr>
        <p:spPr>
          <a:xfrm>
            <a:off x="1072950" y="3878178"/>
            <a:ext cx="69379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b="1" dirty="0"/>
              <a:t>현재 시스템 내 프로세스 정보 실시간 확인 </a:t>
            </a: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윈도우 작업관리자 모드와 유사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6C3A49-1E93-4BB3-82E4-A771FD0B717F}"/>
              </a:ext>
            </a:extLst>
          </p:cNvPr>
          <p:cNvSpPr/>
          <p:nvPr/>
        </p:nvSpPr>
        <p:spPr>
          <a:xfrm>
            <a:off x="1039821" y="4755605"/>
            <a:ext cx="6937920" cy="50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8369FF-C692-41AB-8EB6-0A81B675931F}"/>
              </a:ext>
            </a:extLst>
          </p:cNvPr>
          <p:cNvSpPr txBox="1"/>
          <p:nvPr/>
        </p:nvSpPr>
        <p:spPr>
          <a:xfrm>
            <a:off x="1101512" y="4826093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7375E"/>
                </a:solidFill>
              </a:rPr>
              <a:t>kill</a:t>
            </a:r>
            <a:r>
              <a:rPr lang="en-US" altLang="ko-KR" dirty="0"/>
              <a:t> [signal] &lt;</a:t>
            </a:r>
            <a:r>
              <a:rPr lang="en-US" altLang="ko-KR" dirty="0" err="1"/>
              <a:t>pid</a:t>
            </a:r>
            <a:r>
              <a:rPr lang="en-US" altLang="ko-KR" dirty="0"/>
              <a:t>&gt;	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AA2376-940A-43CC-9FAD-0B7BFF7177A2}"/>
              </a:ext>
            </a:extLst>
          </p:cNvPr>
          <p:cNvSpPr txBox="1"/>
          <p:nvPr/>
        </p:nvSpPr>
        <p:spPr>
          <a:xfrm>
            <a:off x="1067015" y="5246910"/>
            <a:ext cx="693792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400" b="1" dirty="0"/>
              <a:t>프로세스에게 신호</a:t>
            </a:r>
            <a:r>
              <a:rPr lang="en-US" altLang="ko-KR" sz="1400" b="1" dirty="0"/>
              <a:t>(signal) </a:t>
            </a:r>
            <a:r>
              <a:rPr lang="ko-KR" altLang="en-US" sz="1400" b="1" dirty="0"/>
              <a:t>전달</a:t>
            </a:r>
            <a:endParaRPr lang="en-US" altLang="ko-KR" sz="1400" b="1" dirty="0"/>
          </a:p>
          <a:p>
            <a:r>
              <a:rPr lang="en-US" altLang="ko-KR" sz="1400" dirty="0"/>
              <a:t>[signal]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-9 : </a:t>
            </a:r>
            <a:r>
              <a:rPr lang="ko-KR" altLang="en-US" sz="1400" dirty="0"/>
              <a:t>프로세스 강제 종료</a:t>
            </a:r>
            <a:r>
              <a:rPr lang="en-US" altLang="ko-KR" sz="1400" dirty="0"/>
              <a:t>(SIGKILL)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EF13A1-AB47-40BD-BCCD-10E3DF64C107}"/>
              </a:ext>
            </a:extLst>
          </p:cNvPr>
          <p:cNvSpPr/>
          <p:nvPr/>
        </p:nvSpPr>
        <p:spPr>
          <a:xfrm>
            <a:off x="195304" y="292204"/>
            <a:ext cx="1280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 dirty="0">
                <a:solidFill>
                  <a:schemeClr val="bg1"/>
                </a:solidFill>
              </a:rPr>
              <a:t>프로세스 </a:t>
            </a:r>
            <a:r>
              <a:rPr lang="en-US" altLang="ko-KR" sz="1200" b="1" spc="-150" dirty="0">
                <a:solidFill>
                  <a:schemeClr val="bg1"/>
                </a:solidFill>
              </a:rPr>
              <a:t>(Process)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1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5040" y="3284984"/>
            <a:ext cx="5173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계층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2443763" y="2780928"/>
            <a:ext cx="4256473" cy="3693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0253F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073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69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594" y="271681"/>
            <a:ext cx="2121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계층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(Process hierarchy)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408" y="940760"/>
            <a:ext cx="340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IDs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86408" y="1310092"/>
            <a:ext cx="139330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77A31E-B19F-4F79-8BB4-27A643F6CAF6}"/>
              </a:ext>
            </a:extLst>
          </p:cNvPr>
          <p:cNvSpPr txBox="1"/>
          <p:nvPr/>
        </p:nvSpPr>
        <p:spPr>
          <a:xfrm>
            <a:off x="938429" y="1560055"/>
            <a:ext cx="6913602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7375E"/>
                </a:solidFill>
              </a:rPr>
              <a:t>Process ID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/>
              <a:t>프로세스에 부여된 식별 번호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17375E"/>
                </a:solidFill>
              </a:rPr>
              <a:t>PID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시스템 내 </a:t>
            </a:r>
            <a:r>
              <a:rPr lang="ko-KR" altLang="en-US" sz="1600" dirty="0">
                <a:solidFill>
                  <a:srgbClr val="FF0000"/>
                </a:solidFill>
              </a:rPr>
              <a:t>유일한 번호</a:t>
            </a:r>
            <a:r>
              <a:rPr lang="ko-KR" altLang="en-US" sz="1600" dirty="0"/>
              <a:t>로 할당 됨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01B98-0A19-42B1-AA05-3FC237E61AEB}"/>
              </a:ext>
            </a:extLst>
          </p:cNvPr>
          <p:cNvSpPr txBox="1"/>
          <p:nvPr/>
        </p:nvSpPr>
        <p:spPr>
          <a:xfrm>
            <a:off x="938429" y="3573016"/>
            <a:ext cx="6115013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7375E"/>
                </a:solidFill>
              </a:rPr>
              <a:t>Parent</a:t>
            </a:r>
            <a:r>
              <a:rPr lang="ko-KR" altLang="en-US" sz="2000" b="1" dirty="0">
                <a:solidFill>
                  <a:srgbClr val="17375E"/>
                </a:solidFill>
              </a:rPr>
              <a:t> </a:t>
            </a:r>
            <a:r>
              <a:rPr lang="en-US" altLang="ko-KR" sz="2000" b="1" dirty="0">
                <a:solidFill>
                  <a:srgbClr val="17375E"/>
                </a:solidFill>
              </a:rPr>
              <a:t>Process ID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/>
              <a:t>자신을 생성한 프로세스에 부여된 식별 번호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17375E"/>
                </a:solidFill>
              </a:rPr>
              <a:t>PPID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부모 프로세스 </a:t>
            </a:r>
            <a:r>
              <a:rPr lang="en-US" altLang="ko-KR" sz="1600" dirty="0"/>
              <a:t>ID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모든 프로세스는 부모프로세스가 있음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최상위 프로세스</a:t>
            </a:r>
            <a:r>
              <a:rPr lang="en-US" altLang="ko-KR" sz="1600" dirty="0"/>
              <a:t> : </a:t>
            </a:r>
            <a:r>
              <a:rPr lang="ko-KR" altLang="en-US" sz="1600" dirty="0">
                <a:solidFill>
                  <a:srgbClr val="FF0000"/>
                </a:solidFill>
              </a:rPr>
              <a:t>커널</a:t>
            </a:r>
            <a:r>
              <a:rPr lang="en-US" altLang="ko-KR" sz="1600" dirty="0">
                <a:solidFill>
                  <a:srgbClr val="FF0000"/>
                </a:solidFill>
              </a:rPr>
              <a:t> (</a:t>
            </a:r>
            <a:r>
              <a:rPr lang="en-US" altLang="ko-KR" sz="1600" dirty="0" err="1">
                <a:solidFill>
                  <a:srgbClr val="FF0000"/>
                </a:solidFill>
              </a:rPr>
              <a:t>pid</a:t>
            </a:r>
            <a:r>
              <a:rPr lang="en-US" altLang="ko-KR" sz="1600" dirty="0">
                <a:solidFill>
                  <a:srgbClr val="FF0000"/>
                </a:solidFill>
              </a:rPr>
              <a:t> = 0)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480286-E258-4166-B41A-5A99D27452CB}"/>
              </a:ext>
            </a:extLst>
          </p:cNvPr>
          <p:cNvSpPr/>
          <p:nvPr/>
        </p:nvSpPr>
        <p:spPr>
          <a:xfrm>
            <a:off x="5652120" y="4100270"/>
            <a:ext cx="1152128" cy="1167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CBE3D9-78A2-42CA-9A3B-141C02F712BD}"/>
              </a:ext>
            </a:extLst>
          </p:cNvPr>
          <p:cNvSpPr/>
          <p:nvPr/>
        </p:nvSpPr>
        <p:spPr>
          <a:xfrm>
            <a:off x="7452320" y="4100270"/>
            <a:ext cx="1152128" cy="1167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E8E59-93AE-4C5E-9645-981896372A59}"/>
              </a:ext>
            </a:extLst>
          </p:cNvPr>
          <p:cNvSpPr txBox="1"/>
          <p:nvPr/>
        </p:nvSpPr>
        <p:spPr>
          <a:xfrm>
            <a:off x="6045284" y="4112332"/>
            <a:ext cx="54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46C9E0-436D-4279-B3FF-A7B72C9E6790}"/>
              </a:ext>
            </a:extLst>
          </p:cNvPr>
          <p:cNvSpPr txBox="1"/>
          <p:nvPr/>
        </p:nvSpPr>
        <p:spPr>
          <a:xfrm>
            <a:off x="7776356" y="410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E49BA8-C584-44DF-A23F-D4EEA274612D}"/>
              </a:ext>
            </a:extLst>
          </p:cNvPr>
          <p:cNvSpPr/>
          <p:nvPr/>
        </p:nvSpPr>
        <p:spPr>
          <a:xfrm>
            <a:off x="5796136" y="4481664"/>
            <a:ext cx="864096" cy="13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86EF273-1CB2-4FAE-99EE-A80E3DC5F75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660232" y="455086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09156A-6428-4F32-BB27-5A988FD9F2B0}"/>
              </a:ext>
            </a:extLst>
          </p:cNvPr>
          <p:cNvSpPr txBox="1"/>
          <p:nvPr/>
        </p:nvSpPr>
        <p:spPr>
          <a:xfrm>
            <a:off x="6773958" y="4296998"/>
            <a:ext cx="1024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P2</a:t>
            </a:r>
            <a:r>
              <a:rPr lang="ko-KR" altLang="en-US" sz="1200" dirty="0">
                <a:solidFill>
                  <a:srgbClr val="FF0000"/>
                </a:solidFill>
              </a:rPr>
              <a:t>실행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83988-66C6-48A6-A828-290C51FA4554}"/>
              </a:ext>
            </a:extLst>
          </p:cNvPr>
          <p:cNvSpPr txBox="1"/>
          <p:nvPr/>
        </p:nvSpPr>
        <p:spPr>
          <a:xfrm>
            <a:off x="5618950" y="5334627"/>
            <a:ext cx="147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17375E"/>
                </a:solidFill>
              </a:rPr>
              <a:t>부모 프로세스</a:t>
            </a:r>
          </a:p>
        </p:txBody>
      </p:sp>
    </p:spTree>
    <p:extLst>
      <p:ext uri="{BB962C8B-B14F-4D97-AF65-F5344CB8AC3E}">
        <p14:creationId xmlns:p14="http://schemas.microsoft.com/office/powerpoint/2010/main" val="309436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594" y="271681"/>
            <a:ext cx="2121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 계층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(Process hierarchy)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B2E92-A566-44FF-9985-096F3CF4814E}"/>
              </a:ext>
            </a:extLst>
          </p:cNvPr>
          <p:cNvSpPr txBox="1"/>
          <p:nvPr/>
        </p:nvSpPr>
        <p:spPr>
          <a:xfrm>
            <a:off x="586408" y="940760"/>
            <a:ext cx="340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IDs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853537D-E966-4168-A24E-30471B1D54B3}"/>
              </a:ext>
            </a:extLst>
          </p:cNvPr>
          <p:cNvCxnSpPr>
            <a:cxnSpLocks/>
          </p:cNvCxnSpPr>
          <p:nvPr/>
        </p:nvCxnSpPr>
        <p:spPr>
          <a:xfrm>
            <a:off x="586408" y="1310092"/>
            <a:ext cx="139330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3F77882-DC42-4435-9151-14E1E6D8F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29493"/>
              </p:ext>
            </p:extLst>
          </p:nvPr>
        </p:nvGraphicFramePr>
        <p:xfrm>
          <a:off x="970121" y="2489091"/>
          <a:ext cx="7203758" cy="273569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6293">
                  <a:extLst>
                    <a:ext uri="{9D8B030D-6E8A-4147-A177-3AD203B41FA5}">
                      <a16:colId xmlns:a16="http://schemas.microsoft.com/office/drawing/2014/main" val="3168132536"/>
                    </a:ext>
                  </a:extLst>
                </a:gridCol>
                <a:gridCol w="1814107">
                  <a:extLst>
                    <a:ext uri="{9D8B030D-6E8A-4147-A177-3AD203B41FA5}">
                      <a16:colId xmlns:a16="http://schemas.microsoft.com/office/drawing/2014/main" val="2077148897"/>
                    </a:ext>
                  </a:extLst>
                </a:gridCol>
                <a:gridCol w="3603358">
                  <a:extLst>
                    <a:ext uri="{9D8B030D-6E8A-4147-A177-3AD203B41FA5}">
                      <a16:colId xmlns:a16="http://schemas.microsoft.com/office/drawing/2014/main" val="579888234"/>
                    </a:ext>
                  </a:extLst>
                </a:gridCol>
              </a:tblGrid>
              <a:tr h="44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User ID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Process ID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UIDs of a Process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27970"/>
                  </a:ext>
                </a:extLst>
              </a:tr>
              <a:tr h="44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UID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PID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RUID</a:t>
                      </a:r>
                      <a:r>
                        <a:rPr lang="en-US" altLang="ko-KR" dirty="0">
                          <a:solidFill>
                            <a:srgbClr val="17375E"/>
                          </a:solidFill>
                        </a:rPr>
                        <a:t>,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EUID</a:t>
                      </a:r>
                      <a:r>
                        <a:rPr lang="en-US" altLang="ko-KR" dirty="0">
                          <a:solidFill>
                            <a:srgbClr val="17375E"/>
                          </a:solidFill>
                        </a:rPr>
                        <a:t>,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SUID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9947"/>
                  </a:ext>
                </a:extLst>
              </a:tr>
              <a:tr h="6173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사용자에게 부여된  식별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번호</a:t>
                      </a:r>
                    </a:p>
                  </a:txBody>
                  <a:tcP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프로세스에 부여된 식별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번호</a:t>
                      </a:r>
                      <a:endParaRPr lang="en-US" altLang="ko-K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RUID 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최초에 프로세스를 실행한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의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2333"/>
                  </a:ext>
                </a:extLst>
              </a:tr>
              <a:tr h="617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dirty="0"/>
                        <a:t>EUID : </a:t>
                      </a:r>
                      <a:r>
                        <a:rPr lang="ko-KR" altLang="en-US" sz="1600" dirty="0"/>
                        <a:t>현재 프로세스가 행사하는 </a:t>
                      </a:r>
                      <a:r>
                        <a:rPr lang="en-US" altLang="ko-KR" sz="1600" dirty="0"/>
                        <a:t>UID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017964"/>
                  </a:ext>
                </a:extLst>
              </a:tr>
              <a:tr h="617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dirty="0"/>
                        <a:t>SUID : </a:t>
                      </a:r>
                      <a:r>
                        <a:rPr lang="ko-KR" altLang="en-US" sz="1600" dirty="0"/>
                        <a:t>프로세스의 최초의  </a:t>
                      </a:r>
                      <a:r>
                        <a:rPr lang="en-US" altLang="ko-KR" sz="1600" dirty="0"/>
                        <a:t>EUID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488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41E345-8211-4C5F-951D-D86DB32C88EF}"/>
              </a:ext>
            </a:extLst>
          </p:cNvPr>
          <p:cNvSpPr txBox="1"/>
          <p:nvPr/>
        </p:nvSpPr>
        <p:spPr>
          <a:xfrm>
            <a:off x="1763688" y="172840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en-US" altLang="ko-KR" sz="2000" b="1" dirty="0"/>
              <a:t>User ID </a:t>
            </a:r>
            <a:r>
              <a:rPr lang="en-US" altLang="ko-KR" sz="2000" dirty="0"/>
              <a:t>vs </a:t>
            </a:r>
            <a:r>
              <a:rPr lang="en-US" altLang="ko-KR" sz="2000" b="1" dirty="0"/>
              <a:t>Process ID</a:t>
            </a:r>
            <a:r>
              <a:rPr lang="en-US" altLang="ko-KR" sz="2000" dirty="0"/>
              <a:t> vs </a:t>
            </a:r>
            <a:r>
              <a:rPr lang="en-US" altLang="ko-KR" sz="2000" b="1" dirty="0"/>
              <a:t>UIDs of a Process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84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1304</Words>
  <Application>Microsoft Office PowerPoint</Application>
  <PresentationFormat>화면 슬라이드 쇼(4:3)</PresentationFormat>
  <Paragraphs>286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맑은 고딕</vt:lpstr>
      <vt:lpstr>Arial</vt:lpstr>
      <vt:lpstr>PT Sans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지영</cp:lastModifiedBy>
  <cp:revision>40</cp:revision>
  <dcterms:created xsi:type="dcterms:W3CDTF">2016-11-03T20:47:04Z</dcterms:created>
  <dcterms:modified xsi:type="dcterms:W3CDTF">2021-10-13T11:13:21Z</dcterms:modified>
  <cp:version/>
</cp:coreProperties>
</file>