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7" r:id="rId3"/>
    <p:sldId id="286" r:id="rId4"/>
    <p:sldId id="292" r:id="rId5"/>
    <p:sldId id="294" r:id="rId6"/>
    <p:sldId id="295" r:id="rId7"/>
    <p:sldId id="296" r:id="rId8"/>
    <p:sldId id="293" r:id="rId9"/>
    <p:sldId id="289" r:id="rId10"/>
    <p:sldId id="297" r:id="rId11"/>
    <p:sldId id="298" r:id="rId12"/>
    <p:sldId id="300" r:id="rId13"/>
    <p:sldId id="306" r:id="rId14"/>
    <p:sldId id="290" r:id="rId15"/>
    <p:sldId id="302" r:id="rId16"/>
    <p:sldId id="291" r:id="rId17"/>
    <p:sldId id="305" r:id="rId18"/>
    <p:sldId id="266"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Figtree Black" panose="020B0604020202020204" charset="0"/>
      <p:bold r:id="rId25"/>
      <p:boldItalic r:id="rId26"/>
    </p:embeddedFont>
    <p:embeddedFont>
      <p:font typeface="Hanken Grotesk" panose="020B0604020202020204" charset="-93"/>
      <p:regular r:id="rId27"/>
      <p:bold r:id="rId28"/>
      <p:italic r:id="rId29"/>
      <p:boldItalic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6D4FB5-53F4-4A77-9F06-04C32B01860C}">
  <a:tblStyle styleId="{0A6D4FB5-53F4-4A77-9F06-04C32B0186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691"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80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579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612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02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506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77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7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052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32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909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0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0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94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7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4"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eyuki/NLP20241PRJ"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4" y="1670213"/>
            <a:ext cx="6349995"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err="1"/>
              <a:t>Sentiment</a:t>
            </a:r>
            <a:r>
              <a:rPr lang="vi-VN" dirty="0"/>
              <a:t> </a:t>
            </a:r>
            <a:r>
              <a:rPr lang="vi-VN" dirty="0" err="1"/>
              <a:t>analysis</a:t>
            </a:r>
            <a:r>
              <a:rPr lang="vi-VN" dirty="0"/>
              <a:t> in </a:t>
            </a:r>
            <a:r>
              <a:rPr lang="vi-VN" dirty="0" err="1"/>
              <a:t>social</a:t>
            </a:r>
            <a:r>
              <a:rPr lang="vi-VN" dirty="0"/>
              <a:t> </a:t>
            </a:r>
            <a:r>
              <a:rPr lang="vi-VN" dirty="0" err="1"/>
              <a:t>network</a:t>
            </a:r>
            <a:r>
              <a:rPr lang="vi-VN" dirty="0"/>
              <a:t> </a:t>
            </a:r>
            <a:r>
              <a:rPr lang="vi-VN" dirty="0" err="1"/>
              <a:t>messages</a:t>
            </a:r>
            <a:endParaRPr dirty="0"/>
          </a:p>
        </p:txBody>
      </p:sp>
      <p:sp>
        <p:nvSpPr>
          <p:cNvPr id="290" name="Google Shape;290;p33"/>
          <p:cNvSpPr txBox="1">
            <a:spLocks noGrp="1"/>
          </p:cNvSpPr>
          <p:nvPr>
            <p:ph type="subTitle" idx="1"/>
          </p:nvPr>
        </p:nvSpPr>
        <p:spPr>
          <a:xfrm>
            <a:off x="1087125" y="3062812"/>
            <a:ext cx="5897400" cy="41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Member</a:t>
            </a:r>
            <a:r>
              <a:rPr lang="vi-VN" dirty="0"/>
              <a:t>:</a:t>
            </a:r>
            <a:endParaRPr lang="vi-VN" dirty="0">
              <a:latin typeface="Hanken Grotesk"/>
              <a:ea typeface="Hanken Grotesk"/>
              <a:cs typeface="Hanken Grotesk"/>
              <a:sym typeface="Hanken Grotesk"/>
            </a:endParaRPr>
          </a:p>
          <a:p>
            <a:pPr marL="285750" lvl="0" indent="-285750" algn="l" rtl="0">
              <a:spcBef>
                <a:spcPts val="0"/>
              </a:spcBef>
              <a:spcAft>
                <a:spcPts val="0"/>
              </a:spcAft>
              <a:buFontTx/>
              <a:buChar char="-"/>
            </a:pPr>
            <a:r>
              <a:rPr lang="vi-VN" dirty="0" err="1"/>
              <a:t>Nguyen</a:t>
            </a:r>
            <a:r>
              <a:rPr lang="vi-VN" dirty="0"/>
              <a:t> Van </a:t>
            </a:r>
            <a:r>
              <a:rPr lang="vi-VN" dirty="0" err="1"/>
              <a:t>Quoc</a:t>
            </a:r>
            <a:r>
              <a:rPr lang="vi-VN" dirty="0"/>
              <a:t> : 20214926</a:t>
            </a:r>
          </a:p>
          <a:p>
            <a:pPr marL="285750" lvl="0" indent="-285750" algn="l" rtl="0">
              <a:spcBef>
                <a:spcPts val="0"/>
              </a:spcBef>
              <a:spcAft>
                <a:spcPts val="0"/>
              </a:spcAft>
              <a:buFontTx/>
              <a:buChar char="-"/>
            </a:pPr>
            <a:r>
              <a:rPr lang="vi-VN" dirty="0">
                <a:latin typeface="Hanken Grotesk"/>
                <a:ea typeface="Hanken Grotesk"/>
                <a:cs typeface="Hanken Grotesk"/>
                <a:sym typeface="Hanken Grotesk"/>
              </a:rPr>
              <a:t>Vu Tung Linh </a:t>
            </a:r>
            <a:endParaRPr dirty="0">
              <a:latin typeface="Hanken Grotesk"/>
              <a:ea typeface="Hanken Grotesk"/>
              <a:cs typeface="Hanken Grotesk"/>
              <a:sym typeface="Hanken Grotesk"/>
            </a:endParaRPr>
          </a:p>
        </p:txBody>
      </p:sp>
      <p:pic>
        <p:nvPicPr>
          <p:cNvPr id="1028" name="Picture 4" descr="Image result for soict">
            <a:extLst>
              <a:ext uri="{FF2B5EF4-FFF2-40B4-BE49-F238E27FC236}">
                <a16:creationId xmlns:a16="http://schemas.microsoft.com/office/drawing/2014/main" id="{1F5B0D63-4CB0-6EF7-DA72-B464431B0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423" y="570038"/>
            <a:ext cx="1297937" cy="57776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90;p33">
            <a:extLst>
              <a:ext uri="{FF2B5EF4-FFF2-40B4-BE49-F238E27FC236}">
                <a16:creationId xmlns:a16="http://schemas.microsoft.com/office/drawing/2014/main" id="{D0B59081-8B53-B114-65E7-65B9A3F75209}"/>
              </a:ext>
            </a:extLst>
          </p:cNvPr>
          <p:cNvSpPr txBox="1">
            <a:spLocks/>
          </p:cNvSpPr>
          <p:nvPr/>
        </p:nvSpPr>
        <p:spPr>
          <a:xfrm>
            <a:off x="2636520" y="653683"/>
            <a:ext cx="4800599" cy="405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vi-VN" dirty="0" err="1"/>
              <a:t>School</a:t>
            </a:r>
            <a:r>
              <a:rPr lang="vi-VN" dirty="0"/>
              <a:t> </a:t>
            </a:r>
            <a:r>
              <a:rPr lang="vi-VN" dirty="0" err="1"/>
              <a:t>of</a:t>
            </a:r>
            <a:r>
              <a:rPr lang="vi-VN" dirty="0"/>
              <a:t> </a:t>
            </a:r>
            <a:r>
              <a:rPr lang="vi-VN" dirty="0" err="1"/>
              <a:t>information</a:t>
            </a:r>
            <a:r>
              <a:rPr lang="vi-VN" dirty="0"/>
              <a:t> </a:t>
            </a:r>
            <a:r>
              <a:rPr lang="vi-VN" dirty="0" err="1"/>
              <a:t>and</a:t>
            </a:r>
            <a:r>
              <a:rPr lang="vi-VN" dirty="0"/>
              <a:t> </a:t>
            </a:r>
            <a:r>
              <a:rPr lang="vi-VN" dirty="0" err="1"/>
              <a:t>comunication</a:t>
            </a:r>
            <a:r>
              <a:rPr lang="vi-VN" dirty="0"/>
              <a:t> </a:t>
            </a:r>
            <a:r>
              <a:rPr lang="vi-VN" dirty="0" err="1"/>
              <a:t>technology</a:t>
            </a:r>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Model</a:t>
            </a:r>
            <a:endParaRPr dirty="0"/>
          </a:p>
        </p:txBody>
      </p:sp>
      <p:sp>
        <p:nvSpPr>
          <p:cNvPr id="1252" name="Google Shape;1252;p63"/>
          <p:cNvSpPr txBox="1">
            <a:spLocks noGrp="1"/>
          </p:cNvSpPr>
          <p:nvPr>
            <p:ph type="subTitle" idx="1"/>
          </p:nvPr>
        </p:nvSpPr>
        <p:spPr>
          <a:xfrm>
            <a:off x="839652" y="1159727"/>
            <a:ext cx="3999977" cy="2958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u="sng" dirty="0"/>
              <a:t>I built </a:t>
            </a:r>
            <a:r>
              <a:rPr lang="vi-VN" sz="1100" u="sng" dirty="0"/>
              <a:t>3 </a:t>
            </a:r>
            <a:r>
              <a:rPr lang="en-US" sz="1100" u="sng" dirty="0"/>
              <a:t>models for this task: logistic regression and </a:t>
            </a:r>
            <a:r>
              <a:rPr lang="en-US" sz="1100" u="sng" dirty="0" err="1"/>
              <a:t>BiLSTM</a:t>
            </a:r>
            <a:endParaRPr lang="en-US" sz="1100" u="sng" dirty="0"/>
          </a:p>
          <a:p>
            <a:pPr marL="0" lvl="0" indent="0" algn="l" rtl="0">
              <a:spcBef>
                <a:spcPts val="0"/>
              </a:spcBef>
              <a:spcAft>
                <a:spcPts val="0"/>
              </a:spcAft>
              <a:buNone/>
            </a:pPr>
            <a:r>
              <a:rPr lang="en-US" sz="1100" dirty="0"/>
              <a:t>     I use </a:t>
            </a:r>
            <a:r>
              <a:rPr lang="en-US" sz="1100" dirty="0" err="1"/>
              <a:t>df</a:t>
            </a:r>
            <a:r>
              <a:rPr lang="en-US" sz="1100" dirty="0"/>
              <a:t> to train and </a:t>
            </a:r>
            <a:r>
              <a:rPr lang="en-US" sz="1100" dirty="0" err="1"/>
              <a:t>test_df</a:t>
            </a:r>
            <a:r>
              <a:rPr lang="en-US" sz="1100" dirty="0"/>
              <a:t> for test model</a:t>
            </a:r>
          </a:p>
          <a:p>
            <a:pPr marL="285750" lvl="0" indent="-285750" algn="l" rtl="0">
              <a:spcBef>
                <a:spcPts val="0"/>
              </a:spcBef>
              <a:spcAft>
                <a:spcPts val="0"/>
              </a:spcAft>
              <a:buAutoNum type="romanUcPeriod"/>
            </a:pPr>
            <a:r>
              <a:rPr lang="en-US" sz="1100" u="sng" dirty="0"/>
              <a:t>Logistic regression</a:t>
            </a:r>
          </a:p>
          <a:p>
            <a:pPr marL="0" lvl="0" indent="0" algn="l" rtl="0">
              <a:spcBef>
                <a:spcPts val="0"/>
              </a:spcBef>
              <a:spcAft>
                <a:spcPts val="0"/>
              </a:spcAft>
              <a:buNone/>
            </a:pPr>
            <a:endParaRPr lang="en-US" sz="1100" u="sng" dirty="0"/>
          </a:p>
          <a:p>
            <a:pPr marL="0" lvl="0" indent="0" algn="l" rtl="0">
              <a:spcBef>
                <a:spcPts val="0"/>
              </a:spcBef>
              <a:spcAft>
                <a:spcPts val="0"/>
              </a:spcAft>
              <a:buNone/>
            </a:pPr>
            <a:r>
              <a:rPr lang="en-US" sz="1100" dirty="0"/>
              <a:t>This model uses Path from scikit-learn, which combines </a:t>
            </a:r>
            <a:r>
              <a:rPr lang="en-US" sz="1100" dirty="0" err="1"/>
              <a:t>TfidfVectorizer</a:t>
            </a:r>
            <a:r>
              <a:rPr lang="en-US" sz="1100" dirty="0"/>
              <a:t> for feature extraction with a </a:t>
            </a:r>
            <a:r>
              <a:rPr lang="en-US" sz="1100" dirty="0" err="1"/>
              <a:t>LogisticRegression</a:t>
            </a:r>
            <a:r>
              <a:rPr lang="en-US" sz="1100" dirty="0"/>
              <a:t> classifier. </a:t>
            </a:r>
            <a:r>
              <a:rPr lang="en-US" sz="1100" dirty="0" err="1"/>
              <a:t>TfidfVectorizer</a:t>
            </a:r>
            <a:r>
              <a:rPr lang="en-US" sz="1100" dirty="0"/>
              <a:t> converts text data into TF-IDF features, recording the calculated term frequency According to the inverse document frequency, the </a:t>
            </a:r>
            <a:r>
              <a:rPr lang="en-US" sz="1100" dirty="0" err="1"/>
              <a:t>LogisticRegression</a:t>
            </a:r>
            <a:r>
              <a:rPr lang="en-US" sz="1100" dirty="0"/>
              <a:t> model, with a maximum number of iterations set to 1000, is then trained to classify text sentiment based on these characteristics such as accuracy, </a:t>
            </a:r>
            <a:r>
              <a:rPr lang="en-US" sz="1100" dirty="0" err="1"/>
              <a:t>f1</a:t>
            </a:r>
            <a:r>
              <a:rPr lang="en-US" sz="1100" dirty="0"/>
              <a:t> score printed for </a:t>
            </a:r>
            <a:r>
              <a:rPr lang="en-US" sz="1100" u="sng" dirty="0"/>
              <a:t>review.</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pic>
        <p:nvPicPr>
          <p:cNvPr id="4102" name="Picture 6" descr="Mở ảnh">
            <a:extLst>
              <a:ext uri="{FF2B5EF4-FFF2-40B4-BE49-F238E27FC236}">
                <a16:creationId xmlns:a16="http://schemas.microsoft.com/office/drawing/2014/main" id="{AAFF6810-177E-1F25-EDF2-46EC5DD35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797" y="1368743"/>
            <a:ext cx="3441883" cy="213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05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Model</a:t>
            </a:r>
            <a:endParaRPr dirty="0"/>
          </a:p>
        </p:txBody>
      </p:sp>
      <p:sp>
        <p:nvSpPr>
          <p:cNvPr id="1252" name="Google Shape;1252;p63"/>
          <p:cNvSpPr txBox="1">
            <a:spLocks noGrp="1"/>
          </p:cNvSpPr>
          <p:nvPr>
            <p:ph type="subTitle" idx="1"/>
          </p:nvPr>
        </p:nvSpPr>
        <p:spPr>
          <a:xfrm>
            <a:off x="839652" y="1159727"/>
            <a:ext cx="6742247" cy="2958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u="sng" dirty="0"/>
              <a:t>II. </a:t>
            </a:r>
            <a:r>
              <a:rPr lang="en-US" sz="1100" u="sng" dirty="0" err="1"/>
              <a:t>BiLSTM</a:t>
            </a:r>
            <a:endParaRPr lang="vi-VN" sz="1100" u="sng" dirty="0"/>
          </a:p>
          <a:p>
            <a:pPr marL="228600" lvl="0" indent="-228600" algn="l" rtl="0">
              <a:spcBef>
                <a:spcPts val="0"/>
              </a:spcBef>
              <a:spcAft>
                <a:spcPts val="0"/>
              </a:spcAft>
              <a:buAutoNum type="arabicPeriod"/>
            </a:pPr>
            <a:r>
              <a:rPr lang="vi-VN" sz="1100" u="sng" dirty="0" err="1"/>
              <a:t>Vocabulary</a:t>
            </a:r>
            <a:r>
              <a:rPr lang="vi-VN" sz="1100" u="sng" dirty="0"/>
              <a:t> </a:t>
            </a:r>
          </a:p>
          <a:p>
            <a:pPr marL="0" lvl="0" indent="0" algn="l" rtl="0">
              <a:spcBef>
                <a:spcPts val="0"/>
              </a:spcBef>
              <a:spcAft>
                <a:spcPts val="0"/>
              </a:spcAft>
              <a:buNone/>
            </a:pPr>
            <a:r>
              <a:rPr lang="en-US" sz="1100" dirty="0"/>
              <a:t>-&gt; I create a Vocabulary class with main functions</a:t>
            </a:r>
          </a:p>
          <a:p>
            <a:pPr marL="0" lvl="0" indent="0" algn="l" rtl="0">
              <a:spcBef>
                <a:spcPts val="0"/>
              </a:spcBef>
              <a:spcAft>
                <a:spcPts val="0"/>
              </a:spcAft>
              <a:buNone/>
            </a:pPr>
            <a:r>
              <a:rPr lang="en-US" sz="1100" dirty="0"/>
              <a:t>- Manages and provides mappings between words and indices in a dictionary.</a:t>
            </a:r>
          </a:p>
          <a:p>
            <a:pPr marL="0" lvl="0" indent="0" algn="l" rtl="0">
              <a:spcBef>
                <a:spcPts val="0"/>
              </a:spcBef>
              <a:spcAft>
                <a:spcPts val="0"/>
              </a:spcAft>
              <a:buNone/>
            </a:pPr>
            <a:r>
              <a:rPr lang="en-US" sz="1100" dirty="0"/>
              <a:t>- Adds a new word to the dictionary and returns its index.</a:t>
            </a:r>
          </a:p>
          <a:p>
            <a:pPr marL="0" lvl="0" indent="0" algn="l" rtl="0">
              <a:spcBef>
                <a:spcPts val="0"/>
              </a:spcBef>
              <a:spcAft>
                <a:spcPts val="0"/>
              </a:spcAft>
              <a:buNone/>
            </a:pPr>
            <a:r>
              <a:rPr lang="en-US" sz="1100" dirty="0"/>
              <a:t>- Tokenize documents into lists of words and normalize them.</a:t>
            </a:r>
          </a:p>
          <a:p>
            <a:pPr marL="171450" lvl="0" indent="-171450" algn="l" rtl="0">
              <a:spcBef>
                <a:spcPts val="0"/>
              </a:spcBef>
              <a:spcAft>
                <a:spcPts val="0"/>
              </a:spcAft>
              <a:buFontTx/>
              <a:buChar char="-"/>
            </a:pPr>
            <a:r>
              <a:rPr lang="en-US" sz="1100" dirty="0"/>
              <a:t>Convert lists of words (tokenized corpus) into tensors of indices.</a:t>
            </a:r>
          </a:p>
          <a:p>
            <a:pPr marL="0" lvl="0" indent="0" algn="l" rtl="0">
              <a:spcBef>
                <a:spcPts val="0"/>
              </a:spcBef>
              <a:spcAft>
                <a:spcPts val="0"/>
              </a:spcAft>
              <a:buNone/>
            </a:pPr>
            <a:r>
              <a:rPr lang="vi-VN" sz="1100" u="sng" dirty="0"/>
              <a:t>2.  </a:t>
            </a:r>
            <a:r>
              <a:rPr lang="vi-VN" sz="1100" u="sng" dirty="0" err="1"/>
              <a:t>MessageDataset</a:t>
            </a:r>
            <a:r>
              <a:rPr lang="vi-VN" sz="1100" u="sng" dirty="0"/>
              <a:t> </a:t>
            </a:r>
          </a:p>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dirty="0"/>
              <a:t>-&gt; I built a </a:t>
            </a:r>
            <a:r>
              <a:rPr lang="en-US" sz="1100" dirty="0" err="1"/>
              <a:t>MessageDataset</a:t>
            </a:r>
            <a:r>
              <a:rPr lang="en-US" sz="1100" dirty="0"/>
              <a:t> class in </a:t>
            </a:r>
            <a:r>
              <a:rPr lang="en-US" sz="1100" dirty="0" err="1"/>
              <a:t>PyTorch</a:t>
            </a:r>
            <a:r>
              <a:rPr lang="en-US" sz="1100" dirty="0"/>
              <a:t> to prepare data for the model. The main function is to convert text and label data from text and string to tensor form, using the previously built Vocabulary. This helps during the training process, the data can be used effectively by representing it as digital data that the model can understand and process.</a:t>
            </a:r>
            <a:endParaRPr lang="vi-VN" sz="1100" u="sng" dirty="0"/>
          </a:p>
          <a:p>
            <a:pPr marL="171450" lvl="0" indent="-171450" algn="l" rtl="0">
              <a:spcBef>
                <a:spcPts val="0"/>
              </a:spcBef>
              <a:spcAft>
                <a:spcPts val="0"/>
              </a:spcAft>
              <a:buFontTx/>
              <a:buChar char="-"/>
            </a:pPr>
            <a:endParaRPr lang="en-US" sz="1100"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spTree>
    <p:extLst>
      <p:ext uri="{BB962C8B-B14F-4D97-AF65-F5344CB8AC3E}">
        <p14:creationId xmlns:p14="http://schemas.microsoft.com/office/powerpoint/2010/main" val="127116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Model</a:t>
            </a:r>
            <a:endParaRPr dirty="0"/>
          </a:p>
        </p:txBody>
      </p:sp>
      <p:sp>
        <p:nvSpPr>
          <p:cNvPr id="1252" name="Google Shape;1252;p63"/>
          <p:cNvSpPr txBox="1">
            <a:spLocks noGrp="1"/>
          </p:cNvSpPr>
          <p:nvPr>
            <p:ph type="subTitle" idx="1"/>
          </p:nvPr>
        </p:nvSpPr>
        <p:spPr>
          <a:xfrm>
            <a:off x="839652" y="1159726"/>
            <a:ext cx="3732347" cy="3160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u="sng" dirty="0"/>
              <a:t>II. </a:t>
            </a:r>
            <a:r>
              <a:rPr lang="en-US" sz="1100" u="sng" dirty="0" err="1"/>
              <a:t>BiLSTM</a:t>
            </a:r>
            <a:endParaRPr lang="vi-VN" sz="1100" u="sng" dirty="0"/>
          </a:p>
          <a:p>
            <a:pPr marL="0" lvl="0" indent="0" algn="l" rtl="0">
              <a:spcBef>
                <a:spcPts val="0"/>
              </a:spcBef>
              <a:spcAft>
                <a:spcPts val="0"/>
              </a:spcAft>
              <a:buNone/>
            </a:pPr>
            <a:r>
              <a:rPr lang="vi-VN" sz="1100" u="sng" dirty="0"/>
              <a:t>3. </a:t>
            </a:r>
            <a:r>
              <a:rPr lang="vi-VN" sz="1100" u="sng" dirty="0" err="1"/>
              <a:t>Model</a:t>
            </a:r>
            <a:endParaRPr lang="vi-VN" sz="1100" u="sng" dirty="0"/>
          </a:p>
          <a:p>
            <a:pPr marL="0" lvl="0" indent="0" algn="l" rtl="0">
              <a:spcBef>
                <a:spcPts val="0"/>
              </a:spcBef>
              <a:spcAft>
                <a:spcPts val="0"/>
              </a:spcAft>
              <a:buNone/>
            </a:pPr>
            <a:r>
              <a:rPr lang="en-US" sz="1100" u="sng" dirty="0"/>
              <a:t>I use </a:t>
            </a:r>
            <a:r>
              <a:rPr lang="en-US" sz="1100" u="sng" dirty="0" err="1"/>
              <a:t>pytorch</a:t>
            </a:r>
            <a:r>
              <a:rPr lang="en-US" sz="1100" u="sng" dirty="0"/>
              <a:t> to build a </a:t>
            </a:r>
            <a:r>
              <a:rPr lang="en-US" sz="1100" u="sng" dirty="0" err="1"/>
              <a:t>BiLSTM</a:t>
            </a:r>
            <a:r>
              <a:rPr lang="en-US" sz="1100" u="sng" dirty="0"/>
              <a:t> model with the following structure</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r>
              <a:rPr lang="vi-VN" sz="1100" u="sng" dirty="0" err="1"/>
              <a:t>Parameter</a:t>
            </a:r>
            <a:r>
              <a:rPr lang="vi-VN" sz="1100" u="sng" dirty="0"/>
              <a:t>:</a:t>
            </a:r>
          </a:p>
          <a:p>
            <a:r>
              <a:rPr lang="vi-VN" sz="1400" b="0" dirty="0" err="1">
                <a:solidFill>
                  <a:srgbClr val="4FC1FF"/>
                </a:solidFill>
                <a:effectLst/>
                <a:highlight>
                  <a:srgbClr val="1F1F1F"/>
                </a:highlight>
                <a:latin typeface="Consolas" panose="020B0609020204030204" pitchFamily="49" charset="0"/>
              </a:rPr>
              <a:t>OUTPUT_DIM</a:t>
            </a:r>
            <a:r>
              <a:rPr lang="vi-VN" sz="1400" b="0" dirty="0">
                <a:solidFill>
                  <a:srgbClr val="CCCCCC"/>
                </a:solidFill>
                <a:effectLst/>
                <a:highlight>
                  <a:srgbClr val="1F1F1F"/>
                </a:highlight>
                <a:latin typeface="Consolas" panose="020B0609020204030204" pitchFamily="49" charset="0"/>
              </a:rPr>
              <a:t> </a:t>
            </a:r>
            <a:r>
              <a:rPr lang="vi-VN" sz="1400" b="0" dirty="0">
                <a:solidFill>
                  <a:srgbClr val="D4D4D4"/>
                </a:solidFill>
                <a:effectLst/>
                <a:highlight>
                  <a:srgbClr val="1F1F1F"/>
                </a:highlight>
                <a:latin typeface="Consolas" panose="020B0609020204030204" pitchFamily="49" charset="0"/>
              </a:rPr>
              <a:t>=</a:t>
            </a:r>
            <a:r>
              <a:rPr lang="vi-VN" sz="1400" b="0" dirty="0">
                <a:solidFill>
                  <a:srgbClr val="CCCCCC"/>
                </a:solidFill>
                <a:effectLst/>
                <a:highlight>
                  <a:srgbClr val="1F1F1F"/>
                </a:highlight>
                <a:latin typeface="Consolas" panose="020B0609020204030204" pitchFamily="49" charset="0"/>
              </a:rPr>
              <a:t> </a:t>
            </a:r>
            <a:r>
              <a:rPr lang="vi-VN" sz="1400" b="0" dirty="0">
                <a:solidFill>
                  <a:srgbClr val="B5CEA8"/>
                </a:solidFill>
                <a:effectLst/>
                <a:highlight>
                  <a:srgbClr val="1F1F1F"/>
                </a:highlight>
                <a:latin typeface="Consolas" panose="020B0609020204030204" pitchFamily="49" charset="0"/>
              </a:rPr>
              <a:t>6</a:t>
            </a:r>
            <a:endParaRPr lang="vi-VN" sz="1400" b="0" dirty="0">
              <a:solidFill>
                <a:srgbClr val="CCCCCC"/>
              </a:solidFill>
              <a:effectLst/>
              <a:highlight>
                <a:srgbClr val="1F1F1F"/>
              </a:highlight>
              <a:latin typeface="Consolas" panose="020B0609020204030204" pitchFamily="49" charset="0"/>
            </a:endParaRPr>
          </a:p>
          <a:p>
            <a:r>
              <a:rPr lang="vi-VN" sz="1400" b="0" dirty="0" err="1">
                <a:solidFill>
                  <a:srgbClr val="4FC1FF"/>
                </a:solidFill>
                <a:effectLst/>
                <a:highlight>
                  <a:srgbClr val="1F1F1F"/>
                </a:highlight>
                <a:latin typeface="Consolas" panose="020B0609020204030204" pitchFamily="49" charset="0"/>
              </a:rPr>
              <a:t>INPUT_DIM</a:t>
            </a:r>
            <a:r>
              <a:rPr lang="vi-VN" sz="1400" b="0" dirty="0">
                <a:solidFill>
                  <a:srgbClr val="CCCCCC"/>
                </a:solidFill>
                <a:effectLst/>
                <a:highlight>
                  <a:srgbClr val="1F1F1F"/>
                </a:highlight>
                <a:latin typeface="Consolas" panose="020B0609020204030204" pitchFamily="49" charset="0"/>
              </a:rPr>
              <a:t> </a:t>
            </a:r>
            <a:r>
              <a:rPr lang="vi-VN" sz="1400" b="0" dirty="0">
                <a:solidFill>
                  <a:srgbClr val="D4D4D4"/>
                </a:solidFill>
                <a:effectLst/>
                <a:highlight>
                  <a:srgbClr val="1F1F1F"/>
                </a:highlight>
                <a:latin typeface="Consolas" panose="020B0609020204030204" pitchFamily="49" charset="0"/>
              </a:rPr>
              <a:t>=</a:t>
            </a:r>
            <a:r>
              <a:rPr lang="vi-VN" sz="1400" b="0" dirty="0">
                <a:solidFill>
                  <a:srgbClr val="CCCCCC"/>
                </a:solidFill>
                <a:effectLst/>
                <a:highlight>
                  <a:srgbClr val="1F1F1F"/>
                </a:highlight>
                <a:latin typeface="Consolas" panose="020B0609020204030204" pitchFamily="49" charset="0"/>
              </a:rPr>
              <a:t> </a:t>
            </a:r>
            <a:r>
              <a:rPr lang="vi-VN" sz="1400" b="0" dirty="0">
                <a:solidFill>
                  <a:srgbClr val="DCDCAA"/>
                </a:solidFill>
                <a:effectLst/>
                <a:highlight>
                  <a:srgbClr val="1F1F1F"/>
                </a:highlight>
                <a:latin typeface="Consolas" panose="020B0609020204030204" pitchFamily="49" charset="0"/>
              </a:rPr>
              <a:t>len</a:t>
            </a:r>
            <a:r>
              <a:rPr lang="vi-VN" sz="1400" b="0" dirty="0">
                <a:solidFill>
                  <a:srgbClr val="CCCCCC"/>
                </a:solidFill>
                <a:effectLst/>
                <a:highlight>
                  <a:srgbClr val="1F1F1F"/>
                </a:highlight>
                <a:latin typeface="Consolas" panose="020B0609020204030204" pitchFamily="49" charset="0"/>
              </a:rPr>
              <a:t>(</a:t>
            </a:r>
            <a:r>
              <a:rPr lang="vi-VN" sz="1400" b="0" dirty="0" err="1">
                <a:solidFill>
                  <a:srgbClr val="9CDCFE"/>
                </a:solidFill>
                <a:effectLst/>
                <a:highlight>
                  <a:srgbClr val="1F1F1F"/>
                </a:highlight>
                <a:latin typeface="Consolas" panose="020B0609020204030204" pitchFamily="49" charset="0"/>
              </a:rPr>
              <a:t>vocab</a:t>
            </a:r>
            <a:r>
              <a:rPr lang="vi-VN" sz="1400" b="0" dirty="0">
                <a:solidFill>
                  <a:srgbClr val="CCCCCC"/>
                </a:solidFill>
                <a:effectLst/>
                <a:highlight>
                  <a:srgbClr val="1F1F1F"/>
                </a:highlight>
                <a:latin typeface="Consolas" panose="020B0609020204030204" pitchFamily="49" charset="0"/>
              </a:rPr>
              <a:t>)</a:t>
            </a:r>
          </a:p>
          <a:p>
            <a:r>
              <a:rPr lang="vi-VN" sz="1400" b="0" dirty="0" err="1">
                <a:solidFill>
                  <a:srgbClr val="4FC1FF"/>
                </a:solidFill>
                <a:effectLst/>
                <a:highlight>
                  <a:srgbClr val="1F1F1F"/>
                </a:highlight>
                <a:latin typeface="Consolas" panose="020B0609020204030204" pitchFamily="49" charset="0"/>
              </a:rPr>
              <a:t>EMBEDDING_DIM</a:t>
            </a:r>
            <a:r>
              <a:rPr lang="vi-VN" sz="1400" b="0" dirty="0">
                <a:solidFill>
                  <a:srgbClr val="CCCCCC"/>
                </a:solidFill>
                <a:effectLst/>
                <a:highlight>
                  <a:srgbClr val="1F1F1F"/>
                </a:highlight>
                <a:latin typeface="Consolas" panose="020B0609020204030204" pitchFamily="49" charset="0"/>
              </a:rPr>
              <a:t> </a:t>
            </a:r>
            <a:r>
              <a:rPr lang="vi-VN" sz="1400" b="0" dirty="0">
                <a:solidFill>
                  <a:srgbClr val="D4D4D4"/>
                </a:solidFill>
                <a:effectLst/>
                <a:highlight>
                  <a:srgbClr val="1F1F1F"/>
                </a:highlight>
                <a:latin typeface="Consolas" panose="020B0609020204030204" pitchFamily="49" charset="0"/>
              </a:rPr>
              <a:t>=</a:t>
            </a:r>
            <a:r>
              <a:rPr lang="vi-VN" sz="1400" b="0" dirty="0">
                <a:solidFill>
                  <a:srgbClr val="CCCCCC"/>
                </a:solidFill>
                <a:effectLst/>
                <a:highlight>
                  <a:srgbClr val="1F1F1F"/>
                </a:highlight>
                <a:latin typeface="Consolas" panose="020B0609020204030204" pitchFamily="49" charset="0"/>
              </a:rPr>
              <a:t> </a:t>
            </a:r>
            <a:r>
              <a:rPr lang="vi-VN" sz="1400" b="0" dirty="0">
                <a:solidFill>
                  <a:srgbClr val="B5CEA8"/>
                </a:solidFill>
                <a:effectLst/>
                <a:highlight>
                  <a:srgbClr val="1F1F1F"/>
                </a:highlight>
                <a:latin typeface="Consolas" panose="020B0609020204030204" pitchFamily="49" charset="0"/>
              </a:rPr>
              <a:t>100</a:t>
            </a:r>
            <a:endParaRPr lang="vi-VN" sz="1400" b="0" dirty="0">
              <a:solidFill>
                <a:srgbClr val="CCCCCC"/>
              </a:solidFill>
              <a:effectLst/>
              <a:highlight>
                <a:srgbClr val="1F1F1F"/>
              </a:highlight>
              <a:latin typeface="Consolas" panose="020B0609020204030204" pitchFamily="49" charset="0"/>
            </a:endParaRPr>
          </a:p>
          <a:p>
            <a:r>
              <a:rPr lang="vi-VN" sz="1400" b="0" dirty="0" err="1">
                <a:solidFill>
                  <a:srgbClr val="4FC1FF"/>
                </a:solidFill>
                <a:effectLst/>
                <a:highlight>
                  <a:srgbClr val="1F1F1F"/>
                </a:highlight>
                <a:latin typeface="Consolas" panose="020B0609020204030204" pitchFamily="49" charset="0"/>
              </a:rPr>
              <a:t>HIDDEN_DIM</a:t>
            </a:r>
            <a:r>
              <a:rPr lang="vi-VN" sz="1400" b="0" dirty="0">
                <a:solidFill>
                  <a:srgbClr val="CCCCCC"/>
                </a:solidFill>
                <a:effectLst/>
                <a:highlight>
                  <a:srgbClr val="1F1F1F"/>
                </a:highlight>
                <a:latin typeface="Consolas" panose="020B0609020204030204" pitchFamily="49" charset="0"/>
              </a:rPr>
              <a:t> </a:t>
            </a:r>
            <a:r>
              <a:rPr lang="vi-VN" sz="1400" b="0" dirty="0">
                <a:solidFill>
                  <a:srgbClr val="D4D4D4"/>
                </a:solidFill>
                <a:effectLst/>
                <a:highlight>
                  <a:srgbClr val="1F1F1F"/>
                </a:highlight>
                <a:latin typeface="Consolas" panose="020B0609020204030204" pitchFamily="49" charset="0"/>
              </a:rPr>
              <a:t>=</a:t>
            </a:r>
            <a:r>
              <a:rPr lang="vi-VN" sz="1400" b="0" dirty="0">
                <a:solidFill>
                  <a:srgbClr val="CCCCCC"/>
                </a:solidFill>
                <a:effectLst/>
                <a:highlight>
                  <a:srgbClr val="1F1F1F"/>
                </a:highlight>
                <a:latin typeface="Consolas" panose="020B0609020204030204" pitchFamily="49" charset="0"/>
              </a:rPr>
              <a:t> </a:t>
            </a:r>
            <a:r>
              <a:rPr lang="vi-VN" sz="1400" b="0" dirty="0">
                <a:solidFill>
                  <a:srgbClr val="B5CEA8"/>
                </a:solidFill>
                <a:effectLst/>
                <a:highlight>
                  <a:srgbClr val="1F1F1F"/>
                </a:highlight>
                <a:latin typeface="Consolas" panose="020B0609020204030204" pitchFamily="49" charset="0"/>
              </a:rPr>
              <a:t>256</a:t>
            </a:r>
            <a:endParaRPr lang="vi-VN" sz="1400" b="0" dirty="0">
              <a:solidFill>
                <a:srgbClr val="CCCCCC"/>
              </a:solidFill>
              <a:effectLst/>
              <a:highlight>
                <a:srgbClr val="1F1F1F"/>
              </a:highlight>
              <a:latin typeface="Consolas" panose="020B0609020204030204" pitchFamily="49" charset="0"/>
            </a:endParaRPr>
          </a:p>
          <a:p>
            <a:r>
              <a:rPr lang="vi-VN" sz="1400" b="0" dirty="0" err="1">
                <a:solidFill>
                  <a:srgbClr val="4FC1FF"/>
                </a:solidFill>
                <a:effectLst/>
                <a:highlight>
                  <a:srgbClr val="1F1F1F"/>
                </a:highlight>
                <a:latin typeface="Consolas" panose="020B0609020204030204" pitchFamily="49" charset="0"/>
              </a:rPr>
              <a:t>PAD_IDX</a:t>
            </a:r>
            <a:r>
              <a:rPr lang="vi-VN" sz="1400" b="0" dirty="0">
                <a:solidFill>
                  <a:srgbClr val="CCCCCC"/>
                </a:solidFill>
                <a:effectLst/>
                <a:highlight>
                  <a:srgbClr val="1F1F1F"/>
                </a:highlight>
                <a:latin typeface="Consolas" panose="020B0609020204030204" pitchFamily="49" charset="0"/>
              </a:rPr>
              <a:t> </a:t>
            </a:r>
            <a:r>
              <a:rPr lang="vi-VN" sz="1400" b="0" dirty="0">
                <a:solidFill>
                  <a:srgbClr val="D4D4D4"/>
                </a:solidFill>
                <a:effectLst/>
                <a:highlight>
                  <a:srgbClr val="1F1F1F"/>
                </a:highlight>
                <a:latin typeface="Consolas" panose="020B0609020204030204" pitchFamily="49" charset="0"/>
              </a:rPr>
              <a:t>=</a:t>
            </a:r>
            <a:r>
              <a:rPr lang="vi-VN" sz="1400" b="0" dirty="0">
                <a:solidFill>
                  <a:srgbClr val="CCCCCC"/>
                </a:solidFill>
                <a:effectLst/>
                <a:highlight>
                  <a:srgbClr val="1F1F1F"/>
                </a:highlight>
                <a:latin typeface="Consolas" panose="020B0609020204030204" pitchFamily="49" charset="0"/>
              </a:rPr>
              <a:t> </a:t>
            </a:r>
            <a:r>
              <a:rPr lang="vi-VN" sz="1400" b="0" dirty="0" err="1">
                <a:solidFill>
                  <a:srgbClr val="9CDCFE"/>
                </a:solidFill>
                <a:effectLst/>
                <a:highlight>
                  <a:srgbClr val="1F1F1F"/>
                </a:highlight>
                <a:latin typeface="Consolas" panose="020B0609020204030204" pitchFamily="49" charset="0"/>
              </a:rPr>
              <a:t>vocab</a:t>
            </a:r>
            <a:r>
              <a:rPr lang="vi-VN" sz="1400" b="0" dirty="0">
                <a:solidFill>
                  <a:srgbClr val="CCCCCC"/>
                </a:solidFill>
                <a:effectLst/>
                <a:highlight>
                  <a:srgbClr val="1F1F1F"/>
                </a:highlight>
                <a:latin typeface="Consolas" panose="020B0609020204030204" pitchFamily="49" charset="0"/>
              </a:rPr>
              <a:t>[</a:t>
            </a:r>
            <a:r>
              <a:rPr lang="vi-VN" sz="1400" b="0" dirty="0">
                <a:solidFill>
                  <a:srgbClr val="CE9178"/>
                </a:solidFill>
                <a:effectLst/>
                <a:highlight>
                  <a:srgbClr val="1F1F1F"/>
                </a:highlight>
                <a:latin typeface="Consolas" panose="020B0609020204030204" pitchFamily="49" charset="0"/>
              </a:rPr>
              <a:t>"&lt;</a:t>
            </a:r>
            <a:r>
              <a:rPr lang="vi-VN" sz="1400" b="0" dirty="0" err="1">
                <a:solidFill>
                  <a:srgbClr val="CE9178"/>
                </a:solidFill>
                <a:effectLst/>
                <a:highlight>
                  <a:srgbClr val="1F1F1F"/>
                </a:highlight>
                <a:latin typeface="Consolas" panose="020B0609020204030204" pitchFamily="49" charset="0"/>
              </a:rPr>
              <a:t>pad</a:t>
            </a:r>
            <a:r>
              <a:rPr lang="vi-VN" sz="1400" b="0" dirty="0">
                <a:solidFill>
                  <a:srgbClr val="CE9178"/>
                </a:solidFill>
                <a:effectLst/>
                <a:highlight>
                  <a:srgbClr val="1F1F1F"/>
                </a:highlight>
                <a:latin typeface="Consolas" panose="020B0609020204030204" pitchFamily="49" charset="0"/>
              </a:rPr>
              <a:t>&gt;"</a:t>
            </a:r>
            <a:r>
              <a:rPr lang="vi-VN" sz="1400" b="0" dirty="0">
                <a:solidFill>
                  <a:srgbClr val="CCCCCC"/>
                </a:solidFill>
                <a:effectLst/>
                <a:highlight>
                  <a:srgbClr val="1F1F1F"/>
                </a:highlight>
                <a:latin typeface="Consolas" panose="020B0609020204030204" pitchFamily="49" charset="0"/>
              </a:rPr>
              <a:t>]</a:t>
            </a:r>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pic>
        <p:nvPicPr>
          <p:cNvPr id="5126" name="Picture 6" descr="Không có mô tả.">
            <a:extLst>
              <a:ext uri="{FF2B5EF4-FFF2-40B4-BE49-F238E27FC236}">
                <a16:creationId xmlns:a16="http://schemas.microsoft.com/office/drawing/2014/main" id="{205CDD54-3014-2010-EEDD-73BE7FE0CC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29" t="16000" r="42033" b="22548"/>
          <a:stretch/>
        </p:blipFill>
        <p:spPr bwMode="auto">
          <a:xfrm>
            <a:off x="4879906" y="1159727"/>
            <a:ext cx="3550920" cy="316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27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Model</a:t>
            </a:r>
            <a:endParaRPr dirty="0"/>
          </a:p>
        </p:txBody>
      </p:sp>
      <p:sp>
        <p:nvSpPr>
          <p:cNvPr id="1252" name="Google Shape;1252;p63"/>
          <p:cNvSpPr txBox="1">
            <a:spLocks noGrp="1"/>
          </p:cNvSpPr>
          <p:nvPr>
            <p:ph type="subTitle" idx="1"/>
          </p:nvPr>
        </p:nvSpPr>
        <p:spPr>
          <a:xfrm>
            <a:off x="839652" y="1159727"/>
            <a:ext cx="7708500" cy="7954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u="sng" dirty="0"/>
              <a:t>III. </a:t>
            </a:r>
            <a:r>
              <a:rPr lang="en-US" sz="1100" u="sng" dirty="0" err="1"/>
              <a:t>PhoBERT</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dirty="0"/>
              <a:t>We use </a:t>
            </a:r>
            <a:r>
              <a:rPr lang="en-US" sz="1100" dirty="0" err="1"/>
              <a:t>PhoBERT_base_transformers</a:t>
            </a:r>
            <a:r>
              <a:rPr lang="en-US" sz="1100" dirty="0"/>
              <a:t> from </a:t>
            </a:r>
            <a:r>
              <a:rPr lang="en-US" sz="1100" dirty="0" err="1"/>
              <a:t>hugingface</a:t>
            </a:r>
            <a:r>
              <a:rPr lang="en-US" sz="1100" dirty="0"/>
              <a:t> to train the model, the trained model has the following structure:</a:t>
            </a:r>
          </a:p>
          <a:p>
            <a:pPr marL="0" lvl="0" indent="0" algn="l" rtl="0">
              <a:spcBef>
                <a:spcPts val="0"/>
              </a:spcBef>
              <a:spcAft>
                <a:spcPts val="0"/>
              </a:spcAft>
              <a:buNone/>
            </a:pPr>
            <a:r>
              <a:rPr lang="en-US" sz="1100" dirty="0"/>
              <a:t>Because </a:t>
            </a:r>
            <a:r>
              <a:rPr lang="en-US" sz="1100" dirty="0" err="1"/>
              <a:t>PhoBERT</a:t>
            </a:r>
            <a:r>
              <a:rPr lang="en-US" sz="1100" dirty="0"/>
              <a:t> is designed for Vietnamese, I will not preprocess before training the model</a:t>
            </a:r>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sp>
        <p:nvSpPr>
          <p:cNvPr id="5" name="Hộp Văn bản 4">
            <a:extLst>
              <a:ext uri="{FF2B5EF4-FFF2-40B4-BE49-F238E27FC236}">
                <a16:creationId xmlns:a16="http://schemas.microsoft.com/office/drawing/2014/main" id="{8846E2D0-0CDE-C35B-B4DC-78C7E359F605}"/>
              </a:ext>
            </a:extLst>
          </p:cNvPr>
          <p:cNvSpPr txBox="1"/>
          <p:nvPr/>
        </p:nvSpPr>
        <p:spPr>
          <a:xfrm>
            <a:off x="959005" y="2274849"/>
            <a:ext cx="7471821" cy="2031325"/>
          </a:xfrm>
          <a:prstGeom prst="rect">
            <a:avLst/>
          </a:prstGeom>
          <a:noFill/>
        </p:spPr>
        <p:txBody>
          <a:bodyPr wrap="square" rtlCol="0">
            <a:spAutoFit/>
          </a:bodyPr>
          <a:lstStyle/>
          <a:p>
            <a:r>
              <a:rPr lang="en-US" dirty="0" err="1"/>
              <a:t>word_embeddings</a:t>
            </a:r>
            <a:r>
              <a:rPr lang="en-US" dirty="0"/>
              <a:t>: Embedding(64001, 768, </a:t>
            </a:r>
            <a:r>
              <a:rPr lang="en-US" dirty="0" err="1"/>
              <a:t>padding_idx</a:t>
            </a:r>
            <a:r>
              <a:rPr lang="en-US" dirty="0"/>
              <a:t>=0)</a:t>
            </a:r>
          </a:p>
          <a:p>
            <a:r>
              <a:rPr lang="vi-VN" dirty="0" err="1"/>
              <a:t>position_embeddings</a:t>
            </a:r>
            <a:r>
              <a:rPr lang="vi-VN" dirty="0"/>
              <a:t>: </a:t>
            </a:r>
            <a:r>
              <a:rPr lang="vi-VN" dirty="0" err="1"/>
              <a:t>Embedding</a:t>
            </a:r>
            <a:r>
              <a:rPr lang="vi-VN" dirty="0"/>
              <a:t>(258, 768, </a:t>
            </a:r>
            <a:r>
              <a:rPr lang="vi-VN" dirty="0" err="1"/>
              <a:t>padding_idx</a:t>
            </a:r>
            <a:r>
              <a:rPr lang="vi-VN" dirty="0"/>
              <a:t>=0)</a:t>
            </a:r>
            <a:endParaRPr lang="en-US" dirty="0"/>
          </a:p>
          <a:p>
            <a:r>
              <a:rPr lang="vi-VN" dirty="0" err="1"/>
              <a:t>token_type_embeddings</a:t>
            </a:r>
            <a:r>
              <a:rPr lang="vi-VN" dirty="0"/>
              <a:t>: </a:t>
            </a:r>
            <a:r>
              <a:rPr lang="vi-VN" dirty="0" err="1"/>
              <a:t>Embedding</a:t>
            </a:r>
            <a:r>
              <a:rPr lang="vi-VN" dirty="0"/>
              <a:t>(1, 768)</a:t>
            </a:r>
            <a:endParaRPr lang="en-US" dirty="0"/>
          </a:p>
          <a:p>
            <a:r>
              <a:rPr lang="en-US" dirty="0" err="1"/>
              <a:t>LayerNorm</a:t>
            </a:r>
            <a:r>
              <a:rPr lang="en-US" dirty="0"/>
              <a:t>: </a:t>
            </a:r>
            <a:r>
              <a:rPr lang="en-US" dirty="0" err="1"/>
              <a:t>LayerNorm</a:t>
            </a:r>
            <a:r>
              <a:rPr lang="en-US" dirty="0"/>
              <a:t>((768,), eps=</a:t>
            </a:r>
            <a:r>
              <a:rPr lang="en-US" dirty="0" err="1"/>
              <a:t>1e</a:t>
            </a:r>
            <a:r>
              <a:rPr lang="en-US" dirty="0"/>
              <a:t>-05, </a:t>
            </a:r>
            <a:r>
              <a:rPr lang="en-US" dirty="0" err="1"/>
              <a:t>elementwise_affine</a:t>
            </a:r>
            <a:r>
              <a:rPr lang="en-US" dirty="0"/>
              <a:t>=True)</a:t>
            </a:r>
          </a:p>
          <a:p>
            <a:r>
              <a:rPr lang="fr-FR" dirty="0"/>
              <a:t>dropout: Dropout(p=0.1, </a:t>
            </a:r>
            <a:r>
              <a:rPr lang="fr-FR" dirty="0" err="1"/>
              <a:t>inplace</a:t>
            </a:r>
            <a:r>
              <a:rPr lang="fr-FR" dirty="0"/>
              <a:t>=False)</a:t>
            </a:r>
            <a:endParaRPr lang="en-US" dirty="0"/>
          </a:p>
          <a:p>
            <a:r>
              <a:rPr lang="vi-VN" dirty="0" err="1"/>
              <a:t>attention</a:t>
            </a:r>
            <a:r>
              <a:rPr lang="vi-VN" dirty="0"/>
              <a:t>: </a:t>
            </a:r>
            <a:r>
              <a:rPr lang="vi-VN" dirty="0" err="1"/>
              <a:t>RobertaSelfAttention</a:t>
            </a:r>
            <a:endParaRPr lang="en-US" dirty="0"/>
          </a:p>
          <a:p>
            <a:r>
              <a:rPr lang="vi-VN" dirty="0" err="1"/>
              <a:t>intermediate</a:t>
            </a:r>
            <a:r>
              <a:rPr lang="vi-VN" dirty="0"/>
              <a:t>: </a:t>
            </a:r>
            <a:r>
              <a:rPr lang="vi-VN" dirty="0" err="1"/>
              <a:t>RobertaIntermediate</a:t>
            </a:r>
            <a:endParaRPr lang="en-US" dirty="0"/>
          </a:p>
          <a:p>
            <a:r>
              <a:rPr lang="vi-VN" dirty="0" err="1"/>
              <a:t>output</a:t>
            </a:r>
            <a:r>
              <a:rPr lang="vi-VN" dirty="0"/>
              <a:t>: </a:t>
            </a:r>
            <a:r>
              <a:rPr lang="vi-VN" dirty="0" err="1"/>
              <a:t>RobertaOutput</a:t>
            </a:r>
            <a:endParaRPr lang="en-US" dirty="0"/>
          </a:p>
          <a:p>
            <a:r>
              <a:rPr lang="vi-VN" dirty="0" err="1"/>
              <a:t>classifier</a:t>
            </a:r>
            <a:r>
              <a:rPr lang="vi-VN" dirty="0"/>
              <a:t>: </a:t>
            </a:r>
            <a:r>
              <a:rPr lang="vi-VN" dirty="0" err="1"/>
              <a:t>RobertaClassificationHead</a:t>
            </a:r>
            <a:endParaRPr lang="vi-VN" dirty="0"/>
          </a:p>
        </p:txBody>
      </p:sp>
    </p:spTree>
    <p:extLst>
      <p:ext uri="{BB962C8B-B14F-4D97-AF65-F5344CB8AC3E}">
        <p14:creationId xmlns:p14="http://schemas.microsoft.com/office/powerpoint/2010/main" val="250371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Evaluation</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05</a:t>
            </a:r>
            <a:endParaRPr dirty="0"/>
          </a:p>
        </p:txBody>
      </p:sp>
    </p:spTree>
    <p:extLst>
      <p:ext uri="{BB962C8B-B14F-4D97-AF65-F5344CB8AC3E}">
        <p14:creationId xmlns:p14="http://schemas.microsoft.com/office/powerpoint/2010/main" val="425274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Evaluation</a:t>
            </a:r>
            <a:endParaRPr dirty="0"/>
          </a:p>
        </p:txBody>
      </p:sp>
      <p:sp>
        <p:nvSpPr>
          <p:cNvPr id="1252" name="Google Shape;1252;p63"/>
          <p:cNvSpPr txBox="1">
            <a:spLocks noGrp="1"/>
          </p:cNvSpPr>
          <p:nvPr>
            <p:ph type="subTitle" idx="1"/>
          </p:nvPr>
        </p:nvSpPr>
        <p:spPr>
          <a:xfrm>
            <a:off x="655320" y="1159726"/>
            <a:ext cx="7542348" cy="26133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Confusion matrix</a:t>
            </a:r>
          </a:p>
          <a:p>
            <a:pPr marL="285750" lvl="0" indent="-285750" algn="l" rtl="0">
              <a:spcBef>
                <a:spcPts val="0"/>
              </a:spcBef>
              <a:spcAft>
                <a:spcPts val="0"/>
              </a:spcAft>
              <a:buAutoNum type="romanUcPeriod"/>
            </a:pPr>
            <a:endParaRPr lang="en-US" sz="1100"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sp>
        <p:nvSpPr>
          <p:cNvPr id="4" name="AutoShape 2">
            <a:extLst>
              <a:ext uri="{FF2B5EF4-FFF2-40B4-BE49-F238E27FC236}">
                <a16:creationId xmlns:a16="http://schemas.microsoft.com/office/drawing/2014/main" id="{0B5DA44D-8348-DCC6-40A9-8802D849583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 name="Hình ảnh 2">
            <a:extLst>
              <a:ext uri="{FF2B5EF4-FFF2-40B4-BE49-F238E27FC236}">
                <a16:creationId xmlns:a16="http://schemas.microsoft.com/office/drawing/2014/main" id="{C5F0C6D8-F3DC-E4EA-9543-365D68331FC9}"/>
              </a:ext>
            </a:extLst>
          </p:cNvPr>
          <p:cNvPicPr>
            <a:picLocks noChangeAspect="1"/>
          </p:cNvPicPr>
          <p:nvPr/>
        </p:nvPicPr>
        <p:blipFill>
          <a:blip r:embed="rId3"/>
          <a:stretch>
            <a:fillRect/>
          </a:stretch>
        </p:blipFill>
        <p:spPr>
          <a:xfrm>
            <a:off x="722326" y="1571516"/>
            <a:ext cx="2373497" cy="2000467"/>
          </a:xfrm>
          <a:prstGeom prst="rect">
            <a:avLst/>
          </a:prstGeom>
        </p:spPr>
      </p:pic>
      <p:sp>
        <p:nvSpPr>
          <p:cNvPr id="6" name="AutoShape 2">
            <a:extLst>
              <a:ext uri="{FF2B5EF4-FFF2-40B4-BE49-F238E27FC236}">
                <a16:creationId xmlns:a16="http://schemas.microsoft.com/office/drawing/2014/main" id="{82CEB7B6-8B1D-9663-02C5-1DCC183BDFB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8" name="Hình ảnh 7">
            <a:extLst>
              <a:ext uri="{FF2B5EF4-FFF2-40B4-BE49-F238E27FC236}">
                <a16:creationId xmlns:a16="http://schemas.microsoft.com/office/drawing/2014/main" id="{FE351ACD-577B-455C-1734-4E04B62DC35B}"/>
              </a:ext>
            </a:extLst>
          </p:cNvPr>
          <p:cNvPicPr>
            <a:picLocks noChangeAspect="1"/>
          </p:cNvPicPr>
          <p:nvPr/>
        </p:nvPicPr>
        <p:blipFill>
          <a:blip r:embed="rId4"/>
          <a:stretch>
            <a:fillRect/>
          </a:stretch>
        </p:blipFill>
        <p:spPr>
          <a:xfrm>
            <a:off x="3447440" y="1370463"/>
            <a:ext cx="2293090" cy="2402573"/>
          </a:xfrm>
          <a:prstGeom prst="rect">
            <a:avLst/>
          </a:prstGeom>
        </p:spPr>
      </p:pic>
      <p:pic>
        <p:nvPicPr>
          <p:cNvPr id="1028" name="Picture 4">
            <a:extLst>
              <a:ext uri="{FF2B5EF4-FFF2-40B4-BE49-F238E27FC236}">
                <a16:creationId xmlns:a16="http://schemas.microsoft.com/office/drawing/2014/main" id="{89372839-FF44-765C-A04A-094BF11599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147" y="1370463"/>
            <a:ext cx="2170672" cy="2274572"/>
          </a:xfrm>
          <a:prstGeom prst="rect">
            <a:avLst/>
          </a:prstGeom>
          <a:noFill/>
          <a:extLst>
            <a:ext uri="{909E8E84-426E-40DD-AFC4-6F175D3DCCD1}">
              <a14:hiddenFill xmlns:a14="http://schemas.microsoft.com/office/drawing/2010/main">
                <a:solidFill>
                  <a:srgbClr val="FFFFFF"/>
                </a:solidFill>
              </a14:hiddenFill>
            </a:ext>
          </a:extLst>
        </p:spPr>
      </p:pic>
      <p:sp>
        <p:nvSpPr>
          <p:cNvPr id="9" name="Hộp Văn bản 8">
            <a:extLst>
              <a:ext uri="{FF2B5EF4-FFF2-40B4-BE49-F238E27FC236}">
                <a16:creationId xmlns:a16="http://schemas.microsoft.com/office/drawing/2014/main" id="{1DF78F8C-B789-C893-EEB2-38F5EC02E851}"/>
              </a:ext>
            </a:extLst>
          </p:cNvPr>
          <p:cNvSpPr txBox="1"/>
          <p:nvPr/>
        </p:nvSpPr>
        <p:spPr>
          <a:xfrm>
            <a:off x="722326" y="3858322"/>
            <a:ext cx="7641089" cy="261610"/>
          </a:xfrm>
          <a:prstGeom prst="rect">
            <a:avLst/>
          </a:prstGeom>
          <a:noFill/>
        </p:spPr>
        <p:txBody>
          <a:bodyPr wrap="square" rtlCol="0">
            <a:spAutoFit/>
          </a:bodyPr>
          <a:lstStyle/>
          <a:p>
            <a:r>
              <a:rPr lang="en-US" sz="1100" dirty="0"/>
              <a:t>       </a:t>
            </a:r>
            <a:r>
              <a:rPr lang="vi-VN" sz="1100" dirty="0" err="1"/>
              <a:t>Logistic</a:t>
            </a:r>
            <a:r>
              <a:rPr lang="vi-VN" sz="1100" dirty="0"/>
              <a:t> </a:t>
            </a:r>
            <a:r>
              <a:rPr lang="vi-VN" sz="1100" dirty="0" err="1"/>
              <a:t>regression</a:t>
            </a:r>
            <a:r>
              <a:rPr lang="vi-VN" sz="1100" dirty="0"/>
              <a:t>(</a:t>
            </a:r>
            <a:r>
              <a:rPr lang="vi-VN" sz="1100" dirty="0" err="1"/>
              <a:t>acc</a:t>
            </a:r>
            <a:r>
              <a:rPr lang="vi-VN" sz="1100" dirty="0"/>
              <a:t>: 0.722)                         </a:t>
            </a:r>
            <a:r>
              <a:rPr lang="vi-VN" sz="1100" dirty="0" err="1"/>
              <a:t>BiLSTM</a:t>
            </a:r>
            <a:r>
              <a:rPr lang="vi-VN" sz="1100" dirty="0"/>
              <a:t> (</a:t>
            </a:r>
            <a:r>
              <a:rPr lang="vi-VN" sz="1100" dirty="0" err="1"/>
              <a:t>acc</a:t>
            </a:r>
            <a:r>
              <a:rPr lang="vi-VN" sz="1100" dirty="0"/>
              <a:t>: 0.77)                                    </a:t>
            </a:r>
            <a:r>
              <a:rPr lang="vi-VN" sz="1100" dirty="0" err="1"/>
              <a:t>PhoBERT</a:t>
            </a:r>
            <a:r>
              <a:rPr lang="vi-VN" sz="1100" dirty="0"/>
              <a:t> (</a:t>
            </a:r>
            <a:r>
              <a:rPr lang="vi-VN" sz="1100" dirty="0" err="1"/>
              <a:t>acc</a:t>
            </a:r>
            <a:r>
              <a:rPr lang="vi-VN" sz="1100" dirty="0"/>
              <a:t>: 0.82)</a:t>
            </a:r>
          </a:p>
        </p:txBody>
      </p:sp>
    </p:spTree>
    <p:extLst>
      <p:ext uri="{BB962C8B-B14F-4D97-AF65-F5344CB8AC3E}">
        <p14:creationId xmlns:p14="http://schemas.microsoft.com/office/powerpoint/2010/main" val="190920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Conclusions</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06</a:t>
            </a:r>
            <a:endParaRPr dirty="0"/>
          </a:p>
        </p:txBody>
      </p:sp>
    </p:spTree>
    <p:extLst>
      <p:ext uri="{BB962C8B-B14F-4D97-AF65-F5344CB8AC3E}">
        <p14:creationId xmlns:p14="http://schemas.microsoft.com/office/powerpoint/2010/main" val="3791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Conclusions</a:t>
            </a:r>
            <a:endParaRPr dirty="0"/>
          </a:p>
        </p:txBody>
      </p:sp>
      <p:sp>
        <p:nvSpPr>
          <p:cNvPr id="1252" name="Google Shape;1252;p63"/>
          <p:cNvSpPr txBox="1">
            <a:spLocks noGrp="1"/>
          </p:cNvSpPr>
          <p:nvPr>
            <p:ph type="subTitle" idx="1"/>
          </p:nvPr>
        </p:nvSpPr>
        <p:spPr>
          <a:xfrm>
            <a:off x="655320" y="1159726"/>
            <a:ext cx="6690360" cy="3389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dirty="0"/>
              <a:t>In general, the models achieve quite good results if properly tuned, however, due to limitations of the data set, when translated from Vietnamese to English, it will not be able to cover the leading Vietnamese contexts. to errors in the model, we will try to handle the data problem in the future so that the model is trained in the best state. In general, the most effective is still </a:t>
            </a:r>
            <a:r>
              <a:rPr lang="en-US" sz="1100" dirty="0" err="1"/>
              <a:t>PhoBERT</a:t>
            </a:r>
            <a:r>
              <a:rPr lang="en-US" sz="1100" dirty="0"/>
              <a:t> because this is the model built for Vietnamese, the remaining models like </a:t>
            </a:r>
            <a:r>
              <a:rPr lang="en-US" sz="1100" dirty="0" err="1"/>
              <a:t>BiLSTM</a:t>
            </a:r>
            <a:r>
              <a:rPr lang="en-US" sz="1100" dirty="0"/>
              <a:t> or Logistic regression are quite good for the problem of emotion classification.</a:t>
            </a:r>
            <a:endParaRPr lang="vi-VN" sz="1100"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sp>
        <p:nvSpPr>
          <p:cNvPr id="4" name="AutoShape 2">
            <a:extLst>
              <a:ext uri="{FF2B5EF4-FFF2-40B4-BE49-F238E27FC236}">
                <a16:creationId xmlns:a16="http://schemas.microsoft.com/office/drawing/2014/main" id="{0B5DA44D-8348-DCC6-40A9-8802D849583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Tree>
    <p:extLst>
      <p:ext uri="{BB962C8B-B14F-4D97-AF65-F5344CB8AC3E}">
        <p14:creationId xmlns:p14="http://schemas.microsoft.com/office/powerpoint/2010/main" val="359247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Thank</a:t>
            </a:r>
            <a:r>
              <a:rPr lang="vi-VN" dirty="0"/>
              <a:t> </a:t>
            </a:r>
            <a:r>
              <a:rPr lang="vi-VN" dirty="0" err="1"/>
              <a:t>you</a:t>
            </a:r>
            <a:r>
              <a:rPr lang="vi-V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296" name="Google Shape;296;p34"/>
          <p:cNvSpPr txBox="1">
            <a:spLocks noGrp="1"/>
          </p:cNvSpPr>
          <p:nvPr>
            <p:ph type="body" idx="4294967295"/>
          </p:nvPr>
        </p:nvSpPr>
        <p:spPr>
          <a:xfrm>
            <a:off x="719999" y="1493880"/>
            <a:ext cx="7710775" cy="2245496"/>
          </a:xfrm>
          <a:prstGeom prst="rect">
            <a:avLst/>
          </a:prstGeom>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AutoNum type="arabicPeriod"/>
            </a:pPr>
            <a:r>
              <a:rPr lang="vi-VN" dirty="0" err="1">
                <a:latin typeface="Hanken Grotesk"/>
                <a:ea typeface="Hanken Grotesk"/>
                <a:cs typeface="Hanken Grotesk"/>
                <a:sym typeface="Hanken Grotesk"/>
              </a:rPr>
              <a:t>About</a:t>
            </a:r>
            <a:r>
              <a:rPr lang="vi-VN" dirty="0">
                <a:latin typeface="Hanken Grotesk"/>
                <a:ea typeface="Hanken Grotesk"/>
                <a:cs typeface="Hanken Grotesk"/>
                <a:sym typeface="Hanken Grotesk"/>
              </a:rPr>
              <a:t> </a:t>
            </a:r>
            <a:r>
              <a:rPr lang="vi-VN" dirty="0" err="1">
                <a:latin typeface="Hanken Grotesk"/>
                <a:ea typeface="Hanken Grotesk"/>
                <a:cs typeface="Hanken Grotesk"/>
                <a:sym typeface="Hanken Grotesk"/>
              </a:rPr>
              <a:t>dataset</a:t>
            </a:r>
            <a:endParaRPr lang="vi-VN" dirty="0">
              <a:latin typeface="Hanken Grotesk"/>
              <a:ea typeface="Hanken Grotesk"/>
              <a:cs typeface="Hanken Grotesk"/>
              <a:sym typeface="Hanken Grotesk"/>
            </a:endParaRPr>
          </a:p>
          <a:p>
            <a:pPr marL="342900" lvl="0" indent="-342900" algn="l" rtl="0">
              <a:lnSpc>
                <a:spcPct val="100000"/>
              </a:lnSpc>
              <a:spcBef>
                <a:spcPts val="0"/>
              </a:spcBef>
              <a:spcAft>
                <a:spcPts val="0"/>
              </a:spcAft>
              <a:buAutoNum type="arabicPeriod"/>
            </a:pPr>
            <a:r>
              <a:rPr lang="vi-VN" dirty="0" err="1"/>
              <a:t>EDA</a:t>
            </a:r>
            <a:r>
              <a:rPr lang="vi-VN" dirty="0"/>
              <a:t> </a:t>
            </a:r>
            <a:r>
              <a:rPr lang="vi-VN" dirty="0" err="1"/>
              <a:t>and</a:t>
            </a:r>
            <a:r>
              <a:rPr lang="vi-VN" dirty="0"/>
              <a:t> </a:t>
            </a:r>
            <a:r>
              <a:rPr lang="vi-VN" dirty="0" err="1"/>
              <a:t>Data</a:t>
            </a:r>
            <a:r>
              <a:rPr lang="vi-VN" dirty="0"/>
              <a:t> </a:t>
            </a:r>
            <a:r>
              <a:rPr lang="vi-VN" dirty="0" err="1"/>
              <a:t>processing</a:t>
            </a:r>
            <a:endParaRPr lang="vi-VN" dirty="0"/>
          </a:p>
          <a:p>
            <a:pPr marL="342900" lvl="0" indent="-342900" algn="l" rtl="0">
              <a:lnSpc>
                <a:spcPct val="100000"/>
              </a:lnSpc>
              <a:spcBef>
                <a:spcPts val="0"/>
              </a:spcBef>
              <a:spcAft>
                <a:spcPts val="0"/>
              </a:spcAft>
              <a:buAutoNum type="arabicPeriod"/>
            </a:pPr>
            <a:r>
              <a:rPr lang="vi-VN" dirty="0" err="1">
                <a:latin typeface="Hanken Grotesk"/>
                <a:ea typeface="Hanken Grotesk"/>
                <a:cs typeface="Hanken Grotesk"/>
                <a:sym typeface="Hanken Grotesk"/>
              </a:rPr>
              <a:t>Model</a:t>
            </a:r>
            <a:endParaRPr lang="vi-VN" dirty="0">
              <a:latin typeface="Hanken Grotesk"/>
              <a:ea typeface="Hanken Grotesk"/>
              <a:cs typeface="Hanken Grotesk"/>
              <a:sym typeface="Hanken Grotesk"/>
            </a:endParaRPr>
          </a:p>
          <a:p>
            <a:pPr marL="342900" lvl="0" indent="-342900" algn="l" rtl="0">
              <a:lnSpc>
                <a:spcPct val="100000"/>
              </a:lnSpc>
              <a:spcBef>
                <a:spcPts val="0"/>
              </a:spcBef>
              <a:spcAft>
                <a:spcPts val="0"/>
              </a:spcAft>
              <a:buAutoNum type="arabicPeriod"/>
            </a:pPr>
            <a:r>
              <a:rPr lang="vi-VN" dirty="0" err="1"/>
              <a:t>Evaluation</a:t>
            </a:r>
            <a:endParaRPr lang="vi-VN" dirty="0"/>
          </a:p>
          <a:p>
            <a:pPr marL="342900" lvl="0" indent="-342900" algn="l" rtl="0">
              <a:lnSpc>
                <a:spcPct val="100000"/>
              </a:lnSpc>
              <a:spcBef>
                <a:spcPts val="0"/>
              </a:spcBef>
              <a:spcAft>
                <a:spcPts val="0"/>
              </a:spcAft>
              <a:buAutoNum type="arabicPeriod"/>
            </a:pPr>
            <a:r>
              <a:rPr lang="vi-VN" dirty="0" err="1">
                <a:latin typeface="Hanken Grotesk"/>
                <a:ea typeface="Hanken Grotesk"/>
                <a:cs typeface="Hanken Grotesk"/>
                <a:sym typeface="Hanken Grotesk"/>
              </a:rPr>
              <a:t>Conclusions</a:t>
            </a:r>
            <a:endParaRPr lang="vi-VN" dirty="0">
              <a:latin typeface="Hanken Grotesk"/>
              <a:ea typeface="Hanken Grotesk"/>
              <a:cs typeface="Hanken Grotesk"/>
              <a:sym typeface="Hanken Grotesk"/>
            </a:endParaRPr>
          </a:p>
          <a:p>
            <a:pPr marL="0" lvl="0" indent="0" algn="l" rtl="0">
              <a:lnSpc>
                <a:spcPct val="100000"/>
              </a:lnSpc>
              <a:spcBef>
                <a:spcPts val="0"/>
              </a:spcBef>
              <a:spcAft>
                <a:spcPts val="0"/>
              </a:spcAft>
              <a:buNone/>
            </a:pPr>
            <a:endParaRPr lang="vi-VN" dirty="0"/>
          </a:p>
        </p:txBody>
      </p:sp>
      <p:sp>
        <p:nvSpPr>
          <p:cNvPr id="297" name="Google Shape;297;p34"/>
          <p:cNvSpPr txBox="1"/>
          <p:nvPr/>
        </p:nvSpPr>
        <p:spPr>
          <a:xfrm>
            <a:off x="726774" y="4000475"/>
            <a:ext cx="4648113"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solidFill>
                  <a:schemeClr val="dk1"/>
                </a:solidFill>
                <a:latin typeface="Hanken Grotesk"/>
                <a:ea typeface="Hanken Grotesk"/>
                <a:cs typeface="Hanken Grotesk"/>
                <a:sym typeface="Hanken Grotesk"/>
              </a:rPr>
              <a:t>For more info:</a:t>
            </a:r>
            <a:br>
              <a:rPr lang="en" sz="800" dirty="0">
                <a:solidFill>
                  <a:schemeClr val="dk1"/>
                </a:solidFill>
                <a:latin typeface="Hanken Grotesk"/>
                <a:ea typeface="Hanken Grotesk"/>
                <a:cs typeface="Hanken Grotesk"/>
                <a:sym typeface="Hanken Grotesk"/>
              </a:rPr>
            </a:br>
            <a:r>
              <a:rPr lang="vi-VN" sz="1000" b="1" u="sng" dirty="0" err="1">
                <a:solidFill>
                  <a:schemeClr val="dk1"/>
                </a:solidFill>
                <a:latin typeface="Hanken Grotesk"/>
                <a:ea typeface="Hanken Grotesk"/>
                <a:cs typeface="Hanken Grotesk"/>
                <a:sym typeface="Hanken Grotesk"/>
              </a:rPr>
              <a:t>Github</a:t>
            </a:r>
            <a:r>
              <a:rPr lang="vi-VN" sz="1000" b="1" u="sng" dirty="0">
                <a:solidFill>
                  <a:schemeClr val="dk1"/>
                </a:solidFill>
                <a:latin typeface="Hanken Grotesk"/>
                <a:ea typeface="Hanken Grotesk"/>
                <a:cs typeface="Hanken Grotesk"/>
                <a:sym typeface="Hanken Grotesk"/>
              </a:rPr>
              <a:t>: </a:t>
            </a:r>
            <a:r>
              <a:rPr lang="vi-VN" sz="1100" dirty="0" err="1">
                <a:hlinkClick r:id="rId3"/>
              </a:rPr>
              <a:t>baeyuki</a:t>
            </a:r>
            <a:r>
              <a:rPr lang="vi-VN" sz="1100" dirty="0">
                <a:hlinkClick r:id="rId3"/>
              </a:rPr>
              <a:t>/</a:t>
            </a:r>
            <a:r>
              <a:rPr lang="vi-VN" sz="1100" dirty="0" err="1">
                <a:hlinkClick r:id="rId3"/>
              </a:rPr>
              <a:t>NLP20241PRJ</a:t>
            </a:r>
            <a:r>
              <a:rPr lang="vi-VN" sz="1100" dirty="0">
                <a:hlinkClick r:id="rId3"/>
              </a:rPr>
              <a:t> (</a:t>
            </a:r>
            <a:r>
              <a:rPr lang="vi-VN" sz="1100" dirty="0" err="1">
                <a:hlinkClick r:id="rId3"/>
              </a:rPr>
              <a:t>github.com</a:t>
            </a:r>
            <a:r>
              <a:rPr lang="vi-VN" sz="1100" dirty="0">
                <a:hlinkClick r:id="rId3"/>
              </a:rPr>
              <a:t>)</a:t>
            </a:r>
            <a:endParaRPr sz="1000" b="1" u="sng" dirty="0">
              <a:solidFill>
                <a:schemeClr val="dk1"/>
              </a:solidFill>
              <a:latin typeface="Hanken Grotesk"/>
              <a:ea typeface="Hanken Grotesk"/>
              <a:cs typeface="Hanken Grotesk"/>
              <a:sym typeface="Hanken Grotes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Dataset</a:t>
            </a:r>
            <a:endParaRPr dirty="0"/>
          </a:p>
        </p:txBody>
      </p:sp>
      <p:sp>
        <p:nvSpPr>
          <p:cNvPr id="1252" name="Google Shape;1252;p63"/>
          <p:cNvSpPr txBox="1">
            <a:spLocks noGrp="1"/>
          </p:cNvSpPr>
          <p:nvPr>
            <p:ph type="subTitle" idx="1"/>
          </p:nvPr>
        </p:nvSpPr>
        <p:spPr>
          <a:xfrm>
            <a:off x="854423" y="1181101"/>
            <a:ext cx="7627436" cy="12721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u="sng" dirty="0"/>
              <a:t>Our dataset is a collection of Twitter messages and their sentiment labels. The original data is in English, however for the purpose of working with Vietnamese we have used </a:t>
            </a:r>
            <a:r>
              <a:rPr lang="en-US" sz="1100" u="sng" dirty="0" err="1"/>
              <a:t>deep_translator</a:t>
            </a:r>
            <a:r>
              <a:rPr lang="en-US" sz="1100" u="sng" dirty="0"/>
              <a:t> to translate into Vietnamese.</a:t>
            </a:r>
          </a:p>
          <a:p>
            <a:pPr marL="0" lvl="0" indent="0" algn="l" rtl="0">
              <a:spcBef>
                <a:spcPts val="0"/>
              </a:spcBef>
              <a:spcAft>
                <a:spcPts val="0"/>
              </a:spcAft>
              <a:buNone/>
            </a:pPr>
            <a:endParaRPr lang="en-US" sz="1100" u="sng" dirty="0"/>
          </a:p>
          <a:p>
            <a:pPr marL="0" lvl="0" indent="0" algn="l" rtl="0">
              <a:spcBef>
                <a:spcPts val="0"/>
              </a:spcBef>
              <a:spcAft>
                <a:spcPts val="0"/>
              </a:spcAft>
              <a:buNone/>
            </a:pPr>
            <a:r>
              <a:rPr lang="en-US" sz="1100" u="sng" dirty="0"/>
              <a:t>Disadvantages of the dataset: Using a translator leads to a lack of diversity because one English word can be represented by many Vietnamese words. For example, I in English is synonymous with the words </a:t>
            </a:r>
            <a:r>
              <a:rPr lang="vi-VN" sz="1100" u="sng" dirty="0"/>
              <a:t>tớ</a:t>
            </a:r>
            <a:r>
              <a:rPr lang="en-US" sz="1100" u="sng" dirty="0"/>
              <a:t>, </a:t>
            </a:r>
            <a:r>
              <a:rPr lang="vi-VN" sz="1100" u="sng" dirty="0"/>
              <a:t>mình</a:t>
            </a:r>
            <a:r>
              <a:rPr lang="en-US" sz="1100" u="sng" dirty="0"/>
              <a:t>, </a:t>
            </a:r>
            <a:r>
              <a:rPr lang="en-US" sz="1100" u="sng" dirty="0" err="1"/>
              <a:t>tao</a:t>
            </a:r>
            <a:r>
              <a:rPr lang="en-US" sz="1100" u="sng" dirty="0"/>
              <a:t>, ...</a:t>
            </a:r>
            <a:endParaRPr sz="1100" u="sng" dirty="0"/>
          </a:p>
        </p:txBody>
      </p:sp>
      <p:pic>
        <p:nvPicPr>
          <p:cNvPr id="1032" name="Picture 8" descr="Mở ảnh">
            <a:extLst>
              <a:ext uri="{FF2B5EF4-FFF2-40B4-BE49-F238E27FC236}">
                <a16:creationId xmlns:a16="http://schemas.microsoft.com/office/drawing/2014/main" id="{5CF8649E-5333-B664-E3CF-CD29F6E5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42" y="3029678"/>
            <a:ext cx="3396902" cy="840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ở ảnh">
            <a:extLst>
              <a:ext uri="{FF2B5EF4-FFF2-40B4-BE49-F238E27FC236}">
                <a16:creationId xmlns:a16="http://schemas.microsoft.com/office/drawing/2014/main" id="{6BCFE670-05CD-85B0-004A-F6BCF9065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956" y="3029677"/>
            <a:ext cx="3396903" cy="84023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1ACE3AA6-323B-8A0B-623C-2D5034D2B0F2}"/>
              </a:ext>
            </a:extLst>
          </p:cNvPr>
          <p:cNvSpPr txBox="1"/>
          <p:nvPr/>
        </p:nvSpPr>
        <p:spPr>
          <a:xfrm>
            <a:off x="4007005" y="3388980"/>
            <a:ext cx="1129990" cy="200055"/>
          </a:xfrm>
          <a:prstGeom prst="rect">
            <a:avLst/>
          </a:prstGeom>
          <a:noFill/>
        </p:spPr>
        <p:txBody>
          <a:bodyPr wrap="square" rtlCol="0">
            <a:spAutoFit/>
          </a:bodyPr>
          <a:lstStyle/>
          <a:p>
            <a:r>
              <a:rPr lang="vi-VN" sz="700" b="1" dirty="0" err="1">
                <a:solidFill>
                  <a:srgbClr val="FF0000"/>
                </a:solidFill>
              </a:rPr>
              <a:t>Deep_translator</a:t>
            </a:r>
            <a:endParaRPr lang="vi-VN" sz="700" b="1" dirty="0">
              <a:solidFill>
                <a:srgbClr val="FF0000"/>
              </a:solidFill>
            </a:endParaRPr>
          </a:p>
        </p:txBody>
      </p:sp>
      <p:cxnSp>
        <p:nvCxnSpPr>
          <p:cNvPr id="4" name="Đường kết nối Mũi tên Thẳng 3">
            <a:extLst>
              <a:ext uri="{FF2B5EF4-FFF2-40B4-BE49-F238E27FC236}">
                <a16:creationId xmlns:a16="http://schemas.microsoft.com/office/drawing/2014/main" id="{3EA1EA26-AA58-1732-C04D-EEAB01615833}"/>
              </a:ext>
            </a:extLst>
          </p:cNvPr>
          <p:cNvCxnSpPr>
            <a:cxnSpLocks/>
          </p:cNvCxnSpPr>
          <p:nvPr/>
        </p:nvCxnSpPr>
        <p:spPr>
          <a:xfrm>
            <a:off x="4059044" y="3635297"/>
            <a:ext cx="8400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EDA</a:t>
            </a:r>
            <a:r>
              <a:rPr lang="vi-VN" dirty="0"/>
              <a:t> </a:t>
            </a:r>
            <a:r>
              <a:rPr lang="vi-VN" dirty="0" err="1"/>
              <a:t>and</a:t>
            </a:r>
            <a:r>
              <a:rPr lang="vi-VN" dirty="0"/>
              <a:t> </a:t>
            </a:r>
            <a:r>
              <a:rPr lang="vi-VN" dirty="0" err="1"/>
              <a:t>Data</a:t>
            </a:r>
            <a:r>
              <a:rPr lang="vi-VN" dirty="0"/>
              <a:t> </a:t>
            </a:r>
            <a:r>
              <a:rPr lang="vi-VN" dirty="0" err="1"/>
              <a:t>processing</a:t>
            </a:r>
            <a:endParaRPr dirty="0"/>
          </a:p>
        </p:txBody>
      </p:sp>
      <p:sp>
        <p:nvSpPr>
          <p:cNvPr id="1252" name="Google Shape;1252;p63"/>
          <p:cNvSpPr txBox="1">
            <a:spLocks noGrp="1"/>
          </p:cNvSpPr>
          <p:nvPr>
            <p:ph type="subTitle" idx="1"/>
          </p:nvPr>
        </p:nvSpPr>
        <p:spPr>
          <a:xfrm>
            <a:off x="839652" y="1152293"/>
            <a:ext cx="4684016" cy="21261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u="sng" dirty="0"/>
              <a:t>1. </a:t>
            </a:r>
            <a:r>
              <a:rPr lang="vi-VN" sz="1100" u="sng" dirty="0" err="1"/>
              <a:t>Translation</a:t>
            </a:r>
            <a:endParaRPr lang="en-US" sz="1100" u="sng" dirty="0"/>
          </a:p>
          <a:p>
            <a:pPr marL="0" lvl="0" indent="0" algn="l" rtl="0">
              <a:spcBef>
                <a:spcPts val="0"/>
              </a:spcBef>
              <a:spcAft>
                <a:spcPts val="0"/>
              </a:spcAft>
              <a:buNone/>
            </a:pPr>
            <a:endParaRPr lang="en-US" sz="1100" u="sng" dirty="0"/>
          </a:p>
          <a:p>
            <a:pPr marL="0" lvl="0" indent="0" algn="l" rtl="0">
              <a:spcBef>
                <a:spcPts val="0"/>
              </a:spcBef>
              <a:spcAft>
                <a:spcPts val="0"/>
              </a:spcAft>
              <a:buNone/>
            </a:pPr>
            <a:endParaRPr lang="en-US" sz="1100" u="sng" dirty="0"/>
          </a:p>
          <a:p>
            <a:pPr marL="0" lvl="0" indent="0" algn="l" rtl="0">
              <a:spcBef>
                <a:spcPts val="0"/>
              </a:spcBef>
              <a:spcAft>
                <a:spcPts val="0"/>
              </a:spcAft>
              <a:buNone/>
            </a:pPr>
            <a:endParaRPr lang="en-US" sz="1100" u="sng" dirty="0"/>
          </a:p>
          <a:p>
            <a:pPr marL="0" lvl="0" indent="0" algn="l" rtl="0">
              <a:spcBef>
                <a:spcPts val="0"/>
              </a:spcBef>
              <a:spcAft>
                <a:spcPts val="0"/>
              </a:spcAft>
              <a:buNone/>
            </a:pPr>
            <a:endParaRPr lang="en-US" sz="1100" u="sng" dirty="0"/>
          </a:p>
          <a:p>
            <a:pPr marL="0" lvl="0" indent="0" algn="l" rtl="0">
              <a:spcBef>
                <a:spcPts val="0"/>
              </a:spcBef>
              <a:spcAft>
                <a:spcPts val="0"/>
              </a:spcAft>
              <a:buNone/>
            </a:pPr>
            <a:r>
              <a:rPr lang="en-US" sz="1100" u="sng" dirty="0"/>
              <a:t>Chat words: Acronyms are often used in chat sentences for brevity. We need to process them to make the translation into Vietnamese more accurate. We create a </a:t>
            </a:r>
            <a:r>
              <a:rPr lang="en-US" sz="1100" u="sng" dirty="0" err="1"/>
              <a:t>chatwords_dict</a:t>
            </a:r>
            <a:r>
              <a:rPr lang="en-US" sz="1100" u="sng" dirty="0"/>
              <a:t> and replace these chat words with their correct form before translating into Vietnamese to have a dataset for model training.</a:t>
            </a:r>
            <a:endParaRPr sz="1100" u="sng" dirty="0"/>
          </a:p>
        </p:txBody>
      </p:sp>
      <p:pic>
        <p:nvPicPr>
          <p:cNvPr id="2052" name="Picture 4" descr="Mở ảnh">
            <a:extLst>
              <a:ext uri="{FF2B5EF4-FFF2-40B4-BE49-F238E27FC236}">
                <a16:creationId xmlns:a16="http://schemas.microsoft.com/office/drawing/2014/main" id="{9F49CAA3-F6F8-BC47-14DB-868309FE4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302" y="2028594"/>
            <a:ext cx="2468485" cy="124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6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EDA</a:t>
            </a:r>
            <a:r>
              <a:rPr lang="vi-VN" dirty="0"/>
              <a:t> </a:t>
            </a:r>
            <a:r>
              <a:rPr lang="vi-VN" dirty="0" err="1"/>
              <a:t>and</a:t>
            </a:r>
            <a:r>
              <a:rPr lang="vi-VN" dirty="0"/>
              <a:t> </a:t>
            </a:r>
            <a:r>
              <a:rPr lang="vi-VN" dirty="0" err="1"/>
              <a:t>Data</a:t>
            </a:r>
            <a:r>
              <a:rPr lang="vi-VN" dirty="0"/>
              <a:t> </a:t>
            </a:r>
            <a:r>
              <a:rPr lang="vi-VN" dirty="0" err="1"/>
              <a:t>processing</a:t>
            </a:r>
            <a:endParaRPr dirty="0"/>
          </a:p>
        </p:txBody>
      </p:sp>
      <p:sp>
        <p:nvSpPr>
          <p:cNvPr id="1252" name="Google Shape;1252;p63"/>
          <p:cNvSpPr txBox="1">
            <a:spLocks noGrp="1"/>
          </p:cNvSpPr>
          <p:nvPr>
            <p:ph type="subTitle" idx="1"/>
          </p:nvPr>
        </p:nvSpPr>
        <p:spPr>
          <a:xfrm>
            <a:off x="839651" y="1159727"/>
            <a:ext cx="7523763" cy="3538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u="sng" dirty="0"/>
              <a:t>2. </a:t>
            </a:r>
            <a:r>
              <a:rPr lang="vi-VN" sz="1100" u="sng" dirty="0" err="1"/>
              <a:t>EDA</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u="sng" dirty="0"/>
              <a:t>Looking at the chart, we can see that the distribution of labels and text length is quite uniform in all 3 sets of train, test and validation, which has a good impact on the performance of the model.</a:t>
            </a:r>
            <a:endParaRPr sz="1100" u="sng" dirty="0"/>
          </a:p>
        </p:txBody>
      </p:sp>
      <p:pic>
        <p:nvPicPr>
          <p:cNvPr id="4098" name="Picture 2">
            <a:extLst>
              <a:ext uri="{FF2B5EF4-FFF2-40B4-BE49-F238E27FC236}">
                <a16:creationId xmlns:a16="http://schemas.microsoft.com/office/drawing/2014/main" id="{3B7DD0E9-B46A-61BE-9DB4-04D4808DF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34" y="1541136"/>
            <a:ext cx="2170772" cy="9664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D9D9D65-B851-3E66-6FE0-CE5902010B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613" y="1531434"/>
            <a:ext cx="2170773" cy="96643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3DBA313-2D1E-519A-EAA7-6615AA2290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529" y="1496764"/>
            <a:ext cx="2170774" cy="96643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4C73DB2-F1DC-65AB-A5F6-EDF818350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833" y="2888984"/>
            <a:ext cx="2170773" cy="96643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CF6EB97-B0F1-C282-3E9C-004031103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145" y="2888984"/>
            <a:ext cx="2170773" cy="96644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D7B3A7D1-2EC0-40A3-18A8-C3D2D954AE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1529" y="2888984"/>
            <a:ext cx="2170773" cy="9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92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EDA</a:t>
            </a:r>
            <a:r>
              <a:rPr lang="vi-VN" dirty="0"/>
              <a:t> </a:t>
            </a:r>
            <a:r>
              <a:rPr lang="vi-VN" dirty="0" err="1"/>
              <a:t>and</a:t>
            </a:r>
            <a:r>
              <a:rPr lang="vi-VN" dirty="0"/>
              <a:t> </a:t>
            </a:r>
            <a:r>
              <a:rPr lang="vi-VN" dirty="0" err="1"/>
              <a:t>Data</a:t>
            </a:r>
            <a:r>
              <a:rPr lang="vi-VN" dirty="0"/>
              <a:t> </a:t>
            </a:r>
            <a:r>
              <a:rPr lang="vi-VN" dirty="0" err="1"/>
              <a:t>processing</a:t>
            </a:r>
            <a:endParaRPr dirty="0"/>
          </a:p>
        </p:txBody>
      </p:sp>
      <p:sp>
        <p:nvSpPr>
          <p:cNvPr id="1252" name="Google Shape;1252;p63"/>
          <p:cNvSpPr txBox="1">
            <a:spLocks noGrp="1"/>
          </p:cNvSpPr>
          <p:nvPr>
            <p:ph type="subTitle" idx="1"/>
          </p:nvPr>
        </p:nvSpPr>
        <p:spPr>
          <a:xfrm>
            <a:off x="839652" y="1159727"/>
            <a:ext cx="7486592" cy="3538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u="sng" dirty="0"/>
              <a:t>2. </a:t>
            </a:r>
            <a:r>
              <a:rPr lang="vi-VN" sz="1100" u="sng" dirty="0" err="1"/>
              <a:t>EDA</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u="sng" dirty="0"/>
              <a:t>We can see these words appear a lot in the data</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pic>
        <p:nvPicPr>
          <p:cNvPr id="5126" name="Picture 6">
            <a:extLst>
              <a:ext uri="{FF2B5EF4-FFF2-40B4-BE49-F238E27FC236}">
                <a16:creationId xmlns:a16="http://schemas.microsoft.com/office/drawing/2014/main" id="{212307CC-4668-BF7D-A2B9-DE243798D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420" y="1603046"/>
            <a:ext cx="3334952" cy="19374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E2BF3111-66F7-C1AE-57A1-6C5163FD5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546" y="1603046"/>
            <a:ext cx="3334952" cy="193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83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EDA</a:t>
            </a:r>
            <a:r>
              <a:rPr lang="vi-VN" dirty="0"/>
              <a:t> </a:t>
            </a:r>
            <a:r>
              <a:rPr lang="vi-VN" dirty="0" err="1"/>
              <a:t>and</a:t>
            </a:r>
            <a:r>
              <a:rPr lang="vi-VN" dirty="0"/>
              <a:t> </a:t>
            </a:r>
            <a:r>
              <a:rPr lang="vi-VN" dirty="0" err="1"/>
              <a:t>Data</a:t>
            </a:r>
            <a:r>
              <a:rPr lang="vi-VN" dirty="0"/>
              <a:t> </a:t>
            </a:r>
            <a:r>
              <a:rPr lang="vi-VN" dirty="0" err="1"/>
              <a:t>processing</a:t>
            </a:r>
            <a:endParaRPr dirty="0"/>
          </a:p>
        </p:txBody>
      </p:sp>
      <p:sp>
        <p:nvSpPr>
          <p:cNvPr id="1252" name="Google Shape;1252;p63"/>
          <p:cNvSpPr txBox="1">
            <a:spLocks noGrp="1"/>
          </p:cNvSpPr>
          <p:nvPr>
            <p:ph type="subTitle" idx="1"/>
          </p:nvPr>
        </p:nvSpPr>
        <p:spPr>
          <a:xfrm>
            <a:off x="839652" y="1159727"/>
            <a:ext cx="3999977" cy="2958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u="sng" dirty="0"/>
              <a:t>2. </a:t>
            </a:r>
            <a:r>
              <a:rPr lang="vi-VN" sz="1100" u="sng" dirty="0" err="1"/>
              <a:t>EDA</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u="sng" dirty="0"/>
              <a:t>I draw a table showing the 20 most appearing letters for each label. Through this we can see that there are letters that appear a lot in all labels to consider removing them during the training process.</a:t>
            </a: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a:p>
            <a:pPr marL="0" lvl="0" indent="0" algn="l" rtl="0">
              <a:spcBef>
                <a:spcPts val="0"/>
              </a:spcBef>
              <a:spcAft>
                <a:spcPts val="0"/>
              </a:spcAft>
              <a:buNone/>
            </a:pPr>
            <a:endParaRPr lang="vi-VN" sz="1100" u="sng" dirty="0"/>
          </a:p>
        </p:txBody>
      </p:sp>
      <p:pic>
        <p:nvPicPr>
          <p:cNvPr id="9" name="Hình ảnh 8">
            <a:extLst>
              <a:ext uri="{FF2B5EF4-FFF2-40B4-BE49-F238E27FC236}">
                <a16:creationId xmlns:a16="http://schemas.microsoft.com/office/drawing/2014/main" id="{09E18A53-D8EB-5DAC-F3EF-FC95E0C4EC4E}"/>
              </a:ext>
            </a:extLst>
          </p:cNvPr>
          <p:cNvPicPr>
            <a:picLocks noChangeAspect="1"/>
          </p:cNvPicPr>
          <p:nvPr/>
        </p:nvPicPr>
        <p:blipFill>
          <a:blip r:embed="rId3"/>
          <a:stretch>
            <a:fillRect/>
          </a:stretch>
        </p:blipFill>
        <p:spPr>
          <a:xfrm>
            <a:off x="4995746" y="1710567"/>
            <a:ext cx="3508917" cy="1722365"/>
          </a:xfrm>
          <a:prstGeom prst="rect">
            <a:avLst/>
          </a:prstGeom>
        </p:spPr>
      </p:pic>
    </p:spTree>
    <p:extLst>
      <p:ext uri="{BB962C8B-B14F-4D97-AF65-F5344CB8AC3E}">
        <p14:creationId xmlns:p14="http://schemas.microsoft.com/office/powerpoint/2010/main" val="286881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EDA</a:t>
            </a:r>
            <a:r>
              <a:rPr lang="vi-VN" dirty="0"/>
              <a:t> </a:t>
            </a:r>
            <a:r>
              <a:rPr lang="vi-VN" dirty="0" err="1"/>
              <a:t>and</a:t>
            </a:r>
            <a:r>
              <a:rPr lang="vi-VN" dirty="0"/>
              <a:t> </a:t>
            </a:r>
            <a:r>
              <a:rPr lang="vi-VN" dirty="0" err="1"/>
              <a:t>Data</a:t>
            </a:r>
            <a:r>
              <a:rPr lang="vi-VN" dirty="0"/>
              <a:t> </a:t>
            </a:r>
            <a:r>
              <a:rPr lang="vi-VN" dirty="0" err="1"/>
              <a:t>processing</a:t>
            </a:r>
            <a:endParaRPr dirty="0"/>
          </a:p>
        </p:txBody>
      </p:sp>
      <p:sp>
        <p:nvSpPr>
          <p:cNvPr id="1252" name="Google Shape;1252;p63"/>
          <p:cNvSpPr txBox="1">
            <a:spLocks noGrp="1"/>
          </p:cNvSpPr>
          <p:nvPr>
            <p:ph type="subTitle" idx="1"/>
          </p:nvPr>
        </p:nvSpPr>
        <p:spPr>
          <a:xfrm>
            <a:off x="839652" y="1248937"/>
            <a:ext cx="3821558" cy="30182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u="sng" dirty="0"/>
              <a:t>3. </a:t>
            </a:r>
            <a:r>
              <a:rPr lang="vi-VN" sz="1100" u="sng" dirty="0" err="1"/>
              <a:t>Processing</a:t>
            </a:r>
            <a:endParaRPr lang="en-US" sz="1100" u="sng" dirty="0"/>
          </a:p>
          <a:p>
            <a:pPr marL="0" lvl="0" indent="0" algn="l" rtl="0">
              <a:spcBef>
                <a:spcPts val="0"/>
              </a:spcBef>
              <a:spcAft>
                <a:spcPts val="0"/>
              </a:spcAft>
              <a:buNone/>
            </a:pPr>
            <a:r>
              <a:rPr lang="en-US" sz="1100" u="sng" dirty="0"/>
              <a:t>For the obtained data set, we begin to perform the preprocessing steps:</a:t>
            </a:r>
          </a:p>
          <a:p>
            <a:pPr marL="0" lvl="0" indent="0" algn="l" rtl="0">
              <a:spcBef>
                <a:spcPts val="0"/>
              </a:spcBef>
              <a:spcAft>
                <a:spcPts val="0"/>
              </a:spcAft>
              <a:buNone/>
            </a:pPr>
            <a:r>
              <a:rPr lang="en-US" sz="1100" u="sng" dirty="0"/>
              <a:t>We use the re library to perform the actions:</a:t>
            </a:r>
          </a:p>
          <a:p>
            <a:pPr marL="0" lvl="0" indent="0" algn="l" rtl="0">
              <a:spcBef>
                <a:spcPts val="0"/>
              </a:spcBef>
              <a:spcAft>
                <a:spcPts val="0"/>
              </a:spcAft>
              <a:buNone/>
            </a:pPr>
            <a:r>
              <a:rPr lang="en-US" sz="1100" u="sng" dirty="0"/>
              <a:t>- Delete white space</a:t>
            </a:r>
          </a:p>
          <a:p>
            <a:pPr marL="0" lvl="0" indent="0" algn="l" rtl="0">
              <a:spcBef>
                <a:spcPts val="0"/>
              </a:spcBef>
              <a:spcAft>
                <a:spcPts val="0"/>
              </a:spcAft>
              <a:buNone/>
            </a:pPr>
            <a:r>
              <a:rPr lang="en-US" sz="1100" u="sng" dirty="0"/>
              <a:t>- Delete numeric characters</a:t>
            </a:r>
          </a:p>
          <a:p>
            <a:pPr marL="0" lvl="0" indent="0" algn="l" rtl="0">
              <a:spcBef>
                <a:spcPts val="0"/>
              </a:spcBef>
              <a:spcAft>
                <a:spcPts val="0"/>
              </a:spcAft>
              <a:buNone/>
            </a:pPr>
            <a:r>
              <a:rPr lang="en-US" sz="1100" u="sng" dirty="0"/>
              <a:t>- Delete special characters</a:t>
            </a:r>
          </a:p>
          <a:p>
            <a:pPr marL="0" lvl="0" indent="0" algn="l" rtl="0">
              <a:spcBef>
                <a:spcPts val="0"/>
              </a:spcBef>
              <a:spcAft>
                <a:spcPts val="0"/>
              </a:spcAft>
              <a:buNone/>
            </a:pPr>
            <a:r>
              <a:rPr lang="en-US" sz="1100" u="sng" dirty="0"/>
              <a:t>- Delete </a:t>
            </a:r>
            <a:r>
              <a:rPr lang="en-US" sz="1100" u="sng" dirty="0" err="1"/>
              <a:t>urls</a:t>
            </a:r>
            <a:endParaRPr lang="en-US" sz="1100" u="sng" dirty="0"/>
          </a:p>
          <a:p>
            <a:pPr marL="0" lvl="0" indent="0" algn="l" rtl="0">
              <a:spcBef>
                <a:spcPts val="0"/>
              </a:spcBef>
              <a:spcAft>
                <a:spcPts val="0"/>
              </a:spcAft>
              <a:buNone/>
            </a:pPr>
            <a:r>
              <a:rPr lang="en-US" sz="1100" u="sng" dirty="0"/>
              <a:t>- Delete marks</a:t>
            </a:r>
          </a:p>
          <a:p>
            <a:pPr marL="0" lvl="0" indent="0" algn="l" rtl="0">
              <a:spcBef>
                <a:spcPts val="0"/>
              </a:spcBef>
              <a:spcAft>
                <a:spcPts val="0"/>
              </a:spcAft>
              <a:buNone/>
            </a:pPr>
            <a:endParaRPr lang="vi-VN" sz="1100" u="sng" dirty="0"/>
          </a:p>
          <a:p>
            <a:pPr marL="0" lvl="0" indent="0" algn="l" rtl="0">
              <a:spcBef>
                <a:spcPts val="0"/>
              </a:spcBef>
              <a:spcAft>
                <a:spcPts val="0"/>
              </a:spcAft>
              <a:buNone/>
            </a:pPr>
            <a:r>
              <a:rPr lang="en-US" sz="1100" u="sng" dirty="0"/>
              <a:t>Stop words are common words like "</a:t>
            </a:r>
            <a:r>
              <a:rPr lang="vi-VN" sz="1100" u="sng" dirty="0"/>
              <a:t>tôi</a:t>
            </a:r>
            <a:r>
              <a:rPr lang="en-US" sz="1100" u="sng" dirty="0"/>
              <a:t>", “</a:t>
            </a:r>
            <a:r>
              <a:rPr lang="vi-VN" sz="1100" u="sng" dirty="0"/>
              <a:t>là</a:t>
            </a:r>
            <a:r>
              <a:rPr lang="en-US" sz="1100" u="sng" dirty="0"/>
              <a:t>", "</a:t>
            </a:r>
            <a:r>
              <a:rPr lang="vi-VN" sz="1100" u="sng" dirty="0"/>
              <a:t>và</a:t>
            </a:r>
            <a:r>
              <a:rPr lang="en-US" sz="1100" u="sng" dirty="0"/>
              <a:t>", etc., which are often filtered out from text data.</a:t>
            </a:r>
          </a:p>
          <a:p>
            <a:pPr marL="0" lvl="0" indent="0" algn="l" rtl="0">
              <a:spcBef>
                <a:spcPts val="0"/>
              </a:spcBef>
              <a:spcAft>
                <a:spcPts val="0"/>
              </a:spcAft>
              <a:buNone/>
            </a:pPr>
            <a:r>
              <a:rPr lang="en-US" sz="1100" u="sng" dirty="0"/>
              <a:t>Removing them helps the model focus analysis on important words, improving results, while reducing data size, ...</a:t>
            </a:r>
          </a:p>
        </p:txBody>
      </p:sp>
      <p:pic>
        <p:nvPicPr>
          <p:cNvPr id="3074" name="Picture 2" descr="Mở ảnh">
            <a:extLst>
              <a:ext uri="{FF2B5EF4-FFF2-40B4-BE49-F238E27FC236}">
                <a16:creationId xmlns:a16="http://schemas.microsoft.com/office/drawing/2014/main" id="{2CFFCE59-62E2-391F-8A3E-8CCFEAB49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70" y="1248937"/>
            <a:ext cx="3312028" cy="8474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ở ảnh">
            <a:extLst>
              <a:ext uri="{FF2B5EF4-FFF2-40B4-BE49-F238E27FC236}">
                <a16:creationId xmlns:a16="http://schemas.microsoft.com/office/drawing/2014/main" id="{C0C8D9FC-F17B-C757-6AC2-55BD69D239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468" y="3047069"/>
            <a:ext cx="3312029" cy="8474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Đường kết nối Mũi tên Thẳng 2">
            <a:extLst>
              <a:ext uri="{FF2B5EF4-FFF2-40B4-BE49-F238E27FC236}">
                <a16:creationId xmlns:a16="http://schemas.microsoft.com/office/drawing/2014/main" id="{F5C2355D-8811-AA82-B39A-EC747358D529}"/>
              </a:ext>
            </a:extLst>
          </p:cNvPr>
          <p:cNvCxnSpPr/>
          <p:nvPr/>
        </p:nvCxnSpPr>
        <p:spPr>
          <a:xfrm>
            <a:off x="7196254" y="2170771"/>
            <a:ext cx="0" cy="63190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9196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Model</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spTree>
    <p:extLst>
      <p:ext uri="{BB962C8B-B14F-4D97-AF65-F5344CB8AC3E}">
        <p14:creationId xmlns:p14="http://schemas.microsoft.com/office/powerpoint/2010/main" val="414201088"/>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2161</TotalTime>
  <Words>953</Words>
  <Application>Microsoft Office PowerPoint</Application>
  <PresentationFormat>Trình chiếu Trên màn hình (16:9)</PresentationFormat>
  <Paragraphs>188</Paragraphs>
  <Slides>18</Slides>
  <Notes>18</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18</vt:i4>
      </vt:variant>
    </vt:vector>
  </HeadingPairs>
  <TitlesOfParts>
    <vt:vector size="24" baseType="lpstr">
      <vt:lpstr>Arial</vt:lpstr>
      <vt:lpstr>Lato</vt:lpstr>
      <vt:lpstr>Figtree Black</vt:lpstr>
      <vt:lpstr>Hanken Grotesk</vt:lpstr>
      <vt:lpstr>Consolas</vt:lpstr>
      <vt:lpstr>Elegant Black &amp; White Thesis Defense by Slidesgo</vt:lpstr>
      <vt:lpstr>Sentiment analysis in social network messages</vt:lpstr>
      <vt:lpstr>Contents </vt:lpstr>
      <vt:lpstr>Dataset</vt:lpstr>
      <vt:lpstr>EDA and Data processing</vt:lpstr>
      <vt:lpstr>EDA and Data processing</vt:lpstr>
      <vt:lpstr>EDA and Data processing</vt:lpstr>
      <vt:lpstr>EDA and Data processing</vt:lpstr>
      <vt:lpstr>EDA and Data processing</vt:lpstr>
      <vt:lpstr>Model</vt:lpstr>
      <vt:lpstr>Model</vt:lpstr>
      <vt:lpstr>Model</vt:lpstr>
      <vt:lpstr>Model</vt:lpstr>
      <vt:lpstr>Model</vt:lpstr>
      <vt:lpstr>Evaluation</vt:lpstr>
      <vt:lpstr>Evaluation</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Hien XinhGai</dc:creator>
  <cp:lastModifiedBy>Nguyen Van Quoc 20214926</cp:lastModifiedBy>
  <cp:revision>4</cp:revision>
  <dcterms:modified xsi:type="dcterms:W3CDTF">2024-06-20T12:02:54Z</dcterms:modified>
</cp:coreProperties>
</file>