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1945600" cx="29260800"/>
  <p:notesSz cx="9239250" cy="119824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8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7" roundtripDataSignature="AMtx7mjQWICGpnz6bzucdZLWbu50ixXl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80" orient="horz"/>
        <p:guide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774" orient="horz"/>
        <p:guide pos="29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</p:spPr>
        <p:txBody>
          <a:bodyPr anchorCtr="0" anchor="t" bIns="57475" lIns="114975" spcFirstLastPara="1" rIns="114975" wrap="square" tIns="57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</p:spPr>
        <p:txBody>
          <a:bodyPr anchorCtr="0" anchor="t" bIns="57475" lIns="114975" spcFirstLastPara="1" rIns="114975" wrap="square" tIns="574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82738" y="889000"/>
            <a:ext cx="6059487" cy="4545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</p:spPr>
        <p:txBody>
          <a:bodyPr anchorCtr="0" anchor="t" bIns="57475" lIns="114975" spcFirstLastPara="1" rIns="114975" wrap="square" tIns="5747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</p:spPr>
        <p:txBody>
          <a:bodyPr anchorCtr="0" anchor="b" bIns="57475" lIns="114975" spcFirstLastPara="1" rIns="114975" wrap="square" tIns="57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</p:spPr>
        <p:txBody>
          <a:bodyPr anchorCtr="0" anchor="b" bIns="57475" lIns="114975" spcFirstLastPara="1" rIns="114975" wrap="square" tIns="57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1257300" y="5732463"/>
            <a:ext cx="6708775" cy="5335587"/>
          </a:xfrm>
          <a:prstGeom prst="rect">
            <a:avLst/>
          </a:prstGeom>
        </p:spPr>
        <p:txBody>
          <a:bodyPr anchorCtr="0" anchor="t" bIns="57475" lIns="114975" spcFirstLastPara="1" rIns="114975" wrap="square" tIns="57475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582738" y="889000"/>
            <a:ext cx="6059487" cy="4545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1462853" y="878417"/>
            <a:ext cx="2633509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 rot="5400000">
            <a:off x="7388755" y="-805685"/>
            <a:ext cx="14483292" cy="26335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81609" lvl="0" marL="457200" marR="0" rtl="0" algn="l">
              <a:spcBef>
                <a:spcPts val="1427"/>
              </a:spcBef>
              <a:spcAft>
                <a:spcPts val="0"/>
              </a:spcAft>
              <a:buClr>
                <a:schemeClr val="dk1"/>
              </a:buClr>
              <a:buSzPts val="7134"/>
              <a:buFont typeface="Times New Roman"/>
              <a:buChar char="•"/>
              <a:defRPr b="0" i="0" sz="71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630809" lvl="1" marL="914400" marR="0" rtl="0" algn="l">
              <a:spcBef>
                <a:spcPts val="1267"/>
              </a:spcBef>
              <a:spcAft>
                <a:spcPts val="0"/>
              </a:spcAft>
              <a:buClr>
                <a:schemeClr val="dk1"/>
              </a:buClr>
              <a:buSzPts val="6334"/>
              <a:buFont typeface="Times New Roman"/>
              <a:buChar char="–"/>
              <a:defRPr b="0" i="0" sz="6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571500" lvl="2" marL="13716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Char char="•"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503808" lvl="3" marL="18288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–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503808" lvl="4" marL="22860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503808" lvl="5" marL="27432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503808" lvl="6" marL="32004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503808" lvl="7" marL="36576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503809" lvl="8" marL="41148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 rot="5400000">
            <a:off x="15143751" y="6949311"/>
            <a:ext cx="18725092" cy="6583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 rot="5400000">
            <a:off x="1931046" y="410223"/>
            <a:ext cx="18725092" cy="1966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81609" lvl="0" marL="457200" marR="0" rtl="0" algn="l">
              <a:spcBef>
                <a:spcPts val="1427"/>
              </a:spcBef>
              <a:spcAft>
                <a:spcPts val="0"/>
              </a:spcAft>
              <a:buClr>
                <a:schemeClr val="dk1"/>
              </a:buClr>
              <a:buSzPts val="7134"/>
              <a:buFont typeface="Times New Roman"/>
              <a:buChar char="•"/>
              <a:defRPr b="0" i="0" sz="71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630809" lvl="1" marL="914400" marR="0" rtl="0" algn="l">
              <a:spcBef>
                <a:spcPts val="1267"/>
              </a:spcBef>
              <a:spcAft>
                <a:spcPts val="0"/>
              </a:spcAft>
              <a:buClr>
                <a:schemeClr val="dk1"/>
              </a:buClr>
              <a:buSzPts val="6334"/>
              <a:buFont typeface="Times New Roman"/>
              <a:buChar char="–"/>
              <a:defRPr b="0" i="0" sz="6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571500" lvl="2" marL="13716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Char char="•"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503808" lvl="3" marL="18288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–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503808" lvl="4" marL="22860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503808" lvl="5" marL="27432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503808" lvl="6" marL="32004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503808" lvl="7" marL="36576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503809" lvl="8" marL="41148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2194749" y="6817784"/>
            <a:ext cx="24871304" cy="4703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4389497" y="12435417"/>
            <a:ext cx="20481807" cy="5609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427"/>
              </a:spcBef>
              <a:spcAft>
                <a:spcPts val="0"/>
              </a:spcAft>
              <a:buClr>
                <a:schemeClr val="dk1"/>
              </a:buClr>
              <a:buSzPts val="7134"/>
              <a:buFont typeface="Times New Roman"/>
              <a:buNone/>
              <a:defRPr b="0" i="0" sz="71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1267"/>
              </a:spcBef>
              <a:spcAft>
                <a:spcPts val="0"/>
              </a:spcAft>
              <a:buClr>
                <a:schemeClr val="dk1"/>
              </a:buClr>
              <a:buSzPts val="6334"/>
              <a:buFont typeface="Times New Roman"/>
              <a:buNone/>
              <a:defRPr b="0" i="0" sz="6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None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None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None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None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None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None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1462853" y="878417"/>
            <a:ext cx="2633509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1462853" y="5120217"/>
            <a:ext cx="26335096" cy="14483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81609" lvl="0" marL="457200" marR="0" rtl="0" algn="l">
              <a:spcBef>
                <a:spcPts val="1427"/>
              </a:spcBef>
              <a:spcAft>
                <a:spcPts val="0"/>
              </a:spcAft>
              <a:buClr>
                <a:schemeClr val="dk1"/>
              </a:buClr>
              <a:buSzPts val="7134"/>
              <a:buFont typeface="Times New Roman"/>
              <a:buChar char="•"/>
              <a:defRPr b="0" i="0" sz="71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630809" lvl="1" marL="914400" marR="0" rtl="0" algn="l">
              <a:spcBef>
                <a:spcPts val="1267"/>
              </a:spcBef>
              <a:spcAft>
                <a:spcPts val="0"/>
              </a:spcAft>
              <a:buClr>
                <a:schemeClr val="dk1"/>
              </a:buClr>
              <a:buSzPts val="6334"/>
              <a:buFont typeface="Times New Roman"/>
              <a:buChar char="–"/>
              <a:defRPr b="0" i="0" sz="6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571500" lvl="2" marL="13716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Char char="•"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503808" lvl="3" marL="18288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–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503808" lvl="4" marL="22860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503808" lvl="5" marL="27432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503808" lvl="6" marL="32004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503808" lvl="7" marL="36576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503809" lvl="8" marL="4114800" marR="0" rtl="0" algn="l">
              <a:spcBef>
                <a:spcPts val="867"/>
              </a:spcBef>
              <a:spcAft>
                <a:spcPts val="0"/>
              </a:spcAft>
              <a:buClr>
                <a:schemeClr val="dk1"/>
              </a:buClr>
              <a:buSzPts val="4334"/>
              <a:buFont typeface="Times New Roman"/>
              <a:buChar char="»"/>
              <a:defRPr b="0" i="0" sz="433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2311401" y="14102293"/>
            <a:ext cx="24871304" cy="4358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2311401" y="9301692"/>
            <a:ext cx="2487130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None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Times New Roman"/>
              <a:buNone/>
              <a:defRPr b="0" i="0" sz="9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Times New Roman"/>
              <a:buNone/>
              <a:defRPr b="0" i="0" sz="9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Times New Roman"/>
              <a:buNone/>
              <a:defRPr b="0" i="0" sz="9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Times New Roman"/>
              <a:buNone/>
              <a:defRPr b="0" i="0" sz="9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Times New Roman"/>
              <a:buNone/>
              <a:defRPr b="0" i="0" sz="9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Times New Roman"/>
              <a:buNone/>
              <a:defRPr b="0" i="0" sz="9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1462853" y="878417"/>
            <a:ext cx="2633509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1462853" y="5120217"/>
            <a:ext cx="13122392" cy="14483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154" lvl="0" marL="457200" marR="0" rtl="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Times New Roman"/>
              <a:buChar char="•"/>
              <a:defRPr b="0" i="0" sz="18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3245" lvl="2" marL="13716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Char char="•"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14675556" y="5120217"/>
            <a:ext cx="13122393" cy="14483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154" lvl="0" marL="457200" marR="0" rtl="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Times New Roman"/>
              <a:buChar char="•"/>
              <a:defRPr b="0" i="0" sz="18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3245" lvl="2" marL="13716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Char char="•"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1462853" y="878417"/>
            <a:ext cx="2633509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1462852" y="4912784"/>
            <a:ext cx="12928600" cy="2046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None/>
              <a:defRPr b="1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1462852" y="6959601"/>
            <a:ext cx="12928600" cy="12643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3245" lvl="1" marL="9144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Char char="–"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6354" lvl="3" marL="18288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–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6354" lvl="4" marL="22860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»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6354" lvl="5" marL="27432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»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6354" lvl="6" marL="32004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»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6354" lvl="7" marL="36576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»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6354" lvl="8" marL="41148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»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14863704" y="4912784"/>
            <a:ext cx="12934245" cy="2046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None/>
              <a:defRPr b="1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None/>
              <a:defRPr b="1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4" type="body"/>
          </p:nvPr>
        </p:nvSpPr>
        <p:spPr>
          <a:xfrm>
            <a:off x="14863704" y="6959601"/>
            <a:ext cx="12934245" cy="12643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3245" lvl="1" marL="9144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Char char="–"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6354" lvl="3" marL="18288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–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6354" lvl="4" marL="22860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»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6354" lvl="5" marL="27432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»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6354" lvl="6" marL="32004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»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6354" lvl="7" marL="36576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»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6354" lvl="8" marL="4114800" marR="0" rtl="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Times New Roman"/>
              <a:buChar char="»"/>
              <a:defRPr b="0" i="0" sz="1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462853" y="878417"/>
            <a:ext cx="2633509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462852" y="874184"/>
            <a:ext cx="9626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3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1440349" y="874184"/>
            <a:ext cx="16357600" cy="1872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4045" lvl="0" marL="457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imes New Roman"/>
              <a:buChar char="•"/>
              <a:defRPr b="0" i="0" sz="21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7154" lvl="1" marL="914400" marR="0" rtl="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Times New Roman"/>
              <a:buChar char="–"/>
              <a:defRPr b="0" i="0" sz="18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245" lvl="3" marL="18288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Char char="–"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3245" lvl="4" marL="22860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Char char="»"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3245" lvl="5" marL="27432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Char char="»"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3245" lvl="6" marL="32004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Char char="»"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3245" lvl="7" marL="36576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Char char="»"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3245" lvl="8" marL="41148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 New Roman"/>
              <a:buChar char="»"/>
              <a:defRPr b="0" i="0" sz="13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1462852" y="4592109"/>
            <a:ext cx="9626600" cy="15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Times New Roman"/>
              <a:buNone/>
              <a:defRPr b="0" i="0" sz="9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Font typeface="Times New Roman"/>
              <a:buNone/>
              <a:defRPr b="0" i="0" sz="6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5735697" y="15361710"/>
            <a:ext cx="17556104" cy="18139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3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867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11"/>
          <p:cNvSpPr/>
          <p:nvPr>
            <p:ph idx="2" type="pic"/>
          </p:nvPr>
        </p:nvSpPr>
        <p:spPr>
          <a:xfrm>
            <a:off x="5735697" y="1961093"/>
            <a:ext cx="17556104" cy="13166725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5735697" y="17175693"/>
            <a:ext cx="17556104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Times New Roman"/>
              <a:buNone/>
              <a:defRPr b="0" i="0" sz="9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Font typeface="Times New Roman"/>
              <a:buNone/>
              <a:defRPr b="0" i="0" sz="6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2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gif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BFBFBF"/>
            </a:gs>
          </a:gsLst>
          <a:lin ang="162000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21079200" y="14012919"/>
            <a:ext cx="7832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[1]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Hinton, G., &amp; Roweis, S. (2002). Stochastic Neighbor Embedding.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Advances in Neural Information Processing Systems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15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[2] Ghosh, A., Nashaat, M., Miller, J., &amp; Quader, S. (2022). Interpretation of structural preservation in low-dimensional embeddings.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IEEE Transactions on Knowledge and Data Engineering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34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(5), 2227–2240. https://doi.org/10.1109/tkde.2020.3005878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21464251" y="4932001"/>
            <a:ext cx="70950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method shows promise as it improved the scores for SNE that focused on local structure without sacrificing </a:t>
            </a: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representation</a:t>
            </a: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global scale. Our method does not significantly improve SNE to perform better than other methods such as UMAP, but can be applied to such algorithms. 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1066800" y="422632"/>
            <a:ext cx="27127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</a:rPr>
              <a:t>Focused Stochastic Neighbor Embedding - A dimension reduction algorithm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1323201" y="2997200"/>
            <a:ext cx="26614399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</a:rPr>
              <a:t>R. Baez Ramirez</a:t>
            </a:r>
            <a:r>
              <a:rPr b="0" i="0" lang="en-US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67">
                <a:solidFill>
                  <a:schemeClr val="dk1"/>
                </a:solidFill>
              </a:rPr>
              <a:t>University of Texas at El Paso</a:t>
            </a:r>
            <a:r>
              <a:rPr b="0" i="0" lang="en-US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667">
                <a:solidFill>
                  <a:schemeClr val="dk1"/>
                </a:solidFill>
              </a:rPr>
              <a:t>T. Lee</a:t>
            </a:r>
            <a:r>
              <a:rPr b="0" i="0" lang="en-US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67">
                <a:solidFill>
                  <a:schemeClr val="dk1"/>
                </a:solidFill>
              </a:rPr>
              <a:t>New Mexico State University; S. Kumar, New Mexico State University</a:t>
            </a:r>
            <a:endParaRPr b="0" i="0" sz="2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584200" y="4241800"/>
            <a:ext cx="661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8382000" y="4622800"/>
            <a:ext cx="12547600" cy="1620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584200" y="4907950"/>
            <a:ext cx="7290300" cy="4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Dimensionality reduction algorithms reduce complexity in data; making computation cheaper, and making resulting models more interpretable.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Existing algorithms all differ in capabilities and </a:t>
            </a: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effectiveness</a:t>
            </a: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at preserving information. Complete preservation is impossible, so we focused on preserving local structure.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8737600" y="4775200"/>
            <a:ext cx="11836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A new approach to further develop dimension reduction algorithms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584200" y="9829761"/>
            <a:ext cx="719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&amp; Approach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584200" y="10617150"/>
            <a:ext cx="7534200" cy="10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method builds on the original Stochastic Neighbor Embedding by Geoffrey Hinton and Sam Roweis</a:t>
            </a:r>
            <a:r>
              <a:rPr baseline="30000"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[1]</a:t>
            </a: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where the  difference in asymmetric probabilities in the higher and low dimension space are minimized. The resulting algorithm  will focus around a list of given points of interest and will be assigned a higher weight.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484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Georgia"/>
              <a:buChar char="●"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Separate KL Convergence into terms where the summations consider different connections between points of interest.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484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Georgia"/>
              <a:buChar char="●"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a weight parameter to terms that include points of interest.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484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Georgia"/>
              <a:buChar char="●"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Rederive gradient to implement in code and begin testing.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metrics for the quality of the embeddings used are  KNN accuracy and the LAPS and GAPS metrics developed by Aindrila Ghosh, et al. </a:t>
            </a:r>
            <a:r>
              <a:rPr baseline="30000"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[2]</a:t>
            </a: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judge the local and preserved structure respectively. The metrics measure discrepancy, so lower scores means better representation.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21464251" y="4241800"/>
            <a:ext cx="687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 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21437600" y="8763000"/>
            <a:ext cx="640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Activities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21464251" y="9431375"/>
            <a:ext cx="70950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Implementing our method to other dimension reduction algorithms.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484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Georgia"/>
              <a:buChar char="●"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Streamline getting the gradient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484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Georgia"/>
              <a:buChar char="●"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on stronger algorithms such as UMAP and tSNE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the resulting algorithms on larger datasets and on different types such as audio and images.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8788350" y="17296011"/>
            <a:ext cx="117348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mentioned in the SNE paper, perplexity is the effective number of neighbors that affects the probability distribution used in the algorithm.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lower perplexity, i.e. with a lower neighbor count and greater focus on local structure, fSNE performs better than SNE. As perplexity increases, as the metric includes more of the global structure, the difference is smaller.</a:t>
            </a:r>
            <a:endParaRPr sz="2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8737600" y="13312779"/>
            <a:ext cx="11734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19" lvl="0" marL="3810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points of interests are 100 randomly sampled points from the data and are used for the LAPS scores.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19" lvl="0" marL="3810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•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average between all LAPS scores are the final scores shown above.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19" lvl="0" marL="3810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•"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LAPS metric checks for number of neighbors equal to perplexity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1464251" y="18186391"/>
            <a:ext cx="687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1464251" y="18972402"/>
            <a:ext cx="7095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work was supported by the National Science Foundation (NSF) 1950121. </a:t>
            </a:r>
            <a:r>
              <a:rPr lang="en-U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opinions, findings, and conclusions or recommendations expressed in this material are those of the author(s) and do not necessarily reflect the views of the National Science Foundation.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-101600" y="3761185"/>
            <a:ext cx="29413200" cy="150415"/>
          </a:xfrm>
          <a:prstGeom prst="rect">
            <a:avLst/>
          </a:prstGeom>
          <a:solidFill>
            <a:srgbClr val="A20310"/>
          </a:solidFill>
          <a:ln cap="flat" cmpd="sng" w="9525">
            <a:solidFill>
              <a:srgbClr val="376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II4_LOGO_EPSCoR.png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7910" y="4667433"/>
            <a:ext cx="3110965" cy="92341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8737600" y="16217025"/>
            <a:ext cx="640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320750" y="1335331"/>
            <a:ext cx="4391390" cy="137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59679" y="18369656"/>
            <a:ext cx="6604000" cy="193476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/>
          <p:nvPr/>
        </p:nvSpPr>
        <p:spPr>
          <a:xfrm>
            <a:off x="29408451" y="13312785"/>
            <a:ext cx="660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6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work is funded by the National Science Foundation (NSF) award #OIA-1757207. Any opinions, findings, and conclusions or recommendations expressed in this material are those of the author(s) and do not necessarily reflect the views of the National Science Foundation.</a:t>
            </a:r>
            <a:endParaRPr sz="3600"/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45465" y="8562094"/>
            <a:ext cx="6129867" cy="463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12997" y="1701001"/>
            <a:ext cx="1835364" cy="19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88125" y="1644897"/>
            <a:ext cx="2049468" cy="206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/>
          <p:cNvPicPr preferRelativeResize="0"/>
          <p:nvPr/>
        </p:nvPicPr>
        <p:blipFill rotWithShape="1">
          <a:blip r:embed="rId9">
            <a:alphaModFix/>
          </a:blip>
          <a:srcRect b="0" l="0" r="764" t="0"/>
          <a:stretch/>
        </p:blipFill>
        <p:spPr>
          <a:xfrm>
            <a:off x="8657050" y="6098800"/>
            <a:ext cx="5682700" cy="34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39750" y="6098800"/>
            <a:ext cx="5812274" cy="349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737600" y="9587025"/>
            <a:ext cx="5602149" cy="336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339750" y="9587025"/>
            <a:ext cx="5812272" cy="33653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/>
        </p:nvSpPr>
        <p:spPr>
          <a:xfrm>
            <a:off x="21461699" y="13287869"/>
            <a:ext cx="687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2000-02-09T15:01:13Z</dcterms:created>
  <dc:creator>Graphicsland/MakeSigns.com</dc:creator>
</cp:coreProperties>
</file>