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86"/>
  </p:notesMasterIdLst>
  <p:handoutMasterIdLst>
    <p:handoutMasterId r:id="rId87"/>
  </p:handoutMasterIdLst>
  <p:sldIdLst>
    <p:sldId id="427" r:id="rId2"/>
    <p:sldId id="429" r:id="rId3"/>
    <p:sldId id="499" r:id="rId4"/>
    <p:sldId id="498" r:id="rId5"/>
    <p:sldId id="520" r:id="rId6"/>
    <p:sldId id="281" r:id="rId7"/>
    <p:sldId id="447" r:id="rId8"/>
    <p:sldId id="448" r:id="rId9"/>
    <p:sldId id="451" r:id="rId10"/>
    <p:sldId id="452" r:id="rId11"/>
    <p:sldId id="453" r:id="rId12"/>
    <p:sldId id="449" r:id="rId13"/>
    <p:sldId id="534" r:id="rId14"/>
    <p:sldId id="535" r:id="rId15"/>
    <p:sldId id="536" r:id="rId16"/>
    <p:sldId id="517" r:id="rId17"/>
    <p:sldId id="503" r:id="rId18"/>
    <p:sldId id="504" r:id="rId19"/>
    <p:sldId id="565" r:id="rId20"/>
    <p:sldId id="545" r:id="rId21"/>
    <p:sldId id="506" r:id="rId22"/>
    <p:sldId id="507" r:id="rId23"/>
    <p:sldId id="566" r:id="rId24"/>
    <p:sldId id="547" r:id="rId25"/>
    <p:sldId id="546" r:id="rId26"/>
    <p:sldId id="561" r:id="rId27"/>
    <p:sldId id="552" r:id="rId28"/>
    <p:sldId id="563" r:id="rId29"/>
    <p:sldId id="564" r:id="rId30"/>
    <p:sldId id="560" r:id="rId31"/>
    <p:sldId id="509" r:id="rId32"/>
    <p:sldId id="510" r:id="rId33"/>
    <p:sldId id="549" r:id="rId34"/>
    <p:sldId id="550" r:id="rId35"/>
    <p:sldId id="551" r:id="rId36"/>
    <p:sldId id="511" r:id="rId37"/>
    <p:sldId id="512" r:id="rId38"/>
    <p:sldId id="513" r:id="rId39"/>
    <p:sldId id="514" r:id="rId40"/>
    <p:sldId id="515" r:id="rId41"/>
    <p:sldId id="450" r:id="rId42"/>
    <p:sldId id="454" r:id="rId43"/>
    <p:sldId id="518" r:id="rId44"/>
    <p:sldId id="516" r:id="rId45"/>
    <p:sldId id="455" r:id="rId46"/>
    <p:sldId id="456" r:id="rId47"/>
    <p:sldId id="459" r:id="rId48"/>
    <p:sldId id="457" r:id="rId49"/>
    <p:sldId id="460" r:id="rId50"/>
    <p:sldId id="461" r:id="rId51"/>
    <p:sldId id="462" r:id="rId52"/>
    <p:sldId id="463" r:id="rId53"/>
    <p:sldId id="464" r:id="rId54"/>
    <p:sldId id="492" r:id="rId55"/>
    <p:sldId id="465" r:id="rId56"/>
    <p:sldId id="519" r:id="rId57"/>
    <p:sldId id="357" r:id="rId58"/>
    <p:sldId id="569" r:id="rId59"/>
    <p:sldId id="479" r:id="rId60"/>
    <p:sldId id="568" r:id="rId61"/>
    <p:sldId id="570" r:id="rId62"/>
    <p:sldId id="571" r:id="rId63"/>
    <p:sldId id="572" r:id="rId64"/>
    <p:sldId id="484" r:id="rId65"/>
    <p:sldId id="573" r:id="rId66"/>
    <p:sldId id="574" r:id="rId67"/>
    <p:sldId id="575" r:id="rId68"/>
    <p:sldId id="576" r:id="rId69"/>
    <p:sldId id="486" r:id="rId70"/>
    <p:sldId id="527" r:id="rId71"/>
    <p:sldId id="526" r:id="rId72"/>
    <p:sldId id="525" r:id="rId73"/>
    <p:sldId id="485" r:id="rId74"/>
    <p:sldId id="487" r:id="rId75"/>
    <p:sldId id="577" r:id="rId76"/>
    <p:sldId id="488" r:id="rId77"/>
    <p:sldId id="489" r:id="rId78"/>
    <p:sldId id="491" r:id="rId79"/>
    <p:sldId id="490" r:id="rId80"/>
    <p:sldId id="437" r:id="rId81"/>
    <p:sldId id="501" r:id="rId82"/>
    <p:sldId id="502" r:id="rId83"/>
    <p:sldId id="438" r:id="rId84"/>
    <p:sldId id="436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11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AD61-69FE-724C-BA2D-DAEC76DEC57C}" type="datetimeFigureOut">
              <a:rPr lang="en-US" smtClean="0"/>
              <a:t>5/21/15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0F4-0FC5-C142-9636-E56781CE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A21-05C7-5F40-803D-3C182470DD99}" type="datetimeFigureOut">
              <a:rPr lang="en-US" smtClean="0"/>
              <a:t>5/21/15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C62A-ABB0-C640-965E-2F7DDAE12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4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13B-2DC7-BC48-AA6A-EB670F913E54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8FD-604B-2443-95BC-B635C6C91E11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0E21-84E3-2E49-88CB-97F97AE4EF5C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BD4B-094C-4047-8546-855DFF20D59B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DF9-35B7-C346-AA2D-585F6A026D06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F29D-A054-FA45-B7E7-A8E28F88490E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9B4-424A-1B4C-A257-FFB7F3EE980B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E75B-5663-954A-9A55-F1F41A94015F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FE8-A1FC-8648-9362-60AA76AE5E7A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3CF-17C3-7E46-BFAA-F38A786D32E2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9B0-877D-B443-8F5E-BC31A90EF690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2AFD7-5D86-9240-89E4-547854B55051}" type="datetime4">
              <a:rPr lang="en-US" smtClean="0"/>
              <a:t>May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862" y="6454117"/>
            <a:ext cx="681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Programming basics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OVERVIEW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// </a:t>
            </a:r>
            <a:r>
              <a:rPr lang="en-US" b="0" dirty="0" smtClean="0"/>
              <a:t>This program prints a message</a:t>
            </a:r>
            <a:endParaRPr lang="en-US" b="0" dirty="0"/>
          </a:p>
          <a:p>
            <a:r>
              <a:rPr lang="en-US" b="0" dirty="0"/>
              <a:t>#include &lt;iostream&gt;</a:t>
            </a:r>
          </a:p>
          <a:p>
            <a:r>
              <a:rPr lang="en-US" b="0" dirty="0"/>
              <a:t>using namespace std;</a:t>
            </a:r>
          </a:p>
          <a:p>
            <a:r>
              <a:rPr lang="en-US" b="0" dirty="0"/>
              <a:t> </a:t>
            </a:r>
          </a:p>
          <a:p>
            <a:r>
              <a:rPr lang="en-US" b="0" dirty="0" smtClean="0"/>
              <a:t>int </a:t>
            </a:r>
            <a:r>
              <a:rPr lang="en-US" b="0" dirty="0"/>
              <a:t>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 smtClean="0"/>
              <a:t>   cout &lt;&lt; “Hello Mom\n”;</a:t>
            </a:r>
            <a:endParaRPr lang="en-US" b="0" dirty="0"/>
          </a:p>
          <a:p>
            <a:r>
              <a:rPr lang="en-US" b="0" dirty="0" smtClean="0"/>
              <a:t>   return </a:t>
            </a:r>
            <a:r>
              <a:rPr lang="en-US" b="0" dirty="0"/>
              <a:t>0 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2852"/>
            <a:ext cx="3080532" cy="9070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>
          <a:xfrm flipH="1">
            <a:off x="3537732" y="2656381"/>
            <a:ext cx="173714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4878" y="1917717"/>
            <a:ext cx="2633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instructions tell the C++ compiler that we want to use the standard C++ input output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6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// </a:t>
            </a:r>
            <a:r>
              <a:rPr lang="en-US" b="0" dirty="0" smtClean="0"/>
              <a:t>This program prints a message</a:t>
            </a:r>
            <a:endParaRPr lang="en-US" b="0" dirty="0"/>
          </a:p>
          <a:p>
            <a:r>
              <a:rPr lang="en-US" b="0" dirty="0"/>
              <a:t>#include &lt;iostream&gt;</a:t>
            </a:r>
          </a:p>
          <a:p>
            <a:r>
              <a:rPr lang="en-US" b="0" dirty="0"/>
              <a:t>using namespace std;</a:t>
            </a:r>
          </a:p>
          <a:p>
            <a:r>
              <a:rPr lang="en-US" b="0" dirty="0"/>
              <a:t> </a:t>
            </a:r>
          </a:p>
          <a:p>
            <a:r>
              <a:rPr lang="en-US" b="0" dirty="0" smtClean="0"/>
              <a:t>int </a:t>
            </a:r>
            <a:r>
              <a:rPr lang="en-US" b="0" dirty="0"/>
              <a:t>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 smtClean="0"/>
              <a:t>   cout &lt;&lt; “Hello Mom\n”;</a:t>
            </a:r>
            <a:endParaRPr lang="en-US" b="0" dirty="0"/>
          </a:p>
          <a:p>
            <a:r>
              <a:rPr lang="en-US" b="0" dirty="0" smtClean="0"/>
              <a:t>   return </a:t>
            </a:r>
            <a:r>
              <a:rPr lang="en-US" b="0" dirty="0"/>
              <a:t>0 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395044"/>
            <a:ext cx="3080532" cy="23712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3537732" y="2379382"/>
            <a:ext cx="1737146" cy="101566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4878" y="1917717"/>
            <a:ext cx="300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main function where the program begins executing C++ instructions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3397614" y="4648874"/>
            <a:ext cx="167060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8216" y="4187209"/>
            <a:ext cx="300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line of code that prints the “Hello Mom” message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8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// </a:t>
            </a:r>
            <a:r>
              <a:rPr lang="en-US" b="0" dirty="0" smtClean="0"/>
              <a:t>This program prints a message</a:t>
            </a:r>
            <a:endParaRPr lang="en-US" b="0" dirty="0"/>
          </a:p>
          <a:p>
            <a:r>
              <a:rPr lang="en-US" b="0" dirty="0"/>
              <a:t>#include &lt;iostream&gt;</a:t>
            </a:r>
          </a:p>
          <a:p>
            <a:r>
              <a:rPr lang="en-US" b="0" dirty="0"/>
              <a:t>using namespace std;</a:t>
            </a:r>
          </a:p>
          <a:p>
            <a:r>
              <a:rPr lang="en-US" b="0" dirty="0"/>
              <a:t> </a:t>
            </a:r>
          </a:p>
          <a:p>
            <a:r>
              <a:rPr lang="en-US" b="0" dirty="0" smtClean="0"/>
              <a:t>int </a:t>
            </a:r>
            <a:r>
              <a:rPr lang="en-US" b="0" dirty="0"/>
              <a:t>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 smtClean="0"/>
              <a:t>   cout &lt;&lt; “Hello Mom\n”;</a:t>
            </a:r>
            <a:endParaRPr lang="en-US" b="0" dirty="0"/>
          </a:p>
          <a:p>
            <a:r>
              <a:rPr lang="en-US" b="0" dirty="0" smtClean="0"/>
              <a:t>   return </a:t>
            </a:r>
            <a:r>
              <a:rPr lang="en-US" b="0" dirty="0"/>
              <a:t>0 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2019" y="4794444"/>
            <a:ext cx="1373626" cy="4535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8" idx="1"/>
            <a:endCxn id="6" idx="3"/>
          </p:cNvCxnSpPr>
          <p:nvPr/>
        </p:nvCxnSpPr>
        <p:spPr>
          <a:xfrm flipH="1">
            <a:off x="1995645" y="5021209"/>
            <a:ext cx="269676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2411" y="4421044"/>
            <a:ext cx="263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C++ command ends the program, so it should be the last line in the main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5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run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62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Step 1 – Type your C++ program using a text editor and save as a file on disk</a:t>
            </a:r>
          </a:p>
          <a:p>
            <a:pPr marL="800100" lvl="1" indent="-342900"/>
            <a:r>
              <a:rPr lang="en-US" dirty="0" smtClean="0"/>
              <a:t>% gedit hello.cpp</a:t>
            </a:r>
          </a:p>
          <a:p>
            <a:pPr marL="800100" lvl="1" indent="-342900"/>
            <a:r>
              <a:rPr lang="en-US" dirty="0" smtClean="0"/>
              <a:t>% represents the Linux command prompt </a:t>
            </a:r>
          </a:p>
          <a:p>
            <a:pPr marL="800100" lvl="1" indent="-342900"/>
            <a:r>
              <a:rPr lang="en-US" dirty="0" smtClean="0"/>
              <a:t>hello.cpp is a human-readable file with your C++ program</a:t>
            </a:r>
          </a:p>
          <a:p>
            <a:pPr marL="800100" lvl="1" indent="-342900"/>
            <a:r>
              <a:rPr lang="en-US" dirty="0"/>
              <a:t>hello.cpp is </a:t>
            </a:r>
            <a:r>
              <a:rPr lang="en-US" dirty="0" smtClean="0"/>
              <a:t>called your “source code” file</a:t>
            </a:r>
          </a:p>
          <a:p>
            <a:pPr marL="800100" lvl="1" indent="-342900"/>
            <a:r>
              <a:rPr lang="en-US" dirty="0" smtClean="0"/>
              <a:t>the filename for C++ code must end in .cpp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3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run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62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Step 2 – Translate your source code into machine code using a C++ compiler</a:t>
            </a:r>
          </a:p>
          <a:p>
            <a:pPr marL="800100" lvl="1" indent="-342900"/>
            <a:r>
              <a:rPr lang="en-US" dirty="0"/>
              <a:t>% </a:t>
            </a:r>
            <a:r>
              <a:rPr lang="en-US" dirty="0" smtClean="0"/>
              <a:t>g++ -Wall hello.cpp –o hello</a:t>
            </a:r>
          </a:p>
          <a:p>
            <a:pPr marL="800100" lvl="1" indent="-342900"/>
            <a:r>
              <a:rPr lang="en-US" dirty="0" smtClean="0"/>
              <a:t>g++: the name of the C++ compiler</a:t>
            </a:r>
          </a:p>
          <a:p>
            <a:pPr marL="800100" lvl="1" indent="-342900"/>
            <a:r>
              <a:rPr lang="en-US" dirty="0" smtClean="0"/>
              <a:t>-Wall:  parameter to compiler to turn all warnings on</a:t>
            </a:r>
          </a:p>
          <a:p>
            <a:pPr marL="800100" lvl="1" indent="-342900"/>
            <a:r>
              <a:rPr lang="en-US" dirty="0" smtClean="0"/>
              <a:t>hello.cpp:  the name of the source code file</a:t>
            </a:r>
          </a:p>
          <a:p>
            <a:pPr marL="800100" lvl="1" indent="-342900"/>
            <a:r>
              <a:rPr lang="en-US" dirty="0" smtClean="0"/>
              <a:t>-o hello:  the name of the output machine code file</a:t>
            </a:r>
          </a:p>
          <a:p>
            <a:pPr marL="800100" lvl="1" indent="-342900"/>
            <a:r>
              <a:rPr lang="en-US" dirty="0" smtClean="0"/>
              <a:t>hello is called the “executable file”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run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62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Step 3 – Execute your program from the </a:t>
            </a:r>
            <a:r>
              <a:rPr lang="en-US" dirty="0"/>
              <a:t>L</a:t>
            </a:r>
            <a:r>
              <a:rPr lang="en-US" dirty="0" smtClean="0"/>
              <a:t>inux command</a:t>
            </a:r>
          </a:p>
          <a:p>
            <a:pPr marL="800100" lvl="1" indent="-342900"/>
            <a:r>
              <a:rPr lang="en-US" dirty="0" smtClean="0"/>
              <a:t>% ./hello</a:t>
            </a:r>
          </a:p>
          <a:p>
            <a:pPr marL="800100" lvl="1" indent="-342900"/>
            <a:r>
              <a:rPr lang="en-US" dirty="0" smtClean="0"/>
              <a:t>./ is the name for the current directory</a:t>
            </a:r>
          </a:p>
          <a:p>
            <a:pPr marL="800100" lvl="1" indent="-342900"/>
            <a:r>
              <a:rPr lang="en-US" dirty="0" smtClean="0"/>
              <a:t>hello is the name of the file you want to execute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Step 4 – Examine your program output on the screen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the output is not what you expected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 your editor to modify the source code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Recompile your program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Run the program again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Repeat until program is working correctly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studied what a program is and what the basic parts of a C++ program are:</a:t>
            </a:r>
          </a:p>
          <a:p>
            <a:pPr marL="800100" lvl="1" indent="-342900"/>
            <a:r>
              <a:rPr lang="en-US" dirty="0"/>
              <a:t>C</a:t>
            </a:r>
            <a:r>
              <a:rPr lang="en-US" dirty="0" smtClean="0"/>
              <a:t>omments describing the goals of the program</a:t>
            </a:r>
          </a:p>
          <a:p>
            <a:pPr marL="800100" lvl="1" indent="-342900"/>
            <a:r>
              <a:rPr lang="en-US" dirty="0" smtClean="0"/>
              <a:t>Include statements that let us use the input/output libraries</a:t>
            </a:r>
          </a:p>
          <a:p>
            <a:pPr marL="800100" lvl="1" indent="-342900"/>
            <a:r>
              <a:rPr lang="en-US" dirty="0" smtClean="0"/>
              <a:t>The main function containing the code we want to run</a:t>
            </a:r>
          </a:p>
          <a:p>
            <a:pPr marL="800100" lvl="1" indent="-342900"/>
            <a:r>
              <a:rPr lang="en-US" dirty="0" smtClean="0"/>
              <a:t>The return statement at the end of the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9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charset="0"/>
              </a:rPr>
              <a:t>Programming basics</a:t>
            </a: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2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Program input / output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8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br>
              <a:rPr lang="en-US" dirty="0" smtClean="0"/>
            </a:br>
            <a:r>
              <a:rPr lang="en-US" dirty="0" smtClean="0"/>
              <a:t>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We need some way to get data in and out of program</a:t>
            </a:r>
          </a:p>
          <a:p>
            <a:pPr marL="800100" lvl="1" indent="-342900"/>
            <a:r>
              <a:rPr lang="en-US" dirty="0"/>
              <a:t>Input commands read </a:t>
            </a:r>
            <a:r>
              <a:rPr lang="en-US" dirty="0" smtClean="0"/>
              <a:t>values entered on the keyboard</a:t>
            </a:r>
          </a:p>
          <a:p>
            <a:pPr marL="800100" lvl="1" indent="-342900"/>
            <a:r>
              <a:rPr lang="en-US" dirty="0" smtClean="0"/>
              <a:t>Output </a:t>
            </a:r>
            <a:r>
              <a:rPr lang="en-US" dirty="0"/>
              <a:t>commands write </a:t>
            </a:r>
            <a:r>
              <a:rPr lang="en-US" dirty="0" smtClean="0"/>
              <a:t>values </a:t>
            </a:r>
            <a:r>
              <a:rPr lang="en-US" dirty="0"/>
              <a:t>onto </a:t>
            </a:r>
            <a:r>
              <a:rPr lang="en-US" dirty="0" smtClean="0"/>
              <a:t>the screen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4309" y="3457680"/>
            <a:ext cx="5888455" cy="1451890"/>
            <a:chOff x="1443823" y="4524865"/>
            <a:chExt cx="5888455" cy="1451890"/>
          </a:xfrm>
        </p:grpSpPr>
        <p:sp>
          <p:nvSpPr>
            <p:cNvPr id="7" name="Rectangle 6"/>
            <p:cNvSpPr/>
            <p:nvPr/>
          </p:nvSpPr>
          <p:spPr>
            <a:xfrm>
              <a:off x="3682148" y="4524865"/>
              <a:ext cx="1363152" cy="8324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3823" y="4527857"/>
              <a:ext cx="1363152" cy="8324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keyboard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69126" y="4524865"/>
              <a:ext cx="1363152" cy="8324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screen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45718" y="4802334"/>
              <a:ext cx="651047" cy="277468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9566" y="5367940"/>
              <a:ext cx="1184691" cy="60881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command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179332" y="4802334"/>
              <a:ext cx="651047" cy="277468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23180" y="5367940"/>
              <a:ext cx="1184691" cy="60881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 command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78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Many C++ programs have the following pattern:</a:t>
            </a:r>
          </a:p>
          <a:p>
            <a:pPr marL="800100" lvl="1" indent="-342900"/>
            <a:r>
              <a:rPr lang="en-US" dirty="0"/>
              <a:t>Print a message to the user with input instructions</a:t>
            </a:r>
          </a:p>
          <a:p>
            <a:pPr marL="800100" lvl="1" indent="-342900"/>
            <a:r>
              <a:rPr lang="en-US" dirty="0"/>
              <a:t>Read the input typed by the user</a:t>
            </a:r>
          </a:p>
          <a:p>
            <a:pPr marL="800100" lvl="1" indent="-342900"/>
            <a:r>
              <a:rPr lang="en-US" dirty="0"/>
              <a:t>Print the input values just read by program </a:t>
            </a:r>
          </a:p>
          <a:p>
            <a:pPr marL="800100" lvl="1" indent="-342900"/>
            <a:r>
              <a:rPr lang="en-US" dirty="0"/>
              <a:t>Do some calculations with the input</a:t>
            </a:r>
          </a:p>
          <a:p>
            <a:pPr marL="800100" lvl="1" indent="-342900"/>
            <a:r>
              <a:rPr lang="en-US" dirty="0"/>
              <a:t>Print the results of the calculations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Next we will go over C++ input / output commands</a:t>
            </a:r>
          </a:p>
          <a:p>
            <a:pPr marL="800100" lvl="1" indent="-342900"/>
            <a:r>
              <a:rPr lang="en-US" dirty="0"/>
              <a:t>Cin command for input</a:t>
            </a:r>
          </a:p>
          <a:p>
            <a:pPr marL="800100" lvl="1" indent="-342900"/>
            <a:r>
              <a:rPr lang="en-US" dirty="0"/>
              <a:t>Cout command for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9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What is computer programming?</a:t>
            </a:r>
          </a:p>
          <a:p>
            <a:pPr marL="800100" lvl="1" indent="-342900"/>
            <a:r>
              <a:rPr lang="en-US" dirty="0" smtClean="0"/>
              <a:t>The objective </a:t>
            </a:r>
            <a:r>
              <a:rPr lang="en-US" dirty="0"/>
              <a:t>of programming is to give </a:t>
            </a:r>
            <a:r>
              <a:rPr lang="en-US" dirty="0" smtClean="0"/>
              <a:t>the computer </a:t>
            </a:r>
            <a:r>
              <a:rPr lang="en-US" dirty="0"/>
              <a:t>detailed </a:t>
            </a:r>
            <a:r>
              <a:rPr lang="en-US" dirty="0" smtClean="0"/>
              <a:t>instructions to solve a desired problem</a:t>
            </a:r>
            <a:endParaRPr lang="en-US" dirty="0"/>
          </a:p>
          <a:p>
            <a:pPr marL="800100" lvl="1" indent="-342900"/>
            <a:r>
              <a:rPr lang="en-US" dirty="0"/>
              <a:t>Computers and programmers have to read these </a:t>
            </a:r>
            <a:r>
              <a:rPr lang="en-US" dirty="0" smtClean="0"/>
              <a:t>instructions so they have to be written unambiguously </a:t>
            </a:r>
            <a:endParaRPr lang="en-US" dirty="0"/>
          </a:p>
          <a:p>
            <a:pPr marL="800100" lvl="1" indent="-342900"/>
            <a:r>
              <a:rPr lang="en-US" dirty="0" smtClean="0"/>
              <a:t>Hundreds </a:t>
            </a:r>
            <a:r>
              <a:rPr lang="en-US" dirty="0"/>
              <a:t>of </a:t>
            </a:r>
            <a:r>
              <a:rPr lang="en-US" dirty="0" smtClean="0"/>
              <a:t>programming languages </a:t>
            </a:r>
            <a:r>
              <a:rPr lang="en-US" dirty="0"/>
              <a:t>have been invented </a:t>
            </a:r>
            <a:r>
              <a:rPr lang="en-US" dirty="0" smtClean="0"/>
              <a:t>for this purpose over </a:t>
            </a:r>
            <a:r>
              <a:rPr lang="en-US" dirty="0"/>
              <a:t>last 50 </a:t>
            </a:r>
            <a:r>
              <a:rPr lang="en-US" dirty="0" smtClean="0"/>
              <a:t>years</a:t>
            </a:r>
          </a:p>
          <a:p>
            <a:pPr marL="800100" lvl="1" indent="-342900"/>
            <a:r>
              <a:rPr lang="en-US" dirty="0" smtClean="0"/>
              <a:t>This class will use the programming language C++ because it is very powerful and widely used in industry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C++ input </a:t>
            </a:r>
            <a:r>
              <a:rPr lang="en-US" dirty="0" smtClean="0"/>
              <a:t>command is:  cin </a:t>
            </a:r>
            <a:r>
              <a:rPr lang="en-US" dirty="0"/>
              <a:t>&gt;&gt; </a:t>
            </a:r>
            <a:r>
              <a:rPr lang="en-US" dirty="0" smtClean="0"/>
              <a:t>variable;</a:t>
            </a:r>
          </a:p>
          <a:p>
            <a:pPr marL="800100" lvl="1" indent="-342900"/>
            <a:r>
              <a:rPr lang="en-US" dirty="0" smtClean="0"/>
              <a:t>The “cin” part tell the computer to read from the keyboard</a:t>
            </a:r>
          </a:p>
          <a:p>
            <a:pPr marL="800100" lvl="1" indent="-342900"/>
            <a:r>
              <a:rPr lang="en-US" dirty="0" smtClean="0"/>
              <a:t>The “&gt;&gt;” part tells the computer to read something</a:t>
            </a:r>
          </a:p>
          <a:p>
            <a:pPr marL="800100" lvl="1" indent="-342900"/>
            <a:r>
              <a:rPr lang="en-US" dirty="0" smtClean="0"/>
              <a:t>The “variable” tells the computer where to store the data</a:t>
            </a:r>
          </a:p>
          <a:p>
            <a:pPr marL="800100" lvl="1" indent="-342900"/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How is this done?</a:t>
            </a:r>
          </a:p>
          <a:p>
            <a:pPr marL="800100" lvl="1" indent="-342900"/>
            <a:r>
              <a:rPr lang="en-US" dirty="0"/>
              <a:t>First, cin will skip over spaces or return characters</a:t>
            </a:r>
          </a:p>
          <a:p>
            <a:pPr marL="800100" lvl="1" indent="-342900"/>
            <a:r>
              <a:rPr lang="en-US" dirty="0"/>
              <a:t>Then, cin will read characters from the keyboard</a:t>
            </a:r>
          </a:p>
          <a:p>
            <a:pPr marL="800100" lvl="1" indent="-342900"/>
            <a:r>
              <a:rPr lang="en-US" dirty="0"/>
              <a:t>Then, cin will convert characters to desired data type</a:t>
            </a:r>
          </a:p>
          <a:p>
            <a:pPr marL="800100" lvl="1" indent="-342900"/>
            <a:r>
              <a:rPr lang="en-US" dirty="0"/>
              <a:t>Finally, cin will store a value in the variable</a:t>
            </a:r>
          </a:p>
          <a:p>
            <a:pPr marL="800100" lvl="1" indent="-342900"/>
            <a:r>
              <a:rPr lang="en-US" dirty="0"/>
              <a:t>Read and convert steps will </a:t>
            </a:r>
            <a:r>
              <a:rPr lang="en-US" b="1" dirty="0"/>
              <a:t>vary</a:t>
            </a:r>
            <a:r>
              <a:rPr lang="en-US" dirty="0"/>
              <a:t> for different data types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Integer input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int number1;</a:t>
            </a:r>
          </a:p>
          <a:p>
            <a:pPr lvl="0"/>
            <a:r>
              <a:rPr lang="en-US" b="0" dirty="0"/>
              <a:t>	cin &gt;&gt; number1;</a:t>
            </a:r>
          </a:p>
          <a:p>
            <a:pPr lvl="0"/>
            <a:endParaRPr lang="en-US" dirty="0"/>
          </a:p>
          <a:p>
            <a:pPr marL="800100" lvl="1" indent="-342900"/>
            <a:r>
              <a:rPr lang="en-US" dirty="0" smtClean="0"/>
              <a:t>The user types in a sequence of characters “123”</a:t>
            </a:r>
            <a:endParaRPr lang="en-US" dirty="0"/>
          </a:p>
          <a:p>
            <a:pPr marL="800100" lvl="1" indent="-342900"/>
            <a:r>
              <a:rPr lang="en-US" dirty="0" smtClean="0"/>
              <a:t>The system skips over leading spaces</a:t>
            </a:r>
            <a:r>
              <a:rPr lang="en-US" dirty="0"/>
              <a:t> </a:t>
            </a:r>
            <a:r>
              <a:rPr lang="en-US" dirty="0" smtClean="0"/>
              <a:t>or carriage returns</a:t>
            </a:r>
            <a:endParaRPr lang="en-US" dirty="0"/>
          </a:p>
          <a:p>
            <a:pPr marL="800100" lvl="1" indent="-342900"/>
            <a:r>
              <a:rPr lang="en-US" dirty="0" smtClean="0"/>
              <a:t>Then the system reads all characters that are digits</a:t>
            </a:r>
          </a:p>
          <a:p>
            <a:pPr marL="800100" lvl="1" indent="-342900"/>
            <a:r>
              <a:rPr lang="en-US" dirty="0" smtClean="0"/>
              <a:t>Then the system converts “123” into an integer 123 and stores this value in the variable number1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8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Float input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float number2;</a:t>
            </a:r>
          </a:p>
          <a:p>
            <a:pPr lvl="0"/>
            <a:r>
              <a:rPr lang="en-US" b="0" dirty="0"/>
              <a:t>	cin &gt;&gt; number2;</a:t>
            </a:r>
          </a:p>
          <a:p>
            <a:pPr lvl="0"/>
            <a:endParaRPr lang="en-US" dirty="0" smtClean="0"/>
          </a:p>
          <a:p>
            <a:pPr marL="800100" lvl="1" indent="-342900"/>
            <a:r>
              <a:rPr lang="en-US" dirty="0"/>
              <a:t>The user types in a sequence of characters </a:t>
            </a:r>
            <a:r>
              <a:rPr lang="en-US" dirty="0" smtClean="0"/>
              <a:t>“3.14159”</a:t>
            </a:r>
            <a:endParaRPr lang="en-US" dirty="0"/>
          </a:p>
          <a:p>
            <a:pPr marL="800100" lvl="1" indent="-342900"/>
            <a:r>
              <a:rPr lang="en-US" dirty="0"/>
              <a:t>The system skips over leading spaces or carriage returns</a:t>
            </a:r>
          </a:p>
          <a:p>
            <a:pPr marL="800100" lvl="1" indent="-342900"/>
            <a:r>
              <a:rPr lang="en-US" dirty="0"/>
              <a:t>Then the system reads all characters that are </a:t>
            </a:r>
            <a:r>
              <a:rPr lang="en-US" dirty="0" smtClean="0"/>
              <a:t>digits then it reads the “.” then it reads more digit characters</a:t>
            </a:r>
            <a:endParaRPr lang="en-US" dirty="0"/>
          </a:p>
          <a:p>
            <a:pPr marL="800100" lvl="1" indent="-342900"/>
            <a:r>
              <a:rPr lang="en-US" dirty="0"/>
              <a:t>Then the system converts </a:t>
            </a:r>
            <a:r>
              <a:rPr lang="en-US" dirty="0" smtClean="0"/>
              <a:t>“3.14159” </a:t>
            </a:r>
            <a:r>
              <a:rPr lang="en-US" dirty="0"/>
              <a:t>into </a:t>
            </a:r>
            <a:r>
              <a:rPr lang="en-US" dirty="0" smtClean="0"/>
              <a:t>a float value 3.14159 and </a:t>
            </a:r>
            <a:r>
              <a:rPr lang="en-US" dirty="0"/>
              <a:t>stores this value in the </a:t>
            </a:r>
            <a:r>
              <a:rPr lang="en-US" dirty="0" smtClean="0"/>
              <a:t>variable number2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More on reading float variables…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user can omit the digits </a:t>
            </a:r>
            <a:r>
              <a:rPr lang="en-US" dirty="0">
                <a:solidFill>
                  <a:schemeClr val="tx2"/>
                </a:solidFill>
              </a:rPr>
              <a:t>after </a:t>
            </a:r>
            <a:r>
              <a:rPr lang="en-US" dirty="0"/>
              <a:t>the decimal point and the cin command will assume they are 0</a:t>
            </a:r>
          </a:p>
          <a:p>
            <a:pPr marL="800100" lvl="1" indent="-342900"/>
            <a:r>
              <a:rPr lang="en-US" dirty="0"/>
              <a:t>User input “42.” will be treated like “42.0”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user can omit the digits </a:t>
            </a:r>
            <a:r>
              <a:rPr lang="en-US" dirty="0">
                <a:solidFill>
                  <a:srgbClr val="D1282E"/>
                </a:solidFill>
              </a:rPr>
              <a:t>before</a:t>
            </a:r>
            <a:r>
              <a:rPr lang="en-US" dirty="0"/>
              <a:t> the decimal point and the cin command will assume they are 0</a:t>
            </a:r>
          </a:p>
          <a:p>
            <a:pPr marL="800100" lvl="1" indent="-342900"/>
            <a:r>
              <a:rPr lang="en-US" dirty="0"/>
              <a:t>User input “.125” will be treated like “0.125”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1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Character input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char ch;</a:t>
            </a:r>
          </a:p>
          <a:p>
            <a:pPr lvl="0"/>
            <a:r>
              <a:rPr lang="en-US" b="0" dirty="0"/>
              <a:t>	cin &gt;&gt; ch;</a:t>
            </a:r>
          </a:p>
          <a:p>
            <a:pPr marL="274320" lvl="1" indent="0">
              <a:buNone/>
            </a:pPr>
            <a:endParaRPr lang="en-US" dirty="0"/>
          </a:p>
          <a:p>
            <a:pPr marL="800100" lvl="1" indent="-342900"/>
            <a:r>
              <a:rPr lang="en-US" dirty="0" smtClean="0"/>
              <a:t>The user types in a single character ‘y’</a:t>
            </a:r>
            <a:endParaRPr lang="en-US" dirty="0"/>
          </a:p>
          <a:p>
            <a:pPr marL="800100" lvl="1" indent="-342900"/>
            <a:r>
              <a:rPr lang="en-US" dirty="0" smtClean="0"/>
              <a:t>The system skips over leading spaces</a:t>
            </a:r>
            <a:r>
              <a:rPr lang="en-US" dirty="0"/>
              <a:t> </a:t>
            </a:r>
            <a:r>
              <a:rPr lang="en-US" dirty="0" smtClean="0"/>
              <a:t>or carriage returns</a:t>
            </a:r>
            <a:endParaRPr lang="en-US" dirty="0"/>
          </a:p>
          <a:p>
            <a:pPr marL="800100" lvl="1" indent="-342900"/>
            <a:r>
              <a:rPr lang="en-US" dirty="0" smtClean="0"/>
              <a:t>Then the system reads a single character ‘y’</a:t>
            </a:r>
          </a:p>
          <a:p>
            <a:pPr marL="800100" lvl="1" indent="-342900"/>
            <a:r>
              <a:rPr lang="en-US" dirty="0" smtClean="0"/>
              <a:t>Then the system stores this character ‘y’ in the variable ch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String input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char str;</a:t>
            </a:r>
          </a:p>
          <a:p>
            <a:pPr lvl="0"/>
            <a:r>
              <a:rPr lang="en-US" b="0" dirty="0"/>
              <a:t>	cin &gt;&gt; str;</a:t>
            </a:r>
          </a:p>
          <a:p>
            <a:pPr marL="274320" lvl="1" indent="0">
              <a:buNone/>
            </a:pPr>
            <a:endParaRPr lang="en-US" dirty="0"/>
          </a:p>
          <a:p>
            <a:pPr marL="800100" lvl="1" indent="-342900"/>
            <a:r>
              <a:rPr lang="en-US" dirty="0" smtClean="0"/>
              <a:t>The user types in a sequence of characters “hello”</a:t>
            </a:r>
            <a:endParaRPr lang="en-US" dirty="0"/>
          </a:p>
          <a:p>
            <a:pPr marL="800100" lvl="1" indent="-342900"/>
            <a:r>
              <a:rPr lang="en-US" dirty="0" smtClean="0"/>
              <a:t>The system skips over leading spaces</a:t>
            </a:r>
            <a:r>
              <a:rPr lang="en-US" dirty="0"/>
              <a:t> </a:t>
            </a:r>
            <a:r>
              <a:rPr lang="en-US" dirty="0" smtClean="0"/>
              <a:t>or carriage returns</a:t>
            </a:r>
            <a:endParaRPr lang="en-US" dirty="0"/>
          </a:p>
          <a:p>
            <a:pPr marL="800100" lvl="1" indent="-342900"/>
            <a:r>
              <a:rPr lang="en-US" dirty="0" smtClean="0"/>
              <a:t>Then the system reads sequence of characters “hello”</a:t>
            </a:r>
          </a:p>
          <a:p>
            <a:pPr marL="800100" lvl="1" indent="-342900"/>
            <a:r>
              <a:rPr lang="en-US" dirty="0" smtClean="0"/>
              <a:t>Then the system stores this string in the variable str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2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can we read multiple values from the user?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Solution 1: Use several cin statements</a:t>
            </a:r>
          </a:p>
          <a:p>
            <a:pPr lvl="1" indent="0">
              <a:buNone/>
            </a:pPr>
            <a:r>
              <a:rPr lang="en-US" dirty="0"/>
              <a:t>int num1, num2;</a:t>
            </a:r>
          </a:p>
          <a:p>
            <a:pPr lvl="1" indent="0">
              <a:buNone/>
            </a:pPr>
            <a:r>
              <a:rPr lang="en-US" dirty="0"/>
              <a:t>cin &gt;&gt; num1;</a:t>
            </a:r>
          </a:p>
          <a:p>
            <a:pPr lvl="1" indent="0">
              <a:buNone/>
            </a:pPr>
            <a:r>
              <a:rPr lang="en-US" dirty="0"/>
              <a:t>cin &gt;&gt; num2;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Solution 2: Use a sequence of &gt;&gt; within the cin statement</a:t>
            </a:r>
          </a:p>
          <a:p>
            <a:pPr lvl="1" indent="0">
              <a:buNone/>
            </a:pPr>
            <a:r>
              <a:rPr lang="en-US" dirty="0"/>
              <a:t>float val1, val2;</a:t>
            </a:r>
          </a:p>
          <a:p>
            <a:pPr lvl="1" indent="0">
              <a:buNone/>
            </a:pPr>
            <a:r>
              <a:rPr lang="en-US" dirty="0"/>
              <a:t>cin &gt;&gt; val1 &gt;&gt; val2;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500" y="3508375"/>
            <a:ext cx="1619250" cy="6985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2571750" y="3857625"/>
            <a:ext cx="746125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7875" y="3534459"/>
            <a:ext cx="40005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value user types goes in num1</a:t>
            </a:r>
          </a:p>
          <a:p>
            <a:r>
              <a:rPr lang="en-US" dirty="0"/>
              <a:t>Second value entered goes in num2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6149" y="5359400"/>
            <a:ext cx="2371725" cy="4349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43275" y="5581650"/>
            <a:ext cx="746125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05275" y="5258484"/>
            <a:ext cx="40005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value user types goes in val1</a:t>
            </a:r>
          </a:p>
          <a:p>
            <a:r>
              <a:rPr lang="en-US" dirty="0"/>
              <a:t>Second value entered goes in val2</a:t>
            </a:r>
          </a:p>
        </p:txBody>
      </p:sp>
    </p:spTree>
    <p:extLst>
      <p:ext uri="{BB962C8B-B14F-4D97-AF65-F5344CB8AC3E}">
        <p14:creationId xmlns:p14="http://schemas.microsoft.com/office/powerpoint/2010/main" val="38641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Common input errors: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Not enough user input</a:t>
            </a:r>
          </a:p>
          <a:p>
            <a:pPr marL="800100" lvl="1" indent="-342900"/>
            <a:r>
              <a:rPr lang="en-US" dirty="0"/>
              <a:t>Cin command will cause program to stop and wait for the user to enter more data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Too much user input</a:t>
            </a:r>
          </a:p>
          <a:p>
            <a:pPr marL="800100" lvl="1" indent="-342900"/>
            <a:r>
              <a:rPr lang="en-US" dirty="0"/>
              <a:t>Cin will read only the characters it needs to assign a value to the input variable, the rest is left unread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Invalid input</a:t>
            </a:r>
          </a:p>
          <a:p>
            <a:pPr marL="800100" lvl="1" indent="-342900"/>
            <a:r>
              <a:rPr lang="en-US" dirty="0"/>
              <a:t>Cin will not read any characters, and the input variable will be unchanged by the cin command</a:t>
            </a:r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6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Examples of not enough user input: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User types nothing when input variable is a float</a:t>
            </a:r>
          </a:p>
          <a:p>
            <a:pPr marL="800100" lvl="1" indent="-342900"/>
            <a:r>
              <a:rPr lang="en-US" dirty="0"/>
              <a:t>cin &gt;&gt; val;</a:t>
            </a:r>
          </a:p>
          <a:p>
            <a:pPr marL="800100" lvl="1" indent="-342900"/>
            <a:r>
              <a:rPr lang="en-US" dirty="0"/>
              <a:t>Nothing is read and stored in the variable</a:t>
            </a:r>
          </a:p>
          <a:p>
            <a:pPr marL="800100" lvl="1" indent="-342900"/>
            <a:r>
              <a:rPr lang="en-US" dirty="0"/>
              <a:t>The program will just sit and wait for input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User types “42” when cin is expecting two integers</a:t>
            </a:r>
          </a:p>
          <a:p>
            <a:pPr marL="800100" lvl="1" indent="-342900"/>
            <a:r>
              <a:rPr lang="en-US" dirty="0"/>
              <a:t>cin &gt;&gt; num1 &gt;&gt; num2;</a:t>
            </a:r>
          </a:p>
          <a:p>
            <a:pPr marL="800100" lvl="1" indent="-342900"/>
            <a:r>
              <a:rPr lang="en-US" dirty="0"/>
              <a:t>The value 42 is stored in num1</a:t>
            </a:r>
          </a:p>
          <a:p>
            <a:pPr marL="800100" lvl="1" indent="-342900"/>
            <a:r>
              <a:rPr lang="en-US" dirty="0"/>
              <a:t>The program will just sit and wait for second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63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Examples of too much user input: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User types “hello mom” when input variable is a string</a:t>
            </a:r>
          </a:p>
          <a:p>
            <a:pPr marL="800100" lvl="1" indent="-342900"/>
            <a:r>
              <a:rPr lang="en-US" dirty="0"/>
              <a:t>cin &gt;&gt; str;</a:t>
            </a:r>
          </a:p>
          <a:p>
            <a:pPr marL="800100" lvl="1" indent="-342900"/>
            <a:r>
              <a:rPr lang="en-US" dirty="0"/>
              <a:t>The string “hello” will be read and stored in the variable</a:t>
            </a:r>
          </a:p>
          <a:p>
            <a:pPr marL="800100" lvl="1" indent="-342900"/>
            <a:r>
              <a:rPr lang="en-US" dirty="0"/>
              <a:t>The remaining input “ mom” will be unread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User types “yes” when input variable is a character</a:t>
            </a:r>
          </a:p>
          <a:p>
            <a:pPr marL="800100" lvl="1" indent="-342900"/>
            <a:r>
              <a:rPr lang="en-US" dirty="0"/>
              <a:t>cin &gt;&gt; ch;</a:t>
            </a:r>
          </a:p>
          <a:p>
            <a:pPr marL="800100" lvl="1" indent="-342900"/>
            <a:r>
              <a:rPr lang="en-US" dirty="0"/>
              <a:t>The character ‘y’ is read and stored in the variable</a:t>
            </a:r>
          </a:p>
          <a:p>
            <a:pPr marL="800100" lvl="1" indent="-342900"/>
            <a:r>
              <a:rPr lang="en-US" dirty="0"/>
              <a:t>The remaining input “es” will be unread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There </a:t>
            </a:r>
            <a:r>
              <a:rPr lang="en-US" dirty="0"/>
              <a:t>are many ways to </a:t>
            </a:r>
            <a:r>
              <a:rPr lang="en-US" dirty="0" smtClean="0"/>
              <a:t>create programs</a:t>
            </a:r>
            <a:endParaRPr lang="en-US" sz="1200" dirty="0"/>
          </a:p>
          <a:p>
            <a:pPr marL="800100" lvl="1" indent="-342900"/>
            <a:r>
              <a:rPr lang="en-US" dirty="0" smtClean="0"/>
              <a:t>Manager</a:t>
            </a:r>
            <a:r>
              <a:rPr lang="en-US" dirty="0"/>
              <a:t>:  Buy all or part of solution from someone </a:t>
            </a:r>
            <a:r>
              <a:rPr lang="en-US" dirty="0" smtClean="0"/>
              <a:t>else</a:t>
            </a:r>
          </a:p>
          <a:p>
            <a:pPr marL="800100" lvl="1" indent="-342900"/>
            <a:r>
              <a:rPr lang="en-US" dirty="0" smtClean="0"/>
              <a:t>Mimic</a:t>
            </a:r>
            <a:r>
              <a:rPr lang="en-US" dirty="0"/>
              <a:t>: Extend or improve solution to similar </a:t>
            </a:r>
            <a:r>
              <a:rPr lang="en-US" dirty="0" smtClean="0"/>
              <a:t>problem</a:t>
            </a:r>
          </a:p>
          <a:p>
            <a:pPr marL="800100" lvl="1" indent="-342900"/>
            <a:r>
              <a:rPr lang="en-US" dirty="0" smtClean="0"/>
              <a:t>Inventor</a:t>
            </a:r>
            <a:r>
              <a:rPr lang="en-US" dirty="0"/>
              <a:t>: Create new solution from </a:t>
            </a:r>
            <a:r>
              <a:rPr lang="en-US" dirty="0" smtClean="0"/>
              <a:t>scratch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become great programmers?</a:t>
            </a:r>
          </a:p>
          <a:p>
            <a:pPr marL="800100" lvl="1" indent="-342900"/>
            <a:r>
              <a:rPr lang="en-US" dirty="0" smtClean="0"/>
              <a:t>We must be part </a:t>
            </a:r>
            <a:r>
              <a:rPr lang="en-US" dirty="0"/>
              <a:t>manager, part mimic, part </a:t>
            </a:r>
            <a:r>
              <a:rPr lang="en-US" dirty="0" smtClean="0"/>
              <a:t>inventor</a:t>
            </a:r>
          </a:p>
          <a:p>
            <a:pPr marL="800100" lvl="1" indent="-342900"/>
            <a:r>
              <a:rPr lang="en-US" dirty="0" smtClean="0"/>
              <a:t>Learn programming tools by looking at libraries</a:t>
            </a:r>
          </a:p>
          <a:p>
            <a:pPr marL="800100" lvl="1" indent="-342900"/>
            <a:r>
              <a:rPr lang="en-US" dirty="0" smtClean="0"/>
              <a:t>Learn programming patterns by looking at examples</a:t>
            </a:r>
          </a:p>
          <a:p>
            <a:pPr marL="800100" lvl="1" indent="-342900"/>
            <a:r>
              <a:rPr lang="en-US" dirty="0" smtClean="0"/>
              <a:t>Learn programming skills by writing a lot of code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800100" lvl="1" indent="-342900"/>
            <a:endParaRPr lang="en-US" sz="1200" dirty="0"/>
          </a:p>
          <a:p>
            <a:pPr marL="800100" lvl="1" indent="-342900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2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Examples of invalid input: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User types “123” when input variable is a string</a:t>
            </a:r>
          </a:p>
          <a:p>
            <a:pPr marL="800100" lvl="1" indent="-342900"/>
            <a:r>
              <a:rPr lang="en-US" dirty="0"/>
              <a:t>cin &gt;&gt; str;</a:t>
            </a:r>
          </a:p>
          <a:p>
            <a:pPr marL="800100" lvl="1" indent="-342900"/>
            <a:r>
              <a:rPr lang="en-US" dirty="0"/>
              <a:t>The string “123” will be read and stored in the variable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User types “hello” when input variable is an integer</a:t>
            </a:r>
          </a:p>
          <a:p>
            <a:pPr marL="800100" lvl="1" indent="-342900"/>
            <a:r>
              <a:rPr lang="en-US" dirty="0"/>
              <a:t>cin &gt;&gt; num;</a:t>
            </a:r>
          </a:p>
          <a:p>
            <a:pPr marL="800100" lvl="1" indent="-342900"/>
            <a:r>
              <a:rPr lang="en-US" dirty="0"/>
              <a:t>There are no digits in “hello”, so cin will not read any characters, and the input variable will be set to zero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C++ </a:t>
            </a:r>
            <a:r>
              <a:rPr lang="en-US" dirty="0" smtClean="0"/>
              <a:t>output command </a:t>
            </a:r>
            <a:r>
              <a:rPr lang="en-US" dirty="0"/>
              <a:t>is:  </a:t>
            </a:r>
            <a:r>
              <a:rPr lang="en-US" dirty="0" smtClean="0"/>
              <a:t>cout &lt;&lt; variable;</a:t>
            </a:r>
            <a:endParaRPr lang="en-US" dirty="0"/>
          </a:p>
          <a:p>
            <a:pPr marL="800100" lvl="1" indent="-342900"/>
            <a:r>
              <a:rPr lang="en-US" dirty="0"/>
              <a:t>The “</a:t>
            </a:r>
            <a:r>
              <a:rPr lang="en-US" dirty="0" smtClean="0"/>
              <a:t>cout” </a:t>
            </a:r>
            <a:r>
              <a:rPr lang="en-US" dirty="0"/>
              <a:t>part tell the computer to </a:t>
            </a:r>
            <a:r>
              <a:rPr lang="en-US" dirty="0" smtClean="0"/>
              <a:t>write to the screen</a:t>
            </a:r>
            <a:endParaRPr lang="en-US" dirty="0"/>
          </a:p>
          <a:p>
            <a:pPr marL="800100" lvl="1" indent="-342900"/>
            <a:r>
              <a:rPr lang="en-US" dirty="0"/>
              <a:t>The </a:t>
            </a:r>
            <a:r>
              <a:rPr lang="en-US" dirty="0" smtClean="0"/>
              <a:t>“&lt;&lt;” </a:t>
            </a:r>
            <a:r>
              <a:rPr lang="en-US" dirty="0"/>
              <a:t>part tells the computer to </a:t>
            </a:r>
            <a:r>
              <a:rPr lang="en-US" dirty="0" smtClean="0"/>
              <a:t>write something</a:t>
            </a:r>
            <a:endParaRPr lang="en-US" dirty="0"/>
          </a:p>
          <a:p>
            <a:pPr marL="800100" lvl="1" indent="-342900"/>
            <a:r>
              <a:rPr lang="en-US" dirty="0"/>
              <a:t>The “variable” tells the computer </a:t>
            </a:r>
            <a:r>
              <a:rPr lang="en-US" dirty="0" smtClean="0"/>
              <a:t>what data to write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How is this done?</a:t>
            </a:r>
          </a:p>
          <a:p>
            <a:pPr marL="800100" lvl="1" indent="-342900"/>
            <a:r>
              <a:rPr lang="en-US" dirty="0"/>
              <a:t>First, cout will look at variable to get its value</a:t>
            </a:r>
          </a:p>
          <a:p>
            <a:pPr marL="800100" lvl="1" indent="-342900"/>
            <a:r>
              <a:rPr lang="en-US" dirty="0"/>
              <a:t>Then, cout will convert value to sequence of characters</a:t>
            </a:r>
          </a:p>
          <a:p>
            <a:pPr marL="800100" lvl="1" indent="-342900"/>
            <a:r>
              <a:rPr lang="en-US" dirty="0"/>
              <a:t>Then, cout will output these characters on the monitor</a:t>
            </a:r>
          </a:p>
          <a:p>
            <a:pPr marL="800100" lvl="1" indent="-342900"/>
            <a:r>
              <a:rPr lang="en-US" dirty="0"/>
              <a:t>The convert step will </a:t>
            </a:r>
            <a:r>
              <a:rPr lang="en-US" b="1" dirty="0"/>
              <a:t>vary</a:t>
            </a:r>
            <a:r>
              <a:rPr lang="en-US" dirty="0"/>
              <a:t> for different data types</a:t>
            </a:r>
          </a:p>
          <a:p>
            <a:pPr lvl="1" indent="0">
              <a:buNone/>
            </a:pPr>
            <a:endParaRPr lang="en-US" dirty="0" smtClean="0"/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6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Integer output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float number1 = 123;</a:t>
            </a:r>
          </a:p>
          <a:p>
            <a:pPr lvl="0"/>
            <a:r>
              <a:rPr lang="en-US" b="0" dirty="0"/>
              <a:t>	cout &lt;&lt; number1;</a:t>
            </a:r>
          </a:p>
          <a:p>
            <a:pPr lvl="0"/>
            <a:endParaRPr lang="en-US" b="0" dirty="0"/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converts the integer value of the variable 123 to a sequence of ascii characters “123”</a:t>
            </a:r>
          </a:p>
          <a:p>
            <a:pPr marL="800100" lvl="1" indent="-342900"/>
            <a:r>
              <a:rPr lang="en-US" dirty="0" smtClean="0"/>
              <a:t>The system displays the characters “123” on the screen at the current cursor position</a:t>
            </a:r>
          </a:p>
          <a:p>
            <a:pPr lvl="1" indent="0">
              <a:buNone/>
            </a:pPr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Float output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float number2 = 3.14;</a:t>
            </a:r>
          </a:p>
          <a:p>
            <a:pPr lvl="0"/>
            <a:r>
              <a:rPr lang="en-US" b="0" dirty="0"/>
              <a:t>	cout &lt;&lt; number2;</a:t>
            </a:r>
          </a:p>
          <a:p>
            <a:pPr lvl="0"/>
            <a:endParaRPr lang="en-US" b="0" dirty="0"/>
          </a:p>
          <a:p>
            <a:pPr marL="800100" lvl="1" indent="-342900"/>
            <a:r>
              <a:rPr lang="en-US" dirty="0"/>
              <a:t>The system converts the </a:t>
            </a:r>
            <a:r>
              <a:rPr lang="en-US" dirty="0" smtClean="0"/>
              <a:t>float value </a:t>
            </a:r>
            <a:r>
              <a:rPr lang="en-US" dirty="0"/>
              <a:t>of the variable </a:t>
            </a:r>
            <a:r>
              <a:rPr lang="en-US" dirty="0" smtClean="0"/>
              <a:t>3.14 to </a:t>
            </a:r>
            <a:r>
              <a:rPr lang="en-US" dirty="0"/>
              <a:t>a sequence of ascii characters </a:t>
            </a:r>
            <a:r>
              <a:rPr lang="en-US" dirty="0" smtClean="0"/>
              <a:t>“3.14”</a:t>
            </a:r>
            <a:endParaRPr lang="en-US" dirty="0"/>
          </a:p>
          <a:p>
            <a:pPr marL="800100" lvl="1" indent="-342900"/>
            <a:r>
              <a:rPr lang="en-US" dirty="0"/>
              <a:t>The system displays the characters </a:t>
            </a:r>
            <a:r>
              <a:rPr lang="en-US" dirty="0" smtClean="0"/>
              <a:t>“3.14” </a:t>
            </a:r>
            <a:r>
              <a:rPr lang="en-US" dirty="0"/>
              <a:t>on the screen at the current cursor position</a:t>
            </a:r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0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Character output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char ch = ‘y’;</a:t>
            </a:r>
          </a:p>
          <a:p>
            <a:pPr lvl="0"/>
            <a:r>
              <a:rPr lang="en-US" b="0" dirty="0"/>
              <a:t>	cout &lt;&lt; ch;</a:t>
            </a:r>
          </a:p>
          <a:p>
            <a:pPr lvl="0"/>
            <a:endParaRPr lang="en-US" b="0" dirty="0"/>
          </a:p>
          <a:p>
            <a:pPr marL="800100" lvl="1" indent="-342900"/>
            <a:r>
              <a:rPr lang="en-US" dirty="0"/>
              <a:t>No conversion to ascii character is needed since the variable is already an ascii character</a:t>
            </a:r>
          </a:p>
          <a:p>
            <a:pPr marL="800100" lvl="1" indent="-342900"/>
            <a:r>
              <a:rPr lang="en-US" dirty="0"/>
              <a:t>The system displays the character </a:t>
            </a:r>
            <a:r>
              <a:rPr lang="en-US" dirty="0" smtClean="0"/>
              <a:t>“y” </a:t>
            </a:r>
            <a:r>
              <a:rPr lang="en-US" dirty="0"/>
              <a:t>on the screen at the current cursor position</a:t>
            </a:r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String output example:</a:t>
            </a:r>
          </a:p>
          <a:p>
            <a:pPr lvl="0"/>
            <a:r>
              <a:rPr lang="en-US" dirty="0"/>
              <a:t>	</a:t>
            </a:r>
            <a:r>
              <a:rPr lang="en-US" b="0" dirty="0"/>
              <a:t>string str = “hello mom”;</a:t>
            </a:r>
          </a:p>
          <a:p>
            <a:pPr lvl="0"/>
            <a:r>
              <a:rPr lang="en-US" b="0" dirty="0"/>
              <a:t>	cout &lt;&lt; str;</a:t>
            </a:r>
          </a:p>
          <a:p>
            <a:pPr lvl="0"/>
            <a:endParaRPr lang="en-US" b="0" dirty="0"/>
          </a:p>
          <a:p>
            <a:pPr marL="800100" lvl="1" indent="-342900"/>
            <a:r>
              <a:rPr lang="en-US" dirty="0"/>
              <a:t>No conversion to ascii character is needed since the variable is already a sequence of ascii characters</a:t>
            </a:r>
          </a:p>
          <a:p>
            <a:pPr marL="800100" lvl="1" indent="-342900"/>
            <a:r>
              <a:rPr lang="en-US" dirty="0"/>
              <a:t>The system displays the character </a:t>
            </a:r>
            <a:r>
              <a:rPr lang="en-US" dirty="0" smtClean="0"/>
              <a:t>“hello mom” </a:t>
            </a:r>
            <a:r>
              <a:rPr lang="en-US" dirty="0"/>
              <a:t>on the screen at the current cursor position</a:t>
            </a:r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2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Spaces are NOT automatically written between values</a:t>
            </a:r>
          </a:p>
          <a:p>
            <a:pPr marL="800100" lvl="1" indent="-342900"/>
            <a:r>
              <a:rPr lang="en-US" dirty="0"/>
              <a:t>i</a:t>
            </a:r>
            <a:r>
              <a:rPr lang="en-US" dirty="0" smtClean="0"/>
              <a:t>nt var1=42, var2=17;</a:t>
            </a:r>
          </a:p>
          <a:p>
            <a:pPr marL="800100" lvl="1" indent="-342900"/>
            <a:r>
              <a:rPr lang="en-US" dirty="0" smtClean="0"/>
              <a:t>cout &lt;&lt; var1;</a:t>
            </a:r>
          </a:p>
          <a:p>
            <a:pPr marL="800100" lvl="1" indent="-342900"/>
            <a:r>
              <a:rPr lang="en-US" dirty="0"/>
              <a:t>cout &lt;&lt; </a:t>
            </a:r>
            <a:r>
              <a:rPr lang="en-US" dirty="0" smtClean="0"/>
              <a:t>var2;</a:t>
            </a:r>
          </a:p>
          <a:p>
            <a:pPr marL="800100" lvl="1" indent="-342900"/>
            <a:r>
              <a:rPr lang="en-US" dirty="0" smtClean="0"/>
              <a:t>This will print “4217” without spaces between values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must print the spaces between values ourselves</a:t>
            </a:r>
          </a:p>
          <a:p>
            <a:pPr marL="800100" lvl="1" indent="-342900"/>
            <a:r>
              <a:rPr lang="en-US" dirty="0"/>
              <a:t>int var1=42, var2=17;</a:t>
            </a:r>
          </a:p>
          <a:p>
            <a:pPr marL="800100" lvl="1" indent="-342900"/>
            <a:r>
              <a:rPr lang="en-US" dirty="0"/>
              <a:t>cout &lt;&lt; var1 </a:t>
            </a:r>
            <a:r>
              <a:rPr lang="en-US" dirty="0" smtClean="0"/>
              <a:t>&lt;&lt; “ ”;</a:t>
            </a:r>
            <a:endParaRPr lang="en-US" dirty="0"/>
          </a:p>
          <a:p>
            <a:pPr marL="800100" lvl="1" indent="-342900"/>
            <a:r>
              <a:rPr lang="en-US" dirty="0"/>
              <a:t>cout &lt;&lt; var2 &lt;&lt; “ ”</a:t>
            </a:r>
            <a:r>
              <a:rPr lang="en-US" dirty="0" smtClean="0"/>
              <a:t>;</a:t>
            </a:r>
          </a:p>
          <a:p>
            <a:pPr marL="800100" lvl="1" indent="-342900"/>
            <a:r>
              <a:rPr lang="en-US" dirty="0"/>
              <a:t>This will print “</a:t>
            </a:r>
            <a:r>
              <a:rPr lang="en-US" dirty="0" smtClean="0"/>
              <a:t>42 17 ” with spaces after both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4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use the reserved word “endl” to print a carriage return after data values</a:t>
            </a:r>
          </a:p>
          <a:p>
            <a:pPr marL="800100" lvl="1" indent="-342900"/>
            <a:r>
              <a:rPr lang="en-US" dirty="0"/>
              <a:t>int var1=42, var2=17;</a:t>
            </a:r>
          </a:p>
          <a:p>
            <a:pPr marL="800100" lvl="1" indent="-342900"/>
            <a:r>
              <a:rPr lang="en-US" dirty="0"/>
              <a:t>c</a:t>
            </a:r>
            <a:r>
              <a:rPr lang="en-US" dirty="0" smtClean="0"/>
              <a:t>out &lt;&lt; val1 &lt;&lt; endl;</a:t>
            </a:r>
          </a:p>
          <a:p>
            <a:pPr marL="800100" lvl="1" indent="-342900"/>
            <a:r>
              <a:rPr lang="en-US" dirty="0"/>
              <a:t>cout &lt;&lt; </a:t>
            </a:r>
            <a:r>
              <a:rPr lang="en-US" dirty="0" smtClean="0"/>
              <a:t>val2 </a:t>
            </a:r>
            <a:r>
              <a:rPr lang="en-US" dirty="0"/>
              <a:t>&lt;&lt; endl</a:t>
            </a:r>
            <a:r>
              <a:rPr lang="en-US" dirty="0" smtClean="0"/>
              <a:t>;</a:t>
            </a:r>
          </a:p>
          <a:p>
            <a:pPr marL="800100" lvl="1" indent="-342900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will print “</a:t>
            </a:r>
            <a:r>
              <a:rPr lang="en-US" dirty="0" smtClean="0"/>
              <a:t>42” on one line and “17” on the next line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also print out any of the following special characters inside a string to format our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4905"/>
              </p:ext>
            </p:extLst>
          </p:nvPr>
        </p:nvGraphicFramePr>
        <p:xfrm>
          <a:off x="1541913" y="2640603"/>
          <a:ext cx="4494835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1122"/>
                <a:gridCol w="3433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\n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Carriage</a:t>
                      </a:r>
                      <a:r>
                        <a:rPr lang="en-US" b="0" baseline="0" dirty="0" smtClean="0"/>
                        <a:t> return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 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feed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Bell sound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quote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quote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Backslash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68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b="0" dirty="0" smtClean="0"/>
              <a:t>/</a:t>
            </a:r>
            <a:r>
              <a:rPr lang="en-US" b="0" dirty="0"/>
              <a:t>/ Initialize student information</a:t>
            </a:r>
          </a:p>
          <a:p>
            <a:pPr marL="274320" lvl="1" indent="0">
              <a:buNone/>
            </a:pPr>
            <a:r>
              <a:rPr lang="en-US" b="0" dirty="0" smtClean="0"/>
              <a:t>string </a:t>
            </a:r>
            <a:r>
              <a:rPr lang="en-US" b="0" dirty="0"/>
              <a:t>first = "John";</a:t>
            </a:r>
          </a:p>
          <a:p>
            <a:pPr marL="274320" lvl="1" indent="0">
              <a:buNone/>
            </a:pPr>
            <a:r>
              <a:rPr lang="en-US" b="0" dirty="0" smtClean="0"/>
              <a:t>string </a:t>
            </a:r>
            <a:r>
              <a:rPr lang="en-US" b="0" dirty="0"/>
              <a:t>last = "Smith";</a:t>
            </a:r>
          </a:p>
          <a:p>
            <a:pPr marL="274320" lvl="1" indent="0">
              <a:buNone/>
            </a:pPr>
            <a:r>
              <a:rPr lang="en-US" b="0" dirty="0" smtClean="0"/>
              <a:t>int </a:t>
            </a:r>
            <a:r>
              <a:rPr lang="en-US" b="0" dirty="0"/>
              <a:t>age = 21;</a:t>
            </a:r>
          </a:p>
          <a:p>
            <a:pPr marL="274320" lvl="1" indent="0">
              <a:buNone/>
            </a:pPr>
            <a:r>
              <a:rPr lang="en-US" b="0" dirty="0" smtClean="0"/>
              <a:t>float </a:t>
            </a:r>
            <a:r>
              <a:rPr lang="en-US" b="0" dirty="0"/>
              <a:t>gpa = 3.14;</a:t>
            </a:r>
          </a:p>
          <a:p>
            <a:pPr marL="274320" lvl="1" indent="0">
              <a:buNone/>
            </a:pPr>
            <a:endParaRPr lang="en-US" b="0" dirty="0"/>
          </a:p>
          <a:p>
            <a:pPr marL="274320" lvl="1" indent="0">
              <a:buNone/>
            </a:pPr>
            <a:r>
              <a:rPr lang="en-US" b="0" dirty="0" smtClean="0"/>
              <a:t>/</a:t>
            </a:r>
            <a:r>
              <a:rPr lang="en-US" b="0" dirty="0"/>
              <a:t>/ Print student information</a:t>
            </a:r>
          </a:p>
          <a:p>
            <a:pPr marL="274320" lvl="1" indent="0">
              <a:buNone/>
            </a:pPr>
            <a:r>
              <a:rPr lang="en-US" b="0" dirty="0" smtClean="0"/>
              <a:t>cout </a:t>
            </a:r>
            <a:r>
              <a:rPr lang="en-US" b="0" dirty="0"/>
              <a:t>&lt;&lt; "First Name:\t" &lt;&lt; first &lt;&lt; "\n";</a:t>
            </a:r>
          </a:p>
          <a:p>
            <a:pPr marL="274320" lvl="1" indent="0">
              <a:buNone/>
            </a:pPr>
            <a:r>
              <a:rPr lang="en-US" b="0" dirty="0" smtClean="0"/>
              <a:t>cout </a:t>
            </a:r>
            <a:r>
              <a:rPr lang="en-US" b="0" dirty="0"/>
              <a:t>&lt;&lt; "Last Name:\t" &lt;&lt; last &lt;&lt; "\n";</a:t>
            </a:r>
          </a:p>
          <a:p>
            <a:pPr marL="274320" lvl="1" indent="0">
              <a:buNone/>
            </a:pPr>
            <a:r>
              <a:rPr lang="en-US" b="0" dirty="0" smtClean="0"/>
              <a:t>cout </a:t>
            </a:r>
            <a:r>
              <a:rPr lang="en-US" b="0" dirty="0"/>
              <a:t>&lt;&lt; "Age:\t\t" &lt;&lt; age &lt;&lt; "\n";</a:t>
            </a:r>
          </a:p>
          <a:p>
            <a:pPr marL="274320" lvl="1" indent="0">
              <a:buNone/>
            </a:pPr>
            <a:r>
              <a:rPr lang="en-US" b="0" dirty="0" smtClean="0"/>
              <a:t>cout </a:t>
            </a:r>
            <a:r>
              <a:rPr lang="en-US" b="0" dirty="0"/>
              <a:t>&lt;&lt; "GPA:\t\t" &lt;&lt; gpa &lt;&lt; "\</a:t>
            </a:r>
            <a:r>
              <a:rPr lang="en-US" b="0" dirty="0" smtClean="0"/>
              <a:t>n”;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53087" y="4505857"/>
            <a:ext cx="390796" cy="354119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6503" y="4511725"/>
            <a:ext cx="390796" cy="354119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3443883" y="3062607"/>
            <a:ext cx="1887956" cy="144911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1839" y="2600942"/>
            <a:ext cx="309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are printing tab and carriage return characters to make the output look nice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7" idx="0"/>
          </p:cNvCxnSpPr>
          <p:nvPr/>
        </p:nvCxnSpPr>
        <p:spPr>
          <a:xfrm flipH="1">
            <a:off x="4841901" y="3062607"/>
            <a:ext cx="489938" cy="144911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will we learn to program?</a:t>
            </a:r>
            <a:endParaRPr lang="en-US" dirty="0"/>
          </a:p>
          <a:p>
            <a:pPr marL="800100" lvl="1" indent="-342900"/>
            <a:r>
              <a:rPr lang="en-US" dirty="0"/>
              <a:t>We will learn the syntax of the language</a:t>
            </a:r>
          </a:p>
          <a:p>
            <a:pPr marL="1485900" lvl="2" indent="-342900"/>
            <a:r>
              <a:rPr lang="en-US" dirty="0"/>
              <a:t>How to write instructions</a:t>
            </a:r>
          </a:p>
          <a:p>
            <a:pPr marL="800100" lvl="1" indent="-342900"/>
            <a:r>
              <a:rPr lang="en-US" dirty="0"/>
              <a:t>We will learn semantics of the language</a:t>
            </a:r>
          </a:p>
          <a:p>
            <a:pPr marL="1485900" lvl="2" indent="-342900"/>
            <a:r>
              <a:rPr lang="en-US" dirty="0"/>
              <a:t>What the computer does with instructions</a:t>
            </a:r>
          </a:p>
          <a:p>
            <a:pPr marL="800100" lvl="1" indent="-342900"/>
            <a:r>
              <a:rPr lang="en-US" dirty="0" smtClean="0"/>
              <a:t>We will learn problem solving techniques</a:t>
            </a:r>
          </a:p>
          <a:p>
            <a:pPr marL="1485900" lvl="2" indent="-342900"/>
            <a:r>
              <a:rPr lang="en-US" dirty="0" smtClean="0"/>
              <a:t>How to break problems into smaller pieces to solve</a:t>
            </a:r>
          </a:p>
          <a:p>
            <a:pPr marL="800100" lvl="1" indent="-342900"/>
            <a:r>
              <a:rPr lang="en-US" dirty="0" smtClean="0"/>
              <a:t>We will learn how to test and evaluate programs</a:t>
            </a:r>
          </a:p>
          <a:p>
            <a:pPr marL="1485900" lvl="2" indent="-342900"/>
            <a:r>
              <a:rPr lang="en-US" dirty="0" smtClean="0"/>
              <a:t>How to find and fix bugs</a:t>
            </a:r>
          </a:p>
          <a:p>
            <a:pPr lvl="1" indent="0">
              <a:buNone/>
            </a:pPr>
            <a:endParaRPr lang="en-US" dirty="0"/>
          </a:p>
          <a:p>
            <a:pPr marL="342900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sz="1200" dirty="0"/>
          </a:p>
          <a:p>
            <a:pPr marL="800100" lvl="1" indent="-342900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program output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First Name:	John</a:t>
            </a:r>
          </a:p>
          <a:p>
            <a:pPr marL="274320" lvl="1" indent="0">
              <a:buNone/>
            </a:pPr>
            <a:r>
              <a:rPr lang="en-US" dirty="0"/>
              <a:t>Last Name:	Smith</a:t>
            </a:r>
          </a:p>
          <a:p>
            <a:pPr marL="274320" lvl="1" indent="0">
              <a:buNone/>
            </a:pPr>
            <a:r>
              <a:rPr lang="en-US" dirty="0"/>
              <a:t>Age:		21</a:t>
            </a:r>
          </a:p>
          <a:p>
            <a:pPr marL="274320" lvl="1" indent="0">
              <a:buNone/>
            </a:pPr>
            <a:r>
              <a:rPr lang="en-US" dirty="0"/>
              <a:t>GPA:		3.14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56984" y="4298270"/>
            <a:ext cx="0" cy="78150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6983" y="5079774"/>
            <a:ext cx="2320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how all output is nicely aligned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30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Comments are an essential part of all programs</a:t>
            </a:r>
          </a:p>
          <a:p>
            <a:pPr marL="800100" lvl="1" indent="-342900"/>
            <a:r>
              <a:rPr lang="en-US" dirty="0" smtClean="0"/>
              <a:t>Comments are </a:t>
            </a:r>
            <a:r>
              <a:rPr lang="en-US" dirty="0"/>
              <a:t>used to explain the design and implementation of a program</a:t>
            </a:r>
          </a:p>
          <a:p>
            <a:pPr marL="800100" lvl="1" indent="-342900"/>
            <a:r>
              <a:rPr lang="en-US" dirty="0" smtClean="0"/>
              <a:t>They are </a:t>
            </a:r>
            <a:r>
              <a:rPr lang="en-US" dirty="0"/>
              <a:t>human readable and are ignored by the compiler</a:t>
            </a:r>
          </a:p>
          <a:p>
            <a:pPr marL="800100" lvl="1" indent="-342900"/>
            <a:r>
              <a:rPr lang="en-US" dirty="0" smtClean="0"/>
              <a:t>Programmers should </a:t>
            </a:r>
            <a:r>
              <a:rPr lang="en-US" dirty="0"/>
              <a:t>write comments </a:t>
            </a:r>
            <a:r>
              <a:rPr lang="en-US" dirty="0" smtClean="0"/>
              <a:t>as the program is being written and when major changes are made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Do NOT wait “</a:t>
            </a:r>
            <a:r>
              <a:rPr lang="en-US" dirty="0"/>
              <a:t>until the program is finished</a:t>
            </a:r>
            <a:r>
              <a:rPr lang="en-US" dirty="0" smtClean="0"/>
              <a:t>” to write your comments</a:t>
            </a:r>
          </a:p>
          <a:p>
            <a:pPr marL="800100" lvl="1" indent="-342900"/>
            <a:r>
              <a:rPr lang="en-US" dirty="0" smtClean="0"/>
              <a:t>Comments are there to help you write the program</a:t>
            </a:r>
          </a:p>
          <a:p>
            <a:pPr marL="800100" lvl="1" indent="-342900"/>
            <a:r>
              <a:rPr lang="en-US" dirty="0" smtClean="0"/>
              <a:t>In real life, programs are never “finished”, there are always security updates and new features added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5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C++ supports two types of </a:t>
            </a:r>
            <a:r>
              <a:rPr lang="en-US" dirty="0" smtClean="0"/>
              <a:t>comments</a:t>
            </a:r>
          </a:p>
          <a:p>
            <a:pPr lvl="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C++ style comments are a single line long (recommended)</a:t>
            </a:r>
          </a:p>
          <a:p>
            <a:pPr lvl="1"/>
            <a:r>
              <a:rPr lang="en-US" dirty="0"/>
              <a:t>These comments start with // and go to end of the line</a:t>
            </a:r>
          </a:p>
          <a:p>
            <a:pPr marL="274320" lvl="1" indent="0">
              <a:buNone/>
            </a:pPr>
            <a:r>
              <a:rPr lang="en-US" dirty="0"/>
              <a:t>// Here is a new C++ style comment</a:t>
            </a:r>
          </a:p>
          <a:p>
            <a:pPr marL="274320" lvl="1" indent="0">
              <a:buNone/>
            </a:pPr>
            <a:r>
              <a:rPr lang="en-US" dirty="0"/>
              <a:t>// This is the second line of the comment</a:t>
            </a:r>
          </a:p>
          <a:p>
            <a:pPr marL="274320"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 style comments can span multiple lines (in older code)</a:t>
            </a:r>
          </a:p>
          <a:p>
            <a:pPr lvl="1"/>
            <a:r>
              <a:rPr lang="en-US" dirty="0"/>
              <a:t>These comments start with /* and end with *</a:t>
            </a:r>
            <a:r>
              <a:rPr lang="en-US" dirty="0" smtClean="0"/>
              <a:t>/</a:t>
            </a:r>
          </a:p>
          <a:p>
            <a:pPr marL="274320" lvl="1" indent="0">
              <a:buNone/>
            </a:pPr>
            <a:r>
              <a:rPr lang="en-US" dirty="0"/>
              <a:t>/* Here is an old </a:t>
            </a:r>
            <a:r>
              <a:rPr lang="en-US" dirty="0" smtClean="0"/>
              <a:t>C style </a:t>
            </a:r>
            <a:r>
              <a:rPr lang="en-US" dirty="0"/>
              <a:t>comment </a:t>
            </a:r>
          </a:p>
          <a:p>
            <a:pPr marL="274320" lvl="1" indent="0">
              <a:buNone/>
            </a:pPr>
            <a:r>
              <a:rPr lang="en-US" dirty="0"/>
              <a:t>   This is the second line of the comment */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2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studied the “cin” command for reading and storing information from users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also discussed the </a:t>
            </a:r>
            <a:r>
              <a:rPr lang="en-US" dirty="0"/>
              <a:t>“cout” command for </a:t>
            </a:r>
            <a:r>
              <a:rPr lang="en-US" dirty="0" smtClean="0"/>
              <a:t>writing variables and other information to the screen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</a:t>
            </a:r>
            <a:r>
              <a:rPr lang="en-US" dirty="0"/>
              <a:t>, have </a:t>
            </a:r>
            <a:r>
              <a:rPr lang="en-US" dirty="0" smtClean="0"/>
              <a:t>described how C++ comments are formed and their importance in writing clear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99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charset="0"/>
              </a:rPr>
              <a:t>Programming basics</a:t>
            </a: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3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Storing data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5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most common C++ data types are:</a:t>
            </a:r>
            <a:endParaRPr lang="en-US" sz="1200" dirty="0"/>
          </a:p>
          <a:p>
            <a:pPr lvl="1"/>
            <a:r>
              <a:rPr lang="en-US" dirty="0"/>
              <a:t>int – stores positive or negative integers (32 bit)</a:t>
            </a:r>
            <a:endParaRPr lang="en-US" sz="1200" dirty="0"/>
          </a:p>
          <a:p>
            <a:pPr lvl="1"/>
            <a:r>
              <a:rPr lang="en-US" dirty="0"/>
              <a:t>float – stores positive or negative real numbers (32 bit)</a:t>
            </a:r>
          </a:p>
          <a:p>
            <a:pPr lvl="1"/>
            <a:r>
              <a:rPr lang="en-US" dirty="0"/>
              <a:t>char – stores single character like 'A' .. 'Z'</a:t>
            </a:r>
            <a:endParaRPr lang="en-US" sz="1200" dirty="0"/>
          </a:p>
          <a:p>
            <a:pPr lvl="1"/>
            <a:r>
              <a:rPr lang="en-US" dirty="0"/>
              <a:t>string – stores sequences of characters like “hello mom”</a:t>
            </a:r>
            <a:endParaRPr lang="en-US" sz="1200" dirty="0"/>
          </a:p>
          <a:p>
            <a:pPr marL="274320" lvl="1" indent="0">
              <a:buNone/>
            </a:pPr>
            <a:endParaRPr lang="en-US" sz="120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Other C++ data types include:</a:t>
            </a:r>
            <a:endParaRPr lang="en-US" sz="1200" dirty="0"/>
          </a:p>
          <a:p>
            <a:pPr lvl="1"/>
            <a:r>
              <a:rPr lang="en-US" dirty="0"/>
              <a:t>long – stores larger integer values (64 bit)</a:t>
            </a:r>
            <a:endParaRPr lang="en-US" sz="1200" dirty="0"/>
          </a:p>
          <a:p>
            <a:pPr lvl="1"/>
            <a:r>
              <a:rPr lang="en-US" dirty="0"/>
              <a:t>double – stores larger real numbers (64 bit)</a:t>
            </a:r>
            <a:endParaRPr lang="en-US" sz="1200" dirty="0"/>
          </a:p>
          <a:p>
            <a:pPr lvl="1"/>
            <a:r>
              <a:rPr lang="en-US" dirty="0"/>
              <a:t>bool – stores Boolean values (true/false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37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We allocate space in the computer </a:t>
            </a:r>
            <a:r>
              <a:rPr lang="en-US" dirty="0" smtClean="0"/>
              <a:t>memory for </a:t>
            </a:r>
            <a:r>
              <a:rPr lang="en-US" dirty="0"/>
              <a:t>data by declaring </a:t>
            </a:r>
            <a:r>
              <a:rPr lang="en-US" dirty="0" smtClean="0"/>
              <a:t>variables in our program</a:t>
            </a:r>
          </a:p>
          <a:p>
            <a:pPr marL="800100" lvl="1" indent="-342900"/>
            <a:r>
              <a:rPr lang="en-US" dirty="0" smtClean="0"/>
              <a:t>This memory is </a:t>
            </a:r>
            <a:r>
              <a:rPr lang="en-US" b="1" dirty="0" smtClean="0"/>
              <a:t>not</a:t>
            </a:r>
            <a:r>
              <a:rPr lang="en-US" dirty="0" smtClean="0"/>
              <a:t> automatically initialized</a:t>
            </a:r>
          </a:p>
          <a:p>
            <a:pPr lvl="0"/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C++ syntax for variable declaration is: “data_type name;”</a:t>
            </a:r>
            <a:endParaRPr lang="en-US" sz="1200" dirty="0"/>
          </a:p>
          <a:p>
            <a:pPr marL="800100" lvl="1" indent="-342900"/>
            <a:r>
              <a:rPr lang="en-US" dirty="0"/>
              <a:t>data_type: This specifies what kind of data can be stored</a:t>
            </a:r>
            <a:endParaRPr lang="en-US" sz="1200" dirty="0"/>
          </a:p>
          <a:p>
            <a:pPr marL="800100" lvl="1" indent="-342900"/>
            <a:r>
              <a:rPr lang="en-US" dirty="0"/>
              <a:t>name: We refer to variables by </a:t>
            </a:r>
            <a:r>
              <a:rPr lang="en-US" dirty="0" smtClean="0"/>
              <a:t>name </a:t>
            </a:r>
            <a:r>
              <a:rPr lang="en-US" dirty="0"/>
              <a:t>to perform operations</a:t>
            </a:r>
            <a:endParaRPr lang="en-US" sz="1200" dirty="0"/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</a:t>
            </a:r>
            <a:endParaRPr lang="en-US" dirty="0"/>
          </a:p>
          <a:p>
            <a:pPr marL="274320" lvl="1" indent="0">
              <a:buNone/>
            </a:pPr>
            <a:r>
              <a:rPr lang="en-US" b="0" dirty="0"/>
              <a:t>int Age;		</a:t>
            </a:r>
            <a:r>
              <a:rPr lang="en-US" b="0" dirty="0" smtClean="0"/>
              <a:t>/</a:t>
            </a:r>
            <a:r>
              <a:rPr lang="en-US" b="0" dirty="0"/>
              <a:t>/ Can store age in years</a:t>
            </a:r>
          </a:p>
          <a:p>
            <a:pPr marL="274320" lvl="1" indent="0">
              <a:buNone/>
            </a:pPr>
            <a:r>
              <a:rPr lang="en-US" b="0" dirty="0"/>
              <a:t>float Height;		// Can store height in meters</a:t>
            </a:r>
          </a:p>
          <a:p>
            <a:pPr marL="274320" lvl="1" indent="0">
              <a:buNone/>
            </a:pPr>
            <a:r>
              <a:rPr lang="en-US" b="0" dirty="0"/>
              <a:t>char Gender;		// Can store 'M' or 'F' for gender</a:t>
            </a:r>
          </a:p>
          <a:p>
            <a:pPr marL="274320" lvl="1" indent="0">
              <a:buNone/>
            </a:pPr>
            <a:r>
              <a:rPr lang="en-US" dirty="0"/>
              <a:t>string Name;		// Can store “John” or “Susan” for name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49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Syntax rules for variable names:</a:t>
            </a:r>
          </a:p>
          <a:p>
            <a:pPr marL="800100" lvl="1" indent="-342900"/>
            <a:r>
              <a:rPr lang="en-US" dirty="0" smtClean="0"/>
              <a:t>Names </a:t>
            </a:r>
            <a:r>
              <a:rPr lang="en-US" dirty="0"/>
              <a:t>may contain upper or lower case characters</a:t>
            </a:r>
          </a:p>
          <a:p>
            <a:pPr marL="800100" lvl="1" indent="-342900"/>
            <a:r>
              <a:rPr lang="en-US" dirty="0"/>
              <a:t>Names may </a:t>
            </a:r>
            <a:r>
              <a:rPr lang="en-US" dirty="0" smtClean="0"/>
              <a:t>also contain the digits </a:t>
            </a:r>
            <a:r>
              <a:rPr lang="en-US" dirty="0"/>
              <a:t>0..9 and the underscore </a:t>
            </a:r>
            <a:r>
              <a:rPr lang="en-US" dirty="0" smtClean="0"/>
              <a:t>character, but NO other characters are allowed</a:t>
            </a:r>
            <a:endParaRPr lang="en-US" dirty="0"/>
          </a:p>
          <a:p>
            <a:pPr marL="800100" lvl="1" indent="-342900"/>
            <a:r>
              <a:rPr lang="en-US" dirty="0"/>
              <a:t>Names must start with an upper or lower case character</a:t>
            </a:r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Incorrect variable declarations</a:t>
            </a:r>
          </a:p>
          <a:p>
            <a:pPr marL="274320" lvl="1" indent="0">
              <a:buNone/>
            </a:pPr>
            <a:r>
              <a:rPr lang="en-US" dirty="0"/>
              <a:t>int float;	// Can not use reserved word ‘float’ as a name</a:t>
            </a:r>
          </a:p>
          <a:p>
            <a:pPr marL="274320" lvl="1" indent="0">
              <a:buNone/>
            </a:pPr>
            <a:r>
              <a:rPr lang="en-US" dirty="0"/>
              <a:t>float 2pi;	// Can not start the name of a variable with digit</a:t>
            </a:r>
          </a:p>
          <a:p>
            <a:pPr marL="274320" lvl="1" indent="0">
              <a:buNone/>
            </a:pPr>
            <a:r>
              <a:rPr lang="en-US" dirty="0"/>
              <a:t>int num	// Semi-colon at end of line is missing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0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Make your variable names meaningful</a:t>
            </a:r>
          </a:p>
          <a:p>
            <a:pPr marL="800100" lvl="1" indent="-342900"/>
            <a:r>
              <a:rPr lang="en-US" dirty="0"/>
              <a:t>“the_persons_middle_name” is a bit much to </a:t>
            </a:r>
            <a:r>
              <a:rPr lang="en-US" dirty="0" smtClean="0"/>
              <a:t>type</a:t>
            </a:r>
          </a:p>
          <a:p>
            <a:pPr marL="800100" lvl="1" indent="-342900"/>
            <a:r>
              <a:rPr lang="en-US" dirty="0" smtClean="0"/>
              <a:t>“n” is just to short to have any meaning</a:t>
            </a:r>
            <a:endParaRPr lang="en-US" dirty="0"/>
          </a:p>
          <a:p>
            <a:pPr marL="800100" lvl="1" indent="-342900"/>
            <a:r>
              <a:rPr lang="en-US" dirty="0" smtClean="0"/>
              <a:t>“per_mid_nme” is too cryptic</a:t>
            </a:r>
          </a:p>
          <a:p>
            <a:pPr marL="800100" lvl="1" indent="-342900"/>
            <a:r>
              <a:rPr lang="en-US" dirty="0" smtClean="0"/>
              <a:t>“middle_name” is about right</a:t>
            </a:r>
          </a:p>
          <a:p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There are several programming conventions for variables with multi</a:t>
            </a:r>
            <a:r>
              <a:rPr lang="en-US" dirty="0"/>
              <a:t>-part names</a:t>
            </a:r>
            <a:endParaRPr lang="en-US" sz="1200" dirty="0"/>
          </a:p>
          <a:p>
            <a:pPr marL="800100" lvl="1" indent="-342900"/>
            <a:r>
              <a:rPr lang="en-US" dirty="0" smtClean="0"/>
              <a:t>Use underscore characters: </a:t>
            </a:r>
            <a:r>
              <a:rPr lang="en-US" dirty="0"/>
              <a:t>“person_age”</a:t>
            </a:r>
          </a:p>
          <a:p>
            <a:pPr marL="800100" lvl="1" indent="-342900"/>
            <a:r>
              <a:rPr lang="en-US" dirty="0" smtClean="0"/>
              <a:t>Use capital letters for each part: “PersonAge</a:t>
            </a:r>
            <a:r>
              <a:rPr lang="en-US" dirty="0"/>
              <a:t>”</a:t>
            </a:r>
          </a:p>
          <a:p>
            <a:pPr marL="800100" lvl="1" indent="-342900"/>
            <a:r>
              <a:rPr lang="en-US" dirty="0" smtClean="0"/>
              <a:t>Use capital letters for all but first part: “personAge”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02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It is possible to save space in your program by declaring several variables of the same data type on one line</a:t>
            </a:r>
          </a:p>
          <a:p>
            <a:pPr marL="800100" lvl="1" indent="-342900"/>
            <a:r>
              <a:rPr lang="en-US" dirty="0" smtClean="0"/>
              <a:t>Generally these variables logically belong together </a:t>
            </a:r>
          </a:p>
          <a:p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C++ syntax for </a:t>
            </a:r>
            <a:r>
              <a:rPr lang="en-US" dirty="0" smtClean="0"/>
              <a:t>this is: “</a:t>
            </a:r>
            <a:r>
              <a:rPr lang="en-US" dirty="0"/>
              <a:t>type </a:t>
            </a:r>
            <a:r>
              <a:rPr lang="en-US" dirty="0" smtClean="0"/>
              <a:t>name1, name2, name3;”</a:t>
            </a:r>
          </a:p>
          <a:p>
            <a:pPr lvl="1" indent="0">
              <a:buNone/>
            </a:pPr>
            <a:r>
              <a:rPr lang="en-US" dirty="0"/>
              <a:t>f</a:t>
            </a:r>
            <a:r>
              <a:rPr lang="en-US" dirty="0" smtClean="0"/>
              <a:t>loat x, y, z;				// Coordinate of 3D point</a:t>
            </a:r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nt height, length, width; 		// Dimensions of a box</a:t>
            </a:r>
          </a:p>
          <a:p>
            <a:pPr lvl="1" indent="0">
              <a:buNone/>
            </a:pPr>
            <a:r>
              <a:rPr lang="en-US" dirty="0"/>
              <a:t>s</a:t>
            </a:r>
            <a:r>
              <a:rPr lang="en-US" dirty="0" smtClean="0"/>
              <a:t>tring first_name, last_name; 	// Student’s full name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8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Lesson objectives:</a:t>
            </a:r>
          </a:p>
          <a:p>
            <a:pPr lvl="1"/>
            <a:r>
              <a:rPr lang="en-US" dirty="0" smtClean="0"/>
              <a:t>Learn the structure of C++ programs</a:t>
            </a:r>
            <a:endParaRPr lang="en-US" dirty="0"/>
          </a:p>
          <a:p>
            <a:pPr lvl="1"/>
            <a:r>
              <a:rPr lang="en-US" dirty="0"/>
              <a:t>Learn </a:t>
            </a:r>
            <a:r>
              <a:rPr lang="en-US" dirty="0" smtClean="0"/>
              <a:t>how program input / output works</a:t>
            </a:r>
          </a:p>
          <a:p>
            <a:pPr lvl="1"/>
            <a:r>
              <a:rPr lang="en-US" dirty="0" smtClean="0"/>
              <a:t>Learn about C++ variables and data types</a:t>
            </a:r>
            <a:endParaRPr lang="en-US" dirty="0"/>
          </a:p>
          <a:p>
            <a:pPr lvl="1"/>
            <a:r>
              <a:rPr lang="en-US" dirty="0" smtClean="0"/>
              <a:t>Study example program using </a:t>
            </a:r>
            <a:r>
              <a:rPr lang="en-US" dirty="0"/>
              <a:t>programming basics </a:t>
            </a:r>
            <a:endParaRPr lang="en-US" dirty="0" smtClean="0"/>
          </a:p>
          <a:p>
            <a:pPr lvl="1"/>
            <a:r>
              <a:rPr lang="en-US" dirty="0" smtClean="0"/>
              <a:t>Complete </a:t>
            </a:r>
            <a:r>
              <a:rPr lang="en-US" dirty="0"/>
              <a:t>online lab on </a:t>
            </a:r>
            <a:r>
              <a:rPr lang="en-US" dirty="0" smtClean="0"/>
              <a:t>programming basics </a:t>
            </a:r>
            <a:endParaRPr lang="en-US" dirty="0"/>
          </a:p>
          <a:p>
            <a:pPr lvl="1"/>
            <a:r>
              <a:rPr lang="en-US" dirty="0"/>
              <a:t>Complete programming project </a:t>
            </a:r>
            <a:r>
              <a:rPr lang="en-US" dirty="0" smtClean="0"/>
              <a:t>on programming basics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5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It is a good programming practice to initialize all variables when they are declared</a:t>
            </a:r>
          </a:p>
          <a:p>
            <a:pPr marL="800100" lvl="1" indent="-342900"/>
            <a:r>
              <a:rPr lang="en-US" dirty="0" smtClean="0"/>
              <a:t>This way we know for sure what the variables contain</a:t>
            </a:r>
          </a:p>
          <a:p>
            <a:pPr marL="800100" lvl="1" indent="-342900"/>
            <a:r>
              <a:rPr lang="en-US" dirty="0" smtClean="0"/>
              <a:t>Otherwise, the compiler will give variables a </a:t>
            </a:r>
            <a:r>
              <a:rPr lang="en-US" b="1" dirty="0" smtClean="0"/>
              <a:t>random</a:t>
            </a:r>
            <a:r>
              <a:rPr lang="en-US" dirty="0" smtClean="0"/>
              <a:t> value</a:t>
            </a:r>
          </a:p>
          <a:p>
            <a:pPr lvl="1" indent="0">
              <a:buNone/>
            </a:pPr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The C++ syntax for this is: “data_type </a:t>
            </a:r>
            <a:r>
              <a:rPr lang="en-US" dirty="0" smtClean="0"/>
              <a:t>name = value;”</a:t>
            </a:r>
            <a:endParaRPr lang="en-US" dirty="0"/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nt Answer = 42;		// Answer to ultimate question</a:t>
            </a:r>
          </a:p>
          <a:p>
            <a:pPr lvl="1" indent="0">
              <a:buNone/>
            </a:pPr>
            <a:r>
              <a:rPr lang="en-US" dirty="0"/>
              <a:t>f</a:t>
            </a:r>
            <a:r>
              <a:rPr lang="en-US" dirty="0" smtClean="0"/>
              <a:t>loat Height = 0.0;		// Height in meters</a:t>
            </a:r>
          </a:p>
          <a:p>
            <a:pPr lvl="1" indent="0">
              <a:buNone/>
            </a:pPr>
            <a:r>
              <a:rPr lang="en-US" dirty="0"/>
              <a:t>char Gender = ‘F’;		// Gender of person</a:t>
            </a:r>
            <a:endParaRPr lang="en-US" dirty="0" smtClean="0"/>
          </a:p>
          <a:p>
            <a:pPr lvl="1" indent="0">
              <a:buNone/>
            </a:pPr>
            <a:r>
              <a:rPr lang="en-US" dirty="0"/>
              <a:t>s</a:t>
            </a:r>
            <a:r>
              <a:rPr lang="en-US" dirty="0" smtClean="0"/>
              <a:t>tring Name = “Susan”;	// Name of person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27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Constants are like variables but they never change value</a:t>
            </a:r>
          </a:p>
          <a:p>
            <a:pPr marL="800100" lvl="1" indent="-342900"/>
            <a:r>
              <a:rPr lang="en-US" dirty="0" smtClean="0"/>
              <a:t>For example, the quantity PI = 3.14159265… should remain unchanged throughout the program</a:t>
            </a:r>
          </a:p>
          <a:p>
            <a:pPr marL="800100" lvl="1" indent="-342900"/>
            <a:r>
              <a:rPr lang="en-US" dirty="0" smtClean="0"/>
              <a:t>We define constants in C++ by adding the reserved word “const” before a variable declaration</a:t>
            </a:r>
          </a:p>
          <a:p>
            <a:pPr marL="800100" lvl="1" indent="-342900"/>
            <a:r>
              <a:rPr lang="en-US" dirty="0" smtClean="0"/>
              <a:t>We must provide the </a:t>
            </a:r>
            <a:r>
              <a:rPr lang="en-US" u="sng" dirty="0"/>
              <a:t>value</a:t>
            </a:r>
            <a:r>
              <a:rPr lang="en-US" dirty="0"/>
              <a:t> of constant at declaration </a:t>
            </a:r>
            <a:r>
              <a:rPr lang="en-US" dirty="0" smtClean="0"/>
              <a:t>time</a:t>
            </a:r>
          </a:p>
          <a:p>
            <a:pPr marL="800100" lvl="1" indent="-342900"/>
            <a:r>
              <a:rPr lang="en-US" dirty="0" smtClean="0"/>
              <a:t>Constants </a:t>
            </a:r>
            <a:r>
              <a:rPr lang="en-US" dirty="0"/>
              <a:t>can be of any variable data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297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const int SILLY = 42;		// My favorite number</a:t>
            </a:r>
          </a:p>
          <a:p>
            <a:pPr marL="274320" lvl="1" indent="0">
              <a:buNone/>
            </a:pPr>
            <a:r>
              <a:rPr lang="en-US" dirty="0"/>
              <a:t>const float PI = 3.14159;	// My second favorite number</a:t>
            </a:r>
          </a:p>
          <a:p>
            <a:pPr marL="274320" lvl="1" indent="0">
              <a:buNone/>
            </a:pPr>
            <a:r>
              <a:rPr lang="en-US" dirty="0"/>
              <a:t>const char YES = 'Y';		// Example of character constant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Conventions when using constants:</a:t>
            </a:r>
          </a:p>
          <a:p>
            <a:pPr marL="800100" lvl="1" indent="-342900"/>
            <a:r>
              <a:rPr lang="en-US" dirty="0"/>
              <a:t>C</a:t>
            </a:r>
            <a:r>
              <a:rPr lang="en-US" dirty="0" smtClean="0"/>
              <a:t>onstant </a:t>
            </a:r>
            <a:r>
              <a:rPr lang="en-US" dirty="0"/>
              <a:t>names </a:t>
            </a:r>
            <a:r>
              <a:rPr lang="en-US" dirty="0" smtClean="0"/>
              <a:t>are normally written in </a:t>
            </a:r>
            <a:r>
              <a:rPr lang="en-US" dirty="0"/>
              <a:t>upper </a:t>
            </a:r>
            <a:r>
              <a:rPr lang="en-US" dirty="0" smtClean="0"/>
              <a:t>case</a:t>
            </a:r>
          </a:p>
          <a:p>
            <a:pPr marL="800100" lvl="1" indent="-342900"/>
            <a:r>
              <a:rPr lang="en-US" dirty="0" smtClean="0"/>
              <a:t>Constants are added just below the include statements in a program so they can be used by the whole program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1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operator “=” is used to assign data into a variable 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C++ syntax for assignment is: “</a:t>
            </a:r>
            <a:r>
              <a:rPr lang="en-US" dirty="0"/>
              <a:t>name = value</a:t>
            </a:r>
            <a:r>
              <a:rPr lang="en-US" dirty="0" smtClean="0"/>
              <a:t>;” </a:t>
            </a:r>
          </a:p>
          <a:p>
            <a:pPr marL="800100" lvl="1" indent="-342900"/>
            <a:r>
              <a:rPr lang="en-US" dirty="0"/>
              <a:t>n</a:t>
            </a:r>
            <a:r>
              <a:rPr lang="en-US" dirty="0" smtClean="0"/>
              <a:t>ame: the variable we wish to copy data into</a:t>
            </a:r>
          </a:p>
          <a:p>
            <a:pPr marL="800100" lvl="1" indent="-342900"/>
            <a:r>
              <a:rPr lang="en-US" dirty="0"/>
              <a:t>v</a:t>
            </a:r>
            <a:r>
              <a:rPr lang="en-US" dirty="0" smtClean="0"/>
              <a:t>alue: the data we want to store in the variable</a:t>
            </a:r>
          </a:p>
          <a:p>
            <a:pPr marL="800100" lvl="1" indent="-342900"/>
            <a:r>
              <a:rPr lang="en-US" dirty="0" smtClean="0"/>
              <a:t>Be sure to put a semicolon at end of the statement 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51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C++ will automatically convert data types if possible</a:t>
            </a:r>
          </a:p>
          <a:p>
            <a:pPr marL="800100" lvl="1" indent="-342900"/>
            <a:r>
              <a:rPr lang="en-US" dirty="0" smtClean="0"/>
              <a:t>If variable and value are same type – no conversion</a:t>
            </a:r>
          </a:p>
          <a:p>
            <a:pPr marL="800100" lvl="1" indent="-342900"/>
            <a:r>
              <a:rPr lang="en-US" dirty="0"/>
              <a:t>If variable is more accurate – no data loss will occur</a:t>
            </a:r>
          </a:p>
          <a:p>
            <a:pPr marL="800100" lvl="1" indent="-342900"/>
            <a:r>
              <a:rPr lang="en-US" dirty="0" smtClean="0"/>
              <a:t>If variable is less accurate – conversion will lose data 	(most compilers will give you a warning message)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</a:t>
            </a:r>
          </a:p>
          <a:p>
            <a:pPr lvl="1" indent="0">
              <a:buNone/>
            </a:pPr>
            <a:r>
              <a:rPr lang="en-US" dirty="0" smtClean="0"/>
              <a:t>int data1 = 42;</a:t>
            </a:r>
            <a:r>
              <a:rPr lang="en-US" dirty="0"/>
              <a:t>	</a:t>
            </a:r>
            <a:r>
              <a:rPr lang="en-US" dirty="0" smtClean="0"/>
              <a:t>// int value 42 is stored</a:t>
            </a:r>
          </a:p>
          <a:p>
            <a:pPr lvl="1" indent="0">
              <a:buNone/>
            </a:pPr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/>
              <a:t>data2 = 42;	// </a:t>
            </a:r>
            <a:r>
              <a:rPr lang="en-US" dirty="0" smtClean="0"/>
              <a:t>float value 42.0 is stored</a:t>
            </a:r>
            <a:endParaRPr lang="en-US" dirty="0"/>
          </a:p>
          <a:p>
            <a:pPr lvl="1" indent="0">
              <a:buNone/>
            </a:pPr>
            <a:r>
              <a:rPr lang="en-US" dirty="0"/>
              <a:t>int data3 = </a:t>
            </a:r>
            <a:r>
              <a:rPr lang="en-US" dirty="0" smtClean="0"/>
              <a:t>4.2</a:t>
            </a:r>
            <a:r>
              <a:rPr lang="en-US" dirty="0"/>
              <a:t>;	// int value </a:t>
            </a:r>
            <a:r>
              <a:rPr lang="en-US" dirty="0" smtClean="0"/>
              <a:t>4 </a:t>
            </a:r>
            <a:r>
              <a:rPr lang="en-US" dirty="0"/>
              <a:t>is </a:t>
            </a:r>
            <a:r>
              <a:rPr lang="en-US" dirty="0" smtClean="0"/>
              <a:t>stored (0.2 is discarded)</a:t>
            </a:r>
            <a:endParaRPr lang="en-US" dirty="0"/>
          </a:p>
          <a:p>
            <a:pPr lvl="1" indent="0">
              <a:buNone/>
            </a:pPr>
            <a:r>
              <a:rPr lang="en-US" dirty="0"/>
              <a:t>float data4 = </a:t>
            </a:r>
            <a:r>
              <a:rPr lang="en-US" dirty="0" smtClean="0"/>
              <a:t>4.2</a:t>
            </a:r>
            <a:r>
              <a:rPr lang="en-US" dirty="0"/>
              <a:t>;	// float value </a:t>
            </a:r>
            <a:r>
              <a:rPr lang="en-US" dirty="0" smtClean="0"/>
              <a:t>4.2 </a:t>
            </a:r>
            <a:r>
              <a:rPr lang="en-US" dirty="0"/>
              <a:t>is stored</a:t>
            </a:r>
          </a:p>
          <a:p>
            <a:pPr lvl="1" indent="0">
              <a:buNone/>
            </a:pPr>
            <a:r>
              <a:rPr lang="en-US" dirty="0"/>
              <a:t>Int data5 = “hello”;	// will not compile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06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int </a:t>
            </a:r>
            <a:r>
              <a:rPr lang="en-US" dirty="0" smtClean="0"/>
              <a:t>Value, Number</a:t>
            </a:r>
            <a:r>
              <a:rPr lang="en-US" dirty="0"/>
              <a:t>;</a:t>
            </a:r>
          </a:p>
          <a:p>
            <a:pPr marL="274320" lvl="1" indent="0">
              <a:buNone/>
            </a:pPr>
            <a:r>
              <a:rPr lang="en-US" dirty="0"/>
              <a:t>float Data;</a:t>
            </a:r>
          </a:p>
          <a:p>
            <a:pPr marL="274320" lvl="1" indent="0">
              <a:buNone/>
            </a:pPr>
            <a:r>
              <a:rPr lang="en-US" dirty="0"/>
              <a:t> </a:t>
            </a:r>
          </a:p>
          <a:p>
            <a:pPr marL="274320" lvl="1" indent="0">
              <a:buNone/>
            </a:pPr>
            <a:r>
              <a:rPr lang="en-US" dirty="0" smtClean="0"/>
              <a:t>Data </a:t>
            </a:r>
            <a:r>
              <a:rPr lang="en-US" dirty="0"/>
              <a:t>= 2.158;		</a:t>
            </a:r>
            <a:r>
              <a:rPr lang="en-US" dirty="0" smtClean="0"/>
              <a:t>/</a:t>
            </a:r>
            <a:r>
              <a:rPr lang="en-US" dirty="0"/>
              <a:t>/ Data variable now equals 2.158</a:t>
            </a:r>
          </a:p>
          <a:p>
            <a:pPr marL="274320" lvl="1" indent="0">
              <a:buNone/>
            </a:pPr>
            <a:r>
              <a:rPr lang="en-US" dirty="0" smtClean="0"/>
              <a:t>Value </a:t>
            </a:r>
            <a:r>
              <a:rPr lang="en-US" dirty="0"/>
              <a:t>= 17;		</a:t>
            </a:r>
            <a:r>
              <a:rPr lang="en-US" dirty="0" smtClean="0"/>
              <a:t>/</a:t>
            </a:r>
            <a:r>
              <a:rPr lang="en-US" dirty="0"/>
              <a:t>/ Value variable now equals 17</a:t>
            </a:r>
          </a:p>
          <a:p>
            <a:pPr marL="274320" lvl="1" indent="0">
              <a:buNone/>
            </a:pPr>
            <a:r>
              <a:rPr lang="en-US" dirty="0" smtClean="0"/>
              <a:t>Number </a:t>
            </a:r>
            <a:r>
              <a:rPr lang="en-US" dirty="0"/>
              <a:t>= Value;	</a:t>
            </a:r>
            <a:r>
              <a:rPr lang="en-US" dirty="0" smtClean="0"/>
              <a:t>/</a:t>
            </a:r>
            <a:r>
              <a:rPr lang="en-US" dirty="0"/>
              <a:t>/ Number variable now equals 17</a:t>
            </a:r>
          </a:p>
          <a:p>
            <a:pPr marL="274320" lvl="1" indent="0">
              <a:buNone/>
            </a:pPr>
            <a:r>
              <a:rPr lang="en-US" dirty="0" smtClean="0"/>
              <a:t>Data </a:t>
            </a:r>
            <a:r>
              <a:rPr lang="en-US" dirty="0"/>
              <a:t>= </a:t>
            </a:r>
            <a:r>
              <a:rPr lang="en-US" dirty="0" smtClean="0"/>
              <a:t>42;</a:t>
            </a:r>
            <a:r>
              <a:rPr lang="en-US" dirty="0"/>
              <a:t>		</a:t>
            </a:r>
            <a:r>
              <a:rPr lang="en-US" dirty="0" smtClean="0"/>
              <a:t>/</a:t>
            </a:r>
            <a:r>
              <a:rPr lang="en-US" dirty="0"/>
              <a:t>/ Data variable now equals 42.0</a:t>
            </a:r>
          </a:p>
          <a:p>
            <a:pPr marL="274320" lvl="1" indent="0">
              <a:buNone/>
            </a:pPr>
            <a:r>
              <a:rPr lang="en-US" dirty="0"/>
              <a:t>Number = </a:t>
            </a:r>
            <a:r>
              <a:rPr lang="en-US" dirty="0" smtClean="0"/>
              <a:t>3.14159; </a:t>
            </a: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/ Number variable now equals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4762500"/>
            <a:ext cx="2322466" cy="41334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3084466" y="5175849"/>
            <a:ext cx="1212368" cy="81660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6834" y="5530787"/>
            <a:ext cx="282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floating point value will be </a:t>
            </a:r>
            <a:r>
              <a:rPr lang="en-US" u="sng" dirty="0" smtClean="0"/>
              <a:t>truncated</a:t>
            </a:r>
            <a:r>
              <a:rPr lang="en-US" dirty="0" smtClean="0"/>
              <a:t> and the 0.14159 will be discarded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87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have studied how C++ variables are declared and to store information</a:t>
            </a:r>
          </a:p>
          <a:p>
            <a:pPr marL="800100" lvl="1" indent="-342900"/>
            <a:r>
              <a:rPr lang="en-US" dirty="0"/>
              <a:t>B</a:t>
            </a:r>
            <a:r>
              <a:rPr lang="en-US" dirty="0" smtClean="0"/>
              <a:t>asic data types of the language</a:t>
            </a:r>
          </a:p>
          <a:p>
            <a:pPr marL="800100" lvl="1" indent="-342900"/>
            <a:r>
              <a:rPr lang="en-US" dirty="0" smtClean="0"/>
              <a:t>Rules for choosing variable names</a:t>
            </a:r>
          </a:p>
          <a:p>
            <a:pPr marL="800100" lvl="1" indent="-342900"/>
            <a:r>
              <a:rPr lang="en-US" dirty="0" smtClean="0"/>
              <a:t>How to initialize variables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Next we showed how constants can be created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smtClean="0"/>
              <a:t>we described the C++ assignment statement </a:t>
            </a:r>
          </a:p>
          <a:p>
            <a:pPr marL="800100" lvl="1" indent="-342900"/>
            <a:r>
              <a:rPr lang="en-US" dirty="0" smtClean="0"/>
              <a:t>What happens if we store integer values in float variables</a:t>
            </a:r>
          </a:p>
          <a:p>
            <a:pPr marL="800100" lvl="1" indent="-342900"/>
            <a:r>
              <a:rPr lang="en-US" dirty="0" smtClean="0"/>
              <a:t>What </a:t>
            </a:r>
            <a:r>
              <a:rPr lang="en-US" dirty="0"/>
              <a:t>happens if we store float </a:t>
            </a:r>
            <a:r>
              <a:rPr lang="en-US" dirty="0" smtClean="0"/>
              <a:t>values in integer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29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charset="0"/>
              </a:rPr>
              <a:t>Programming basics</a:t>
            </a: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4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Numerical Calculations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08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Arithmetic expressions are used to perform numerical calculations using variables and arithmetic operators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Once the values of arithmetic expressions are evaluated, they can be printed out using cout, or stored in variables using the assignment operator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rules for arithmetic expressions in C++ is very similar to the rules we learn in mathematics, but there are some subtle differences we will discuss below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24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What is the syntax for arithmetic expressions?</a:t>
            </a:r>
          </a:p>
          <a:p>
            <a:pPr marL="800100" lvl="1" indent="-342900"/>
            <a:r>
              <a:rPr lang="en-US" dirty="0"/>
              <a:t>Arithmetic expressions </a:t>
            </a:r>
            <a:r>
              <a:rPr lang="en-US" dirty="0" smtClean="0"/>
              <a:t>consist of an alternating sequence of values and arithmetic operators</a:t>
            </a:r>
          </a:p>
          <a:p>
            <a:pPr marL="800100" lvl="1" indent="-342900"/>
            <a:r>
              <a:rPr lang="en-US" dirty="0" smtClean="0"/>
              <a:t>Values can be numerical literals, variables, or constants</a:t>
            </a:r>
          </a:p>
          <a:p>
            <a:pPr marL="800100" lvl="1" indent="-342900"/>
            <a:r>
              <a:rPr lang="en-US" dirty="0"/>
              <a:t>Arithmetic operators include </a:t>
            </a:r>
          </a:p>
          <a:p>
            <a:pPr lvl="2" indent="0">
              <a:buNone/>
            </a:pPr>
            <a:r>
              <a:rPr lang="en-US" dirty="0"/>
              <a:t>+	Addition </a:t>
            </a:r>
          </a:p>
          <a:p>
            <a:pPr lvl="2" indent="0">
              <a:buNone/>
            </a:pPr>
            <a:r>
              <a:rPr lang="en-US" dirty="0"/>
              <a:t>-	Subtraction </a:t>
            </a:r>
          </a:p>
          <a:p>
            <a:pPr lvl="2" indent="0">
              <a:buNone/>
            </a:pPr>
            <a:r>
              <a:rPr lang="en-US" dirty="0"/>
              <a:t>*	Multiplication </a:t>
            </a:r>
          </a:p>
          <a:p>
            <a:pPr lvl="2" indent="0">
              <a:buNone/>
            </a:pPr>
            <a:r>
              <a:rPr lang="en-US" dirty="0"/>
              <a:t>/	Division </a:t>
            </a:r>
          </a:p>
          <a:p>
            <a:pPr lvl="2" indent="0">
              <a:buNone/>
            </a:pPr>
            <a:r>
              <a:rPr lang="en-US" dirty="0"/>
              <a:t>%	Modulo (remainder after integer division)</a:t>
            </a:r>
            <a:endParaRPr lang="en-US" dirty="0" smtClean="0"/>
          </a:p>
          <a:p>
            <a:pPr marL="800100" lvl="1" indent="-342900"/>
            <a:r>
              <a:rPr lang="en-US" dirty="0"/>
              <a:t>Parentheses ( ) can be used to control the order of evaluation of sub-expressions</a:t>
            </a:r>
            <a:endParaRPr lang="en-US" dirty="0" smtClean="0"/>
          </a:p>
          <a:p>
            <a:pPr lvl="2" indent="0">
              <a:buNone/>
            </a:pPr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charset="0"/>
              </a:rPr>
              <a:t>Programming basics</a:t>
            </a: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1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What makes a program?</a:t>
            </a:r>
            <a:endParaRPr lang="en-US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Examples of </a:t>
            </a:r>
            <a:r>
              <a:rPr lang="en-US" dirty="0">
                <a:solidFill>
                  <a:srgbClr val="D1282E"/>
                </a:solidFill>
              </a:rPr>
              <a:t>valid</a:t>
            </a:r>
            <a:r>
              <a:rPr lang="en-US" dirty="0"/>
              <a:t> arithmetic expressions:</a:t>
            </a:r>
          </a:p>
          <a:p>
            <a:pPr marL="800100" lvl="1" indent="-342900"/>
            <a:r>
              <a:rPr lang="en-US" dirty="0"/>
              <a:t>7 + 2 * 5 	</a:t>
            </a:r>
          </a:p>
          <a:p>
            <a:pPr marL="800100" lvl="1" indent="-342900"/>
            <a:r>
              <a:rPr lang="en-US" dirty="0"/>
              <a:t>21 - num / 2</a:t>
            </a:r>
          </a:p>
          <a:p>
            <a:pPr marL="800100" lvl="1" indent="-342900"/>
            <a:r>
              <a:rPr lang="en-US" dirty="0"/>
              <a:t>(2 + 2 + 2) / (3 - 3 - 3)</a:t>
            </a:r>
          </a:p>
          <a:p>
            <a:r>
              <a:rPr lang="en-US" dirty="0"/>
              <a:t>	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Examples of </a:t>
            </a:r>
            <a:r>
              <a:rPr lang="en-US" dirty="0">
                <a:solidFill>
                  <a:srgbClr val="D1282E"/>
                </a:solidFill>
              </a:rPr>
              <a:t>invalid</a:t>
            </a:r>
            <a:r>
              <a:rPr lang="en-US" dirty="0"/>
              <a:t> arithmetic expressions:</a:t>
            </a:r>
          </a:p>
          <a:p>
            <a:pPr marL="800100" lvl="1" indent="-342900"/>
            <a:r>
              <a:rPr lang="en-US" dirty="0"/>
              <a:t>17 *		</a:t>
            </a:r>
            <a:r>
              <a:rPr lang="en-US" dirty="0">
                <a:sym typeface="Wingdings"/>
              </a:rPr>
              <a:t> missing value after * operator</a:t>
            </a:r>
          </a:p>
          <a:p>
            <a:pPr marL="800100" lvl="1" indent="-342900"/>
            <a:r>
              <a:rPr lang="en-US" dirty="0">
                <a:sym typeface="Wingdings"/>
              </a:rPr>
              <a:t>(num - 9 * 5	 missing closing parenthesis</a:t>
            </a:r>
          </a:p>
          <a:p>
            <a:pPr marL="800100" lvl="1" indent="-342900"/>
            <a:r>
              <a:rPr lang="en-US" dirty="0">
                <a:sym typeface="Wingdings"/>
              </a:rPr>
              <a:t>cin + 42		 cin is not a valid variable 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01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How are expressions evaluated?</a:t>
            </a:r>
          </a:p>
          <a:p>
            <a:pPr marL="800100" lvl="1" indent="-342900"/>
            <a:r>
              <a:rPr lang="en-US" dirty="0"/>
              <a:t>We follow the “natural” rules of mathematics</a:t>
            </a:r>
          </a:p>
          <a:p>
            <a:pPr marL="800100" lvl="1" indent="-342900"/>
            <a:r>
              <a:rPr lang="en-US" dirty="0"/>
              <a:t>Multiplication, division, modulo have </a:t>
            </a:r>
            <a:r>
              <a:rPr lang="en-US" dirty="0" smtClean="0"/>
              <a:t>high </a:t>
            </a:r>
            <a:r>
              <a:rPr lang="en-US" dirty="0"/>
              <a:t>precedence</a:t>
            </a:r>
          </a:p>
          <a:p>
            <a:pPr marL="800100" lvl="1" indent="-342900"/>
            <a:r>
              <a:rPr lang="en-US" dirty="0"/>
              <a:t>Addition, subtraction have </a:t>
            </a:r>
            <a:r>
              <a:rPr lang="en-US" dirty="0" smtClean="0"/>
              <a:t>low </a:t>
            </a:r>
            <a:r>
              <a:rPr lang="en-US" dirty="0"/>
              <a:t>precedence</a:t>
            </a:r>
          </a:p>
          <a:p>
            <a:pPr marL="800100" lvl="1" indent="-342900"/>
            <a:r>
              <a:rPr lang="en-US" dirty="0" smtClean="0"/>
              <a:t>The result of high </a:t>
            </a:r>
            <a:r>
              <a:rPr lang="en-US" dirty="0"/>
              <a:t>precedence operations are calculated </a:t>
            </a:r>
            <a:r>
              <a:rPr lang="en-US" dirty="0" smtClean="0"/>
              <a:t>before </a:t>
            </a:r>
            <a:r>
              <a:rPr lang="en-US" dirty="0"/>
              <a:t>low </a:t>
            </a:r>
            <a:r>
              <a:rPr lang="en-US" dirty="0" smtClean="0"/>
              <a:t>precedence operations (i.e. * before +)</a:t>
            </a:r>
            <a:endParaRPr lang="en-US" dirty="0"/>
          </a:p>
          <a:p>
            <a:pPr marL="800100" lvl="1" indent="-342900"/>
            <a:r>
              <a:rPr lang="en-US" dirty="0"/>
              <a:t>Operations </a:t>
            </a:r>
            <a:r>
              <a:rPr lang="en-US" dirty="0" smtClean="0"/>
              <a:t>in the expression are </a:t>
            </a:r>
            <a:r>
              <a:rPr lang="en-US" dirty="0"/>
              <a:t>calculated left to right at same precedence level</a:t>
            </a:r>
          </a:p>
          <a:p>
            <a:pPr marL="800100" lvl="1" indent="-342900"/>
            <a:r>
              <a:rPr lang="en-US" dirty="0"/>
              <a:t>Parenthesized expressions ( ) </a:t>
            </a:r>
            <a:r>
              <a:rPr lang="en-US" dirty="0" smtClean="0"/>
              <a:t>are </a:t>
            </a:r>
            <a:r>
              <a:rPr lang="en-US" dirty="0"/>
              <a:t>calculated </a:t>
            </a:r>
            <a:r>
              <a:rPr lang="en-US" dirty="0" smtClean="0"/>
              <a:t>first, and are evaluated from the inside 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79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Evaluation examples:</a:t>
            </a:r>
          </a:p>
          <a:p>
            <a:pPr marL="800100" lvl="1" indent="-342900"/>
            <a:r>
              <a:rPr lang="en-US" dirty="0"/>
              <a:t>7 + 2 * 5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7 + 10	 perform multiplication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17		 perform addition</a:t>
            </a:r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r>
              <a:rPr lang="en-US" dirty="0"/>
              <a:t>21 - num / 2</a:t>
            </a:r>
          </a:p>
          <a:p>
            <a:pPr lvl="1" indent="0">
              <a:buNone/>
            </a:pPr>
            <a:r>
              <a:rPr lang="en-US" dirty="0"/>
              <a:t>	= 21 - 10 / 2	</a:t>
            </a:r>
            <a:r>
              <a:rPr lang="en-US" dirty="0">
                <a:sym typeface="Wingdings"/>
              </a:rPr>
              <a:t> substitute variable value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21 - 5		 perform division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16		 perform subtraction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812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Evaluation examples:</a:t>
            </a:r>
          </a:p>
          <a:p>
            <a:pPr marL="800100" lvl="1" indent="-342900"/>
            <a:r>
              <a:rPr lang="en-US" dirty="0"/>
              <a:t>(2 + 2 + 2) / (3 - 3 - 3)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</a:t>
            </a:r>
            <a:r>
              <a:rPr lang="en-US" dirty="0"/>
              <a:t>(4 + 2) / (3 - 3 - 3)	</a:t>
            </a:r>
            <a:r>
              <a:rPr lang="en-US" dirty="0">
                <a:sym typeface="Wingdings"/>
              </a:rPr>
              <a:t> perform leftmost addition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</a:t>
            </a:r>
            <a:r>
              <a:rPr lang="en-US" dirty="0"/>
              <a:t>6 / (3 - 3 - 3)		</a:t>
            </a:r>
            <a:r>
              <a:rPr lang="en-US" dirty="0">
                <a:sym typeface="Wingdings"/>
              </a:rPr>
              <a:t> perform addition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</a:t>
            </a:r>
            <a:r>
              <a:rPr lang="en-US" dirty="0"/>
              <a:t>6 / (0 - 3)		</a:t>
            </a:r>
            <a:r>
              <a:rPr lang="en-US" dirty="0">
                <a:sym typeface="Wingdings"/>
              </a:rPr>
              <a:t> perform leftmost subtraction</a:t>
            </a:r>
            <a:endParaRPr lang="en-US" dirty="0"/>
          </a:p>
          <a:p>
            <a:pPr lvl="1" indent="0">
              <a:buNone/>
            </a:pPr>
            <a:r>
              <a:rPr lang="en-US" dirty="0">
                <a:sym typeface="Wingdings"/>
              </a:rPr>
              <a:t>	= </a:t>
            </a:r>
            <a:r>
              <a:rPr lang="en-US" dirty="0"/>
              <a:t>6 / -3			</a:t>
            </a:r>
            <a:r>
              <a:rPr lang="en-US" dirty="0">
                <a:sym typeface="Wingdings"/>
              </a:rPr>
              <a:t> perform subtraction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-2			 perform division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42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What happens if we mix data types in expressions?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C++ will look at the data types and choose the </a:t>
            </a:r>
            <a:r>
              <a:rPr lang="en-US" u="sng" dirty="0" smtClean="0"/>
              <a:t>most accurate </a:t>
            </a:r>
            <a:r>
              <a:rPr lang="en-US" dirty="0" smtClean="0"/>
              <a:t>data type for each arithmetic operation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ordering of data types from least accurate to most accurate is: char, short, int, long, float, double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dirty="0" smtClean="0"/>
              <a:t>int OP int 		</a:t>
            </a:r>
            <a:r>
              <a:rPr lang="en-US" b="0" dirty="0" smtClean="0">
                <a:sym typeface="Wingdings"/>
              </a:rPr>
              <a:t></a:t>
            </a:r>
            <a:r>
              <a:rPr lang="en-US" b="0" dirty="0" smtClean="0"/>
              <a:t> int result</a:t>
            </a:r>
          </a:p>
          <a:p>
            <a:pPr marL="342900" indent="-342900"/>
            <a:r>
              <a:rPr lang="en-US" b="0" dirty="0" smtClean="0"/>
              <a:t>		char </a:t>
            </a:r>
            <a:r>
              <a:rPr lang="en-US" b="0" dirty="0"/>
              <a:t>OP int </a:t>
            </a:r>
            <a:r>
              <a:rPr lang="en-US" b="0" dirty="0" smtClean="0"/>
              <a:t>		</a:t>
            </a:r>
            <a:r>
              <a:rPr lang="en-US" b="0" dirty="0">
                <a:sym typeface="Wingdings"/>
              </a:rPr>
              <a:t> </a:t>
            </a:r>
            <a:r>
              <a:rPr lang="en-US" b="0" dirty="0"/>
              <a:t>int </a:t>
            </a:r>
            <a:r>
              <a:rPr lang="en-US" b="0" dirty="0" smtClean="0"/>
              <a:t>result</a:t>
            </a:r>
          </a:p>
          <a:p>
            <a:pPr marL="342900" indent="-342900"/>
            <a:r>
              <a:rPr lang="en-US" b="0" dirty="0"/>
              <a:t>	</a:t>
            </a:r>
            <a:r>
              <a:rPr lang="en-US" b="0" dirty="0" smtClean="0"/>
              <a:t>	int OP float		</a:t>
            </a:r>
            <a:r>
              <a:rPr lang="en-US" b="0" dirty="0">
                <a:sym typeface="Wingdings"/>
              </a:rPr>
              <a:t> </a:t>
            </a:r>
            <a:r>
              <a:rPr lang="en-US" b="0" dirty="0" smtClean="0"/>
              <a:t>float result</a:t>
            </a:r>
          </a:p>
          <a:p>
            <a:pPr marL="342900" indent="-342900"/>
            <a:r>
              <a:rPr lang="en-US" b="0" dirty="0"/>
              <a:t>	</a:t>
            </a:r>
            <a:r>
              <a:rPr lang="en-US" b="0" dirty="0" smtClean="0"/>
              <a:t>	float OP double 		</a:t>
            </a:r>
            <a:r>
              <a:rPr lang="en-US" b="0" dirty="0">
                <a:sym typeface="Wingdings"/>
              </a:rPr>
              <a:t> </a:t>
            </a:r>
            <a:r>
              <a:rPr lang="en-US" b="0" dirty="0" smtClean="0"/>
              <a:t>double result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65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Mixed type examples:</a:t>
            </a:r>
          </a:p>
          <a:p>
            <a:pPr marL="800100" lvl="1" indent="-342900"/>
            <a:r>
              <a:rPr lang="en-US" b="0" dirty="0"/>
              <a:t>3 * 5 + 4.2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</a:t>
            </a:r>
            <a:r>
              <a:rPr lang="en-US" dirty="0"/>
              <a:t>15 + 4.2	</a:t>
            </a:r>
            <a:r>
              <a:rPr lang="en-US" dirty="0">
                <a:sym typeface="Wingdings"/>
              </a:rPr>
              <a:t> integer addition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</a:t>
            </a:r>
            <a:r>
              <a:rPr lang="en-US" dirty="0"/>
              <a:t>19.2		</a:t>
            </a:r>
            <a:r>
              <a:rPr lang="en-US" dirty="0">
                <a:sym typeface="Wingdings"/>
              </a:rPr>
              <a:t> float addition</a:t>
            </a:r>
          </a:p>
          <a:p>
            <a:pPr lvl="1" indent="0">
              <a:buNone/>
            </a:pPr>
            <a:endParaRPr lang="en-US" dirty="0">
              <a:sym typeface="Wingdings"/>
            </a:endParaRPr>
          </a:p>
          <a:p>
            <a:pPr marL="800100" lvl="1" indent="-342900"/>
            <a:r>
              <a:rPr lang="en-US" dirty="0"/>
              <a:t>(16 - num) / 4.0</a:t>
            </a:r>
          </a:p>
          <a:p>
            <a:pPr lvl="1" indent="0">
              <a:buNone/>
            </a:pPr>
            <a:r>
              <a:rPr lang="en-US" dirty="0"/>
              <a:t>	= (16 - 10) / 4.0	</a:t>
            </a:r>
            <a:r>
              <a:rPr lang="en-US" dirty="0">
                <a:sym typeface="Wingdings"/>
              </a:rPr>
              <a:t> variable substitution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/>
              <a:t>= 6 / 4.0	</a:t>
            </a:r>
            <a:r>
              <a:rPr lang="en-US" dirty="0">
                <a:sym typeface="Wingdings"/>
              </a:rPr>
              <a:t> integer subtraction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1.5		 float division</a:t>
            </a:r>
            <a:endParaRPr lang="en-US" dirty="0"/>
          </a:p>
          <a:p>
            <a:pPr lvl="1" indent="0">
              <a:buNone/>
            </a:pPr>
            <a:endParaRPr lang="en-US" dirty="0">
              <a:sym typeface="Wingdings"/>
            </a:endParaRPr>
          </a:p>
          <a:p>
            <a:pPr lvl="1" indent="0">
              <a:buNone/>
            </a:pPr>
            <a:r>
              <a:rPr lang="en-US" dirty="0">
                <a:sym typeface="Wingdings"/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820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C++ there is an important difference between float division and integer division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Float division always returns a </a:t>
            </a:r>
            <a:r>
              <a:rPr lang="en-US" u="sng" dirty="0"/>
              <a:t>float</a:t>
            </a:r>
            <a:r>
              <a:rPr lang="en-US" dirty="0"/>
              <a:t> result</a:t>
            </a:r>
          </a:p>
          <a:p>
            <a:pPr marL="800100" lvl="1" indent="-342900"/>
            <a:r>
              <a:rPr lang="en-US" dirty="0"/>
              <a:t>3.0 / 2.0 = 1.5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Integer division always returns an </a:t>
            </a:r>
            <a:r>
              <a:rPr lang="en-US" u="sng" dirty="0"/>
              <a:t>integer</a:t>
            </a:r>
            <a:r>
              <a:rPr lang="en-US" dirty="0"/>
              <a:t> result</a:t>
            </a:r>
          </a:p>
          <a:p>
            <a:pPr marL="800100" lvl="1" indent="-342900"/>
            <a:r>
              <a:rPr lang="en-US" dirty="0"/>
              <a:t>3 / 2 = 1		</a:t>
            </a:r>
            <a:r>
              <a:rPr lang="en-US" dirty="0">
                <a:sym typeface="Wingdings"/>
              </a:rPr>
              <a:t> the 0.5 is discarded !!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4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Integer division examples:</a:t>
            </a:r>
            <a:endParaRPr lang="en-US" dirty="0">
              <a:sym typeface="Wingdings"/>
            </a:endParaRPr>
          </a:p>
          <a:p>
            <a:pPr marL="800100" lvl="1" indent="-342900"/>
            <a:r>
              <a:rPr lang="en-US" dirty="0"/>
              <a:t>(16 - num) / 4</a:t>
            </a:r>
          </a:p>
          <a:p>
            <a:pPr lvl="1" indent="0">
              <a:buNone/>
            </a:pPr>
            <a:r>
              <a:rPr lang="en-US" dirty="0"/>
              <a:t>	= (16 - 10) / 4	</a:t>
            </a:r>
            <a:r>
              <a:rPr lang="en-US" dirty="0">
                <a:sym typeface="Wingdings"/>
              </a:rPr>
              <a:t> variable substitution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/>
              <a:t>= 6 / 4		</a:t>
            </a:r>
            <a:r>
              <a:rPr lang="en-US" dirty="0">
                <a:sym typeface="Wingdings"/>
              </a:rPr>
              <a:t> integer subtraction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1		 integer division (0.5 discarded)</a:t>
            </a:r>
            <a:endParaRPr lang="en-US" dirty="0"/>
          </a:p>
          <a:p>
            <a:pPr lvl="1" indent="0">
              <a:buNone/>
            </a:pPr>
            <a:endParaRPr lang="en-US" dirty="0">
              <a:sym typeface="Wingdings"/>
            </a:endParaRPr>
          </a:p>
          <a:p>
            <a:pPr marL="800100" lvl="1" indent="-342900"/>
            <a:r>
              <a:rPr lang="en-US" dirty="0">
                <a:sym typeface="Wingdings"/>
              </a:rPr>
              <a:t>(1 + 2) / (3 + 6)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3 / (3 + 6)	 integer addition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3 / 9		 integer addition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0		 integer division (0.333 discarded)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70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C++ modulo operator % is used to calculate the value of the </a:t>
            </a:r>
            <a:r>
              <a:rPr lang="en-US" u="sng" dirty="0"/>
              <a:t>remainder</a:t>
            </a:r>
            <a:r>
              <a:rPr lang="en-US" dirty="0"/>
              <a:t> after an integer division</a:t>
            </a:r>
          </a:p>
          <a:p>
            <a:pPr marL="800100" lvl="1" indent="-342900"/>
            <a:r>
              <a:rPr lang="en-US" dirty="0"/>
              <a:t>Both arguments to the % operator must be integers</a:t>
            </a:r>
          </a:p>
          <a:p>
            <a:pPr marL="800100" lvl="1" indent="-342900"/>
            <a:r>
              <a:rPr lang="en-US" dirty="0"/>
              <a:t>If not the compiler will give error messages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Modulo operator examples:</a:t>
            </a:r>
          </a:p>
          <a:p>
            <a:pPr marL="800100" lvl="1" indent="-342900"/>
            <a:r>
              <a:rPr lang="en-US" dirty="0"/>
              <a:t>285 % 10 </a:t>
            </a:r>
          </a:p>
          <a:p>
            <a:pPr lvl="1" indent="0">
              <a:buNone/>
            </a:pPr>
            <a:r>
              <a:rPr lang="en-US" dirty="0"/>
              <a:t>	= 5		</a:t>
            </a:r>
            <a:r>
              <a:rPr lang="en-US" dirty="0">
                <a:sym typeface="Wingdings"/>
              </a:rPr>
              <a:t> 285 / 10 = 28, remainder is 5</a:t>
            </a:r>
          </a:p>
          <a:p>
            <a:pPr lvl="1" indent="0">
              <a:buNone/>
            </a:pPr>
            <a:endParaRPr lang="en-US" dirty="0">
              <a:sym typeface="Wingdings"/>
            </a:endParaRPr>
          </a:p>
          <a:p>
            <a:pPr marL="800100" lvl="1" indent="-342900"/>
            <a:r>
              <a:rPr lang="en-US" dirty="0"/>
              <a:t>285 % 100 </a:t>
            </a:r>
          </a:p>
          <a:p>
            <a:pPr lvl="1" indent="0">
              <a:buNone/>
            </a:pPr>
            <a:r>
              <a:rPr lang="en-US" dirty="0"/>
              <a:t>	= 85		</a:t>
            </a:r>
            <a:r>
              <a:rPr lang="en-US" dirty="0">
                <a:sym typeface="Wingdings"/>
              </a:rPr>
              <a:t> 285 / 100 = 2, remainder is 85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12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C++ will do implicit type conversion in assignment statements if the value type does not match variable type</a:t>
            </a:r>
          </a:p>
          <a:p>
            <a:pPr marL="800100" lvl="1" indent="-342900"/>
            <a:r>
              <a:rPr lang="en-US" dirty="0" smtClean="0"/>
              <a:t>The value is converted to match the variable type</a:t>
            </a:r>
          </a:p>
          <a:p>
            <a:pPr marL="800100" lvl="1" indent="-342900"/>
            <a:r>
              <a:rPr lang="en-US" dirty="0"/>
              <a:t>Sometimes compilers will warn of possible loss of data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Examples:</a:t>
            </a:r>
          </a:p>
          <a:p>
            <a:pPr marL="800100" lvl="1" indent="-342900"/>
            <a:r>
              <a:rPr lang="en-US" dirty="0"/>
              <a:t>int num = 4.2;		// value 4 is stored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loat val = 17;		// value 17.0 is stored</a:t>
            </a:r>
          </a:p>
          <a:p>
            <a:pPr marL="800100" lvl="1" indent="-342900"/>
            <a:r>
              <a:rPr lang="en-US" dirty="0"/>
              <a:t>int sum = 1 + 2.0; 	// value 3 is stored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loat total = num + sum; 	// value of 7.0 is stored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 program is a sequence of instructions to a computer</a:t>
            </a:r>
          </a:p>
          <a:p>
            <a:pPr marL="800100" lvl="1" indent="-342900"/>
            <a:r>
              <a:rPr lang="en-US" dirty="0" smtClean="0"/>
              <a:t>Every programming language has its own “rules” describing how these instructions should be written</a:t>
            </a:r>
          </a:p>
          <a:p>
            <a:pPr marL="800100" lvl="1" indent="-342900"/>
            <a:r>
              <a:rPr lang="en-US" dirty="0" smtClean="0"/>
              <a:t>These rules define the “syntax” of the language</a:t>
            </a:r>
          </a:p>
          <a:p>
            <a:pPr marL="800100" lvl="1" indent="-342900"/>
            <a:r>
              <a:rPr lang="en-US" dirty="0" smtClean="0"/>
              <a:t>When the program runs, it will execute your written instructions one line at a time</a:t>
            </a:r>
          </a:p>
          <a:p>
            <a:pPr marL="800100" lvl="1" indent="-342900"/>
            <a:r>
              <a:rPr lang="en-US" dirty="0" smtClean="0"/>
              <a:t>For us to understand what a program will do, we need to know the meaning or “semantics” of each instruction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will focus on the basic layout of a C++ program and fundamental C++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Type casting in C++ lets us convert a value from one data type to another in the middle of arithmetic expressions</a:t>
            </a:r>
          </a:p>
          <a:p>
            <a:pPr marL="800100" lvl="1" indent="-342900"/>
            <a:r>
              <a:rPr lang="en-US" dirty="0"/>
              <a:t>This is very useful if we want to force the expression to use integer operations or float operations 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There are two </a:t>
            </a:r>
            <a:r>
              <a:rPr lang="en-US" dirty="0" smtClean="0"/>
              <a:t>equivalent ways </a:t>
            </a:r>
            <a:r>
              <a:rPr lang="en-US" dirty="0"/>
              <a:t>do type casting</a:t>
            </a:r>
          </a:p>
          <a:p>
            <a:pPr marL="800100" lvl="1" indent="-342900"/>
            <a:r>
              <a:rPr lang="en-US" dirty="0"/>
              <a:t>	(data_type) value	</a:t>
            </a:r>
            <a:r>
              <a:rPr lang="en-US" dirty="0" smtClean="0"/>
              <a:t>	</a:t>
            </a:r>
          </a:p>
          <a:p>
            <a:pPr marL="800100" lvl="1" indent="-342900"/>
            <a:r>
              <a:rPr lang="en-US" dirty="0"/>
              <a:t>	s</a:t>
            </a:r>
            <a:r>
              <a:rPr lang="en-US" dirty="0" smtClean="0"/>
              <a:t>tatic_cast&lt;data_type&gt;(value)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Type casting has the highest precedence, so the type conversion is done </a:t>
            </a:r>
            <a:r>
              <a:rPr lang="en-US" u="sng" dirty="0"/>
              <a:t>before</a:t>
            </a:r>
            <a:r>
              <a:rPr lang="en-US" dirty="0"/>
              <a:t> the next arithmetic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6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Type </a:t>
            </a:r>
            <a:r>
              <a:rPr lang="en-US" dirty="0" smtClean="0"/>
              <a:t>casting examples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2 / 3		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0 		 integer division</a:t>
            </a:r>
          </a:p>
          <a:p>
            <a:pPr lvl="1" indent="0">
              <a:buNone/>
            </a:pPr>
            <a:endParaRPr lang="en-US" dirty="0">
              <a:sym typeface="Wingdings"/>
            </a:endParaRPr>
          </a:p>
          <a:p>
            <a:pPr marL="800100" lvl="1" indent="-342900"/>
            <a:r>
              <a:rPr lang="en-US" dirty="0">
                <a:sym typeface="Wingdings"/>
              </a:rPr>
              <a:t>(float) 2 / 3	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2.0 / 3	 converts value to float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0.666 	 float division</a:t>
            </a:r>
          </a:p>
          <a:p>
            <a:pPr lvl="1" indent="0">
              <a:buNone/>
            </a:pPr>
            <a:endParaRPr lang="en-US" dirty="0">
              <a:sym typeface="Wingdings"/>
            </a:endParaRPr>
          </a:p>
          <a:p>
            <a:pPr marL="800100" lvl="1" indent="-342900"/>
            <a:r>
              <a:rPr lang="en-US" dirty="0"/>
              <a:t>1 / static_cast&lt;float&gt;(3)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1 / 3.0	 converts value to float</a:t>
            </a:r>
          </a:p>
          <a:p>
            <a:pPr lvl="1" indent="0">
              <a:buNone/>
            </a:pPr>
            <a:r>
              <a:rPr lang="en-US" dirty="0">
                <a:sym typeface="Wingdings"/>
              </a:rPr>
              <a:t>	= 0.333		 float division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32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Assume we want to calculate the volume and surface area of a sphere of any size</a:t>
            </a:r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perform this calculation?</a:t>
            </a:r>
          </a:p>
          <a:p>
            <a:pPr marL="800100" lvl="1" indent="-342900"/>
            <a:r>
              <a:rPr lang="en-US" dirty="0" smtClean="0"/>
              <a:t>Look up formulas for sphere volume and surface area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implement this?</a:t>
            </a:r>
            <a:endParaRPr lang="en-US" dirty="0"/>
          </a:p>
          <a:p>
            <a:pPr marL="800100" lvl="1" indent="-342900"/>
            <a:r>
              <a:rPr lang="en-US" dirty="0" smtClean="0"/>
              <a:t>Write a program to prompt user for sphere radius</a:t>
            </a:r>
          </a:p>
          <a:p>
            <a:pPr marL="800100" lvl="1" indent="-342900"/>
            <a:r>
              <a:rPr lang="en-US" dirty="0" smtClean="0"/>
              <a:t>Calculate sphere </a:t>
            </a:r>
            <a:r>
              <a:rPr lang="en-US" dirty="0"/>
              <a:t>volume and surface </a:t>
            </a:r>
            <a:r>
              <a:rPr lang="en-US" dirty="0" smtClean="0"/>
              <a:t>area</a:t>
            </a:r>
          </a:p>
          <a:p>
            <a:pPr marL="800100" lvl="1" indent="-342900"/>
            <a:r>
              <a:rPr lang="en-US" dirty="0" smtClean="0"/>
              <a:t>Print the results of these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954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#include &lt;iostream</a:t>
            </a:r>
            <a:r>
              <a:rPr lang="en-US" b="0" dirty="0" smtClean="0"/>
              <a:t>&gt;</a:t>
            </a:r>
          </a:p>
          <a:p>
            <a:r>
              <a:rPr lang="en-US" b="0" dirty="0" smtClean="0"/>
              <a:t>#include &lt;cmath&gt;</a:t>
            </a:r>
            <a:endParaRPr lang="en-US" b="0" dirty="0"/>
          </a:p>
          <a:p>
            <a:r>
              <a:rPr lang="en-US" b="0" dirty="0" smtClean="0"/>
              <a:t>using </a:t>
            </a:r>
            <a:r>
              <a:rPr lang="en-US" b="0" dirty="0"/>
              <a:t>namespace std</a:t>
            </a:r>
            <a:r>
              <a:rPr lang="en-US" b="0" dirty="0" smtClean="0"/>
              <a:t>;</a:t>
            </a:r>
            <a:endParaRPr lang="en-US" b="0" dirty="0"/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</a:t>
            </a:r>
            <a:r>
              <a:rPr lang="en-US" dirty="0"/>
              <a:t> // Local variable declarations</a:t>
            </a:r>
          </a:p>
          <a:p>
            <a:r>
              <a:rPr lang="en-US" dirty="0"/>
              <a:t>   // Read </a:t>
            </a:r>
            <a:r>
              <a:rPr lang="en-US" dirty="0" smtClean="0"/>
              <a:t>sphere radius and echo input</a:t>
            </a:r>
            <a:endParaRPr lang="en-US" dirty="0"/>
          </a:p>
          <a:p>
            <a:r>
              <a:rPr lang="en-US" dirty="0"/>
              <a:t>   // Calculate </a:t>
            </a:r>
            <a:r>
              <a:rPr lang="en-US" dirty="0" smtClean="0"/>
              <a:t>volume and surface </a:t>
            </a:r>
            <a:r>
              <a:rPr lang="en-US" dirty="0"/>
              <a:t>area</a:t>
            </a:r>
          </a:p>
          <a:p>
            <a:r>
              <a:rPr lang="en-US" dirty="0"/>
              <a:t>   // Print output</a:t>
            </a:r>
          </a:p>
          <a:p>
            <a:r>
              <a:rPr lang="en-US" b="0" dirty="0"/>
              <a:t>   return 0;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637" y="3664660"/>
            <a:ext cx="4484363" cy="1680185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>
          <a:xfrm flipH="1">
            <a:off x="5159000" y="4504753"/>
            <a:ext cx="555587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4587" y="3350591"/>
            <a:ext cx="256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first version of the program we just type in comments to describe our approach</a:t>
            </a:r>
          </a:p>
          <a:p>
            <a:endParaRPr lang="en-US" dirty="0"/>
          </a:p>
          <a:p>
            <a:r>
              <a:rPr lang="en-US" dirty="0" smtClean="0"/>
              <a:t>The rest of the program is our “standard empty program” boiler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6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024120"/>
          </a:xfrm>
        </p:spPr>
        <p:txBody>
          <a:bodyPr>
            <a:normAutofit/>
          </a:bodyPr>
          <a:lstStyle/>
          <a:p>
            <a:r>
              <a:rPr lang="en-US" b="0" dirty="0"/>
              <a:t>#include &lt;iostream</a:t>
            </a:r>
            <a:r>
              <a:rPr lang="en-US" b="0" dirty="0" smtClean="0"/>
              <a:t>&gt;</a:t>
            </a:r>
          </a:p>
          <a:p>
            <a:r>
              <a:rPr lang="en-US" b="0" dirty="0" smtClean="0"/>
              <a:t>#include &lt;cmath&gt;</a:t>
            </a:r>
            <a:endParaRPr lang="en-US" b="0" dirty="0"/>
          </a:p>
          <a:p>
            <a:r>
              <a:rPr lang="en-US" b="0" dirty="0" smtClean="0"/>
              <a:t>using </a:t>
            </a:r>
            <a:r>
              <a:rPr lang="en-US" b="0" dirty="0"/>
              <a:t>namespace std</a:t>
            </a:r>
            <a:r>
              <a:rPr lang="en-US" b="0" dirty="0" smtClean="0"/>
              <a:t>;</a:t>
            </a:r>
            <a:endParaRPr lang="en-US" b="0" dirty="0"/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Local variable declarations</a:t>
            </a:r>
          </a:p>
          <a:p>
            <a:r>
              <a:rPr lang="en-US" b="0" dirty="0"/>
              <a:t>   </a:t>
            </a:r>
            <a:r>
              <a:rPr lang="en-US" dirty="0"/>
              <a:t>float Radius = 0.0;</a:t>
            </a:r>
          </a:p>
          <a:p>
            <a:r>
              <a:rPr lang="en-US" dirty="0"/>
              <a:t>   float Volume = 0.0;</a:t>
            </a:r>
          </a:p>
          <a:p>
            <a:r>
              <a:rPr lang="en-US" dirty="0"/>
              <a:t>   float Area = 0.0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0" dirty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637" y="3921125"/>
            <a:ext cx="4484363" cy="1857375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>
          <a:xfrm flipH="1">
            <a:off x="5159000" y="4829261"/>
            <a:ext cx="555587" cy="2055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4587" y="4229096"/>
            <a:ext cx="256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we add code for the each of the steps in our approach one chunk of code at a time</a:t>
            </a:r>
          </a:p>
        </p:txBody>
      </p:sp>
    </p:spTree>
    <p:extLst>
      <p:ext uri="{BB962C8B-B14F-4D97-AF65-F5344CB8AC3E}">
        <p14:creationId xmlns:p14="http://schemas.microsoft.com/office/powerpoint/2010/main" val="27328424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024120"/>
          </a:xfrm>
        </p:spPr>
        <p:txBody>
          <a:bodyPr>
            <a:normAutofit/>
          </a:bodyPr>
          <a:lstStyle/>
          <a:p>
            <a:r>
              <a:rPr lang="en-US" b="0" dirty="0"/>
              <a:t>  …</a:t>
            </a:r>
          </a:p>
          <a:p>
            <a:r>
              <a:rPr lang="en-US" b="0" dirty="0"/>
              <a:t>    // Read sphere radius and echo input</a:t>
            </a:r>
          </a:p>
          <a:p>
            <a:r>
              <a:rPr lang="en-US" b="0" dirty="0" smtClean="0"/>
              <a:t>   </a:t>
            </a:r>
            <a:r>
              <a:rPr lang="en-US" dirty="0" smtClean="0"/>
              <a:t>cout &lt;&lt; "Enter sphere radius: ";</a:t>
            </a:r>
          </a:p>
          <a:p>
            <a:r>
              <a:rPr lang="en-US" dirty="0" smtClean="0"/>
              <a:t>   cin &gt;&gt; Radius;</a:t>
            </a:r>
          </a:p>
          <a:p>
            <a:r>
              <a:rPr lang="en-US" b="0" dirty="0"/>
              <a:t>   </a:t>
            </a:r>
            <a:r>
              <a:rPr lang="en-US" dirty="0"/>
              <a:t>cout &lt;&lt; "Radius = " &lt;&lt; Radius &lt;&lt; endl;</a:t>
            </a:r>
          </a:p>
          <a:p>
            <a:r>
              <a:rPr lang="en-US" dirty="0"/>
              <a:t>   </a:t>
            </a:r>
            <a:r>
              <a:rPr lang="en-US" b="0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637" y="3524251"/>
            <a:ext cx="5039950" cy="468142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2"/>
          </p:cNvCxnSpPr>
          <p:nvPr/>
        </p:nvCxnSpPr>
        <p:spPr>
          <a:xfrm flipH="1" flipV="1">
            <a:off x="3194612" y="3992393"/>
            <a:ext cx="1646850" cy="123374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1462" y="4625971"/>
            <a:ext cx="2984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always a good idea to print the values you have read from the user to verify cin worked as expected</a:t>
            </a:r>
          </a:p>
        </p:txBody>
      </p:sp>
    </p:spTree>
    <p:extLst>
      <p:ext uri="{BB962C8B-B14F-4D97-AF65-F5344CB8AC3E}">
        <p14:creationId xmlns:p14="http://schemas.microsoft.com/office/powerpoint/2010/main" val="13920866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  <a:p>
            <a:r>
              <a:rPr lang="en-US" b="0" dirty="0" smtClean="0"/>
              <a:t>…</a:t>
            </a:r>
          </a:p>
          <a:p>
            <a:r>
              <a:rPr lang="en-US" b="0" dirty="0" smtClean="0"/>
              <a:t>   /</a:t>
            </a:r>
            <a:r>
              <a:rPr lang="en-US" b="0" dirty="0"/>
              <a:t>/ Calculate sphere volume</a:t>
            </a:r>
          </a:p>
          <a:p>
            <a:r>
              <a:rPr lang="en-US" b="0" dirty="0"/>
              <a:t>  </a:t>
            </a:r>
            <a:r>
              <a:rPr lang="en-US" dirty="0"/>
              <a:t> Volume = (4.0 / 3.0) * </a:t>
            </a:r>
            <a:r>
              <a:rPr lang="en-US" dirty="0" smtClean="0"/>
              <a:t>M_PI </a:t>
            </a:r>
            <a:r>
              <a:rPr lang="en-US" dirty="0"/>
              <a:t>* </a:t>
            </a:r>
            <a:r>
              <a:rPr lang="en-US" dirty="0" smtClean="0"/>
              <a:t>Radius * Radius * Radius;</a:t>
            </a:r>
            <a:endParaRPr lang="en-US" dirty="0"/>
          </a:p>
          <a:p>
            <a:r>
              <a:rPr lang="en-US" b="0" dirty="0"/>
              <a:t> </a:t>
            </a:r>
          </a:p>
          <a:p>
            <a:r>
              <a:rPr lang="en-US" b="0" dirty="0"/>
              <a:t>   // Calculate sphere surface area</a:t>
            </a:r>
          </a:p>
          <a:p>
            <a:r>
              <a:rPr lang="en-US" b="0" dirty="0"/>
              <a:t>   </a:t>
            </a:r>
            <a:r>
              <a:rPr lang="en-US" dirty="0"/>
              <a:t>Area = 4.0 * M_PI * Radius * Radius</a:t>
            </a:r>
            <a:r>
              <a:rPr lang="en-US" dirty="0" smtClean="0"/>
              <a:t>;</a:t>
            </a:r>
          </a:p>
          <a:p>
            <a:r>
              <a:rPr lang="en-US" b="0" dirty="0" smtClean="0"/>
              <a:t>…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31319" y="2989944"/>
            <a:ext cx="1150854" cy="62180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854119" y="4960492"/>
            <a:ext cx="889460" cy="94979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43579" y="5448623"/>
            <a:ext cx="262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M_PI = 3.141592653 is a constant defined in the &lt;cmath&gt; library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10172" y="4338690"/>
            <a:ext cx="773578" cy="62180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21" idx="1"/>
          </p:cNvCxnSpPr>
          <p:nvPr/>
        </p:nvCxnSpPr>
        <p:spPr>
          <a:xfrm flipH="1">
            <a:off x="3082175" y="2259256"/>
            <a:ext cx="1478378" cy="73068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60553" y="1659091"/>
            <a:ext cx="372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using float literals here to force the result to be a float value (using 4/3 would produce incorrect result due to integer division)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78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  <a:p>
            <a:r>
              <a:rPr lang="en-US" b="0" dirty="0" smtClean="0"/>
              <a:t>…</a:t>
            </a:r>
          </a:p>
          <a:p>
            <a:r>
              <a:rPr lang="en-US" b="0" dirty="0" smtClean="0"/>
              <a:t>   </a:t>
            </a:r>
            <a:r>
              <a:rPr lang="en-US" b="0" dirty="0"/>
              <a:t>// Print output</a:t>
            </a:r>
          </a:p>
          <a:p>
            <a:r>
              <a:rPr lang="en-US" dirty="0"/>
              <a:t>   cout &lt;&lt; "Volume = " &lt;&lt; Volume &lt;&lt; endl;</a:t>
            </a:r>
          </a:p>
          <a:p>
            <a:r>
              <a:rPr lang="en-US" dirty="0"/>
              <a:t>   cout &lt;&lt; "Area = " &lt;&lt; Area &lt;&lt; endl;</a:t>
            </a:r>
          </a:p>
          <a:p>
            <a:r>
              <a:rPr lang="en-US" b="0" dirty="0"/>
              <a:t>   return 0 ;</a:t>
            </a:r>
          </a:p>
          <a:p>
            <a:r>
              <a:rPr lang="en-US" b="0" dirty="0"/>
              <a:t>}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4637" y="3082538"/>
            <a:ext cx="5039950" cy="1296903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3886201" y="4379443"/>
            <a:ext cx="1431540" cy="106893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17741" y="5125208"/>
            <a:ext cx="275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 we add the code to output our answers</a:t>
            </a:r>
          </a:p>
        </p:txBody>
      </p:sp>
    </p:spTree>
    <p:extLst>
      <p:ext uri="{BB962C8B-B14F-4D97-AF65-F5344CB8AC3E}">
        <p14:creationId xmlns:p14="http://schemas.microsoft.com/office/powerpoint/2010/main" val="35263834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compile on a Linux system: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g++ -Wall sphere.cpp -o sphere</a:t>
            </a:r>
          </a:p>
          <a:p>
            <a:pPr marL="274320" lvl="1" indent="0">
              <a:buNone/>
            </a:pPr>
            <a:endParaRPr lang="en-US" dirty="0" smtClean="0"/>
          </a:p>
          <a:p>
            <a:pPr indent="-182880"/>
            <a:r>
              <a:rPr lang="en-US" dirty="0" smtClean="0"/>
              <a:t>To run on </a:t>
            </a:r>
            <a:r>
              <a:rPr lang="en-US" dirty="0"/>
              <a:t>a Linux system: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./sphere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55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/>
            <a:r>
              <a:rPr lang="en-US" dirty="0"/>
              <a:t>Sample program output: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Enter sphere radius: 1.0</a:t>
            </a:r>
          </a:p>
          <a:p>
            <a:pPr marL="274320" lvl="1" indent="0">
              <a:buNone/>
            </a:pPr>
            <a:r>
              <a:rPr lang="en-US" dirty="0"/>
              <a:t>Radius = 1</a:t>
            </a:r>
          </a:p>
          <a:p>
            <a:pPr marL="274320" lvl="1" indent="0">
              <a:buNone/>
            </a:pPr>
            <a:r>
              <a:rPr lang="en-US" dirty="0"/>
              <a:t>Volume = 4.18879</a:t>
            </a:r>
          </a:p>
          <a:p>
            <a:pPr marL="274320" lvl="1" indent="0">
              <a:buNone/>
            </a:pPr>
            <a:r>
              <a:rPr lang="en-US" dirty="0"/>
              <a:t>Area = </a:t>
            </a:r>
            <a:r>
              <a:rPr lang="en-US" dirty="0" smtClean="0"/>
              <a:t>12.5664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Enter </a:t>
            </a:r>
            <a:r>
              <a:rPr lang="en-US" dirty="0"/>
              <a:t>sphere radius: 10</a:t>
            </a:r>
          </a:p>
          <a:p>
            <a:pPr marL="274320" lvl="1" indent="0">
              <a:buNone/>
            </a:pPr>
            <a:r>
              <a:rPr lang="en-US" dirty="0"/>
              <a:t>Radius = 10</a:t>
            </a:r>
          </a:p>
          <a:p>
            <a:pPr marL="274320" lvl="1" indent="0">
              <a:buNone/>
            </a:pPr>
            <a:r>
              <a:rPr lang="en-US" dirty="0"/>
              <a:t>Volume = 4188.79</a:t>
            </a:r>
          </a:p>
          <a:p>
            <a:pPr marL="274320" lvl="1" indent="0">
              <a:buNone/>
            </a:pPr>
            <a:r>
              <a:rPr lang="en-US" dirty="0"/>
              <a:t>Area = </a:t>
            </a:r>
            <a:r>
              <a:rPr lang="en-US" dirty="0" smtClean="0"/>
              <a:t>1256.64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All C++ programs have the following structure:</a:t>
            </a:r>
            <a:endParaRPr lang="en-US" sz="1200" dirty="0"/>
          </a:p>
          <a:p>
            <a:pPr lvl="1"/>
            <a:r>
              <a:rPr lang="en-US" dirty="0"/>
              <a:t>Introductory comments </a:t>
            </a:r>
            <a:r>
              <a:rPr lang="en-US" dirty="0" smtClean="0"/>
              <a:t>– </a:t>
            </a:r>
            <a:r>
              <a:rPr lang="en-US" dirty="0"/>
              <a:t>explain </a:t>
            </a:r>
            <a:r>
              <a:rPr lang="en-US" dirty="0" smtClean="0"/>
              <a:t>the purpose of program</a:t>
            </a:r>
            <a:endParaRPr lang="en-US" sz="1200" dirty="0"/>
          </a:p>
          <a:p>
            <a:pPr lvl="1"/>
            <a:r>
              <a:rPr lang="en-US" dirty="0"/>
              <a:t>Include statements - access to existing function libraries</a:t>
            </a:r>
            <a:endParaRPr lang="en-US" sz="1200" dirty="0"/>
          </a:p>
          <a:p>
            <a:pPr lvl="1"/>
            <a:r>
              <a:rPr lang="en-US" dirty="0"/>
              <a:t>Global data structures - used to store </a:t>
            </a:r>
            <a:r>
              <a:rPr lang="en-US" dirty="0" smtClean="0"/>
              <a:t>information (later)</a:t>
            </a:r>
            <a:endParaRPr lang="en-US" sz="1200" dirty="0"/>
          </a:p>
          <a:p>
            <a:pPr lvl="1"/>
            <a:r>
              <a:rPr lang="en-US" dirty="0"/>
              <a:t>User defined functions - used to decompose </a:t>
            </a:r>
            <a:r>
              <a:rPr lang="en-US" dirty="0" smtClean="0"/>
              <a:t>problem (later)</a:t>
            </a:r>
            <a:endParaRPr lang="en-US" sz="1200" dirty="0"/>
          </a:p>
          <a:p>
            <a:pPr lvl="1"/>
            <a:r>
              <a:rPr lang="en-US" dirty="0"/>
              <a:t>Main function - variables and statements for program</a:t>
            </a:r>
            <a:endParaRPr lang="en-US" sz="1200" dirty="0"/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following example C++ program prints the message “Hello Mom” to the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Think about the problem you are trying to solve before you start writing your program</a:t>
            </a:r>
          </a:p>
          <a:p>
            <a:pPr marL="800100" lvl="1" indent="-342900"/>
            <a:r>
              <a:rPr lang="en-US" dirty="0" smtClean="0"/>
              <a:t>What data do you need to solve problem?</a:t>
            </a:r>
          </a:p>
          <a:p>
            <a:pPr marL="800100" lvl="1" indent="-342900"/>
            <a:r>
              <a:rPr lang="en-US" dirty="0" smtClean="0"/>
              <a:t>What formulas are you going to use?</a:t>
            </a:r>
          </a:p>
          <a:p>
            <a:pPr marL="800100" lvl="1" indent="-342900"/>
            <a:r>
              <a:rPr lang="en-US" dirty="0" smtClean="0"/>
              <a:t>Work out a few examples by hand to be sure you understand the process you are going to use</a:t>
            </a:r>
          </a:p>
          <a:p>
            <a:pPr lvl="1" indent="0">
              <a:buNone/>
            </a:pPr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Start your program by writing </a:t>
            </a:r>
            <a:r>
              <a:rPr lang="en-US" dirty="0"/>
              <a:t>your </a:t>
            </a:r>
            <a:r>
              <a:rPr lang="en-US" dirty="0" smtClean="0"/>
              <a:t>comments</a:t>
            </a:r>
            <a:endParaRPr lang="en-US" sz="1200" dirty="0"/>
          </a:p>
          <a:p>
            <a:pPr marL="800100" lvl="1" indent="-342900"/>
            <a:r>
              <a:rPr lang="en-US" dirty="0"/>
              <a:t>Add your name and date at top of </a:t>
            </a:r>
            <a:r>
              <a:rPr lang="en-US" dirty="0" smtClean="0"/>
              <a:t>program</a:t>
            </a:r>
            <a:endParaRPr lang="en-US" sz="1200" dirty="0"/>
          </a:p>
          <a:p>
            <a:pPr marL="800100" lvl="1" indent="-342900"/>
            <a:r>
              <a:rPr lang="en-US" dirty="0" smtClean="0"/>
              <a:t>Describe </a:t>
            </a:r>
            <a:r>
              <a:rPr lang="en-US" dirty="0"/>
              <a:t>steps in program in point </a:t>
            </a:r>
            <a:r>
              <a:rPr lang="en-US" dirty="0" smtClean="0"/>
              <a:t>form</a:t>
            </a:r>
            <a:endParaRPr lang="en-US" sz="1200" dirty="0"/>
          </a:p>
          <a:p>
            <a:pPr marL="800100" lvl="1" indent="-342900"/>
            <a:r>
              <a:rPr lang="en-US" dirty="0" smtClean="0"/>
              <a:t>Add </a:t>
            </a:r>
            <a:r>
              <a:rPr lang="en-US" dirty="0"/>
              <a:t>code to your program a little at a </a:t>
            </a:r>
            <a:r>
              <a:rPr lang="en-US" dirty="0" smtClean="0"/>
              <a:t>time</a:t>
            </a:r>
            <a:endParaRPr lang="en-US" sz="1200" dirty="0" smtClean="0"/>
          </a:p>
          <a:p>
            <a:pPr marL="800100" lvl="1" indent="-342900"/>
            <a:r>
              <a:rPr lang="en-US" dirty="0" smtClean="0"/>
              <a:t>Compile </a:t>
            </a:r>
            <a:r>
              <a:rPr lang="en-US" dirty="0"/>
              <a:t>and test program </a:t>
            </a:r>
            <a:r>
              <a:rPr lang="en-US" dirty="0" smtClean="0"/>
              <a:t>incrementally</a:t>
            </a:r>
            <a:endParaRPr lang="en-US" dirty="0"/>
          </a:p>
          <a:p>
            <a:endParaRPr lang="en-US" sz="12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2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tips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Top-down problem solving has the following </a:t>
            </a:r>
            <a:r>
              <a:rPr lang="en-US" dirty="0" smtClean="0"/>
              <a:t>steps:</a:t>
            </a:r>
            <a:endParaRPr lang="en-US" sz="1200" dirty="0"/>
          </a:p>
          <a:p>
            <a:pPr marL="800100" lvl="1" indent="-342900"/>
            <a:r>
              <a:rPr lang="en-US" dirty="0" smtClean="0"/>
              <a:t>Understand </a:t>
            </a:r>
            <a:r>
              <a:rPr lang="en-US" dirty="0"/>
              <a:t>the problem to be </a:t>
            </a:r>
            <a:r>
              <a:rPr lang="en-US" dirty="0" smtClean="0"/>
              <a:t>solved</a:t>
            </a:r>
            <a:endParaRPr lang="en-US" sz="1200" dirty="0"/>
          </a:p>
          <a:p>
            <a:pPr marL="800100" lvl="1" indent="-342900"/>
            <a:r>
              <a:rPr lang="en-US" dirty="0" smtClean="0"/>
              <a:t>Decompose </a:t>
            </a:r>
            <a:r>
              <a:rPr lang="en-US" dirty="0"/>
              <a:t>problem into smaller pieces you </a:t>
            </a:r>
            <a:r>
              <a:rPr lang="en-US" dirty="0" smtClean="0"/>
              <a:t>can solve</a:t>
            </a:r>
            <a:endParaRPr lang="en-US" sz="1200" dirty="0"/>
          </a:p>
          <a:p>
            <a:pPr marL="800100" lvl="1" indent="-342900"/>
            <a:r>
              <a:rPr lang="en-US" dirty="0" smtClean="0"/>
              <a:t>Write </a:t>
            </a:r>
            <a:r>
              <a:rPr lang="en-US" dirty="0"/>
              <a:t>computer instructions for each </a:t>
            </a:r>
            <a:r>
              <a:rPr lang="en-US" dirty="0" smtClean="0"/>
              <a:t>piece</a:t>
            </a:r>
            <a:endParaRPr lang="en-US" sz="1200" dirty="0"/>
          </a:p>
          <a:p>
            <a:pPr marL="800100" lvl="1" indent="-342900"/>
            <a:r>
              <a:rPr lang="en-US" dirty="0" smtClean="0"/>
              <a:t>Combine </a:t>
            </a:r>
            <a:r>
              <a:rPr lang="en-US" dirty="0"/>
              <a:t>pieces into a single </a:t>
            </a:r>
            <a:r>
              <a:rPr lang="en-US" dirty="0" smtClean="0"/>
              <a:t>program</a:t>
            </a:r>
            <a:endParaRPr lang="en-US" sz="1200" dirty="0"/>
          </a:p>
          <a:p>
            <a:pPr marL="800100" lvl="1" indent="-342900"/>
            <a:r>
              <a:rPr lang="en-US" dirty="0" smtClean="0"/>
              <a:t>Compile</a:t>
            </a:r>
            <a:r>
              <a:rPr lang="en-US" dirty="0"/>
              <a:t>, test, and debug </a:t>
            </a:r>
            <a:r>
              <a:rPr lang="en-US" dirty="0" smtClean="0"/>
              <a:t>program</a:t>
            </a:r>
            <a:endParaRPr lang="en-US" sz="1200" dirty="0"/>
          </a:p>
          <a:p>
            <a:pPr marL="800100" lvl="1" indent="-342900"/>
            <a:r>
              <a:rPr lang="en-US" dirty="0" smtClean="0"/>
              <a:t>Use </a:t>
            </a:r>
            <a:r>
              <a:rPr lang="en-US" dirty="0"/>
              <a:t>program to solve initial problem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24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tips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Bottom-up problem solving has the following </a:t>
            </a:r>
            <a:r>
              <a:rPr lang="en-US" dirty="0" smtClean="0"/>
              <a:t>steps:</a:t>
            </a:r>
            <a:endParaRPr lang="en-US" sz="1200" dirty="0"/>
          </a:p>
          <a:p>
            <a:pPr marL="800100" lvl="1" indent="-342900"/>
            <a:r>
              <a:rPr lang="en-US" dirty="0" smtClean="0"/>
              <a:t>Understand </a:t>
            </a:r>
            <a:r>
              <a:rPr lang="en-US" dirty="0"/>
              <a:t>the problem to be </a:t>
            </a:r>
            <a:r>
              <a:rPr lang="en-US" dirty="0" smtClean="0"/>
              <a:t>solved</a:t>
            </a:r>
            <a:endParaRPr lang="en-US" sz="1200" dirty="0"/>
          </a:p>
          <a:p>
            <a:pPr marL="800100" lvl="1" indent="-342900"/>
            <a:r>
              <a:rPr lang="en-US" dirty="0" smtClean="0"/>
              <a:t>Look </a:t>
            </a:r>
            <a:r>
              <a:rPr lang="en-US" dirty="0"/>
              <a:t>at similar </a:t>
            </a:r>
            <a:r>
              <a:rPr lang="en-US" dirty="0" smtClean="0"/>
              <a:t>problems to </a:t>
            </a:r>
            <a:r>
              <a:rPr lang="en-US" dirty="0"/>
              <a:t>identify common </a:t>
            </a:r>
            <a:r>
              <a:rPr lang="en-US" dirty="0" smtClean="0"/>
              <a:t>components</a:t>
            </a:r>
            <a:endParaRPr lang="en-US" sz="1200" dirty="0"/>
          </a:p>
          <a:p>
            <a:pPr marL="800100" lvl="1" indent="-342900"/>
            <a:r>
              <a:rPr lang="en-US" dirty="0" smtClean="0"/>
              <a:t>Design </a:t>
            </a:r>
            <a:r>
              <a:rPr lang="en-US" dirty="0"/>
              <a:t>and implement general purpose </a:t>
            </a:r>
            <a:r>
              <a:rPr lang="en-US" dirty="0" smtClean="0"/>
              <a:t>components</a:t>
            </a:r>
            <a:endParaRPr lang="en-US" sz="1200" dirty="0"/>
          </a:p>
          <a:p>
            <a:pPr marL="800100" lvl="1" indent="-342900"/>
            <a:r>
              <a:rPr lang="en-US" dirty="0" smtClean="0"/>
              <a:t>Combine </a:t>
            </a:r>
            <a:r>
              <a:rPr lang="en-US" dirty="0"/>
              <a:t>components into a single </a:t>
            </a:r>
            <a:r>
              <a:rPr lang="en-US" dirty="0" smtClean="0"/>
              <a:t>program</a:t>
            </a:r>
            <a:endParaRPr lang="en-US" sz="1200" dirty="0"/>
          </a:p>
          <a:p>
            <a:pPr marL="800100" lvl="1" indent="-342900"/>
            <a:r>
              <a:rPr lang="en-US" dirty="0" smtClean="0"/>
              <a:t>Compile</a:t>
            </a:r>
            <a:r>
              <a:rPr lang="en-US" dirty="0"/>
              <a:t>, test, and debug </a:t>
            </a:r>
            <a:r>
              <a:rPr lang="en-US" dirty="0" smtClean="0"/>
              <a:t>program</a:t>
            </a:r>
            <a:endParaRPr lang="en-US" sz="1200" dirty="0"/>
          </a:p>
          <a:p>
            <a:pPr marL="800100" lvl="1" indent="-342900"/>
            <a:r>
              <a:rPr lang="en-US" dirty="0" smtClean="0"/>
              <a:t>Use </a:t>
            </a:r>
            <a:r>
              <a:rPr lang="en-US" dirty="0"/>
              <a:t>program to solve initial problem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515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Make your program easy to read and understand</a:t>
            </a:r>
            <a:endParaRPr lang="en-US" sz="1200" dirty="0"/>
          </a:p>
          <a:p>
            <a:pPr marL="800100" lvl="1" indent="-342900"/>
            <a:r>
              <a:rPr lang="en-US" dirty="0"/>
              <a:t>Pick variable names that are meaningful to you and </a:t>
            </a:r>
            <a:r>
              <a:rPr lang="en-US" dirty="0" smtClean="0"/>
              <a:t>others</a:t>
            </a:r>
            <a:endParaRPr lang="en-US" sz="1200" dirty="0"/>
          </a:p>
          <a:p>
            <a:pPr marL="800100" lvl="1" indent="-342900"/>
            <a:r>
              <a:rPr lang="en-US" dirty="0" smtClean="0"/>
              <a:t>Add </a:t>
            </a:r>
            <a:r>
              <a:rPr lang="en-US" dirty="0"/>
              <a:t>blank lines and white space to separate </a:t>
            </a:r>
            <a:r>
              <a:rPr lang="en-US" dirty="0" smtClean="0"/>
              <a:t>calculations</a:t>
            </a:r>
            <a:endParaRPr lang="en-US" sz="1200" dirty="0"/>
          </a:p>
          <a:p>
            <a:pPr marL="800100" lvl="1" indent="-342900"/>
            <a:r>
              <a:rPr lang="en-US" dirty="0" smtClean="0"/>
              <a:t>Indent </a:t>
            </a:r>
            <a:r>
              <a:rPr lang="en-US" dirty="0"/>
              <a:t>your code using a consistent </a:t>
            </a:r>
            <a:r>
              <a:rPr lang="en-US" dirty="0" smtClean="0"/>
              <a:t>convention</a:t>
            </a:r>
            <a:endParaRPr lang="en-US" sz="1200" dirty="0"/>
          </a:p>
          <a:p>
            <a:pPr lvl="0"/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Make </a:t>
            </a:r>
            <a:r>
              <a:rPr lang="en-US" dirty="0"/>
              <a:t>sure your program is running correctly</a:t>
            </a:r>
            <a:endParaRPr lang="en-US" sz="1200" dirty="0"/>
          </a:p>
          <a:p>
            <a:pPr marL="800100" lvl="1" indent="-342900"/>
            <a:r>
              <a:rPr lang="en-US" dirty="0"/>
              <a:t>Initialize all variables before you use their </a:t>
            </a:r>
            <a:r>
              <a:rPr lang="en-US" dirty="0" smtClean="0"/>
              <a:t>values</a:t>
            </a:r>
            <a:endParaRPr lang="en-US" sz="1200" dirty="0"/>
          </a:p>
          <a:p>
            <a:pPr marL="800100" lvl="1" indent="-342900"/>
            <a:r>
              <a:rPr lang="en-US" dirty="0" smtClean="0"/>
              <a:t>Print </a:t>
            </a:r>
            <a:r>
              <a:rPr lang="en-US" dirty="0"/>
              <a:t>out intermediate results as you debug </a:t>
            </a:r>
            <a:r>
              <a:rPr lang="en-US" dirty="0" smtClean="0"/>
              <a:t>code</a:t>
            </a:r>
            <a:endParaRPr lang="en-US" sz="1200" dirty="0"/>
          </a:p>
          <a:p>
            <a:pPr marL="800100" lvl="1" indent="-342900"/>
            <a:r>
              <a:rPr lang="en-US" dirty="0" smtClean="0"/>
              <a:t>Test </a:t>
            </a:r>
            <a:r>
              <a:rPr lang="en-US" dirty="0"/>
              <a:t>with “normal” and “unexpected” input </a:t>
            </a:r>
            <a:r>
              <a:rPr lang="en-US" dirty="0" smtClean="0"/>
              <a:t>values</a:t>
            </a:r>
            <a:endParaRPr lang="en-US" sz="1200" dirty="0"/>
          </a:p>
          <a:p>
            <a:pPr marL="800100" lvl="1" indent="-342900"/>
            <a:r>
              <a:rPr lang="en-US" dirty="0" smtClean="0"/>
              <a:t>Document </a:t>
            </a:r>
            <a:r>
              <a:rPr lang="en-US" dirty="0"/>
              <a:t>all known </a:t>
            </a:r>
            <a:r>
              <a:rPr lang="en-US" dirty="0" smtClean="0"/>
              <a:t>bugs/limitations </a:t>
            </a:r>
            <a:r>
              <a:rPr lang="en-US" dirty="0"/>
              <a:t>in the </a:t>
            </a:r>
            <a:r>
              <a:rPr lang="en-US" dirty="0" smtClean="0"/>
              <a:t>code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8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studied the syntax and use of arithmetic expressions to do numerical calculations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also showed an example program demonstrating the use of arithmetic expressions and input/output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Finally, have discussed several software engineering tips </a:t>
            </a:r>
            <a:r>
              <a:rPr lang="en-US" dirty="0" smtClean="0"/>
              <a:t>for creating and debugging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// </a:t>
            </a:r>
            <a:r>
              <a:rPr lang="en-US" b="0" dirty="0" smtClean="0"/>
              <a:t>This program prints a message</a:t>
            </a:r>
            <a:endParaRPr lang="en-US" b="0" dirty="0"/>
          </a:p>
          <a:p>
            <a:r>
              <a:rPr lang="en-US" b="0" dirty="0"/>
              <a:t>#include &lt;iostream&gt;</a:t>
            </a:r>
          </a:p>
          <a:p>
            <a:r>
              <a:rPr lang="en-US" b="0" dirty="0"/>
              <a:t>using namespace std;</a:t>
            </a:r>
          </a:p>
          <a:p>
            <a:r>
              <a:rPr lang="en-US" b="0" dirty="0"/>
              <a:t> </a:t>
            </a:r>
          </a:p>
          <a:p>
            <a:r>
              <a:rPr lang="en-US" b="0" dirty="0" smtClean="0"/>
              <a:t>int </a:t>
            </a:r>
            <a:r>
              <a:rPr lang="en-US" b="0" dirty="0"/>
              <a:t>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 smtClean="0"/>
              <a:t>   cout &lt;&lt; “Hello Mom\n”;</a:t>
            </a:r>
            <a:endParaRPr lang="en-US" b="0" dirty="0"/>
          </a:p>
          <a:p>
            <a:r>
              <a:rPr lang="en-US" b="0" dirty="0" smtClean="0"/>
              <a:t>   return </a:t>
            </a:r>
            <a:r>
              <a:rPr lang="en-US" b="0" dirty="0"/>
              <a:t>0 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736366"/>
            <a:ext cx="4013560" cy="4794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>
          <a:xfrm flipH="1">
            <a:off x="4470760" y="1976089"/>
            <a:ext cx="1179921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0681" y="1375924"/>
            <a:ext cx="263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C++ comment line starts with a // and describes the purpose of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0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2383</TotalTime>
  <Words>4887</Words>
  <Application>Microsoft Macintosh PowerPoint</Application>
  <PresentationFormat>On-screen Show (4:3)</PresentationFormat>
  <Paragraphs>963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Essential</vt:lpstr>
      <vt:lpstr>Programming basics</vt:lpstr>
      <vt:lpstr>OVERVIEW</vt:lpstr>
      <vt:lpstr>OVERVIEW</vt:lpstr>
      <vt:lpstr>OVERVIEW</vt:lpstr>
      <vt:lpstr>overview</vt:lpstr>
      <vt:lpstr>Programming basics</vt:lpstr>
      <vt:lpstr>What makes a program?</vt:lpstr>
      <vt:lpstr>What makes a program?</vt:lpstr>
      <vt:lpstr>What makes a program?</vt:lpstr>
      <vt:lpstr>What makes a program?</vt:lpstr>
      <vt:lpstr>What makes a program?</vt:lpstr>
      <vt:lpstr>What makes a program?</vt:lpstr>
      <vt:lpstr>How to create and run a program</vt:lpstr>
      <vt:lpstr>How to create and run a program</vt:lpstr>
      <vt:lpstr>How to create and run a program</vt:lpstr>
      <vt:lpstr>Summary</vt:lpstr>
      <vt:lpstr>Programming basics</vt:lpstr>
      <vt:lpstr>Program  input / output</vt:lpstr>
      <vt:lpstr>Program input / output</vt:lpstr>
      <vt:lpstr>Program input</vt:lpstr>
      <vt:lpstr>Program input</vt:lpstr>
      <vt:lpstr>Program input</vt:lpstr>
      <vt:lpstr>Program input</vt:lpstr>
      <vt:lpstr>Program input</vt:lpstr>
      <vt:lpstr>Program input</vt:lpstr>
      <vt:lpstr>Program input</vt:lpstr>
      <vt:lpstr>Program input</vt:lpstr>
      <vt:lpstr>Program input</vt:lpstr>
      <vt:lpstr>Program input</vt:lpstr>
      <vt:lpstr>Program input</vt:lpstr>
      <vt:lpstr>Program output</vt:lpstr>
      <vt:lpstr>Program output</vt:lpstr>
      <vt:lpstr>Program output</vt:lpstr>
      <vt:lpstr>Program output</vt:lpstr>
      <vt:lpstr>Program output</vt:lpstr>
      <vt:lpstr>Program output</vt:lpstr>
      <vt:lpstr>Program output</vt:lpstr>
      <vt:lpstr>Program output</vt:lpstr>
      <vt:lpstr>Program output</vt:lpstr>
      <vt:lpstr>Program output</vt:lpstr>
      <vt:lpstr>comments</vt:lpstr>
      <vt:lpstr>comments</vt:lpstr>
      <vt:lpstr>Summary</vt:lpstr>
      <vt:lpstr>Programming basics</vt:lpstr>
      <vt:lpstr>Variables and  Data types</vt:lpstr>
      <vt:lpstr>Variables and  Data types</vt:lpstr>
      <vt:lpstr>Variables and  Data types</vt:lpstr>
      <vt:lpstr>Variables and  Data types</vt:lpstr>
      <vt:lpstr>Variables and  Data types</vt:lpstr>
      <vt:lpstr>Variables and  Data types</vt:lpstr>
      <vt:lpstr>constants</vt:lpstr>
      <vt:lpstr>constants</vt:lpstr>
      <vt:lpstr>Assignment statements</vt:lpstr>
      <vt:lpstr>Assignment statements</vt:lpstr>
      <vt:lpstr>Assignment statements</vt:lpstr>
      <vt:lpstr>Summary</vt:lpstr>
      <vt:lpstr>Programming basics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Type casting</vt:lpstr>
      <vt:lpstr>Type casting</vt:lpstr>
      <vt:lpstr>Type casting</vt:lpstr>
      <vt:lpstr>Sphere example</vt:lpstr>
      <vt:lpstr>Sphere example</vt:lpstr>
      <vt:lpstr>Sphere example</vt:lpstr>
      <vt:lpstr>Sphere example</vt:lpstr>
      <vt:lpstr>Sphere example</vt:lpstr>
      <vt:lpstr>Sphere example</vt:lpstr>
      <vt:lpstr>SPHERE EXAMPLE</vt:lpstr>
      <vt:lpstr>Sphere example</vt:lpstr>
      <vt:lpstr>Software engineering tips</vt:lpstr>
      <vt:lpstr>Software engineering tips</vt:lpstr>
      <vt:lpstr>Software engineering tips</vt:lpstr>
      <vt:lpstr>Software engineering tips</vt:lpstr>
      <vt:lpstr>Summary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Gauch</dc:creator>
  <cp:lastModifiedBy>jgauch</cp:lastModifiedBy>
  <cp:revision>212</cp:revision>
  <cp:lastPrinted>2014-06-10T20:22:22Z</cp:lastPrinted>
  <dcterms:created xsi:type="dcterms:W3CDTF">2014-06-09T16:10:32Z</dcterms:created>
  <dcterms:modified xsi:type="dcterms:W3CDTF">2015-05-22T01:31:45Z</dcterms:modified>
</cp:coreProperties>
</file>