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82"/>
  </p:notesMasterIdLst>
  <p:handoutMasterIdLst>
    <p:handoutMasterId r:id="rId83"/>
  </p:handoutMasterIdLst>
  <p:sldIdLst>
    <p:sldId id="427" r:id="rId2"/>
    <p:sldId id="429" r:id="rId3"/>
    <p:sldId id="430" r:id="rId4"/>
    <p:sldId id="281" r:id="rId5"/>
    <p:sldId id="448" r:id="rId6"/>
    <p:sldId id="453" r:id="rId7"/>
    <p:sldId id="452" r:id="rId8"/>
    <p:sldId id="454" r:id="rId9"/>
    <p:sldId id="455" r:id="rId10"/>
    <p:sldId id="456" r:id="rId11"/>
    <p:sldId id="449" r:id="rId12"/>
    <p:sldId id="512" r:id="rId13"/>
    <p:sldId id="505" r:id="rId14"/>
    <p:sldId id="457" r:id="rId15"/>
    <p:sldId id="458" r:id="rId16"/>
    <p:sldId id="506" r:id="rId17"/>
    <p:sldId id="513" r:id="rId18"/>
    <p:sldId id="459" r:id="rId19"/>
    <p:sldId id="507" r:id="rId20"/>
    <p:sldId id="508" r:id="rId21"/>
    <p:sldId id="450" r:id="rId22"/>
    <p:sldId id="460" r:id="rId23"/>
    <p:sldId id="509" r:id="rId24"/>
    <p:sldId id="461" r:id="rId25"/>
    <p:sldId id="510" r:id="rId26"/>
    <p:sldId id="522" r:id="rId27"/>
    <p:sldId id="462" r:id="rId28"/>
    <p:sldId id="511" r:id="rId29"/>
    <p:sldId id="514" r:id="rId30"/>
    <p:sldId id="515" r:id="rId31"/>
    <p:sldId id="516" r:id="rId32"/>
    <p:sldId id="451" r:id="rId33"/>
    <p:sldId id="464" r:id="rId34"/>
    <p:sldId id="463" r:id="rId35"/>
    <p:sldId id="465" r:id="rId36"/>
    <p:sldId id="496" r:id="rId37"/>
    <p:sldId id="446" r:id="rId38"/>
    <p:sldId id="466" r:id="rId39"/>
    <p:sldId id="470" r:id="rId40"/>
    <p:sldId id="467" r:id="rId41"/>
    <p:sldId id="468" r:id="rId42"/>
    <p:sldId id="469" r:id="rId43"/>
    <p:sldId id="471" r:id="rId44"/>
    <p:sldId id="472" r:id="rId45"/>
    <p:sldId id="473" r:id="rId46"/>
    <p:sldId id="474" r:id="rId47"/>
    <p:sldId id="475" r:id="rId48"/>
    <p:sldId id="476" r:id="rId49"/>
    <p:sldId id="477" r:id="rId50"/>
    <p:sldId id="518" r:id="rId51"/>
    <p:sldId id="517" r:id="rId52"/>
    <p:sldId id="519" r:id="rId53"/>
    <p:sldId id="478" r:id="rId54"/>
    <p:sldId id="479" r:id="rId55"/>
    <p:sldId id="480" r:id="rId56"/>
    <p:sldId id="482" r:id="rId57"/>
    <p:sldId id="481" r:id="rId58"/>
    <p:sldId id="483" r:id="rId59"/>
    <p:sldId id="495" r:id="rId60"/>
    <p:sldId id="447" r:id="rId61"/>
    <p:sldId id="486" r:id="rId62"/>
    <p:sldId id="487" r:id="rId63"/>
    <p:sldId id="504" r:id="rId64"/>
    <p:sldId id="488" r:id="rId65"/>
    <p:sldId id="485" r:id="rId66"/>
    <p:sldId id="489" r:id="rId67"/>
    <p:sldId id="490" r:id="rId68"/>
    <p:sldId id="491" r:id="rId69"/>
    <p:sldId id="492" r:id="rId70"/>
    <p:sldId id="493" r:id="rId71"/>
    <p:sldId id="494" r:id="rId72"/>
    <p:sldId id="501" r:id="rId73"/>
    <p:sldId id="498" r:id="rId74"/>
    <p:sldId id="502" r:id="rId75"/>
    <p:sldId id="521" r:id="rId76"/>
    <p:sldId id="500" r:id="rId77"/>
    <p:sldId id="520" r:id="rId78"/>
    <p:sldId id="437" r:id="rId79"/>
    <p:sldId id="484" r:id="rId80"/>
    <p:sldId id="43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6" autoAdjust="0"/>
    <p:restoredTop sz="94660"/>
  </p:normalViewPr>
  <p:slideViewPr>
    <p:cSldViewPr snapToGrid="0" snapToObjects="1">
      <p:cViewPr varScale="1">
        <p:scale>
          <a:sx n="80" d="100"/>
          <a:sy n="80" d="100"/>
        </p:scale>
        <p:origin x="-1760"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1712"/>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handoutMaster" Target="handoutMasters/handout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2EAD61-69FE-724C-BA2D-DAEC76DEC57C}" type="datetimeFigureOut">
              <a:rPr lang="en-US" smtClean="0"/>
              <a:t>5/21/15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AFD0F4-0FC5-C142-9636-E56781CEC268}" type="slidenum">
              <a:rPr lang="en-US" smtClean="0"/>
              <a:t>‹#›</a:t>
            </a:fld>
            <a:endParaRPr lang="en-US" dirty="0"/>
          </a:p>
        </p:txBody>
      </p:sp>
    </p:spTree>
    <p:extLst>
      <p:ext uri="{BB962C8B-B14F-4D97-AF65-F5344CB8AC3E}">
        <p14:creationId xmlns:p14="http://schemas.microsoft.com/office/powerpoint/2010/main" val="18469338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D9EA21-05C7-5F40-803D-3C182470DD99}" type="datetimeFigureOut">
              <a:rPr lang="en-US" smtClean="0"/>
              <a:t>5/21/15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14C62A-ABB0-C640-965E-2F7DDAE12007}" type="slidenum">
              <a:rPr lang="en-US" smtClean="0"/>
              <a:t>‹#›</a:t>
            </a:fld>
            <a:endParaRPr lang="en-US" dirty="0"/>
          </a:p>
        </p:txBody>
      </p:sp>
    </p:spTree>
    <p:extLst>
      <p:ext uri="{BB962C8B-B14F-4D97-AF65-F5344CB8AC3E}">
        <p14:creationId xmlns:p14="http://schemas.microsoft.com/office/powerpoint/2010/main" val="307454475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9A013B-2DC7-BC48-AA6A-EB670F913E54}" type="datetime4">
              <a:rPr lang="en-US" smtClean="0"/>
              <a:t>May 21, 2015</a:t>
            </a:fld>
            <a:endParaRPr lang="en-US" dirty="0"/>
          </a:p>
        </p:txBody>
      </p:sp>
      <p:sp>
        <p:nvSpPr>
          <p:cNvPr id="5" name="Footer Placeholder 4"/>
          <p:cNvSpPr>
            <a:spLocks noGrp="1"/>
          </p:cNvSpPr>
          <p:nvPr>
            <p:ph type="ftr" sz="quarter" idx="11"/>
          </p:nvPr>
        </p:nvSpPr>
        <p:spPr/>
        <p:txBody>
          <a:bodyPr/>
          <a:lstStyle/>
          <a:p>
            <a:r>
              <a:rPr lang="en-US" dirty="0" smtClean="0"/>
              <a:t>CSCE 2004 - Programming Foundations I</a:t>
            </a:r>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1F8FD-604B-2443-95BC-B635C6C91E11}" type="datetime4">
              <a:rPr lang="en-US" smtClean="0"/>
              <a:t>May 21, 2015</a:t>
            </a:fld>
            <a:endParaRPr lang="en-US" dirty="0"/>
          </a:p>
        </p:txBody>
      </p:sp>
      <p:sp>
        <p:nvSpPr>
          <p:cNvPr id="5" name="Footer Placeholder 4"/>
          <p:cNvSpPr>
            <a:spLocks noGrp="1"/>
          </p:cNvSpPr>
          <p:nvPr>
            <p:ph type="ftr" sz="quarter" idx="11"/>
          </p:nvPr>
        </p:nvSpPr>
        <p:spPr/>
        <p:txBody>
          <a:bodyPr/>
          <a:lstStyle/>
          <a:p>
            <a:r>
              <a:rPr lang="en-US" dirty="0" smtClean="0"/>
              <a:t>CSCE 2004 - Programming Foundations I</a:t>
            </a:r>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60E21-84E3-2E49-88CB-97F97AE4EF5C}" type="datetime4">
              <a:rPr lang="en-US" smtClean="0"/>
              <a:t>May 21, 2015</a:t>
            </a:fld>
            <a:endParaRPr lang="en-US" dirty="0"/>
          </a:p>
        </p:txBody>
      </p:sp>
      <p:sp>
        <p:nvSpPr>
          <p:cNvPr id="5" name="Footer Placeholder 4"/>
          <p:cNvSpPr>
            <a:spLocks noGrp="1"/>
          </p:cNvSpPr>
          <p:nvPr>
            <p:ph type="ftr" sz="quarter" idx="11"/>
          </p:nvPr>
        </p:nvSpPr>
        <p:spPr/>
        <p:txBody>
          <a:bodyPr/>
          <a:lstStyle/>
          <a:p>
            <a:r>
              <a:rPr lang="en-US" dirty="0" smtClean="0"/>
              <a:t>CSCE 2004 - Programming Foundations I</a:t>
            </a:r>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B2BD4B-094C-4047-8546-855DFF20D59B}" type="datetime4">
              <a:rPr lang="en-US" smtClean="0"/>
              <a:t>May 21, 2015</a:t>
            </a:fld>
            <a:endParaRPr lang="en-US" dirty="0"/>
          </a:p>
        </p:txBody>
      </p:sp>
      <p:sp>
        <p:nvSpPr>
          <p:cNvPr id="5" name="Footer Placeholder 4"/>
          <p:cNvSpPr>
            <a:spLocks noGrp="1"/>
          </p:cNvSpPr>
          <p:nvPr>
            <p:ph type="ftr" sz="quarter" idx="11"/>
          </p:nvPr>
        </p:nvSpPr>
        <p:spPr/>
        <p:txBody>
          <a:bodyPr/>
          <a:lstStyle/>
          <a:p>
            <a:r>
              <a:rPr lang="en-US" dirty="0" smtClean="0"/>
              <a:t>CSCE 2004 - Programming Foundations I</a:t>
            </a:r>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71F9DF9-35B7-C346-AA2D-585F6A026D06}" type="datetime4">
              <a:rPr lang="en-US" smtClean="0"/>
              <a:t>May 21, 2015</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smtClean="0"/>
              <a:t>CSCE 2004 - Programming Foundations I</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F6F29D-A054-FA45-B7E7-A8E28F88490E}" type="datetime4">
              <a:rPr lang="en-US" smtClean="0"/>
              <a:t>May 21, 2015</a:t>
            </a:fld>
            <a:endParaRPr lang="en-US" dirty="0"/>
          </a:p>
        </p:txBody>
      </p:sp>
      <p:sp>
        <p:nvSpPr>
          <p:cNvPr id="6" name="Footer Placeholder 5"/>
          <p:cNvSpPr>
            <a:spLocks noGrp="1"/>
          </p:cNvSpPr>
          <p:nvPr>
            <p:ph type="ftr" sz="quarter" idx="11"/>
          </p:nvPr>
        </p:nvSpPr>
        <p:spPr/>
        <p:txBody>
          <a:bodyPr/>
          <a:lstStyle/>
          <a:p>
            <a:r>
              <a:rPr lang="en-US" dirty="0" smtClean="0"/>
              <a:t>CSCE 2004 - Programming Foundations I</a:t>
            </a:r>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FD69B4-424A-1B4C-A257-FFB7F3EE980B}" type="datetime4">
              <a:rPr lang="en-US" smtClean="0"/>
              <a:t>May 21, 2015</a:t>
            </a:fld>
            <a:endParaRPr lang="en-US" dirty="0"/>
          </a:p>
        </p:txBody>
      </p:sp>
      <p:sp>
        <p:nvSpPr>
          <p:cNvPr id="8" name="Footer Placeholder 7"/>
          <p:cNvSpPr>
            <a:spLocks noGrp="1"/>
          </p:cNvSpPr>
          <p:nvPr>
            <p:ph type="ftr" sz="quarter" idx="11"/>
          </p:nvPr>
        </p:nvSpPr>
        <p:spPr/>
        <p:txBody>
          <a:bodyPr/>
          <a:lstStyle/>
          <a:p>
            <a:r>
              <a:rPr lang="en-US" dirty="0" smtClean="0"/>
              <a:t>CSCE 2004 - Programming Foundations I</a:t>
            </a:r>
            <a:endParaRPr lang="en-US" dirty="0"/>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3E75B-5663-954A-9A55-F1F41A94015F}" type="datetime4">
              <a:rPr lang="en-US" smtClean="0"/>
              <a:t>May 21, 2015</a:t>
            </a:fld>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D7FE8-A1FC-8648-9362-60AA76AE5E7A}" type="datetime4">
              <a:rPr lang="en-US" smtClean="0"/>
              <a:t>May 21, 2015</a:t>
            </a:fld>
            <a:endParaRPr lang="en-US" dirty="0"/>
          </a:p>
        </p:txBody>
      </p:sp>
      <p:sp>
        <p:nvSpPr>
          <p:cNvPr id="3" name="Footer Placeholder 2"/>
          <p:cNvSpPr>
            <a:spLocks noGrp="1"/>
          </p:cNvSpPr>
          <p:nvPr>
            <p:ph type="ftr" sz="quarter" idx="11"/>
          </p:nvPr>
        </p:nvSpPr>
        <p:spPr/>
        <p:txBody>
          <a:bodyPr/>
          <a:lstStyle/>
          <a:p>
            <a:r>
              <a:rPr lang="en-US" dirty="0" smtClean="0"/>
              <a:t>CSCE 2004 - Programming Foundations I</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733CF-17C3-7E46-BFAA-F38A786D32E2}" type="datetime4">
              <a:rPr lang="en-US" smtClean="0"/>
              <a:t>May 21, 2015</a:t>
            </a:fld>
            <a:endParaRPr lang="en-US" dirty="0"/>
          </a:p>
        </p:txBody>
      </p:sp>
      <p:sp>
        <p:nvSpPr>
          <p:cNvPr id="6" name="Footer Placeholder 5"/>
          <p:cNvSpPr>
            <a:spLocks noGrp="1"/>
          </p:cNvSpPr>
          <p:nvPr>
            <p:ph type="ftr" sz="quarter" idx="11"/>
          </p:nvPr>
        </p:nvSpPr>
        <p:spPr/>
        <p:txBody>
          <a:bodyPr/>
          <a:lstStyle/>
          <a:p>
            <a:r>
              <a:rPr lang="en-US" dirty="0" smtClean="0"/>
              <a:t>CSCE 2004 - Programming Foundations I</a:t>
            </a:r>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F29B0-877D-B443-8F5E-BC31A90EF690}" type="datetime4">
              <a:rPr lang="en-US" smtClean="0"/>
              <a:t>May 21, 2015</a:t>
            </a:fld>
            <a:endParaRPr lang="en-US" dirty="0"/>
          </a:p>
        </p:txBody>
      </p:sp>
      <p:sp>
        <p:nvSpPr>
          <p:cNvPr id="6" name="Footer Placeholder 5"/>
          <p:cNvSpPr>
            <a:spLocks noGrp="1"/>
          </p:cNvSpPr>
          <p:nvPr>
            <p:ph type="ftr" sz="quarter" idx="11"/>
          </p:nvPr>
        </p:nvSpPr>
        <p:spPr/>
        <p:txBody>
          <a:bodyPr/>
          <a:lstStyle/>
          <a:p>
            <a:r>
              <a:rPr lang="en-US" dirty="0" smtClean="0"/>
              <a:t>CSCE 2004 - Programming Foundations I</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FB2AFD7-5D86-9240-89E4-547854B55051}" type="datetime4">
              <a:rPr lang="en-US" smtClean="0"/>
              <a:t>May 21, 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dirty="0" smtClean="0"/>
              <a:t>CSCE 2004 - Programming Foundations I</a:t>
            </a:r>
            <a:endParaRPr lang="en-US" dirty="0"/>
          </a:p>
        </p:txBody>
      </p:sp>
      <p:sp>
        <p:nvSpPr>
          <p:cNvPr id="6" name="Slide Number Placeholder 5"/>
          <p:cNvSpPr>
            <a:spLocks noGrp="1"/>
          </p:cNvSpPr>
          <p:nvPr>
            <p:ph type="sldNum" sz="quarter" idx="4"/>
          </p:nvPr>
        </p:nvSpPr>
        <p:spPr>
          <a:xfrm>
            <a:off x="8283862" y="6454117"/>
            <a:ext cx="681078"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noChangeArrowheads="1"/>
          </p:cNvSpPr>
          <p:nvPr>
            <p:ph type="ctrTitle"/>
          </p:nvPr>
        </p:nvSpPr>
        <p:spPr/>
        <p:txBody>
          <a:bodyPr/>
          <a:lstStyle/>
          <a:p>
            <a:pPr eaLnBrk="1" hangingPunct="1"/>
            <a:r>
              <a:rPr lang="en-US" sz="6000" b="1" dirty="0" smtClean="0">
                <a:latin typeface="Arial" charset="0"/>
              </a:rPr>
              <a:t>Iterative Statements</a:t>
            </a:r>
            <a:endParaRPr lang="en-US" sz="6000" b="1" dirty="0">
              <a:latin typeface="Arial" charset="0"/>
            </a:endParaRPr>
          </a:p>
        </p:txBody>
      </p:sp>
      <p:sp>
        <p:nvSpPr>
          <p:cNvPr id="14338" name="Rectangle 5"/>
          <p:cNvSpPr>
            <a:spLocks noGrp="1" noChangeArrowheads="1"/>
          </p:cNvSpPr>
          <p:nvPr>
            <p:ph type="subTitle" idx="1"/>
          </p:nvPr>
        </p:nvSpPr>
        <p:spPr/>
        <p:txBody>
          <a:bodyPr>
            <a:noAutofit/>
          </a:bodyPr>
          <a:lstStyle/>
          <a:p>
            <a:pPr eaLnBrk="1" hangingPunct="1"/>
            <a:r>
              <a:rPr lang="en-US" sz="3200" b="1" dirty="0" smtClean="0">
                <a:latin typeface="Arial" charset="0"/>
              </a:rPr>
              <a:t>OVERVIEW</a:t>
            </a:r>
            <a:endParaRPr lang="en-US" sz="3200" b="1" dirty="0">
              <a:latin typeface="Arial" charset="0"/>
            </a:endParaRPr>
          </a:p>
        </p:txBody>
      </p:sp>
    </p:spTree>
    <p:extLst>
      <p:ext uri="{BB962C8B-B14F-4D97-AF65-F5344CB8AC3E}">
        <p14:creationId xmlns:p14="http://schemas.microsoft.com/office/powerpoint/2010/main" val="26021855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When the </a:t>
            </a:r>
            <a:r>
              <a:rPr lang="en-US" dirty="0"/>
              <a:t>logical expression is false, we take a different path through the diagram (skipping </a:t>
            </a:r>
            <a:r>
              <a:rPr lang="en-US" dirty="0" smtClean="0"/>
              <a:t>the </a:t>
            </a:r>
            <a:r>
              <a:rPr lang="en-US" dirty="0"/>
              <a:t>block of code)</a:t>
            </a:r>
          </a:p>
          <a:p>
            <a:pPr marL="342900" indent="-342900">
              <a:buFont typeface="Wingdings" charset="2"/>
              <a:buChar char="§"/>
            </a:pP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10</a:t>
            </a:fld>
            <a:endParaRPr lang="en-US" dirty="0"/>
          </a:p>
        </p:txBody>
      </p:sp>
      <p:grpSp>
        <p:nvGrpSpPr>
          <p:cNvPr id="28" name="Group 27"/>
          <p:cNvGrpSpPr/>
          <p:nvPr/>
        </p:nvGrpSpPr>
        <p:grpSpPr>
          <a:xfrm>
            <a:off x="2324461" y="2859535"/>
            <a:ext cx="3923939" cy="2850691"/>
            <a:chOff x="2324461" y="2859535"/>
            <a:chExt cx="3923939" cy="2850691"/>
          </a:xfrm>
        </p:grpSpPr>
        <p:sp>
          <p:nvSpPr>
            <p:cNvPr id="7" name="Diamond 6"/>
            <p:cNvSpPr/>
            <p:nvPr/>
          </p:nvSpPr>
          <p:spPr>
            <a:xfrm>
              <a:off x="2324461" y="3709711"/>
              <a:ext cx="1860993" cy="1331694"/>
            </a:xfrm>
            <a:prstGeom prst="diamond">
              <a:avLst/>
            </a:prstGeom>
            <a:solidFill>
              <a:schemeClr val="bg1">
                <a:lumMod val="85000"/>
              </a:schemeClr>
            </a:solidFill>
            <a:ln>
              <a:solidFill>
                <a:srgbClr val="D1282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Logical expression</a:t>
              </a:r>
              <a:endParaRPr lang="en-US" sz="1200" dirty="0">
                <a:solidFill>
                  <a:schemeClr val="tx1"/>
                </a:solidFill>
                <a:latin typeface="Arial"/>
                <a:cs typeface="Arial"/>
              </a:endParaRPr>
            </a:p>
          </p:txBody>
        </p:sp>
        <p:sp>
          <p:nvSpPr>
            <p:cNvPr id="8" name="Rectangle 7"/>
            <p:cNvSpPr/>
            <p:nvPr/>
          </p:nvSpPr>
          <p:spPr>
            <a:xfrm>
              <a:off x="4890141" y="3862929"/>
              <a:ext cx="1358259" cy="101420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Block of code</a:t>
              </a:r>
              <a:endParaRPr lang="en-US" sz="1200" dirty="0">
                <a:solidFill>
                  <a:srgbClr val="000000"/>
                </a:solidFill>
              </a:endParaRPr>
            </a:p>
          </p:txBody>
        </p:sp>
        <p:cxnSp>
          <p:nvCxnSpPr>
            <p:cNvPr id="10" name="Straight Connector 9"/>
            <p:cNvCxnSpPr/>
            <p:nvPr/>
          </p:nvCxnSpPr>
          <p:spPr>
            <a:xfrm>
              <a:off x="5569271" y="3276921"/>
              <a:ext cx="0" cy="5772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a:off x="3254958" y="2859535"/>
              <a:ext cx="0" cy="85017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07834" y="4045030"/>
              <a:ext cx="926087" cy="276999"/>
            </a:xfrm>
            <a:prstGeom prst="rect">
              <a:avLst/>
            </a:prstGeom>
            <a:noFill/>
            <a:ln>
              <a:noFill/>
            </a:ln>
          </p:spPr>
          <p:txBody>
            <a:bodyPr wrap="square" rtlCol="0">
              <a:spAutoFit/>
            </a:bodyPr>
            <a:lstStyle/>
            <a:p>
              <a:pPr algn="ctr"/>
              <a:r>
                <a:rPr lang="en-US" sz="1200" dirty="0" smtClean="0">
                  <a:latin typeface="Arial"/>
                  <a:cs typeface="Arial"/>
                </a:rPr>
                <a:t>true</a:t>
              </a:r>
              <a:endParaRPr lang="en-US" sz="1200" dirty="0">
                <a:latin typeface="Arial"/>
                <a:cs typeface="Arial"/>
              </a:endParaRPr>
            </a:p>
          </p:txBody>
        </p:sp>
        <p:sp>
          <p:nvSpPr>
            <p:cNvPr id="15" name="TextBox 14"/>
            <p:cNvSpPr txBox="1"/>
            <p:nvPr/>
          </p:nvSpPr>
          <p:spPr>
            <a:xfrm>
              <a:off x="3006795" y="5230976"/>
              <a:ext cx="926087" cy="276999"/>
            </a:xfrm>
            <a:prstGeom prst="rect">
              <a:avLst/>
            </a:prstGeom>
            <a:solidFill>
              <a:srgbClr val="FFFFFF"/>
            </a:solidFill>
            <a:ln>
              <a:noFill/>
            </a:ln>
          </p:spPr>
          <p:txBody>
            <a:bodyPr wrap="square" rtlCol="0">
              <a:spAutoFit/>
            </a:bodyPr>
            <a:lstStyle/>
            <a:p>
              <a:pPr algn="ctr"/>
              <a:r>
                <a:rPr lang="en-US" sz="1200" dirty="0" smtClean="0">
                  <a:latin typeface="Arial"/>
                  <a:cs typeface="Arial"/>
                </a:rPr>
                <a:t>false</a:t>
              </a:r>
              <a:endParaRPr lang="en-US" sz="1200" dirty="0">
                <a:latin typeface="Arial"/>
                <a:cs typeface="Arial"/>
              </a:endParaRPr>
            </a:p>
          </p:txBody>
        </p:sp>
        <p:cxnSp>
          <p:nvCxnSpPr>
            <p:cNvPr id="16" name="Straight Arrow Connector 15"/>
            <p:cNvCxnSpPr>
              <a:stCxn id="7" idx="2"/>
            </p:cNvCxnSpPr>
            <p:nvPr/>
          </p:nvCxnSpPr>
          <p:spPr>
            <a:xfrm>
              <a:off x="3254958" y="5041405"/>
              <a:ext cx="0" cy="668821"/>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1"/>
            </p:cNvCxnSpPr>
            <p:nvPr/>
          </p:nvCxnSpPr>
          <p:spPr>
            <a:xfrm flipV="1">
              <a:off x="4185454" y="4370031"/>
              <a:ext cx="704687" cy="552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254959" y="3276921"/>
              <a:ext cx="2314312"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264892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loops</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smtClean="0"/>
              <a:t>We can use a counting loop to perform </a:t>
            </a:r>
            <a:r>
              <a:rPr lang="en-US" dirty="0"/>
              <a:t>some calculations a </a:t>
            </a:r>
            <a:r>
              <a:rPr lang="en-US" dirty="0">
                <a:solidFill>
                  <a:srgbClr val="FF0000"/>
                </a:solidFill>
              </a:rPr>
              <a:t>fixed</a:t>
            </a:r>
            <a:r>
              <a:rPr lang="en-US" dirty="0"/>
              <a:t> number of times</a:t>
            </a:r>
            <a:endParaRPr lang="en-US" sz="1200" dirty="0"/>
          </a:p>
          <a:p>
            <a:pPr lvl="0"/>
            <a:endParaRPr lang="en-US" sz="1200" dirty="0"/>
          </a:p>
          <a:p>
            <a:pPr marL="342900" lvl="0" indent="-342900">
              <a:buFont typeface="Wingdings" charset="2"/>
              <a:buChar char="§"/>
            </a:pPr>
            <a:r>
              <a:rPr lang="en-US" dirty="0"/>
              <a:t>To do this we need to do the following:</a:t>
            </a:r>
            <a:endParaRPr lang="en-US" sz="1200" dirty="0"/>
          </a:p>
          <a:p>
            <a:pPr marL="800100" lvl="1" indent="-342900"/>
            <a:r>
              <a:rPr lang="en-US" dirty="0"/>
              <a:t>Initialize the loop counter</a:t>
            </a:r>
            <a:endParaRPr lang="en-US" sz="1200" dirty="0"/>
          </a:p>
          <a:p>
            <a:pPr marL="800100" lvl="1" indent="-342900"/>
            <a:r>
              <a:rPr lang="en-US" dirty="0"/>
              <a:t>While counter has NOT reached desired </a:t>
            </a:r>
            <a:r>
              <a:rPr lang="en-US" dirty="0" smtClean="0"/>
              <a:t>value </a:t>
            </a:r>
            <a:endParaRPr lang="en-US" sz="1200" dirty="0"/>
          </a:p>
          <a:p>
            <a:pPr lvl="2">
              <a:buFont typeface="Arial"/>
              <a:buChar char="•"/>
            </a:pPr>
            <a:r>
              <a:rPr lang="en-US" sz="2000" dirty="0" smtClean="0"/>
              <a:t>Perform </a:t>
            </a:r>
            <a:r>
              <a:rPr lang="en-US" sz="2000" dirty="0"/>
              <a:t>some calculations</a:t>
            </a:r>
          </a:p>
          <a:p>
            <a:pPr lvl="2">
              <a:buFont typeface="Arial"/>
              <a:buChar char="•"/>
            </a:pPr>
            <a:r>
              <a:rPr lang="en-US" sz="2000" dirty="0"/>
              <a:t>Increment the loop counter</a:t>
            </a:r>
          </a:p>
          <a:p>
            <a:pPr lvl="2">
              <a:buFont typeface="Arial"/>
              <a:buChar char="•"/>
            </a:pPr>
            <a:r>
              <a:rPr lang="en-US" sz="2000" dirty="0" smtClean="0"/>
              <a:t>Check the </a:t>
            </a:r>
            <a:r>
              <a:rPr lang="en-US" sz="2000" dirty="0"/>
              <a:t>loop counter again</a:t>
            </a:r>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11</a:t>
            </a:fld>
            <a:endParaRPr lang="en-US" dirty="0"/>
          </a:p>
        </p:txBody>
      </p:sp>
    </p:spTree>
    <p:extLst>
      <p:ext uri="{BB962C8B-B14F-4D97-AF65-F5344CB8AC3E}">
        <p14:creationId xmlns:p14="http://schemas.microsoft.com/office/powerpoint/2010/main" val="8362548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loops</a:t>
            </a:r>
            <a:endParaRPr lang="en-US" dirty="0"/>
          </a:p>
        </p:txBody>
      </p:sp>
      <p:sp>
        <p:nvSpPr>
          <p:cNvPr id="3" name="Content Placeholder 2"/>
          <p:cNvSpPr>
            <a:spLocks noGrp="1"/>
          </p:cNvSpPr>
          <p:nvPr>
            <p:ph idx="1"/>
          </p:nvPr>
        </p:nvSpPr>
        <p:spPr/>
        <p:txBody>
          <a:bodyPr>
            <a:normAutofit/>
          </a:bodyPr>
          <a:lstStyle/>
          <a:p>
            <a:r>
              <a:rPr lang="en-US" dirty="0"/>
              <a:t>   Counting loop example:</a:t>
            </a:r>
          </a:p>
          <a:p>
            <a:pPr marL="274320" lvl="1" indent="0">
              <a:buNone/>
            </a:pPr>
            <a:r>
              <a:rPr lang="en-US" dirty="0"/>
              <a:t>// Initialize counter</a:t>
            </a:r>
          </a:p>
          <a:p>
            <a:pPr marL="274320" lvl="1" indent="0">
              <a:buNone/>
            </a:pPr>
            <a:r>
              <a:rPr lang="en-US" dirty="0"/>
              <a:t>int Count = 0;</a:t>
            </a:r>
          </a:p>
          <a:p>
            <a:pPr marL="274320" lvl="1" indent="0">
              <a:buNone/>
            </a:pPr>
            <a:r>
              <a:rPr lang="en-US" dirty="0"/>
              <a:t>// Loop checking counter</a:t>
            </a:r>
          </a:p>
          <a:p>
            <a:pPr marL="274320" lvl="1" indent="0">
              <a:buNone/>
            </a:pPr>
            <a:r>
              <a:rPr lang="en-US" dirty="0"/>
              <a:t>while (Count &lt; 10)</a:t>
            </a:r>
          </a:p>
          <a:p>
            <a:pPr marL="274320" lvl="1" indent="0">
              <a:buNone/>
            </a:pPr>
            <a:r>
              <a:rPr lang="en-US" dirty="0"/>
              <a:t>{</a:t>
            </a:r>
          </a:p>
          <a:p>
            <a:pPr marL="274320" lvl="1" indent="0">
              <a:buNone/>
            </a:pPr>
            <a:r>
              <a:rPr lang="en-US" dirty="0"/>
              <a:t>   // Perform some calculations</a:t>
            </a:r>
          </a:p>
          <a:p>
            <a:pPr marL="274320" lvl="1" indent="0">
              <a:buNone/>
            </a:pPr>
            <a:r>
              <a:rPr lang="en-US" dirty="0"/>
              <a:t>   cout &lt;&lt; Count &lt;&lt; " squared = " &lt;&lt; Count*Count &lt;&lt; endl;</a:t>
            </a:r>
          </a:p>
          <a:p>
            <a:pPr marL="274320" lvl="1" indent="0">
              <a:buNone/>
            </a:pPr>
            <a:r>
              <a:rPr lang="en-US" dirty="0"/>
              <a:t>   // Increment counter</a:t>
            </a:r>
          </a:p>
          <a:p>
            <a:pPr marL="274320" lvl="1" indent="0">
              <a:buNone/>
            </a:pPr>
            <a:r>
              <a:rPr lang="en-US" dirty="0"/>
              <a:t>   Count = Count + 1;</a:t>
            </a:r>
          </a:p>
          <a:p>
            <a:pPr marL="274320" lvl="1" indent="0">
              <a:buNone/>
            </a:pPr>
            <a:r>
              <a:rPr lang="en-US" dirty="0"/>
              <a:t>} </a:t>
            </a:r>
            <a:endParaRPr lang="en-US" dirty="0" smtClean="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12</a:t>
            </a:fld>
            <a:endParaRPr lang="en-US" dirty="0"/>
          </a:p>
        </p:txBody>
      </p:sp>
    </p:spTree>
    <p:extLst>
      <p:ext uri="{BB962C8B-B14F-4D97-AF65-F5344CB8AC3E}">
        <p14:creationId xmlns:p14="http://schemas.microsoft.com/office/powerpoint/2010/main" val="11728587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loops</a:t>
            </a:r>
          </a:p>
        </p:txBody>
      </p:sp>
      <p:sp>
        <p:nvSpPr>
          <p:cNvPr id="3" name="Content Placeholder 2"/>
          <p:cNvSpPr>
            <a:spLocks noGrp="1"/>
          </p:cNvSpPr>
          <p:nvPr>
            <p:ph idx="1"/>
          </p:nvPr>
        </p:nvSpPr>
        <p:spPr/>
        <p:txBody>
          <a:bodyPr>
            <a:normAutofit fontScale="92500" lnSpcReduction="10000"/>
          </a:bodyPr>
          <a:lstStyle/>
          <a:p>
            <a:r>
              <a:rPr lang="en-US" dirty="0"/>
              <a:t>Counting loop output:</a:t>
            </a:r>
          </a:p>
          <a:p>
            <a:r>
              <a:rPr lang="en-US" b="0" dirty="0"/>
              <a:t>0 squared = 0</a:t>
            </a:r>
          </a:p>
          <a:p>
            <a:r>
              <a:rPr lang="en-US" b="0" dirty="0"/>
              <a:t>1 squared = 1</a:t>
            </a:r>
          </a:p>
          <a:p>
            <a:r>
              <a:rPr lang="en-US" b="0" dirty="0"/>
              <a:t>2 squared = 4</a:t>
            </a:r>
          </a:p>
          <a:p>
            <a:r>
              <a:rPr lang="en-US" b="0" dirty="0"/>
              <a:t>3 squared = 9</a:t>
            </a:r>
          </a:p>
          <a:p>
            <a:r>
              <a:rPr lang="en-US" b="0" dirty="0"/>
              <a:t>4 squared = 16</a:t>
            </a:r>
          </a:p>
          <a:p>
            <a:r>
              <a:rPr lang="en-US" b="0" dirty="0"/>
              <a:t>5 squared = 25</a:t>
            </a:r>
          </a:p>
          <a:p>
            <a:r>
              <a:rPr lang="en-US" b="0" dirty="0"/>
              <a:t>6 squared = 36</a:t>
            </a:r>
          </a:p>
          <a:p>
            <a:r>
              <a:rPr lang="en-US" b="0" dirty="0"/>
              <a:t>7 squared = 49</a:t>
            </a:r>
          </a:p>
          <a:p>
            <a:r>
              <a:rPr lang="en-US" b="0" dirty="0"/>
              <a:t>8 squared = 64</a:t>
            </a:r>
          </a:p>
          <a:p>
            <a:r>
              <a:rPr lang="en-US" b="0" dirty="0"/>
              <a:t>9 squared = 81</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13</a:t>
            </a:fld>
            <a:endParaRPr lang="en-US" dirty="0"/>
          </a:p>
        </p:txBody>
      </p:sp>
    </p:spTree>
    <p:extLst>
      <p:ext uri="{BB962C8B-B14F-4D97-AF65-F5344CB8AC3E}">
        <p14:creationId xmlns:p14="http://schemas.microsoft.com/office/powerpoint/2010/main" val="9437243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loops</a:t>
            </a:r>
            <a:endParaRPr lang="en-US" dirty="0"/>
          </a:p>
        </p:txBody>
      </p:sp>
      <p:sp>
        <p:nvSpPr>
          <p:cNvPr id="3" name="Content Placeholder 2"/>
          <p:cNvSpPr>
            <a:spLocks noGrp="1"/>
          </p:cNvSpPr>
          <p:nvPr>
            <p:ph idx="1"/>
          </p:nvPr>
        </p:nvSpPr>
        <p:spPr/>
        <p:txBody>
          <a:bodyPr/>
          <a:lstStyle/>
          <a:p>
            <a:r>
              <a:rPr lang="en-US" dirty="0"/>
              <a:t>Some observations about this counting loop example:</a:t>
            </a:r>
            <a:endParaRPr lang="en-US" dirty="0" smtClean="0"/>
          </a:p>
          <a:p>
            <a:pPr marL="274320" lvl="1" indent="0">
              <a:buNone/>
            </a:pPr>
            <a:endParaRPr lang="en-US" dirty="0"/>
          </a:p>
          <a:p>
            <a:pPr marL="342900" lvl="0" indent="-342900">
              <a:buFont typeface="Wingdings" charset="2"/>
              <a:buChar char="§"/>
            </a:pPr>
            <a:r>
              <a:rPr lang="en-US" dirty="0" smtClean="0"/>
              <a:t>The while loop will execute the cout statement 10 times and print Count values from 0,1,2,3,4,5,6,7,8,9</a:t>
            </a:r>
            <a:endParaRPr lang="en-US" sz="1200" dirty="0"/>
          </a:p>
          <a:p>
            <a:pPr lvl="0"/>
            <a:endParaRPr lang="en-US" sz="1200" dirty="0"/>
          </a:p>
          <a:p>
            <a:pPr marL="342900" lvl="0" indent="-342900">
              <a:buFont typeface="Wingdings" charset="2"/>
              <a:buChar char="§"/>
            </a:pPr>
            <a:r>
              <a:rPr lang="en-US" dirty="0"/>
              <a:t>At</a:t>
            </a:r>
            <a:r>
              <a:rPr lang="en-US" dirty="0" smtClean="0"/>
              <a:t> the bottom of the 10</a:t>
            </a:r>
            <a:r>
              <a:rPr lang="en-US" baseline="30000" dirty="0" smtClean="0"/>
              <a:t>th</a:t>
            </a:r>
            <a:r>
              <a:rPr lang="en-US" dirty="0" smtClean="0"/>
              <a:t> iteration, we increment Count from 9 to 10, and the while condition becomes </a:t>
            </a:r>
            <a:r>
              <a:rPr lang="en-US" dirty="0" smtClean="0">
                <a:solidFill>
                  <a:schemeClr val="tx2"/>
                </a:solidFill>
              </a:rPr>
              <a:t>false</a:t>
            </a:r>
            <a:r>
              <a:rPr lang="en-US" dirty="0" smtClean="0"/>
              <a:t>, so the loop will stop executing</a:t>
            </a:r>
          </a:p>
          <a:p>
            <a:pPr marL="342900" lvl="0" indent="-342900">
              <a:buFont typeface="Wingdings" charset="2"/>
              <a:buChar char="§"/>
            </a:pPr>
            <a:endParaRPr lang="en-US" dirty="0">
              <a:solidFill>
                <a:srgbClr val="FF0000"/>
              </a:solidFill>
            </a:endParaRPr>
          </a:p>
          <a:p>
            <a:pPr marL="342900" lvl="0" indent="-342900">
              <a:buFont typeface="Wingdings" charset="2"/>
              <a:buChar char="§"/>
            </a:pPr>
            <a:r>
              <a:rPr lang="en-US" dirty="0" smtClean="0"/>
              <a:t>After the while loop, the Count variable is equal to 10</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14</a:t>
            </a:fld>
            <a:endParaRPr lang="en-US" dirty="0"/>
          </a:p>
        </p:txBody>
      </p:sp>
    </p:spTree>
    <p:extLst>
      <p:ext uri="{BB962C8B-B14F-4D97-AF65-F5344CB8AC3E}">
        <p14:creationId xmlns:p14="http://schemas.microsoft.com/office/powerpoint/2010/main" val="20024724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loops</a:t>
            </a:r>
            <a:endParaRPr lang="en-US" dirty="0"/>
          </a:p>
        </p:txBody>
      </p:sp>
      <p:sp>
        <p:nvSpPr>
          <p:cNvPr id="3" name="Content Placeholder 2"/>
          <p:cNvSpPr>
            <a:spLocks noGrp="1"/>
          </p:cNvSpPr>
          <p:nvPr>
            <p:ph idx="1"/>
          </p:nvPr>
        </p:nvSpPr>
        <p:spPr/>
        <p:txBody>
          <a:bodyPr>
            <a:normAutofit/>
          </a:bodyPr>
          <a:lstStyle/>
          <a:p>
            <a:pPr indent="-182880"/>
            <a:r>
              <a:rPr lang="en-US" dirty="0"/>
              <a:t>   Another counting loop example:</a:t>
            </a:r>
            <a:endParaRPr lang="en-US" sz="1200" dirty="0"/>
          </a:p>
          <a:p>
            <a:pPr marL="274320" lvl="1" indent="0">
              <a:buNone/>
            </a:pPr>
            <a:r>
              <a:rPr lang="en-US" dirty="0"/>
              <a:t>// Initialize counter</a:t>
            </a:r>
          </a:p>
          <a:p>
            <a:pPr marL="274320" lvl="1" indent="0">
              <a:buNone/>
            </a:pPr>
            <a:r>
              <a:rPr lang="en-US" dirty="0"/>
              <a:t>int Number = 1;</a:t>
            </a:r>
            <a:endParaRPr lang="en-US" sz="1200" dirty="0"/>
          </a:p>
          <a:p>
            <a:pPr marL="274320" lvl="1" indent="0">
              <a:buNone/>
            </a:pPr>
            <a:r>
              <a:rPr lang="en-US" dirty="0"/>
              <a:t>// Loop checking counter</a:t>
            </a:r>
          </a:p>
          <a:p>
            <a:pPr marL="274320" lvl="1" indent="0">
              <a:buNone/>
            </a:pPr>
            <a:r>
              <a:rPr lang="en-US" dirty="0"/>
              <a:t>while (Number &lt;= 10)</a:t>
            </a:r>
            <a:endParaRPr lang="en-US" sz="1200" dirty="0"/>
          </a:p>
          <a:p>
            <a:pPr marL="274320" lvl="1" indent="0">
              <a:buNone/>
            </a:pPr>
            <a:r>
              <a:rPr lang="en-US" dirty="0"/>
              <a:t>{</a:t>
            </a:r>
          </a:p>
          <a:p>
            <a:pPr marL="274320" lvl="1" indent="0">
              <a:buNone/>
            </a:pPr>
            <a:r>
              <a:rPr lang="en-US" dirty="0"/>
              <a:t>   // Perform some calculations</a:t>
            </a:r>
          </a:p>
          <a:p>
            <a:pPr marL="274320" lvl="1" indent="0">
              <a:buNone/>
            </a:pPr>
            <a:r>
              <a:rPr lang="en-US" dirty="0"/>
              <a:t>   cout &lt;&lt; Number &lt;&lt; " halved = " &lt;&lt; Number / 2 &lt;&lt; endl;</a:t>
            </a:r>
            <a:endParaRPr lang="en-US" sz="1200" dirty="0"/>
          </a:p>
          <a:p>
            <a:pPr marL="274320" lvl="1" indent="0">
              <a:buNone/>
            </a:pPr>
            <a:r>
              <a:rPr lang="en-US" dirty="0"/>
              <a:t>   // Increment counter</a:t>
            </a:r>
          </a:p>
          <a:p>
            <a:pPr marL="274320" lvl="1" indent="0">
              <a:buNone/>
            </a:pPr>
            <a:r>
              <a:rPr lang="en-US" dirty="0"/>
              <a:t>   Number = Number + 1;</a:t>
            </a:r>
            <a:endParaRPr lang="en-US" sz="1200" dirty="0"/>
          </a:p>
          <a:p>
            <a:pPr marL="274320" lvl="1" indent="0">
              <a:buNone/>
            </a:pPr>
            <a:r>
              <a:rPr lang="en-US" dirty="0"/>
              <a:t>}</a:t>
            </a:r>
            <a:endParaRPr lang="en-US" sz="1200"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15</a:t>
            </a:fld>
            <a:endParaRPr lang="en-US" dirty="0"/>
          </a:p>
        </p:txBody>
      </p:sp>
    </p:spTree>
    <p:extLst>
      <p:ext uri="{BB962C8B-B14F-4D97-AF65-F5344CB8AC3E}">
        <p14:creationId xmlns:p14="http://schemas.microsoft.com/office/powerpoint/2010/main" val="36316922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loops</a:t>
            </a:r>
          </a:p>
        </p:txBody>
      </p:sp>
      <p:sp>
        <p:nvSpPr>
          <p:cNvPr id="3" name="Content Placeholder 2"/>
          <p:cNvSpPr>
            <a:spLocks noGrp="1"/>
          </p:cNvSpPr>
          <p:nvPr>
            <p:ph idx="1"/>
          </p:nvPr>
        </p:nvSpPr>
        <p:spPr/>
        <p:txBody>
          <a:bodyPr>
            <a:normAutofit fontScale="92500" lnSpcReduction="10000"/>
          </a:bodyPr>
          <a:lstStyle/>
          <a:p>
            <a:r>
              <a:rPr lang="en-US" dirty="0"/>
              <a:t>Counting loop output:</a:t>
            </a:r>
          </a:p>
          <a:p>
            <a:r>
              <a:rPr lang="en-US" b="0" dirty="0"/>
              <a:t>1 halved = 0</a:t>
            </a:r>
          </a:p>
          <a:p>
            <a:r>
              <a:rPr lang="en-US" b="0" dirty="0"/>
              <a:t>2 halved = 1</a:t>
            </a:r>
          </a:p>
          <a:p>
            <a:r>
              <a:rPr lang="en-US" b="0" dirty="0"/>
              <a:t>3 halved = 1</a:t>
            </a:r>
          </a:p>
          <a:p>
            <a:r>
              <a:rPr lang="en-US" b="0" dirty="0"/>
              <a:t>4 halved = 2</a:t>
            </a:r>
          </a:p>
          <a:p>
            <a:r>
              <a:rPr lang="en-US" b="0" dirty="0"/>
              <a:t>5 halved = 2</a:t>
            </a:r>
          </a:p>
          <a:p>
            <a:r>
              <a:rPr lang="en-US" b="0" dirty="0"/>
              <a:t>6 halved = 3</a:t>
            </a:r>
          </a:p>
          <a:p>
            <a:r>
              <a:rPr lang="en-US" b="0" dirty="0"/>
              <a:t>7 halved = 3</a:t>
            </a:r>
          </a:p>
          <a:p>
            <a:r>
              <a:rPr lang="en-US" b="0" dirty="0"/>
              <a:t>8 halved = 4</a:t>
            </a:r>
          </a:p>
          <a:p>
            <a:r>
              <a:rPr lang="en-US" b="0" dirty="0"/>
              <a:t>9 halved = 4</a:t>
            </a:r>
          </a:p>
          <a:p>
            <a:r>
              <a:rPr lang="en-US" b="0" dirty="0"/>
              <a:t>10 halved = 5</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16</a:t>
            </a:fld>
            <a:endParaRPr lang="en-US" dirty="0"/>
          </a:p>
        </p:txBody>
      </p:sp>
      <p:sp>
        <p:nvSpPr>
          <p:cNvPr id="6" name="Rectangle 5"/>
          <p:cNvSpPr/>
          <p:nvPr/>
        </p:nvSpPr>
        <p:spPr>
          <a:xfrm>
            <a:off x="457200" y="3312822"/>
            <a:ext cx="1613400" cy="772991"/>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Arrow Connector 7"/>
          <p:cNvCxnSpPr>
            <a:stCxn id="11" idx="1"/>
            <a:endCxn id="6" idx="3"/>
          </p:cNvCxnSpPr>
          <p:nvPr/>
        </p:nvCxnSpPr>
        <p:spPr>
          <a:xfrm flipH="1">
            <a:off x="2070600" y="3699318"/>
            <a:ext cx="1297575"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368175" y="3099153"/>
            <a:ext cx="2972463" cy="1200329"/>
          </a:xfrm>
          <a:prstGeom prst="rect">
            <a:avLst/>
          </a:prstGeom>
          <a:noFill/>
        </p:spPr>
        <p:txBody>
          <a:bodyPr wrap="square" rtlCol="0">
            <a:spAutoFit/>
          </a:bodyPr>
          <a:lstStyle/>
          <a:p>
            <a:r>
              <a:rPr lang="en-US" dirty="0" smtClean="0"/>
              <a:t>Notice that we are doing integer division, so the fractional part is discarded</a:t>
            </a:r>
          </a:p>
          <a:p>
            <a:r>
              <a:rPr lang="en-US" dirty="0" smtClean="0"/>
              <a:t>5 / 2 = 2 instead of 2.5</a:t>
            </a:r>
            <a:endParaRPr lang="en-US" dirty="0"/>
          </a:p>
        </p:txBody>
      </p:sp>
    </p:spTree>
    <p:extLst>
      <p:ext uri="{BB962C8B-B14F-4D97-AF65-F5344CB8AC3E}">
        <p14:creationId xmlns:p14="http://schemas.microsoft.com/office/powerpoint/2010/main" val="39858577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loops</a:t>
            </a:r>
            <a:endParaRPr lang="en-US" dirty="0"/>
          </a:p>
        </p:txBody>
      </p:sp>
      <p:sp>
        <p:nvSpPr>
          <p:cNvPr id="3" name="Content Placeholder 2"/>
          <p:cNvSpPr>
            <a:spLocks noGrp="1"/>
          </p:cNvSpPr>
          <p:nvPr>
            <p:ph idx="1"/>
          </p:nvPr>
        </p:nvSpPr>
        <p:spPr/>
        <p:txBody>
          <a:bodyPr/>
          <a:lstStyle/>
          <a:p>
            <a:r>
              <a:rPr lang="en-US" dirty="0"/>
              <a:t>Some observations about this counting loop example:</a:t>
            </a:r>
            <a:endParaRPr lang="en-US" dirty="0" smtClean="0"/>
          </a:p>
          <a:p>
            <a:pPr marL="274320" lvl="1" indent="0">
              <a:buNone/>
            </a:pPr>
            <a:endParaRPr lang="en-US" dirty="0"/>
          </a:p>
          <a:p>
            <a:pPr marL="342900" lvl="0" indent="-342900">
              <a:buFont typeface="Wingdings" charset="2"/>
              <a:buChar char="§"/>
            </a:pPr>
            <a:r>
              <a:rPr lang="en-US" dirty="0" smtClean="0"/>
              <a:t>The while loop will execute the cout statement 10 times and print Number values from 1,2,3,4,5,6,7,8,9,10</a:t>
            </a:r>
            <a:endParaRPr lang="en-US" sz="1200" dirty="0"/>
          </a:p>
          <a:p>
            <a:pPr lvl="0"/>
            <a:endParaRPr lang="en-US" sz="1200" dirty="0"/>
          </a:p>
          <a:p>
            <a:pPr marL="342900" lvl="0" indent="-342900">
              <a:buFont typeface="Wingdings" charset="2"/>
              <a:buChar char="§"/>
            </a:pPr>
            <a:r>
              <a:rPr lang="en-US" dirty="0"/>
              <a:t>At</a:t>
            </a:r>
            <a:r>
              <a:rPr lang="en-US" dirty="0" smtClean="0"/>
              <a:t> the bottom of the 10</a:t>
            </a:r>
            <a:r>
              <a:rPr lang="en-US" baseline="30000" dirty="0" smtClean="0"/>
              <a:t>th</a:t>
            </a:r>
            <a:r>
              <a:rPr lang="en-US" dirty="0" smtClean="0"/>
              <a:t> iteration, we increment Number from 10 to 11, and the while condition becomes </a:t>
            </a:r>
            <a:r>
              <a:rPr lang="en-US" dirty="0" smtClean="0">
                <a:solidFill>
                  <a:schemeClr val="tx2"/>
                </a:solidFill>
              </a:rPr>
              <a:t>false</a:t>
            </a:r>
            <a:r>
              <a:rPr lang="en-US" dirty="0" smtClean="0"/>
              <a:t>, so the loop will stop executing</a:t>
            </a:r>
          </a:p>
          <a:p>
            <a:pPr marL="342900" lvl="0" indent="-342900">
              <a:buFont typeface="Wingdings" charset="2"/>
              <a:buChar char="§"/>
            </a:pPr>
            <a:endParaRPr lang="en-US" dirty="0">
              <a:solidFill>
                <a:srgbClr val="FF0000"/>
              </a:solidFill>
            </a:endParaRPr>
          </a:p>
          <a:p>
            <a:pPr marL="342900" lvl="0" indent="-342900">
              <a:buFont typeface="Wingdings" charset="2"/>
              <a:buChar char="§"/>
            </a:pPr>
            <a:r>
              <a:rPr lang="en-US" dirty="0" smtClean="0"/>
              <a:t>After the while loop, the Number variable is equal to 11</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17</a:t>
            </a:fld>
            <a:endParaRPr lang="en-US" dirty="0"/>
          </a:p>
        </p:txBody>
      </p:sp>
    </p:spTree>
    <p:extLst>
      <p:ext uri="{BB962C8B-B14F-4D97-AF65-F5344CB8AC3E}">
        <p14:creationId xmlns:p14="http://schemas.microsoft.com/office/powerpoint/2010/main" val="35867418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Zero iterations loop</a:t>
            </a:r>
            <a:endParaRPr lang="en-US" sz="1200" dirty="0"/>
          </a:p>
          <a:p>
            <a:pPr marL="274320" lvl="1" indent="0">
              <a:buNone/>
            </a:pPr>
            <a:r>
              <a:rPr lang="en-US" dirty="0"/>
              <a:t>int Value = 11;</a:t>
            </a:r>
            <a:endParaRPr lang="en-US" sz="1200" dirty="0"/>
          </a:p>
          <a:p>
            <a:pPr marL="274320" lvl="1" indent="0">
              <a:buNone/>
            </a:pPr>
            <a:r>
              <a:rPr lang="en-US" dirty="0"/>
              <a:t>while (Value &lt;= 7)</a:t>
            </a:r>
            <a:endParaRPr lang="en-US" sz="1200" dirty="0"/>
          </a:p>
          <a:p>
            <a:pPr marL="274320" lvl="1" indent="0">
              <a:buNone/>
            </a:pPr>
            <a:r>
              <a:rPr lang="en-US" dirty="0"/>
              <a:t>{</a:t>
            </a:r>
            <a:endParaRPr lang="en-US" sz="1200" dirty="0"/>
          </a:p>
          <a:p>
            <a:pPr marL="274320" lvl="1" indent="0">
              <a:buNone/>
            </a:pPr>
            <a:r>
              <a:rPr lang="en-US" dirty="0"/>
              <a:t>   cout &lt;&lt; Value &lt;&lt; " doubled = " &lt;&lt; Value * 2 &lt;&lt; endl;</a:t>
            </a:r>
            <a:endParaRPr lang="en-US" sz="1200" dirty="0"/>
          </a:p>
          <a:p>
            <a:pPr marL="274320" lvl="1" indent="0">
              <a:buNone/>
            </a:pPr>
            <a:r>
              <a:rPr lang="en-US" dirty="0"/>
              <a:t>   Value = Value + 1;</a:t>
            </a:r>
            <a:endParaRPr lang="en-US" sz="1200" dirty="0"/>
          </a:p>
          <a:p>
            <a:pPr marL="274320" lvl="1" indent="0">
              <a:buNone/>
            </a:pPr>
            <a:r>
              <a:rPr lang="en-US" dirty="0"/>
              <a:t>} </a:t>
            </a:r>
            <a:endParaRPr lang="en-US" dirty="0" smtClean="0"/>
          </a:p>
          <a:p>
            <a:pPr marL="274320" lvl="1" indent="0">
              <a:buNone/>
            </a:pPr>
            <a:endParaRPr lang="en-US" dirty="0"/>
          </a:p>
          <a:p>
            <a:pPr marL="342900" indent="-342900">
              <a:buFont typeface="Wingdings" charset="2"/>
              <a:buChar char="§"/>
            </a:pPr>
            <a:r>
              <a:rPr lang="en-US" dirty="0"/>
              <a:t>T</a:t>
            </a:r>
            <a:r>
              <a:rPr lang="en-US" dirty="0" smtClean="0"/>
              <a:t>his </a:t>
            </a:r>
            <a:r>
              <a:rPr lang="en-US" dirty="0"/>
              <a:t>while loop will execute the block of code </a:t>
            </a:r>
            <a:r>
              <a:rPr lang="en-US" dirty="0">
                <a:solidFill>
                  <a:srgbClr val="D1282E"/>
                </a:solidFill>
              </a:rPr>
              <a:t>zero</a:t>
            </a:r>
            <a:r>
              <a:rPr lang="en-US" dirty="0"/>
              <a:t> times because the logical expression is false before loop starts</a:t>
            </a:r>
          </a:p>
          <a:p>
            <a:pPr marL="342900" indent="-342900">
              <a:buFont typeface="Wingdings" charset="2"/>
              <a:buChar char="§"/>
            </a:pPr>
            <a:endParaRPr lang="en-US" dirty="0" smtClean="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18</a:t>
            </a:fld>
            <a:endParaRPr lang="en-US" dirty="0"/>
          </a:p>
        </p:txBody>
      </p:sp>
    </p:spTree>
    <p:extLst>
      <p:ext uri="{BB962C8B-B14F-4D97-AF65-F5344CB8AC3E}">
        <p14:creationId xmlns:p14="http://schemas.microsoft.com/office/powerpoint/2010/main" val="5002968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User controlled counting loop</a:t>
            </a:r>
            <a:endParaRPr lang="en-US" sz="1200" dirty="0"/>
          </a:p>
          <a:p>
            <a:pPr marL="274320" lvl="1" indent="0">
              <a:buNone/>
            </a:pPr>
            <a:r>
              <a:rPr lang="en-US" dirty="0"/>
              <a:t>int Value = 0;</a:t>
            </a:r>
          </a:p>
          <a:p>
            <a:pPr marL="274320" lvl="1" indent="0">
              <a:buNone/>
            </a:pPr>
            <a:r>
              <a:rPr lang="en-US" dirty="0"/>
              <a:t>int StopValue = 0;</a:t>
            </a:r>
          </a:p>
          <a:p>
            <a:pPr marL="274320" lvl="1" indent="0">
              <a:buNone/>
            </a:pPr>
            <a:r>
              <a:rPr lang="en-US" dirty="0"/>
              <a:t>cin &gt;&gt; StopValue;</a:t>
            </a:r>
            <a:endParaRPr lang="en-US" sz="1200" dirty="0"/>
          </a:p>
          <a:p>
            <a:pPr marL="274320" lvl="1" indent="0">
              <a:buNone/>
            </a:pPr>
            <a:r>
              <a:rPr lang="en-US" dirty="0"/>
              <a:t>while (Value &lt;= StopValue)</a:t>
            </a:r>
            <a:endParaRPr lang="en-US" sz="1200" dirty="0"/>
          </a:p>
          <a:p>
            <a:pPr marL="274320" lvl="1" indent="0">
              <a:buNone/>
            </a:pPr>
            <a:r>
              <a:rPr lang="en-US" dirty="0"/>
              <a:t>{</a:t>
            </a:r>
            <a:endParaRPr lang="en-US" sz="1200" dirty="0"/>
          </a:p>
          <a:p>
            <a:pPr marL="274320" lvl="1" indent="0">
              <a:buNone/>
            </a:pPr>
            <a:r>
              <a:rPr lang="en-US" dirty="0"/>
              <a:t>   cout &lt;&lt; Value &lt;&lt; " doubled = " &lt;&lt; Value * 2 &lt;&lt; endl;</a:t>
            </a:r>
            <a:endParaRPr lang="en-US" sz="1200" dirty="0"/>
          </a:p>
          <a:p>
            <a:pPr marL="274320" lvl="1" indent="0">
              <a:buNone/>
            </a:pPr>
            <a:r>
              <a:rPr lang="en-US" dirty="0"/>
              <a:t>   Value = Value + 1;</a:t>
            </a:r>
            <a:endParaRPr lang="en-US" sz="1200" dirty="0"/>
          </a:p>
          <a:p>
            <a:pPr marL="274320" lvl="1" indent="0">
              <a:buNone/>
            </a:pPr>
            <a:r>
              <a:rPr lang="en-US" dirty="0"/>
              <a:t>} </a:t>
            </a:r>
            <a:endParaRPr lang="en-US" dirty="0" smtClean="0"/>
          </a:p>
          <a:p>
            <a:pPr marL="274320" lvl="1" indent="0">
              <a:buNone/>
            </a:pPr>
            <a:endParaRPr lang="en-US" dirty="0"/>
          </a:p>
          <a:p>
            <a:pPr marL="342900" indent="-342900">
              <a:buFont typeface="Wingdings" charset="2"/>
              <a:buChar char="§"/>
            </a:pPr>
            <a:r>
              <a:rPr lang="en-US" dirty="0" smtClean="0"/>
              <a:t>This program will read the value of StopValue from the user and will </a:t>
            </a:r>
            <a:r>
              <a:rPr lang="en-US" dirty="0"/>
              <a:t>execute the while loop StopValue+1 times</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19</a:t>
            </a:fld>
            <a:endParaRPr lang="en-US" dirty="0"/>
          </a:p>
        </p:txBody>
      </p:sp>
    </p:spTree>
    <p:extLst>
      <p:ext uri="{BB962C8B-B14F-4D97-AF65-F5344CB8AC3E}">
        <p14:creationId xmlns:p14="http://schemas.microsoft.com/office/powerpoint/2010/main" val="15926338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latin typeface="+mn-lt"/>
            </a:endParaRPr>
          </a:p>
        </p:txBody>
      </p:sp>
      <p:sp>
        <p:nvSpPr>
          <p:cNvPr id="3" name="Content Placeholder 2"/>
          <p:cNvSpPr>
            <a:spLocks noGrp="1"/>
          </p:cNvSpPr>
          <p:nvPr>
            <p:ph idx="1"/>
          </p:nvPr>
        </p:nvSpPr>
        <p:spPr/>
        <p:txBody>
          <a:bodyPr>
            <a:normAutofit/>
          </a:bodyPr>
          <a:lstStyle/>
          <a:p>
            <a:pPr marL="342900" lvl="0" indent="-342900">
              <a:buFont typeface="Wingdings" charset="2"/>
              <a:buChar char="§"/>
            </a:pPr>
            <a:r>
              <a:rPr lang="en-US" dirty="0"/>
              <a:t>We often need to do repetitive calculations </a:t>
            </a:r>
            <a:r>
              <a:rPr lang="en-US" dirty="0" smtClean="0"/>
              <a:t>in order to </a:t>
            </a:r>
            <a:r>
              <a:rPr lang="en-US" dirty="0"/>
              <a:t>solve </a:t>
            </a:r>
            <a:r>
              <a:rPr lang="en-US" dirty="0" smtClean="0"/>
              <a:t>specific problems</a:t>
            </a:r>
            <a:endParaRPr lang="en-US" sz="1200" dirty="0"/>
          </a:p>
          <a:p>
            <a:pPr lvl="1"/>
            <a:r>
              <a:rPr lang="en-US" dirty="0"/>
              <a:t>Example: calculate the </a:t>
            </a:r>
            <a:r>
              <a:rPr lang="en-US" dirty="0" smtClean="0"/>
              <a:t>average GPA of all students at UofA</a:t>
            </a:r>
            <a:endParaRPr lang="en-US" sz="1200" dirty="0"/>
          </a:p>
          <a:p>
            <a:pPr lvl="1"/>
            <a:r>
              <a:rPr lang="en-US" dirty="0"/>
              <a:t>Humans are typically very slow and inaccurate doing this</a:t>
            </a:r>
            <a:endParaRPr lang="en-US" sz="1200" dirty="0"/>
          </a:p>
          <a:p>
            <a:pPr lvl="1"/>
            <a:r>
              <a:rPr lang="en-US" dirty="0"/>
              <a:t>Fortunately computers can do this quickly and correctly</a:t>
            </a:r>
            <a:endParaRPr lang="en-US" sz="1200" dirty="0"/>
          </a:p>
          <a:p>
            <a:endParaRPr lang="en-US" dirty="0" smtClean="0"/>
          </a:p>
          <a:p>
            <a:pPr marL="342900" indent="-342900">
              <a:buFont typeface="Wingdings" charset="2"/>
              <a:buChar char="§"/>
            </a:pPr>
            <a:r>
              <a:rPr lang="en-US" dirty="0" smtClean="0"/>
              <a:t>To perform repetitive calculations in </a:t>
            </a:r>
            <a:r>
              <a:rPr lang="en-US" dirty="0"/>
              <a:t>a program we need </a:t>
            </a:r>
            <a:r>
              <a:rPr lang="en-US" u="sng" dirty="0" smtClean="0"/>
              <a:t>iterative statements </a:t>
            </a:r>
            <a:r>
              <a:rPr lang="en-US" dirty="0" smtClean="0"/>
              <a:t>that let us execute the same block of code multiple times</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a:t>
            </a:fld>
            <a:endParaRPr lang="en-US" dirty="0"/>
          </a:p>
        </p:txBody>
      </p:sp>
    </p:spTree>
    <p:extLst>
      <p:ext uri="{BB962C8B-B14F-4D97-AF65-F5344CB8AC3E}">
        <p14:creationId xmlns:p14="http://schemas.microsoft.com/office/powerpoint/2010/main" val="16304124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loops</a:t>
            </a:r>
          </a:p>
        </p:txBody>
      </p:sp>
      <p:sp>
        <p:nvSpPr>
          <p:cNvPr id="3" name="Content Placeholder 2"/>
          <p:cNvSpPr>
            <a:spLocks noGrp="1"/>
          </p:cNvSpPr>
          <p:nvPr>
            <p:ph idx="1"/>
          </p:nvPr>
        </p:nvSpPr>
        <p:spPr/>
        <p:txBody>
          <a:bodyPr>
            <a:normAutofit/>
          </a:bodyPr>
          <a:lstStyle/>
          <a:p>
            <a:r>
              <a:rPr lang="en-US" dirty="0"/>
              <a:t>Counting loop output:</a:t>
            </a:r>
          </a:p>
          <a:p>
            <a:r>
              <a:rPr lang="en-US" b="0" dirty="0"/>
              <a:t>5</a:t>
            </a:r>
          </a:p>
          <a:p>
            <a:r>
              <a:rPr lang="en-US" b="0" dirty="0"/>
              <a:t>0 doubled</a:t>
            </a:r>
            <a:r>
              <a:rPr lang="en-US" dirty="0"/>
              <a:t> </a:t>
            </a:r>
            <a:r>
              <a:rPr lang="en-US" b="0" dirty="0"/>
              <a:t>= 0</a:t>
            </a:r>
          </a:p>
          <a:p>
            <a:r>
              <a:rPr lang="en-US" b="0" dirty="0"/>
              <a:t>1 doubled</a:t>
            </a:r>
            <a:r>
              <a:rPr lang="en-US" dirty="0"/>
              <a:t> </a:t>
            </a:r>
            <a:r>
              <a:rPr lang="en-US" b="0" dirty="0"/>
              <a:t>= 2</a:t>
            </a:r>
          </a:p>
          <a:p>
            <a:r>
              <a:rPr lang="en-US" b="0" dirty="0"/>
              <a:t>2 doubled</a:t>
            </a:r>
            <a:r>
              <a:rPr lang="en-US" dirty="0"/>
              <a:t> </a:t>
            </a:r>
            <a:r>
              <a:rPr lang="en-US" b="0" dirty="0"/>
              <a:t>= 4</a:t>
            </a:r>
          </a:p>
          <a:p>
            <a:r>
              <a:rPr lang="en-US" b="0" dirty="0"/>
              <a:t>3 doubled</a:t>
            </a:r>
            <a:r>
              <a:rPr lang="en-US" dirty="0"/>
              <a:t> </a:t>
            </a:r>
            <a:r>
              <a:rPr lang="en-US" b="0" dirty="0"/>
              <a:t>= 6</a:t>
            </a:r>
          </a:p>
          <a:p>
            <a:r>
              <a:rPr lang="en-US" b="0" dirty="0"/>
              <a:t>4 doubled</a:t>
            </a:r>
            <a:r>
              <a:rPr lang="en-US" dirty="0"/>
              <a:t> </a:t>
            </a:r>
            <a:r>
              <a:rPr lang="en-US" b="0" dirty="0"/>
              <a:t>= 8</a:t>
            </a:r>
          </a:p>
          <a:p>
            <a:r>
              <a:rPr lang="en-US" b="0" dirty="0"/>
              <a:t>5 doubled</a:t>
            </a:r>
            <a:r>
              <a:rPr lang="en-US" dirty="0"/>
              <a:t> </a:t>
            </a:r>
            <a:r>
              <a:rPr lang="en-US" b="0" dirty="0"/>
              <a:t>= 10</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20</a:t>
            </a:fld>
            <a:endParaRPr lang="en-US" dirty="0"/>
          </a:p>
        </p:txBody>
      </p:sp>
      <p:sp>
        <p:nvSpPr>
          <p:cNvPr id="6" name="Rectangle 5"/>
          <p:cNvSpPr/>
          <p:nvPr/>
        </p:nvSpPr>
        <p:spPr>
          <a:xfrm>
            <a:off x="457200" y="2190179"/>
            <a:ext cx="490675" cy="38649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Arrow Connector 7"/>
          <p:cNvCxnSpPr>
            <a:stCxn id="11" idx="1"/>
            <a:endCxn id="6" idx="3"/>
          </p:cNvCxnSpPr>
          <p:nvPr/>
        </p:nvCxnSpPr>
        <p:spPr>
          <a:xfrm flipH="1">
            <a:off x="947875" y="2383427"/>
            <a:ext cx="2938325"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886200" y="2060261"/>
            <a:ext cx="2200178" cy="646331"/>
          </a:xfrm>
          <a:prstGeom prst="rect">
            <a:avLst/>
          </a:prstGeom>
          <a:noFill/>
        </p:spPr>
        <p:txBody>
          <a:bodyPr wrap="square" rtlCol="0">
            <a:spAutoFit/>
          </a:bodyPr>
          <a:lstStyle/>
          <a:p>
            <a:r>
              <a:rPr lang="en-US" dirty="0" smtClean="0"/>
              <a:t>This is the user input for StopValue</a:t>
            </a:r>
            <a:endParaRPr lang="en-US" dirty="0"/>
          </a:p>
        </p:txBody>
      </p:sp>
      <p:sp>
        <p:nvSpPr>
          <p:cNvPr id="10" name="Rectangle 9"/>
          <p:cNvSpPr/>
          <p:nvPr/>
        </p:nvSpPr>
        <p:spPr>
          <a:xfrm>
            <a:off x="457200" y="2706593"/>
            <a:ext cx="1884984" cy="2555468"/>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Straight Arrow Connector 11"/>
          <p:cNvCxnSpPr>
            <a:stCxn id="13" idx="1"/>
            <a:endCxn id="10" idx="3"/>
          </p:cNvCxnSpPr>
          <p:nvPr/>
        </p:nvCxnSpPr>
        <p:spPr>
          <a:xfrm flipH="1">
            <a:off x="2342184" y="3984327"/>
            <a:ext cx="1654063"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996247" y="3522662"/>
            <a:ext cx="3079786" cy="923330"/>
          </a:xfrm>
          <a:prstGeom prst="rect">
            <a:avLst/>
          </a:prstGeom>
          <a:noFill/>
        </p:spPr>
        <p:txBody>
          <a:bodyPr wrap="square" rtlCol="0">
            <a:spAutoFit/>
          </a:bodyPr>
          <a:lstStyle/>
          <a:p>
            <a:r>
              <a:rPr lang="en-US" dirty="0" smtClean="0"/>
              <a:t>The cout statement in the while loop is executed StopValue+1 times</a:t>
            </a:r>
            <a:endParaRPr lang="en-US" dirty="0"/>
          </a:p>
        </p:txBody>
      </p:sp>
    </p:spTree>
    <p:extLst>
      <p:ext uri="{BB962C8B-B14F-4D97-AF65-F5344CB8AC3E}">
        <p14:creationId xmlns:p14="http://schemas.microsoft.com/office/powerpoint/2010/main" val="12667922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smtClean="0"/>
              <a:t>We often </a:t>
            </a:r>
            <a:r>
              <a:rPr lang="en-US" dirty="0"/>
              <a:t>need to vary the number of loop iterations based on the values of one or more variables</a:t>
            </a:r>
            <a:endParaRPr lang="en-US" sz="1200" dirty="0"/>
          </a:p>
          <a:p>
            <a:pPr marL="342900" lvl="0" indent="-342900">
              <a:buFont typeface="Wingdings" charset="2"/>
              <a:buChar char="§"/>
            </a:pPr>
            <a:r>
              <a:rPr lang="en-US" dirty="0"/>
              <a:t>Conditional </a:t>
            </a:r>
            <a:r>
              <a:rPr lang="en-US" dirty="0" smtClean="0"/>
              <a:t>loops </a:t>
            </a:r>
            <a:r>
              <a:rPr lang="en-US" dirty="0"/>
              <a:t>allow us to process data until given situation </a:t>
            </a:r>
            <a:r>
              <a:rPr lang="en-US" dirty="0" smtClean="0"/>
              <a:t>arises</a:t>
            </a:r>
          </a:p>
          <a:p>
            <a:pPr lvl="0"/>
            <a:endParaRPr lang="en-US" sz="1200" dirty="0"/>
          </a:p>
          <a:p>
            <a:pPr marL="342900" lvl="0" indent="-342900">
              <a:buFont typeface="Wingdings" charset="2"/>
              <a:buChar char="§"/>
            </a:pPr>
            <a:r>
              <a:rPr lang="en-US" dirty="0" smtClean="0"/>
              <a:t>We </a:t>
            </a:r>
            <a:r>
              <a:rPr lang="en-US" dirty="0"/>
              <a:t>need to do the following:</a:t>
            </a:r>
            <a:endParaRPr lang="en-US" sz="1200" dirty="0"/>
          </a:p>
          <a:p>
            <a:pPr marL="800100" lvl="1" indent="-342900"/>
            <a:r>
              <a:rPr lang="en-US" dirty="0"/>
              <a:t>Initialize condition variables</a:t>
            </a:r>
            <a:endParaRPr lang="en-US" sz="1200" dirty="0"/>
          </a:p>
          <a:p>
            <a:pPr marL="800100" lvl="1" indent="-342900"/>
            <a:r>
              <a:rPr lang="en-US" dirty="0"/>
              <a:t>While the condition remains TRUE </a:t>
            </a:r>
            <a:endParaRPr lang="en-US" sz="1200" dirty="0"/>
          </a:p>
          <a:p>
            <a:pPr marL="1485900" lvl="2" indent="-342900">
              <a:buFont typeface="Arial"/>
              <a:buChar char="•"/>
            </a:pPr>
            <a:r>
              <a:rPr lang="en-US" sz="2000" dirty="0" smtClean="0"/>
              <a:t>Perform </a:t>
            </a:r>
            <a:r>
              <a:rPr lang="en-US" sz="2000" dirty="0"/>
              <a:t>desired </a:t>
            </a:r>
            <a:r>
              <a:rPr lang="en-US" sz="2000" dirty="0" smtClean="0"/>
              <a:t>operations</a:t>
            </a:r>
            <a:endParaRPr lang="en-US" sz="2000" dirty="0"/>
          </a:p>
          <a:p>
            <a:pPr marL="1485900" lvl="2" indent="-342900">
              <a:buFont typeface="Arial"/>
              <a:buChar char="•"/>
            </a:pPr>
            <a:r>
              <a:rPr lang="en-US" sz="2000" dirty="0" smtClean="0"/>
              <a:t>Update condition variables</a:t>
            </a:r>
            <a:endParaRPr lang="en-US" sz="2000" dirty="0"/>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21</a:t>
            </a:fld>
            <a:endParaRPr lang="en-US" dirty="0"/>
          </a:p>
        </p:txBody>
      </p:sp>
    </p:spTree>
    <p:extLst>
      <p:ext uri="{BB962C8B-B14F-4D97-AF65-F5344CB8AC3E}">
        <p14:creationId xmlns:p14="http://schemas.microsoft.com/office/powerpoint/2010/main" val="327277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Conditional loop example</a:t>
            </a:r>
          </a:p>
          <a:p>
            <a:pPr marL="274320" lvl="1" indent="0">
              <a:buNone/>
            </a:pPr>
            <a:r>
              <a:rPr lang="en-US" dirty="0"/>
              <a:t>int Amt = 42;</a:t>
            </a:r>
          </a:p>
          <a:p>
            <a:pPr marL="274320" lvl="1" indent="0">
              <a:buNone/>
            </a:pPr>
            <a:r>
              <a:rPr lang="en-US" dirty="0"/>
              <a:t>while (Amt &gt; 0)</a:t>
            </a:r>
          </a:p>
          <a:p>
            <a:pPr marL="274320" lvl="1" indent="0">
              <a:buNone/>
            </a:pPr>
            <a:r>
              <a:rPr lang="en-US" dirty="0"/>
              <a:t>{</a:t>
            </a:r>
          </a:p>
          <a:p>
            <a:pPr marL="274320" lvl="1" indent="0">
              <a:buNone/>
            </a:pPr>
            <a:r>
              <a:rPr lang="en-US" dirty="0"/>
              <a:t>   cout &lt;&lt; Amt &lt;&lt; " halved = " &lt;&lt; Amt / 2 &lt;&lt; endl;</a:t>
            </a:r>
          </a:p>
          <a:p>
            <a:pPr marL="274320" lvl="1" indent="0">
              <a:buNone/>
            </a:pPr>
            <a:r>
              <a:rPr lang="en-US" dirty="0"/>
              <a:t>   Amt = Amt / 2;</a:t>
            </a:r>
          </a:p>
          <a:p>
            <a:pPr marL="274320" lvl="1" indent="0">
              <a:buNone/>
            </a:pPr>
            <a:r>
              <a:rPr lang="en-US" dirty="0"/>
              <a:t>} </a:t>
            </a:r>
            <a:endParaRPr lang="en-US" dirty="0" smtClean="0"/>
          </a:p>
          <a:p>
            <a:pPr marL="274320" lvl="1" indent="0">
              <a:buNone/>
            </a:pPr>
            <a:endParaRPr lang="en-US" dirty="0"/>
          </a:p>
          <a:p>
            <a:pPr marL="342900" indent="-342900">
              <a:buFont typeface="Wingdings" charset="2"/>
              <a:buChar char="§"/>
            </a:pPr>
            <a:r>
              <a:rPr lang="en-US" dirty="0"/>
              <a:t>This conditional loop will divide the Amt variable by 2 over and over again until Amt becomes equal to zero</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22</a:t>
            </a:fld>
            <a:endParaRPr lang="en-US" dirty="0"/>
          </a:p>
        </p:txBody>
      </p:sp>
    </p:spTree>
    <p:extLst>
      <p:ext uri="{BB962C8B-B14F-4D97-AF65-F5344CB8AC3E}">
        <p14:creationId xmlns:p14="http://schemas.microsoft.com/office/powerpoint/2010/main" val="39946095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loops</a:t>
            </a:r>
          </a:p>
        </p:txBody>
      </p:sp>
      <p:sp>
        <p:nvSpPr>
          <p:cNvPr id="3" name="Content Placeholder 2"/>
          <p:cNvSpPr>
            <a:spLocks noGrp="1"/>
          </p:cNvSpPr>
          <p:nvPr>
            <p:ph idx="1"/>
          </p:nvPr>
        </p:nvSpPr>
        <p:spPr/>
        <p:txBody>
          <a:bodyPr>
            <a:normAutofit/>
          </a:bodyPr>
          <a:lstStyle/>
          <a:p>
            <a:r>
              <a:rPr lang="en-US" dirty="0"/>
              <a:t>Conditional loop output:</a:t>
            </a:r>
          </a:p>
          <a:p>
            <a:r>
              <a:rPr lang="en-US" b="0" dirty="0"/>
              <a:t> 42 halved = 21</a:t>
            </a:r>
          </a:p>
          <a:p>
            <a:r>
              <a:rPr lang="en-US" b="0" dirty="0"/>
              <a:t> 21 halved = 10</a:t>
            </a:r>
          </a:p>
          <a:p>
            <a:r>
              <a:rPr lang="en-US" b="0" dirty="0"/>
              <a:t> 10 halved = 5</a:t>
            </a:r>
          </a:p>
          <a:p>
            <a:r>
              <a:rPr lang="en-US" b="0" dirty="0"/>
              <a:t> 5 halved = 2</a:t>
            </a:r>
          </a:p>
          <a:p>
            <a:r>
              <a:rPr lang="en-US" b="0" dirty="0"/>
              <a:t> 2 halved = 1</a:t>
            </a:r>
          </a:p>
          <a:p>
            <a:r>
              <a:rPr lang="en-US" b="0" dirty="0"/>
              <a:t> 1 halved = 0</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23</a:t>
            </a:fld>
            <a:endParaRPr lang="en-US" dirty="0"/>
          </a:p>
        </p:txBody>
      </p:sp>
      <p:sp>
        <p:nvSpPr>
          <p:cNvPr id="6" name="Rectangle 5"/>
          <p:cNvSpPr/>
          <p:nvPr/>
        </p:nvSpPr>
        <p:spPr>
          <a:xfrm>
            <a:off x="538019" y="4429997"/>
            <a:ext cx="1609436" cy="38649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Arrow Connector 6"/>
          <p:cNvCxnSpPr>
            <a:stCxn id="8" idx="1"/>
            <a:endCxn id="6" idx="3"/>
          </p:cNvCxnSpPr>
          <p:nvPr/>
        </p:nvCxnSpPr>
        <p:spPr>
          <a:xfrm flipH="1">
            <a:off x="2147455" y="4623245"/>
            <a:ext cx="1145307"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92762" y="4300079"/>
            <a:ext cx="3433619" cy="646331"/>
          </a:xfrm>
          <a:prstGeom prst="rect">
            <a:avLst/>
          </a:prstGeom>
          <a:noFill/>
        </p:spPr>
        <p:txBody>
          <a:bodyPr wrap="square" rtlCol="0">
            <a:spAutoFit/>
          </a:bodyPr>
          <a:lstStyle/>
          <a:p>
            <a:r>
              <a:rPr lang="en-US" dirty="0" smtClean="0"/>
              <a:t>Amt = 0 after this is printed, so the conditional loop will stop </a:t>
            </a:r>
            <a:endParaRPr lang="en-US" dirty="0"/>
          </a:p>
        </p:txBody>
      </p:sp>
    </p:spTree>
    <p:extLst>
      <p:ext uri="{BB962C8B-B14F-4D97-AF65-F5344CB8AC3E}">
        <p14:creationId xmlns:p14="http://schemas.microsoft.com/office/powerpoint/2010/main" val="42648393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normAutofit lnSpcReduction="10000"/>
          </a:bodyPr>
          <a:lstStyle/>
          <a:p>
            <a:pPr marL="274320" lvl="1" indent="0">
              <a:buNone/>
            </a:pPr>
            <a:r>
              <a:rPr lang="en-US" dirty="0"/>
              <a:t>// Another conditional loop example</a:t>
            </a:r>
            <a:endParaRPr lang="en-US" sz="1200" dirty="0"/>
          </a:p>
          <a:p>
            <a:pPr marL="274320" lvl="1" indent="0">
              <a:buNone/>
            </a:pPr>
            <a:r>
              <a:rPr lang="en-US" dirty="0"/>
              <a:t>int Val = 54;</a:t>
            </a:r>
            <a:endParaRPr lang="en-US" sz="1200" dirty="0"/>
          </a:p>
          <a:p>
            <a:pPr marL="274320" lvl="1" indent="0">
              <a:buNone/>
            </a:pPr>
            <a:r>
              <a:rPr lang="en-US" dirty="0"/>
              <a:t>int Cnt = 0;</a:t>
            </a:r>
            <a:endParaRPr lang="en-US" sz="1200" dirty="0"/>
          </a:p>
          <a:p>
            <a:pPr marL="274320" lvl="1" indent="0">
              <a:buNone/>
            </a:pPr>
            <a:r>
              <a:rPr lang="en-US" dirty="0"/>
              <a:t>while ((Val % 3) == 0)</a:t>
            </a:r>
            <a:endParaRPr lang="en-US" sz="1200" dirty="0"/>
          </a:p>
          <a:p>
            <a:pPr marL="274320" lvl="1" indent="0">
              <a:buNone/>
            </a:pPr>
            <a:r>
              <a:rPr lang="en-US" dirty="0"/>
              <a:t>{</a:t>
            </a:r>
            <a:endParaRPr lang="en-US" sz="1200" dirty="0"/>
          </a:p>
          <a:p>
            <a:pPr marL="274320" lvl="1" indent="0">
              <a:buNone/>
            </a:pPr>
            <a:r>
              <a:rPr lang="en-US" dirty="0"/>
              <a:t>   cout &lt;&lt; "Val: " &lt;&lt; Val &lt;&lt; " Cnt: " &lt;&lt; Cnt &lt;&lt; endl;</a:t>
            </a:r>
            <a:endParaRPr lang="en-US" sz="1200" dirty="0"/>
          </a:p>
          <a:p>
            <a:pPr marL="274320" lvl="1" indent="0">
              <a:buNone/>
            </a:pPr>
            <a:r>
              <a:rPr lang="en-US" dirty="0"/>
              <a:t>   Val = Val / 3;</a:t>
            </a:r>
            <a:endParaRPr lang="en-US" sz="1200" dirty="0"/>
          </a:p>
          <a:p>
            <a:pPr marL="274320" lvl="1" indent="0">
              <a:buNone/>
            </a:pPr>
            <a:r>
              <a:rPr lang="en-US" dirty="0"/>
              <a:t>   Cnt = Cnt + 1;</a:t>
            </a:r>
            <a:endParaRPr lang="en-US" sz="1200" dirty="0"/>
          </a:p>
          <a:p>
            <a:pPr marL="274320" lvl="1" indent="0">
              <a:buNone/>
            </a:pPr>
            <a:r>
              <a:rPr lang="en-US" dirty="0" smtClean="0"/>
              <a:t>}</a:t>
            </a:r>
          </a:p>
          <a:p>
            <a:pPr marL="274320" lvl="1" indent="0">
              <a:buNone/>
            </a:pPr>
            <a:r>
              <a:rPr lang="en-US" dirty="0"/>
              <a:t> cout &lt;&lt; "Val: " &lt;&lt; Val &lt;&lt; " Cnt: " &lt;&lt; Cnt &lt;&lt; endl;</a:t>
            </a:r>
            <a:endParaRPr lang="en-US" sz="1200" dirty="0"/>
          </a:p>
          <a:p>
            <a:pPr marL="274320" lvl="1" indent="0">
              <a:buNone/>
            </a:pPr>
            <a:endParaRPr lang="en-US" dirty="0"/>
          </a:p>
          <a:p>
            <a:pPr marL="342900" lvl="0" indent="-342900">
              <a:buFont typeface="Wingdings" charset="2"/>
              <a:buChar char="§"/>
            </a:pPr>
            <a:r>
              <a:rPr lang="en-US" dirty="0" smtClean="0"/>
              <a:t>This conditional loop will calculate the number of times that the number 3 is a factor of Val</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24</a:t>
            </a:fld>
            <a:endParaRPr lang="en-US" dirty="0"/>
          </a:p>
        </p:txBody>
      </p:sp>
      <p:sp>
        <p:nvSpPr>
          <p:cNvPr id="6" name="Rectangle 5"/>
          <p:cNvSpPr/>
          <p:nvPr/>
        </p:nvSpPr>
        <p:spPr>
          <a:xfrm>
            <a:off x="1385517" y="2691226"/>
            <a:ext cx="1896839" cy="516413"/>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Arrow Connector 6"/>
          <p:cNvCxnSpPr>
            <a:stCxn id="8" idx="1"/>
            <a:endCxn id="6" idx="3"/>
          </p:cNvCxnSpPr>
          <p:nvPr/>
        </p:nvCxnSpPr>
        <p:spPr>
          <a:xfrm flipH="1">
            <a:off x="3282356" y="2643784"/>
            <a:ext cx="1249235" cy="305649"/>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531591" y="2320618"/>
            <a:ext cx="2742373" cy="646331"/>
          </a:xfrm>
          <a:prstGeom prst="rect">
            <a:avLst/>
          </a:prstGeom>
          <a:noFill/>
        </p:spPr>
        <p:txBody>
          <a:bodyPr wrap="square" rtlCol="0">
            <a:spAutoFit/>
          </a:bodyPr>
          <a:lstStyle/>
          <a:p>
            <a:r>
              <a:rPr lang="en-US" dirty="0" smtClean="0"/>
              <a:t>This statement is true if Val is evenly divided by 3</a:t>
            </a:r>
            <a:endParaRPr lang="en-US" dirty="0"/>
          </a:p>
        </p:txBody>
      </p:sp>
    </p:spTree>
    <p:extLst>
      <p:ext uri="{BB962C8B-B14F-4D97-AF65-F5344CB8AC3E}">
        <p14:creationId xmlns:p14="http://schemas.microsoft.com/office/powerpoint/2010/main" val="24721945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loops</a:t>
            </a:r>
          </a:p>
        </p:txBody>
      </p:sp>
      <p:sp>
        <p:nvSpPr>
          <p:cNvPr id="3" name="Content Placeholder 2"/>
          <p:cNvSpPr>
            <a:spLocks noGrp="1"/>
          </p:cNvSpPr>
          <p:nvPr>
            <p:ph idx="1"/>
          </p:nvPr>
        </p:nvSpPr>
        <p:spPr/>
        <p:txBody>
          <a:bodyPr>
            <a:normAutofit/>
          </a:bodyPr>
          <a:lstStyle/>
          <a:p>
            <a:r>
              <a:rPr lang="en-US" dirty="0"/>
              <a:t>Conditional loop output:</a:t>
            </a:r>
          </a:p>
          <a:p>
            <a:r>
              <a:rPr lang="en-US" b="0" dirty="0"/>
              <a:t>Val: 54 Cnt: 0</a:t>
            </a:r>
          </a:p>
          <a:p>
            <a:r>
              <a:rPr lang="en-US" b="0" dirty="0"/>
              <a:t>Val: 18 Cnt: 1</a:t>
            </a:r>
          </a:p>
          <a:p>
            <a:r>
              <a:rPr lang="en-US" b="0" dirty="0"/>
              <a:t>Val: 6 Cnt: 2</a:t>
            </a:r>
          </a:p>
          <a:p>
            <a:r>
              <a:rPr lang="en-US" b="0" dirty="0"/>
              <a:t>Val: 2 Cnt: 3</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25</a:t>
            </a:fld>
            <a:endParaRPr lang="en-US" dirty="0"/>
          </a:p>
        </p:txBody>
      </p:sp>
      <p:sp>
        <p:nvSpPr>
          <p:cNvPr id="6" name="Rectangle 5"/>
          <p:cNvSpPr/>
          <p:nvPr/>
        </p:nvSpPr>
        <p:spPr>
          <a:xfrm>
            <a:off x="494145" y="3552543"/>
            <a:ext cx="1609436" cy="38649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Arrow Connector 6"/>
          <p:cNvCxnSpPr>
            <a:stCxn id="8" idx="1"/>
            <a:endCxn id="6" idx="3"/>
          </p:cNvCxnSpPr>
          <p:nvPr/>
        </p:nvCxnSpPr>
        <p:spPr>
          <a:xfrm flipH="1">
            <a:off x="2103581" y="3745791"/>
            <a:ext cx="1145307"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48888" y="3284126"/>
            <a:ext cx="3736112" cy="923330"/>
          </a:xfrm>
          <a:prstGeom prst="rect">
            <a:avLst/>
          </a:prstGeom>
          <a:noFill/>
        </p:spPr>
        <p:txBody>
          <a:bodyPr wrap="square" rtlCol="0">
            <a:spAutoFit/>
          </a:bodyPr>
          <a:lstStyle/>
          <a:p>
            <a:r>
              <a:rPr lang="en-US" dirty="0"/>
              <a:t>After the conditional loop finishes, Cnt=3 tells us the number of times that 3 is a factor of 54</a:t>
            </a:r>
          </a:p>
        </p:txBody>
      </p:sp>
    </p:spTree>
    <p:extLst>
      <p:ext uri="{BB962C8B-B14F-4D97-AF65-F5344CB8AC3E}">
        <p14:creationId xmlns:p14="http://schemas.microsoft.com/office/powerpoint/2010/main" val="27181433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loops</a:t>
            </a:r>
          </a:p>
        </p:txBody>
      </p:sp>
      <p:sp>
        <p:nvSpPr>
          <p:cNvPr id="3" name="Content Placeholder 2"/>
          <p:cNvSpPr>
            <a:spLocks noGrp="1"/>
          </p:cNvSpPr>
          <p:nvPr>
            <p:ph idx="1"/>
          </p:nvPr>
        </p:nvSpPr>
        <p:spPr/>
        <p:txBody>
          <a:bodyPr>
            <a:normAutofit/>
          </a:bodyPr>
          <a:lstStyle/>
          <a:p>
            <a:pPr marL="342900" indent="-342900">
              <a:buFont typeface="Wingdings" charset="2"/>
              <a:buChar char="§"/>
            </a:pPr>
            <a:r>
              <a:rPr lang="en-US" dirty="0"/>
              <a:t>One special case for conditional loops is to read and process data from the user until they enter a </a:t>
            </a:r>
            <a:r>
              <a:rPr lang="en-US" dirty="0">
                <a:solidFill>
                  <a:srgbClr val="D1282E"/>
                </a:solidFill>
              </a:rPr>
              <a:t>sentinel</a:t>
            </a:r>
            <a:r>
              <a:rPr lang="en-US" dirty="0"/>
              <a:t> value to signal the end of the input</a:t>
            </a:r>
          </a:p>
          <a:p>
            <a:pPr marL="342900" indent="-342900">
              <a:buFont typeface="Wingdings" charset="2"/>
              <a:buChar char="§"/>
            </a:pPr>
            <a:endParaRPr lang="en-US" dirty="0"/>
          </a:p>
          <a:p>
            <a:pPr marL="342900" indent="-342900">
              <a:buFont typeface="Wingdings" charset="2"/>
              <a:buChar char="§"/>
            </a:pPr>
            <a:r>
              <a:rPr lang="en-US" dirty="0"/>
              <a:t>The basic approach is to:</a:t>
            </a:r>
          </a:p>
          <a:p>
            <a:pPr marL="800100" lvl="1" indent="-342900"/>
            <a:r>
              <a:rPr lang="en-US" dirty="0"/>
              <a:t>Prompt user for desired input</a:t>
            </a:r>
          </a:p>
          <a:p>
            <a:pPr marL="800100" lvl="1" indent="-342900"/>
            <a:r>
              <a:rPr lang="en-US" dirty="0"/>
              <a:t>Read first input value from user</a:t>
            </a:r>
          </a:p>
          <a:p>
            <a:pPr marL="800100" lvl="1" indent="-342900"/>
            <a:r>
              <a:rPr lang="en-US" dirty="0"/>
              <a:t>While input value is not the sentinel value</a:t>
            </a:r>
          </a:p>
          <a:p>
            <a:pPr marL="1485900" lvl="2" indent="-342900"/>
            <a:r>
              <a:rPr lang="en-US" sz="2000" dirty="0"/>
              <a:t>Process the input value</a:t>
            </a:r>
          </a:p>
          <a:p>
            <a:pPr marL="1485900" lvl="2" indent="-342900"/>
            <a:r>
              <a:rPr lang="en-US" sz="2000" dirty="0"/>
              <a:t>Read next input value from user</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26</a:t>
            </a:fld>
            <a:endParaRPr lang="en-US" dirty="0"/>
          </a:p>
        </p:txBody>
      </p:sp>
    </p:spTree>
    <p:extLst>
      <p:ext uri="{BB962C8B-B14F-4D97-AF65-F5344CB8AC3E}">
        <p14:creationId xmlns:p14="http://schemas.microsoft.com/office/powerpoint/2010/main" val="28418617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Input varying loop</a:t>
            </a:r>
            <a:endParaRPr lang="en-US" sz="1200" dirty="0"/>
          </a:p>
          <a:p>
            <a:pPr marL="274320" lvl="1" indent="0">
              <a:buNone/>
            </a:pPr>
            <a:r>
              <a:rPr lang="en-US" dirty="0"/>
              <a:t>int Num = 0;</a:t>
            </a:r>
            <a:endParaRPr lang="en-US" sz="1200" dirty="0"/>
          </a:p>
          <a:p>
            <a:pPr marL="274320" lvl="1" indent="0">
              <a:buNone/>
            </a:pPr>
            <a:r>
              <a:rPr lang="en-US" dirty="0"/>
              <a:t>cin &gt;&gt; Num;</a:t>
            </a:r>
            <a:endParaRPr lang="en-US" sz="1200" dirty="0"/>
          </a:p>
          <a:p>
            <a:pPr marL="274320" lvl="1" indent="0">
              <a:buNone/>
            </a:pPr>
            <a:r>
              <a:rPr lang="en-US" dirty="0"/>
              <a:t>while (Num &gt;= 0)</a:t>
            </a:r>
            <a:endParaRPr lang="en-US" sz="1200" dirty="0"/>
          </a:p>
          <a:p>
            <a:pPr marL="274320" lvl="1" indent="0">
              <a:buNone/>
            </a:pPr>
            <a:r>
              <a:rPr lang="en-US" dirty="0"/>
              <a:t>{</a:t>
            </a:r>
            <a:endParaRPr lang="en-US" sz="1200" dirty="0"/>
          </a:p>
          <a:p>
            <a:pPr marL="274320" lvl="1" indent="0">
              <a:buNone/>
            </a:pPr>
            <a:r>
              <a:rPr lang="en-US" dirty="0"/>
              <a:t>   float Val = sqrt(Num);</a:t>
            </a:r>
            <a:endParaRPr lang="en-US" sz="1200" dirty="0"/>
          </a:p>
          <a:p>
            <a:pPr marL="274320" lvl="1" indent="0">
              <a:buNone/>
            </a:pPr>
            <a:r>
              <a:rPr lang="en-US" dirty="0"/>
              <a:t>   cout &lt;&lt; Num &lt;&lt; " square root = " &lt;&lt; Val &lt;&lt; endl;</a:t>
            </a:r>
            <a:endParaRPr lang="en-US" sz="1200" dirty="0"/>
          </a:p>
          <a:p>
            <a:pPr marL="274320" lvl="1" indent="0">
              <a:buNone/>
            </a:pPr>
            <a:r>
              <a:rPr lang="en-US" dirty="0"/>
              <a:t>   cin &gt;&gt; Num;</a:t>
            </a:r>
            <a:endParaRPr lang="en-US" sz="1200" dirty="0"/>
          </a:p>
          <a:p>
            <a:pPr marL="274320" lvl="1" indent="0">
              <a:buNone/>
            </a:pPr>
            <a:r>
              <a:rPr lang="en-US" dirty="0"/>
              <a:t>}</a:t>
            </a:r>
          </a:p>
          <a:p>
            <a:pPr marL="274320" lvl="1" indent="0">
              <a:buNone/>
            </a:pPr>
            <a:endParaRPr lang="en-US" dirty="0"/>
          </a:p>
          <a:p>
            <a:pPr marL="342900" lvl="0" indent="-342900">
              <a:buFont typeface="Wingdings" charset="2"/>
              <a:buChar char="§"/>
            </a:pPr>
            <a:r>
              <a:rPr lang="en-US" dirty="0" smtClean="0"/>
              <a:t>This loop will process a sequence of input values until the user enters the sentinel value (-1) to stop the loop</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27</a:t>
            </a:fld>
            <a:endParaRPr lang="en-US" dirty="0"/>
          </a:p>
        </p:txBody>
      </p:sp>
      <p:sp>
        <p:nvSpPr>
          <p:cNvPr id="6" name="Rectangle 5"/>
          <p:cNvSpPr/>
          <p:nvPr/>
        </p:nvSpPr>
        <p:spPr>
          <a:xfrm>
            <a:off x="686467" y="2479186"/>
            <a:ext cx="1609436" cy="38649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Arrow Connector 6"/>
          <p:cNvCxnSpPr>
            <a:stCxn id="8" idx="1"/>
            <a:endCxn id="6" idx="3"/>
          </p:cNvCxnSpPr>
          <p:nvPr/>
        </p:nvCxnSpPr>
        <p:spPr>
          <a:xfrm flipH="1">
            <a:off x="2295903" y="2672434"/>
            <a:ext cx="1145307"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41210" y="2349268"/>
            <a:ext cx="3433619" cy="646331"/>
          </a:xfrm>
          <a:prstGeom prst="rect">
            <a:avLst/>
          </a:prstGeom>
          <a:noFill/>
        </p:spPr>
        <p:txBody>
          <a:bodyPr wrap="square" rtlCol="0">
            <a:spAutoFit/>
          </a:bodyPr>
          <a:lstStyle/>
          <a:p>
            <a:r>
              <a:rPr lang="en-US" dirty="0" smtClean="0"/>
              <a:t>We read input just </a:t>
            </a:r>
            <a:r>
              <a:rPr lang="en-US" u="sng" dirty="0" smtClean="0"/>
              <a:t>before</a:t>
            </a:r>
            <a:r>
              <a:rPr lang="en-US" dirty="0" smtClean="0"/>
              <a:t> while loop and also in </a:t>
            </a:r>
            <a:r>
              <a:rPr lang="en-US" u="sng" dirty="0" smtClean="0"/>
              <a:t>last</a:t>
            </a:r>
            <a:r>
              <a:rPr lang="en-US" dirty="0" smtClean="0"/>
              <a:t> line of loop</a:t>
            </a:r>
            <a:endParaRPr lang="en-US" dirty="0"/>
          </a:p>
        </p:txBody>
      </p:sp>
      <p:sp>
        <p:nvSpPr>
          <p:cNvPr id="9" name="Rectangle 8"/>
          <p:cNvSpPr/>
          <p:nvPr/>
        </p:nvSpPr>
        <p:spPr>
          <a:xfrm>
            <a:off x="855361" y="4324423"/>
            <a:ext cx="1609436" cy="38649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H="1">
            <a:off x="2464797" y="2672434"/>
            <a:ext cx="976414" cy="1651989"/>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8925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loops</a:t>
            </a:r>
          </a:p>
        </p:txBody>
      </p:sp>
      <p:sp>
        <p:nvSpPr>
          <p:cNvPr id="3" name="Content Placeholder 2"/>
          <p:cNvSpPr>
            <a:spLocks noGrp="1"/>
          </p:cNvSpPr>
          <p:nvPr>
            <p:ph idx="1"/>
          </p:nvPr>
        </p:nvSpPr>
        <p:spPr/>
        <p:txBody>
          <a:bodyPr>
            <a:normAutofit/>
          </a:bodyPr>
          <a:lstStyle/>
          <a:p>
            <a:r>
              <a:rPr lang="en-US" dirty="0"/>
              <a:t>Conditional loop input and output:</a:t>
            </a:r>
          </a:p>
          <a:p>
            <a:r>
              <a:rPr lang="en-US" b="0" dirty="0"/>
              <a:t>16</a:t>
            </a:r>
          </a:p>
          <a:p>
            <a:r>
              <a:rPr lang="en-US" b="0" dirty="0"/>
              <a:t>16 square root = 4</a:t>
            </a:r>
          </a:p>
          <a:p>
            <a:r>
              <a:rPr lang="en-US" b="0" dirty="0"/>
              <a:t>9</a:t>
            </a:r>
          </a:p>
          <a:p>
            <a:r>
              <a:rPr lang="en-US" b="0" dirty="0"/>
              <a:t>9 square root = 3</a:t>
            </a:r>
          </a:p>
          <a:p>
            <a:r>
              <a:rPr lang="en-US" b="0" dirty="0"/>
              <a:t>42</a:t>
            </a:r>
          </a:p>
          <a:p>
            <a:r>
              <a:rPr lang="en-US" b="0" dirty="0"/>
              <a:t>42 square root = 6.48074</a:t>
            </a:r>
          </a:p>
          <a:p>
            <a:r>
              <a:rPr lang="en-US" b="0" dirty="0"/>
              <a:t>-1</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28</a:t>
            </a:fld>
            <a:endParaRPr lang="en-US" dirty="0"/>
          </a:p>
        </p:txBody>
      </p:sp>
      <p:sp>
        <p:nvSpPr>
          <p:cNvPr id="6" name="Rectangle 5"/>
          <p:cNvSpPr/>
          <p:nvPr/>
        </p:nvSpPr>
        <p:spPr>
          <a:xfrm>
            <a:off x="447965" y="4845583"/>
            <a:ext cx="510308" cy="38649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Arrow Connector 6"/>
          <p:cNvCxnSpPr>
            <a:stCxn id="8" idx="1"/>
            <a:endCxn id="6" idx="3"/>
          </p:cNvCxnSpPr>
          <p:nvPr/>
        </p:nvCxnSpPr>
        <p:spPr>
          <a:xfrm flipH="1">
            <a:off x="958273" y="5038831"/>
            <a:ext cx="2798617"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756890" y="4715665"/>
            <a:ext cx="3736112" cy="646331"/>
          </a:xfrm>
          <a:prstGeom prst="rect">
            <a:avLst/>
          </a:prstGeom>
          <a:noFill/>
        </p:spPr>
        <p:txBody>
          <a:bodyPr wrap="square" rtlCol="0">
            <a:spAutoFit/>
          </a:bodyPr>
          <a:lstStyle/>
          <a:p>
            <a:r>
              <a:rPr lang="en-US" dirty="0"/>
              <a:t>The conditional loop stops when the user enters the sentinel value</a:t>
            </a:r>
          </a:p>
        </p:txBody>
      </p:sp>
      <p:cxnSp>
        <p:nvCxnSpPr>
          <p:cNvPr id="13" name="Straight Arrow Connector 12"/>
          <p:cNvCxnSpPr>
            <a:stCxn id="14" idx="1"/>
          </p:cNvCxnSpPr>
          <p:nvPr/>
        </p:nvCxnSpPr>
        <p:spPr>
          <a:xfrm flipH="1">
            <a:off x="958273" y="2404615"/>
            <a:ext cx="2851726" cy="416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09999" y="2219949"/>
            <a:ext cx="2408383" cy="369332"/>
          </a:xfrm>
          <a:prstGeom prst="rect">
            <a:avLst/>
          </a:prstGeom>
          <a:noFill/>
        </p:spPr>
        <p:txBody>
          <a:bodyPr wrap="square" rtlCol="0">
            <a:spAutoFit/>
          </a:bodyPr>
          <a:lstStyle/>
          <a:p>
            <a:r>
              <a:rPr lang="en-US" dirty="0"/>
              <a:t>The user input</a:t>
            </a:r>
          </a:p>
        </p:txBody>
      </p:sp>
      <p:cxnSp>
        <p:nvCxnSpPr>
          <p:cNvPr id="26" name="Straight Arrow Connector 25"/>
          <p:cNvCxnSpPr>
            <a:stCxn id="27" idx="1"/>
          </p:cNvCxnSpPr>
          <p:nvPr/>
        </p:nvCxnSpPr>
        <p:spPr>
          <a:xfrm flipH="1">
            <a:off x="2738046" y="2848628"/>
            <a:ext cx="1071953"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809999" y="2663962"/>
            <a:ext cx="2408383" cy="369332"/>
          </a:xfrm>
          <a:prstGeom prst="rect">
            <a:avLst/>
          </a:prstGeom>
          <a:noFill/>
        </p:spPr>
        <p:txBody>
          <a:bodyPr wrap="square" rtlCol="0">
            <a:spAutoFit/>
          </a:bodyPr>
          <a:lstStyle/>
          <a:p>
            <a:r>
              <a:rPr lang="en-US" dirty="0"/>
              <a:t>The program output</a:t>
            </a:r>
          </a:p>
        </p:txBody>
      </p:sp>
    </p:spTree>
    <p:extLst>
      <p:ext uri="{BB962C8B-B14F-4D97-AF65-F5344CB8AC3E}">
        <p14:creationId xmlns:p14="http://schemas.microsoft.com/office/powerpoint/2010/main" val="308450570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checking loops</a:t>
            </a:r>
          </a:p>
        </p:txBody>
      </p:sp>
      <p:sp>
        <p:nvSpPr>
          <p:cNvPr id="3" name="Content Placeholder 2"/>
          <p:cNvSpPr>
            <a:spLocks noGrp="1"/>
          </p:cNvSpPr>
          <p:nvPr>
            <p:ph idx="1"/>
          </p:nvPr>
        </p:nvSpPr>
        <p:spPr/>
        <p:txBody>
          <a:bodyPr/>
          <a:lstStyle/>
          <a:p>
            <a:pPr marL="342900" indent="-342900">
              <a:buFont typeface="Wingdings" charset="2"/>
              <a:buChar char="§"/>
            </a:pPr>
            <a:r>
              <a:rPr lang="en-US" dirty="0"/>
              <a:t>In many programs we ask the user to enter a data value within some specified range</a:t>
            </a:r>
          </a:p>
          <a:p>
            <a:pPr marL="342900" indent="-342900">
              <a:buFont typeface="Wingdings" charset="2"/>
              <a:buChar char="§"/>
            </a:pPr>
            <a:r>
              <a:rPr lang="en-US" dirty="0"/>
              <a:t>We can use while loops to perform error checking on the user input, and keep looping until correct data is entered</a:t>
            </a:r>
          </a:p>
          <a:p>
            <a:pPr marL="342900" indent="-342900">
              <a:buFont typeface="Wingdings" charset="2"/>
              <a:buChar char="§"/>
            </a:pPr>
            <a:endParaRPr lang="en-US" dirty="0"/>
          </a:p>
          <a:p>
            <a:pPr marL="342900" indent="-342900">
              <a:buFont typeface="Wingdings" charset="2"/>
              <a:buChar char="§"/>
            </a:pPr>
            <a:r>
              <a:rPr lang="en-US" dirty="0"/>
              <a:t>The basic approach is to:</a:t>
            </a:r>
          </a:p>
          <a:p>
            <a:pPr marL="800100" lvl="1" indent="-342900"/>
            <a:r>
              <a:rPr lang="en-US" dirty="0"/>
              <a:t>Prompt user for desired input</a:t>
            </a:r>
          </a:p>
          <a:p>
            <a:pPr marL="800100" lvl="1" indent="-342900"/>
            <a:r>
              <a:rPr lang="en-US" dirty="0"/>
              <a:t>Read input value from user</a:t>
            </a:r>
          </a:p>
          <a:p>
            <a:pPr marL="800100" lvl="1" indent="-342900"/>
            <a:r>
              <a:rPr lang="en-US" dirty="0"/>
              <a:t>While value is NOT correct</a:t>
            </a:r>
          </a:p>
          <a:p>
            <a:pPr marL="1485900" lvl="2" indent="-342900"/>
            <a:r>
              <a:rPr lang="en-US" sz="2000" dirty="0"/>
              <a:t>Print error message and ask for input again</a:t>
            </a:r>
          </a:p>
          <a:p>
            <a:pPr marL="1485900" lvl="2" indent="-342900"/>
            <a:r>
              <a:rPr lang="en-US" sz="2000" dirty="0"/>
              <a:t>Read input value from user</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29</a:t>
            </a:fld>
            <a:endParaRPr lang="en-US" dirty="0"/>
          </a:p>
        </p:txBody>
      </p:sp>
    </p:spTree>
    <p:extLst>
      <p:ext uri="{BB962C8B-B14F-4D97-AF65-F5344CB8AC3E}">
        <p14:creationId xmlns:p14="http://schemas.microsoft.com/office/powerpoint/2010/main" val="27219659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a:t>C++ has three </a:t>
            </a:r>
            <a:r>
              <a:rPr lang="en-US" dirty="0" smtClean="0"/>
              <a:t>kinds of iterative </a:t>
            </a:r>
            <a:r>
              <a:rPr lang="en-US" dirty="0"/>
              <a:t>statements </a:t>
            </a:r>
            <a:endParaRPr lang="en-US" dirty="0" smtClean="0"/>
          </a:p>
          <a:p>
            <a:pPr lvl="1"/>
            <a:r>
              <a:rPr lang="en-US" dirty="0" smtClean="0"/>
              <a:t>The </a:t>
            </a:r>
            <a:r>
              <a:rPr lang="en-US" dirty="0"/>
              <a:t>while </a:t>
            </a:r>
            <a:r>
              <a:rPr lang="en-US" dirty="0" smtClean="0"/>
              <a:t>loop</a:t>
            </a:r>
            <a:endParaRPr lang="en-US" sz="1200" dirty="0"/>
          </a:p>
          <a:p>
            <a:pPr lvl="1"/>
            <a:r>
              <a:rPr lang="en-US" dirty="0" smtClean="0"/>
              <a:t>The </a:t>
            </a:r>
            <a:r>
              <a:rPr lang="en-US" dirty="0"/>
              <a:t>for loop</a:t>
            </a:r>
            <a:endParaRPr lang="en-US" sz="1200" dirty="0"/>
          </a:p>
          <a:p>
            <a:pPr lvl="1"/>
            <a:r>
              <a:rPr lang="en-US" dirty="0"/>
              <a:t>The do-while loop</a:t>
            </a:r>
            <a:endParaRPr lang="en-US" sz="1200" dirty="0"/>
          </a:p>
          <a:p>
            <a:pPr marL="342900" lvl="0" indent="-342900">
              <a:buFont typeface="Arial"/>
              <a:buChar char="•"/>
            </a:pPr>
            <a:endParaRPr lang="en-US" dirty="0" smtClean="0"/>
          </a:p>
          <a:p>
            <a:pPr marL="342900" lvl="0" indent="-342900">
              <a:buFont typeface="Wingdings" charset="2"/>
              <a:buChar char="§"/>
            </a:pPr>
            <a:r>
              <a:rPr lang="en-US" dirty="0" smtClean="0"/>
              <a:t>Lesson objectives:</a:t>
            </a:r>
          </a:p>
          <a:p>
            <a:pPr lvl="1"/>
            <a:r>
              <a:rPr lang="en-US" dirty="0" smtClean="0"/>
              <a:t>Learn the </a:t>
            </a:r>
            <a:r>
              <a:rPr lang="en-US" dirty="0"/>
              <a:t>syntax </a:t>
            </a:r>
            <a:r>
              <a:rPr lang="en-US" dirty="0" smtClean="0"/>
              <a:t>and semantics of these iterative statements</a:t>
            </a:r>
            <a:endParaRPr lang="en-US" sz="1200" dirty="0"/>
          </a:p>
          <a:p>
            <a:pPr lvl="1"/>
            <a:r>
              <a:rPr lang="en-US" dirty="0" smtClean="0"/>
              <a:t>Study example programs </a:t>
            </a:r>
            <a:r>
              <a:rPr lang="en-US" dirty="0"/>
              <a:t>showing their </a:t>
            </a:r>
            <a:r>
              <a:rPr lang="en-US" dirty="0" smtClean="0"/>
              <a:t>use</a:t>
            </a:r>
          </a:p>
          <a:p>
            <a:pPr lvl="1"/>
            <a:r>
              <a:rPr lang="en-US" dirty="0" smtClean="0"/>
              <a:t>Complete online labs on iterative statements</a:t>
            </a:r>
          </a:p>
          <a:p>
            <a:pPr lvl="1"/>
            <a:r>
              <a:rPr lang="en-US" dirty="0" smtClean="0"/>
              <a:t>Complete programming project using iterative statements</a:t>
            </a:r>
          </a:p>
          <a:p>
            <a:pPr lvl="1"/>
            <a:endParaRPr lang="en-US" sz="1200"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a:t>
            </a:fld>
            <a:endParaRPr lang="en-US" dirty="0"/>
          </a:p>
        </p:txBody>
      </p:sp>
    </p:spTree>
    <p:extLst>
      <p:ext uri="{BB962C8B-B14F-4D97-AF65-F5344CB8AC3E}">
        <p14:creationId xmlns:p14="http://schemas.microsoft.com/office/powerpoint/2010/main" val="419368278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checking loops</a:t>
            </a:r>
            <a:endParaRPr lang="en-US" dirty="0"/>
          </a:p>
        </p:txBody>
      </p:sp>
      <p:sp>
        <p:nvSpPr>
          <p:cNvPr id="3" name="Content Placeholder 2"/>
          <p:cNvSpPr>
            <a:spLocks noGrp="1"/>
          </p:cNvSpPr>
          <p:nvPr>
            <p:ph idx="1"/>
          </p:nvPr>
        </p:nvSpPr>
        <p:spPr/>
        <p:txBody>
          <a:bodyPr>
            <a:normAutofit lnSpcReduction="10000"/>
          </a:bodyPr>
          <a:lstStyle/>
          <a:p>
            <a:pPr marL="274320" lvl="1" indent="0">
              <a:buNone/>
            </a:pPr>
            <a:r>
              <a:rPr lang="en-US" dirty="0"/>
              <a:t>// Error checking loop example</a:t>
            </a:r>
          </a:p>
          <a:p>
            <a:pPr marL="274320" lvl="1" indent="0">
              <a:buNone/>
            </a:pPr>
            <a:r>
              <a:rPr lang="en-US" dirty="0"/>
              <a:t>cout &lt;&lt; “Enter value between 17 and 42\n”;</a:t>
            </a:r>
          </a:p>
          <a:p>
            <a:pPr marL="274320" lvl="1" indent="0">
              <a:buNone/>
            </a:pPr>
            <a:r>
              <a:rPr lang="en-US" dirty="0"/>
              <a:t>cin &gt;&gt; Value;</a:t>
            </a:r>
          </a:p>
          <a:p>
            <a:pPr marL="274320" lvl="1" indent="0">
              <a:buNone/>
            </a:pPr>
            <a:r>
              <a:rPr lang="en-US" dirty="0"/>
              <a:t>while ((Value &lt; 17) || (Value &gt; 42))</a:t>
            </a:r>
          </a:p>
          <a:p>
            <a:pPr marL="274320" lvl="1" indent="0">
              <a:buNone/>
            </a:pPr>
            <a:r>
              <a:rPr lang="en-US" dirty="0"/>
              <a:t>{</a:t>
            </a:r>
          </a:p>
          <a:p>
            <a:pPr marL="274320" lvl="1" indent="0">
              <a:buNone/>
            </a:pPr>
            <a:r>
              <a:rPr lang="en-US" dirty="0"/>
              <a:t>   // Print error message and read another input</a:t>
            </a:r>
          </a:p>
          <a:p>
            <a:pPr marL="274320" lvl="1" indent="0">
              <a:buNone/>
            </a:pPr>
            <a:r>
              <a:rPr lang="en-US" dirty="0"/>
              <a:t>   cout &lt;&lt; “Error:  Please enter value between 17 and 42\n”;</a:t>
            </a:r>
          </a:p>
          <a:p>
            <a:pPr marL="274320" lvl="1" indent="0">
              <a:buNone/>
            </a:pPr>
            <a:r>
              <a:rPr lang="en-US" dirty="0"/>
              <a:t>   cin &gt;&gt; Value;</a:t>
            </a:r>
          </a:p>
          <a:p>
            <a:pPr marL="274320" lvl="1" indent="0">
              <a:buNone/>
            </a:pPr>
            <a:r>
              <a:rPr lang="en-US" dirty="0"/>
              <a:t>} </a:t>
            </a:r>
            <a:endParaRPr lang="en-US" dirty="0" smtClean="0"/>
          </a:p>
          <a:p>
            <a:pPr marL="274320" lvl="1" indent="0">
              <a:buNone/>
            </a:pPr>
            <a:r>
              <a:rPr lang="en-US" dirty="0"/>
              <a:t>cout &lt;&lt; “Value = “ &lt;&lt; Value &lt;&lt; endl;</a:t>
            </a:r>
          </a:p>
          <a:p>
            <a:pPr marL="274320" lvl="1" indent="0">
              <a:buNone/>
            </a:pPr>
            <a:endParaRPr lang="en-US" dirty="0"/>
          </a:p>
          <a:p>
            <a:pPr marL="342900" indent="-342900">
              <a:buFont typeface="Wingdings" charset="2"/>
              <a:buChar char="§"/>
            </a:pPr>
            <a:r>
              <a:rPr lang="en-US" dirty="0"/>
              <a:t>This error checking loop will execute zero or more times and only stop when the user input is valid</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30</a:t>
            </a:fld>
            <a:endParaRPr lang="en-US" dirty="0"/>
          </a:p>
        </p:txBody>
      </p:sp>
    </p:spTree>
    <p:extLst>
      <p:ext uri="{BB962C8B-B14F-4D97-AF65-F5344CB8AC3E}">
        <p14:creationId xmlns:p14="http://schemas.microsoft.com/office/powerpoint/2010/main" val="121955281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checking loops</a:t>
            </a:r>
          </a:p>
        </p:txBody>
      </p:sp>
      <p:sp>
        <p:nvSpPr>
          <p:cNvPr id="3" name="Content Placeholder 2"/>
          <p:cNvSpPr>
            <a:spLocks noGrp="1"/>
          </p:cNvSpPr>
          <p:nvPr>
            <p:ph idx="1"/>
          </p:nvPr>
        </p:nvSpPr>
        <p:spPr/>
        <p:txBody>
          <a:bodyPr>
            <a:normAutofit/>
          </a:bodyPr>
          <a:lstStyle/>
          <a:p>
            <a:r>
              <a:rPr lang="en-US" dirty="0"/>
              <a:t>Error checking loop output:</a:t>
            </a:r>
          </a:p>
          <a:p>
            <a:r>
              <a:rPr lang="en-US" b="0" dirty="0"/>
              <a:t>Enter value between 17 and 42</a:t>
            </a:r>
          </a:p>
          <a:p>
            <a:r>
              <a:rPr lang="en-US" b="0" dirty="0"/>
              <a:t>11</a:t>
            </a:r>
          </a:p>
          <a:p>
            <a:r>
              <a:rPr lang="en-US" b="0" dirty="0"/>
              <a:t>Error:  Please enter value between 17 and 42</a:t>
            </a:r>
          </a:p>
          <a:p>
            <a:r>
              <a:rPr lang="en-US" b="0" dirty="0"/>
              <a:t>-22</a:t>
            </a:r>
          </a:p>
          <a:p>
            <a:r>
              <a:rPr lang="en-US" b="0" dirty="0"/>
              <a:t>Error:  Please enter value between 17 and 42</a:t>
            </a:r>
          </a:p>
          <a:p>
            <a:r>
              <a:rPr lang="en-US" b="0" dirty="0"/>
              <a:t>21</a:t>
            </a:r>
          </a:p>
          <a:p>
            <a:r>
              <a:rPr lang="en-US" b="0" dirty="0"/>
              <a:t>Value = 21</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31</a:t>
            </a:fld>
            <a:endParaRPr lang="en-US" dirty="0"/>
          </a:p>
        </p:txBody>
      </p:sp>
      <p:sp>
        <p:nvSpPr>
          <p:cNvPr id="9" name="Rectangle 8"/>
          <p:cNvSpPr/>
          <p:nvPr/>
        </p:nvSpPr>
        <p:spPr>
          <a:xfrm>
            <a:off x="457200" y="2651695"/>
            <a:ext cx="510308" cy="38649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Arrow Connector 9"/>
          <p:cNvCxnSpPr>
            <a:stCxn id="11" idx="1"/>
            <a:endCxn id="9" idx="3"/>
          </p:cNvCxnSpPr>
          <p:nvPr/>
        </p:nvCxnSpPr>
        <p:spPr>
          <a:xfrm flipH="1" flipV="1">
            <a:off x="967508" y="2844943"/>
            <a:ext cx="2789382" cy="261280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756890" y="4996080"/>
            <a:ext cx="3736112" cy="923330"/>
          </a:xfrm>
          <a:prstGeom prst="rect">
            <a:avLst/>
          </a:prstGeom>
          <a:noFill/>
        </p:spPr>
        <p:txBody>
          <a:bodyPr wrap="square" rtlCol="0">
            <a:spAutoFit/>
          </a:bodyPr>
          <a:lstStyle/>
          <a:p>
            <a:r>
              <a:rPr lang="en-US" dirty="0"/>
              <a:t>In this case, the user entered several invalid values before  entering a valid value to stop loop</a:t>
            </a:r>
          </a:p>
        </p:txBody>
      </p:sp>
      <p:sp>
        <p:nvSpPr>
          <p:cNvPr id="12" name="Rectangle 11"/>
          <p:cNvSpPr/>
          <p:nvPr/>
        </p:nvSpPr>
        <p:spPr>
          <a:xfrm>
            <a:off x="447965" y="4461362"/>
            <a:ext cx="510308" cy="38649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Straight Arrow Connector 12"/>
          <p:cNvCxnSpPr>
            <a:stCxn id="11" idx="1"/>
            <a:endCxn id="12" idx="3"/>
          </p:cNvCxnSpPr>
          <p:nvPr/>
        </p:nvCxnSpPr>
        <p:spPr>
          <a:xfrm flipH="1" flipV="1">
            <a:off x="958273" y="4654610"/>
            <a:ext cx="2798617" cy="803135"/>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68413" y="3546396"/>
            <a:ext cx="510308" cy="38649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7" name="Straight Arrow Connector 16"/>
          <p:cNvCxnSpPr>
            <a:stCxn id="11" idx="1"/>
          </p:cNvCxnSpPr>
          <p:nvPr/>
        </p:nvCxnSpPr>
        <p:spPr>
          <a:xfrm flipH="1" flipV="1">
            <a:off x="995216" y="3739645"/>
            <a:ext cx="2761674" cy="171810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800847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loops</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a:t>It is possible to create while loops which execute forever</a:t>
            </a:r>
          </a:p>
          <a:p>
            <a:pPr marL="800100" lvl="1" indent="-342900"/>
            <a:r>
              <a:rPr lang="en-US" dirty="0"/>
              <a:t>These infinite loops are often unplanned and </a:t>
            </a:r>
            <a:r>
              <a:rPr lang="en-US" dirty="0" smtClean="0"/>
              <a:t>unwanted</a:t>
            </a:r>
          </a:p>
          <a:p>
            <a:pPr lvl="1" indent="0">
              <a:buNone/>
            </a:pPr>
            <a:endParaRPr lang="en-US" dirty="0"/>
          </a:p>
          <a:p>
            <a:pPr marL="342900" lvl="0" indent="-342900">
              <a:buFont typeface="Wingdings" charset="2"/>
              <a:buChar char="§"/>
            </a:pPr>
            <a:r>
              <a:rPr lang="en-US" dirty="0"/>
              <a:t>To get out of infinite loop you need to kill your </a:t>
            </a:r>
            <a:r>
              <a:rPr lang="en-US" dirty="0" smtClean="0"/>
              <a:t>program</a:t>
            </a:r>
          </a:p>
          <a:p>
            <a:pPr marL="800100" lvl="1" indent="-342900"/>
            <a:r>
              <a:rPr lang="en-US" dirty="0" smtClean="0"/>
              <a:t>Hit control-C on linux system</a:t>
            </a:r>
          </a:p>
          <a:p>
            <a:pPr lvl="1" indent="0">
              <a:buNone/>
            </a:pPr>
            <a:endParaRPr lang="en-US" dirty="0" smtClean="0"/>
          </a:p>
          <a:p>
            <a:pPr marL="342900" lvl="0" indent="-342900">
              <a:buFont typeface="Wingdings" charset="2"/>
              <a:buChar char="§"/>
            </a:pPr>
            <a:r>
              <a:rPr lang="en-US" dirty="0" smtClean="0"/>
              <a:t>Occasionally </a:t>
            </a:r>
            <a:r>
              <a:rPr lang="en-US" dirty="0"/>
              <a:t>infinite loops are used on purpose </a:t>
            </a:r>
            <a:endParaRPr lang="en-US" dirty="0" smtClean="0"/>
          </a:p>
          <a:p>
            <a:pPr marL="800100" lvl="1" indent="-342900"/>
            <a:r>
              <a:rPr lang="en-US" dirty="0"/>
              <a:t>T</a:t>
            </a:r>
            <a:r>
              <a:rPr lang="en-US" dirty="0" smtClean="0"/>
              <a:t>his </a:t>
            </a:r>
            <a:r>
              <a:rPr lang="en-US" dirty="0"/>
              <a:t>is not recommended, but you may see it in other programmer's </a:t>
            </a:r>
            <a:r>
              <a:rPr lang="en-US" dirty="0" smtClean="0"/>
              <a:t>code</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32</a:t>
            </a:fld>
            <a:endParaRPr lang="en-US" dirty="0"/>
          </a:p>
        </p:txBody>
      </p:sp>
    </p:spTree>
    <p:extLst>
      <p:ext uri="{BB962C8B-B14F-4D97-AF65-F5344CB8AC3E}">
        <p14:creationId xmlns:p14="http://schemas.microsoft.com/office/powerpoint/2010/main" val="10263967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loops</a:t>
            </a:r>
            <a:endParaRPr lang="en-US" dirty="0"/>
          </a:p>
        </p:txBody>
      </p:sp>
      <p:sp>
        <p:nvSpPr>
          <p:cNvPr id="3" name="Content Placeholder 2"/>
          <p:cNvSpPr>
            <a:spLocks noGrp="1"/>
          </p:cNvSpPr>
          <p:nvPr>
            <p:ph idx="1"/>
          </p:nvPr>
        </p:nvSpPr>
        <p:spPr/>
        <p:txBody>
          <a:bodyPr/>
          <a:lstStyle/>
          <a:p>
            <a:pPr marL="274320" lvl="1" indent="0">
              <a:buNone/>
            </a:pPr>
            <a:r>
              <a:rPr lang="en-US" dirty="0"/>
              <a:t>// Infinite loop example</a:t>
            </a:r>
          </a:p>
          <a:p>
            <a:pPr marL="274320" lvl="1" indent="0">
              <a:buNone/>
            </a:pPr>
            <a:r>
              <a:rPr lang="en-US" dirty="0"/>
              <a:t>while (true)</a:t>
            </a:r>
          </a:p>
          <a:p>
            <a:pPr marL="274320" lvl="1" indent="0">
              <a:buNone/>
            </a:pPr>
            <a:r>
              <a:rPr lang="en-US" dirty="0"/>
              <a:t>   cout &lt;&lt; "Hello Mom\n";</a:t>
            </a:r>
          </a:p>
          <a:p>
            <a:endParaRPr lang="en-US" dirty="0" smtClean="0"/>
          </a:p>
          <a:p>
            <a:pPr marL="342900" indent="-342900">
              <a:buFont typeface="Wingdings" charset="2"/>
              <a:buChar char="§"/>
            </a:pPr>
            <a:r>
              <a:rPr lang="en-US" dirty="0" smtClean="0"/>
              <a:t>This while loop will print “Hello Mom” on the screen in an infinite loop until you kill the program by hitting control-C </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33</a:t>
            </a:fld>
            <a:endParaRPr lang="en-US" dirty="0"/>
          </a:p>
        </p:txBody>
      </p:sp>
    </p:spTree>
    <p:extLst>
      <p:ext uri="{BB962C8B-B14F-4D97-AF65-F5344CB8AC3E}">
        <p14:creationId xmlns:p14="http://schemas.microsoft.com/office/powerpoint/2010/main" val="40898379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Accidental infinite loop </a:t>
            </a:r>
            <a:endParaRPr lang="en-US" sz="1200" dirty="0"/>
          </a:p>
          <a:p>
            <a:pPr marL="274320" lvl="1" indent="0">
              <a:buNone/>
            </a:pPr>
            <a:r>
              <a:rPr lang="en-US" dirty="0"/>
              <a:t>int Total = 0;</a:t>
            </a:r>
            <a:endParaRPr lang="en-US" sz="1200" dirty="0"/>
          </a:p>
          <a:p>
            <a:pPr marL="274320" lvl="1" indent="0">
              <a:buNone/>
            </a:pPr>
            <a:r>
              <a:rPr lang="en-US" dirty="0"/>
              <a:t>int Count = 0; </a:t>
            </a:r>
            <a:endParaRPr lang="en-US" sz="1200" dirty="0"/>
          </a:p>
          <a:p>
            <a:pPr marL="274320" lvl="1" indent="0">
              <a:buNone/>
            </a:pPr>
            <a:r>
              <a:rPr lang="en-US" dirty="0"/>
              <a:t>while (Count &lt; 10)</a:t>
            </a:r>
            <a:endParaRPr lang="en-US" sz="1200" dirty="0"/>
          </a:p>
          <a:p>
            <a:pPr marL="274320" lvl="1" indent="0">
              <a:buNone/>
            </a:pPr>
            <a:r>
              <a:rPr lang="en-US" dirty="0"/>
              <a:t>{</a:t>
            </a:r>
            <a:endParaRPr lang="en-US" sz="1200" dirty="0"/>
          </a:p>
          <a:p>
            <a:pPr marL="274320" lvl="1" indent="0">
              <a:buNone/>
            </a:pPr>
            <a:r>
              <a:rPr lang="en-US" dirty="0"/>
              <a:t>   Total = Total + Count;</a:t>
            </a:r>
            <a:endParaRPr lang="en-US" sz="1200" dirty="0"/>
          </a:p>
          <a:p>
            <a:pPr marL="274320" lvl="1" indent="0">
              <a:buNone/>
            </a:pPr>
            <a:r>
              <a:rPr lang="en-US" dirty="0"/>
              <a:t>   Cout &lt;&lt; "total=" &lt;&lt; Total &lt;&lt; endl;</a:t>
            </a:r>
            <a:endParaRPr lang="en-US" sz="1200" dirty="0"/>
          </a:p>
          <a:p>
            <a:pPr marL="274320" lvl="1" indent="0">
              <a:buNone/>
            </a:pPr>
            <a:r>
              <a:rPr lang="en-US" dirty="0"/>
              <a:t>}</a:t>
            </a:r>
            <a:endParaRPr lang="en-US" sz="1200" dirty="0"/>
          </a:p>
          <a:p>
            <a:endParaRPr lang="en-US" dirty="0" smtClean="0"/>
          </a:p>
          <a:p>
            <a:pPr marL="342900" indent="-342900">
              <a:buFont typeface="Wingdings" charset="2"/>
              <a:buChar char="§"/>
            </a:pPr>
            <a:r>
              <a:rPr lang="en-US" dirty="0" smtClean="0"/>
              <a:t>We forgot to increment the variable Count inside the loop so it will always be equal to 0, giving us an infinite loop</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34</a:t>
            </a:fld>
            <a:endParaRPr lang="en-US" dirty="0"/>
          </a:p>
        </p:txBody>
      </p:sp>
    </p:spTree>
    <p:extLst>
      <p:ext uri="{BB962C8B-B14F-4D97-AF65-F5344CB8AC3E}">
        <p14:creationId xmlns:p14="http://schemas.microsoft.com/office/powerpoint/2010/main" val="5939344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loops</a:t>
            </a:r>
            <a:endParaRPr lang="en-US" dirty="0"/>
          </a:p>
        </p:txBody>
      </p:sp>
      <p:sp>
        <p:nvSpPr>
          <p:cNvPr id="3" name="Content Placeholder 2"/>
          <p:cNvSpPr>
            <a:spLocks noGrp="1"/>
          </p:cNvSpPr>
          <p:nvPr>
            <p:ph idx="1"/>
          </p:nvPr>
        </p:nvSpPr>
        <p:spPr/>
        <p:txBody>
          <a:bodyPr>
            <a:normAutofit lnSpcReduction="10000"/>
          </a:bodyPr>
          <a:lstStyle/>
          <a:p>
            <a:pPr marL="274320" lvl="1" indent="0">
              <a:buNone/>
            </a:pPr>
            <a:r>
              <a:rPr lang="en-US" dirty="0"/>
              <a:t>// Potential infinite loop </a:t>
            </a:r>
            <a:endParaRPr lang="en-US" sz="1200" dirty="0"/>
          </a:p>
          <a:p>
            <a:pPr marL="274320" lvl="1" indent="0">
              <a:buNone/>
            </a:pPr>
            <a:r>
              <a:rPr lang="en-US" dirty="0"/>
              <a:t>int Height = 0;</a:t>
            </a:r>
            <a:endParaRPr lang="en-US" sz="1200" dirty="0"/>
          </a:p>
          <a:p>
            <a:pPr marL="274320" lvl="1" indent="0">
              <a:buNone/>
            </a:pPr>
            <a:r>
              <a:rPr lang="en-US" dirty="0"/>
              <a:t>while (Height &lt; 42)</a:t>
            </a:r>
            <a:endParaRPr lang="en-US" sz="1200" dirty="0"/>
          </a:p>
          <a:p>
            <a:pPr marL="274320" lvl="1" indent="0">
              <a:buNone/>
            </a:pPr>
            <a:r>
              <a:rPr lang="en-US" dirty="0"/>
              <a:t>{</a:t>
            </a:r>
            <a:endParaRPr lang="en-US" sz="1200" dirty="0"/>
          </a:p>
          <a:p>
            <a:pPr marL="274320" lvl="1" indent="0">
              <a:buNone/>
            </a:pPr>
            <a:r>
              <a:rPr lang="en-US" dirty="0"/>
              <a:t>   cout &lt;&lt; "Enter height: ";</a:t>
            </a:r>
            <a:endParaRPr lang="en-US" sz="1200" dirty="0"/>
          </a:p>
          <a:p>
            <a:pPr marL="274320" lvl="1" indent="0">
              <a:buNone/>
            </a:pPr>
            <a:r>
              <a:rPr lang="en-US" dirty="0"/>
              <a:t>   cin &gt;&gt; Height;</a:t>
            </a:r>
            <a:endParaRPr lang="en-US" sz="1200" dirty="0"/>
          </a:p>
          <a:p>
            <a:pPr marL="274320" lvl="1" indent="0">
              <a:buNone/>
            </a:pPr>
            <a:r>
              <a:rPr lang="en-US" dirty="0" smtClean="0"/>
              <a:t>}</a:t>
            </a:r>
            <a:endParaRPr lang="en-US" sz="1200" dirty="0"/>
          </a:p>
          <a:p>
            <a:pPr marL="274320" lvl="1" indent="0">
              <a:buNone/>
            </a:pPr>
            <a:endParaRPr lang="en-US" dirty="0" smtClean="0"/>
          </a:p>
          <a:p>
            <a:pPr marL="342900" indent="-342900">
              <a:buFont typeface="Wingdings" charset="2"/>
              <a:buChar char="§"/>
            </a:pPr>
            <a:r>
              <a:rPr lang="en-US" dirty="0" smtClean="0"/>
              <a:t>This loop will execute over and over until the user enters a Height value &gt;= 42 </a:t>
            </a:r>
          </a:p>
          <a:p>
            <a:pPr marL="342900" indent="-342900">
              <a:buFont typeface="Wingdings" charset="2"/>
              <a:buChar char="§"/>
            </a:pPr>
            <a:r>
              <a:rPr lang="en-US" dirty="0" smtClean="0"/>
              <a:t>This code could go in an infinite loop if the user types a string like “height” instead an integer value</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35</a:t>
            </a:fld>
            <a:endParaRPr lang="en-US" dirty="0"/>
          </a:p>
        </p:txBody>
      </p:sp>
    </p:spTree>
    <p:extLst>
      <p:ext uri="{BB962C8B-B14F-4D97-AF65-F5344CB8AC3E}">
        <p14:creationId xmlns:p14="http://schemas.microsoft.com/office/powerpoint/2010/main" val="5136797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In this section we have introduced the syntax and use of the C++ while loop</a:t>
            </a:r>
          </a:p>
          <a:p>
            <a:pPr marL="342900" indent="-342900">
              <a:buFont typeface="Wingdings" charset="2"/>
              <a:buChar char="§"/>
            </a:pPr>
            <a:r>
              <a:rPr lang="en-US" dirty="0" smtClean="0"/>
              <a:t>We also demonstrated several counting while loops and conditional while loops</a:t>
            </a:r>
          </a:p>
          <a:p>
            <a:pPr marL="342900" indent="-342900">
              <a:buFont typeface="Wingdings" charset="2"/>
              <a:buChar char="§"/>
            </a:pPr>
            <a:r>
              <a:rPr lang="en-US" dirty="0" smtClean="0"/>
              <a:t>Finally, we discussed the problem of infinite loops, how to detect them, and how to avoid them</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36</a:t>
            </a:fld>
            <a:endParaRPr lang="en-US" dirty="0"/>
          </a:p>
        </p:txBody>
      </p:sp>
    </p:spTree>
    <p:extLst>
      <p:ext uri="{BB962C8B-B14F-4D97-AF65-F5344CB8AC3E}">
        <p14:creationId xmlns:p14="http://schemas.microsoft.com/office/powerpoint/2010/main" val="414054976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noChangeArrowheads="1"/>
          </p:cNvSpPr>
          <p:nvPr>
            <p:ph type="ctrTitle"/>
          </p:nvPr>
        </p:nvSpPr>
        <p:spPr/>
        <p:txBody>
          <a:bodyPr/>
          <a:lstStyle/>
          <a:p>
            <a:pPr eaLnBrk="1" hangingPunct="1"/>
            <a:r>
              <a:rPr lang="en-US" sz="6000" b="1" dirty="0" smtClean="0">
                <a:latin typeface="Arial" charset="0"/>
              </a:rPr>
              <a:t>Iterative Statements</a:t>
            </a:r>
            <a:endParaRPr lang="en-US" sz="6000" b="1" dirty="0">
              <a:latin typeface="Arial" charset="0"/>
            </a:endParaRPr>
          </a:p>
        </p:txBody>
      </p:sp>
      <p:sp>
        <p:nvSpPr>
          <p:cNvPr id="14338" name="Rectangle 5"/>
          <p:cNvSpPr>
            <a:spLocks noGrp="1" noChangeArrowheads="1"/>
          </p:cNvSpPr>
          <p:nvPr>
            <p:ph type="subTitle" idx="1"/>
          </p:nvPr>
        </p:nvSpPr>
        <p:spPr/>
        <p:txBody>
          <a:bodyPr>
            <a:noAutofit/>
          </a:bodyPr>
          <a:lstStyle/>
          <a:p>
            <a:pPr eaLnBrk="1" hangingPunct="1"/>
            <a:r>
              <a:rPr lang="en-US" sz="3200" b="1" dirty="0" smtClean="0">
                <a:latin typeface="Arial" charset="0"/>
              </a:rPr>
              <a:t>Part 2</a:t>
            </a:r>
          </a:p>
          <a:p>
            <a:pPr eaLnBrk="1" hangingPunct="1"/>
            <a:r>
              <a:rPr lang="en-US" sz="3200" b="1" dirty="0" smtClean="0">
                <a:latin typeface="Arial" charset="0"/>
              </a:rPr>
              <a:t>For loops</a:t>
            </a:r>
            <a:endParaRPr lang="en-US" sz="3200" b="1" dirty="0">
              <a:latin typeface="Arial" charset="0"/>
            </a:endParaRPr>
          </a:p>
        </p:txBody>
      </p:sp>
    </p:spTree>
    <p:extLst>
      <p:ext uri="{BB962C8B-B14F-4D97-AF65-F5344CB8AC3E}">
        <p14:creationId xmlns:p14="http://schemas.microsoft.com/office/powerpoint/2010/main" val="300968176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a:t>The </a:t>
            </a:r>
            <a:r>
              <a:rPr lang="en-US" dirty="0" smtClean="0"/>
              <a:t>C++ for </a:t>
            </a:r>
            <a:r>
              <a:rPr lang="en-US" dirty="0"/>
              <a:t>loop provides a compact syntax for iteration</a:t>
            </a:r>
          </a:p>
          <a:p>
            <a:pPr marL="342900" lvl="0" indent="-342900">
              <a:buFont typeface="Wingdings" charset="2"/>
              <a:buChar char="§"/>
            </a:pPr>
            <a:r>
              <a:rPr lang="en-US" dirty="0" smtClean="0"/>
              <a:t>For loops are typically </a:t>
            </a:r>
            <a:r>
              <a:rPr lang="en-US" dirty="0"/>
              <a:t>used for counting loops, but </a:t>
            </a:r>
            <a:r>
              <a:rPr lang="en-US" dirty="0" smtClean="0"/>
              <a:t>they can </a:t>
            </a:r>
            <a:r>
              <a:rPr lang="en-US" dirty="0"/>
              <a:t>be used for any </a:t>
            </a:r>
            <a:r>
              <a:rPr lang="en-US" dirty="0" smtClean="0"/>
              <a:t>looping task</a:t>
            </a:r>
          </a:p>
          <a:p>
            <a:pPr lvl="0"/>
            <a:endParaRPr lang="en-US" dirty="0"/>
          </a:p>
          <a:p>
            <a:pPr marL="342900" lvl="0" indent="-342900">
              <a:buFont typeface="Wingdings" charset="2"/>
              <a:buChar char="§"/>
            </a:pPr>
            <a:r>
              <a:rPr lang="en-US" dirty="0"/>
              <a:t>Allows you to specify the following all on one line</a:t>
            </a:r>
          </a:p>
          <a:p>
            <a:pPr marL="800100" lvl="1" indent="-342900"/>
            <a:r>
              <a:rPr lang="en-US" dirty="0"/>
              <a:t>Initialization statement</a:t>
            </a:r>
          </a:p>
          <a:p>
            <a:pPr marL="800100" lvl="1" indent="-342900"/>
            <a:r>
              <a:rPr lang="en-US" dirty="0"/>
              <a:t>Logical expression for continuing loop</a:t>
            </a:r>
          </a:p>
          <a:p>
            <a:pPr marL="800100" lvl="1" indent="-342900"/>
            <a:r>
              <a:rPr lang="en-US" dirty="0"/>
              <a:t>Statement to be executed after loop</a:t>
            </a:r>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38</a:t>
            </a:fld>
            <a:endParaRPr lang="en-US" dirty="0"/>
          </a:p>
        </p:txBody>
      </p:sp>
    </p:spTree>
    <p:extLst>
      <p:ext uri="{BB962C8B-B14F-4D97-AF65-F5344CB8AC3E}">
        <p14:creationId xmlns:p14="http://schemas.microsoft.com/office/powerpoint/2010/main" val="219143185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a:t>The C++ syntax of the </a:t>
            </a:r>
            <a:r>
              <a:rPr lang="en-US" dirty="0" smtClean="0"/>
              <a:t>for loop </a:t>
            </a:r>
            <a:r>
              <a:rPr lang="en-US" dirty="0"/>
              <a:t>is:</a:t>
            </a:r>
          </a:p>
          <a:p>
            <a:r>
              <a:rPr lang="en-US" dirty="0"/>
              <a:t> </a:t>
            </a:r>
          </a:p>
          <a:p>
            <a:pPr marL="274320" lvl="1" indent="0">
              <a:buNone/>
            </a:pPr>
            <a:r>
              <a:rPr lang="en-US" dirty="0"/>
              <a:t>for ( initialization; logical expression; increment)</a:t>
            </a:r>
          </a:p>
          <a:p>
            <a:pPr marL="274320" lvl="1" indent="0">
              <a:buNone/>
            </a:pPr>
            <a:r>
              <a:rPr lang="en-US" dirty="0"/>
              <a:t>{</a:t>
            </a:r>
          </a:p>
          <a:p>
            <a:pPr marL="274320" lvl="1" indent="0">
              <a:buNone/>
            </a:pPr>
            <a:r>
              <a:rPr lang="en-US" dirty="0"/>
              <a:t> </a:t>
            </a:r>
            <a:r>
              <a:rPr lang="en-US" dirty="0" smtClean="0"/>
              <a:t>   /</a:t>
            </a:r>
            <a:r>
              <a:rPr lang="en-US" dirty="0"/>
              <a:t>/ block of statements to be repeated</a:t>
            </a:r>
          </a:p>
          <a:p>
            <a:pPr marL="274320" lvl="1" indent="0">
              <a:buNone/>
            </a:pPr>
            <a:r>
              <a:rPr lang="en-US" dirty="0"/>
              <a:t>}</a:t>
            </a:r>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39</a:t>
            </a:fld>
            <a:endParaRPr lang="en-US" dirty="0"/>
          </a:p>
        </p:txBody>
      </p:sp>
    </p:spTree>
    <p:extLst>
      <p:ext uri="{BB962C8B-B14F-4D97-AF65-F5344CB8AC3E}">
        <p14:creationId xmlns:p14="http://schemas.microsoft.com/office/powerpoint/2010/main" val="25931045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noChangeArrowheads="1"/>
          </p:cNvSpPr>
          <p:nvPr>
            <p:ph type="ctrTitle"/>
          </p:nvPr>
        </p:nvSpPr>
        <p:spPr/>
        <p:txBody>
          <a:bodyPr/>
          <a:lstStyle/>
          <a:p>
            <a:pPr eaLnBrk="1" hangingPunct="1"/>
            <a:r>
              <a:rPr lang="en-US" sz="6000" b="1" dirty="0" smtClean="0">
                <a:latin typeface="Arial" charset="0"/>
              </a:rPr>
              <a:t>Iterative Statements</a:t>
            </a:r>
            <a:endParaRPr lang="en-US" sz="6000" b="1" dirty="0">
              <a:latin typeface="Arial" charset="0"/>
            </a:endParaRPr>
          </a:p>
        </p:txBody>
      </p:sp>
      <p:sp>
        <p:nvSpPr>
          <p:cNvPr id="14338" name="Rectangle 5"/>
          <p:cNvSpPr>
            <a:spLocks noGrp="1" noChangeArrowheads="1"/>
          </p:cNvSpPr>
          <p:nvPr>
            <p:ph type="subTitle" idx="1"/>
          </p:nvPr>
        </p:nvSpPr>
        <p:spPr/>
        <p:txBody>
          <a:bodyPr>
            <a:noAutofit/>
          </a:bodyPr>
          <a:lstStyle/>
          <a:p>
            <a:pPr eaLnBrk="1" hangingPunct="1"/>
            <a:r>
              <a:rPr lang="en-US" sz="3200" b="1" dirty="0" smtClean="0">
                <a:latin typeface="Arial" charset="0"/>
              </a:rPr>
              <a:t>Part 1</a:t>
            </a:r>
          </a:p>
          <a:p>
            <a:pPr eaLnBrk="1" hangingPunct="1"/>
            <a:r>
              <a:rPr lang="en-US" sz="3200" b="1" dirty="0" smtClean="0">
                <a:latin typeface="Arial" charset="0"/>
              </a:rPr>
              <a:t>While loops</a:t>
            </a:r>
            <a:endParaRPr lang="en-US" sz="3200" b="1"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274320" lvl="1" indent="0">
              <a:buNone/>
            </a:pPr>
            <a:r>
              <a:rPr lang="en-US" dirty="0"/>
              <a:t>// For loop example</a:t>
            </a:r>
          </a:p>
          <a:p>
            <a:pPr marL="274320" lvl="1" indent="0">
              <a:buNone/>
            </a:pPr>
            <a:r>
              <a:rPr lang="en-US" dirty="0"/>
              <a:t>for </a:t>
            </a:r>
            <a:r>
              <a:rPr lang="en-US" dirty="0" smtClean="0"/>
              <a:t>( int </a:t>
            </a:r>
            <a:r>
              <a:rPr lang="en-US" dirty="0"/>
              <a:t>Num = 0; Num &lt; 10; Num = Num+</a:t>
            </a:r>
            <a:r>
              <a:rPr lang="en-US" dirty="0" smtClean="0"/>
              <a:t>1 )</a:t>
            </a:r>
            <a:endParaRPr lang="en-US" dirty="0"/>
          </a:p>
          <a:p>
            <a:pPr marL="274320" lvl="1" indent="0">
              <a:buNone/>
            </a:pPr>
            <a:r>
              <a:rPr lang="en-US" dirty="0"/>
              <a:t>{</a:t>
            </a:r>
          </a:p>
          <a:p>
            <a:pPr marL="274320" lvl="1" indent="0">
              <a:buNone/>
            </a:pPr>
            <a:r>
              <a:rPr lang="en-US" dirty="0"/>
              <a:t>   cout &lt;&lt; Num &lt;&lt; "cubed=" &lt;&lt; Num*Num*Num &lt;&lt; endl;</a:t>
            </a:r>
          </a:p>
          <a:p>
            <a:pPr marL="274320" lvl="1" indent="0">
              <a:buNone/>
            </a:pPr>
            <a:r>
              <a:rPr lang="en-US" dirty="0" smtClean="0"/>
              <a:t>}</a:t>
            </a:r>
          </a:p>
          <a:p>
            <a:pPr marL="274320" lvl="1" indent="0">
              <a:buNone/>
            </a:pPr>
            <a:endParaRPr lang="en-US" dirty="0"/>
          </a:p>
          <a:p>
            <a:pPr marL="160020" indent="-342900">
              <a:buFont typeface="Wingdings" charset="2"/>
              <a:buChar char="§"/>
            </a:pPr>
            <a:r>
              <a:rPr lang="en-US" dirty="0" smtClean="0"/>
              <a:t>The initialization statement is executed first </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40</a:t>
            </a:fld>
            <a:endParaRPr lang="en-US" dirty="0"/>
          </a:p>
        </p:txBody>
      </p:sp>
      <p:sp>
        <p:nvSpPr>
          <p:cNvPr id="6" name="Rectangle 5"/>
          <p:cNvSpPr/>
          <p:nvPr/>
        </p:nvSpPr>
        <p:spPr>
          <a:xfrm>
            <a:off x="1260765" y="2134929"/>
            <a:ext cx="1500035"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87151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274320" lvl="1" indent="0">
              <a:buNone/>
            </a:pPr>
            <a:r>
              <a:rPr lang="en-US" dirty="0"/>
              <a:t>// For loop example</a:t>
            </a:r>
          </a:p>
          <a:p>
            <a:pPr marL="274320" lvl="1" indent="0">
              <a:buNone/>
            </a:pPr>
            <a:r>
              <a:rPr lang="en-US" dirty="0"/>
              <a:t>for </a:t>
            </a:r>
            <a:r>
              <a:rPr lang="en-US" dirty="0" smtClean="0"/>
              <a:t>( int </a:t>
            </a:r>
            <a:r>
              <a:rPr lang="en-US" dirty="0"/>
              <a:t>Num = 0; Num &lt; 10; Num = Num+</a:t>
            </a:r>
            <a:r>
              <a:rPr lang="en-US" dirty="0" smtClean="0"/>
              <a:t>1 )</a:t>
            </a:r>
            <a:endParaRPr lang="en-US" dirty="0"/>
          </a:p>
          <a:p>
            <a:pPr marL="274320" lvl="1" indent="0">
              <a:buNone/>
            </a:pPr>
            <a:r>
              <a:rPr lang="en-US" dirty="0"/>
              <a:t>{</a:t>
            </a:r>
          </a:p>
          <a:p>
            <a:pPr marL="274320" lvl="1" indent="0">
              <a:buNone/>
            </a:pPr>
            <a:r>
              <a:rPr lang="en-US" dirty="0"/>
              <a:t>   cout &lt;&lt; Num &lt;&lt; "cubed=" &lt;&lt; Num*Num*Num &lt;&lt; endl;</a:t>
            </a:r>
          </a:p>
          <a:p>
            <a:pPr marL="274320" lvl="1" indent="0">
              <a:buNone/>
            </a:pPr>
            <a:r>
              <a:rPr lang="en-US" dirty="0" smtClean="0"/>
              <a:t>}</a:t>
            </a:r>
          </a:p>
          <a:p>
            <a:pPr marL="274320" lvl="1" indent="0">
              <a:buNone/>
            </a:pPr>
            <a:endParaRPr lang="en-US" dirty="0"/>
          </a:p>
          <a:p>
            <a:pPr marL="160020" indent="-342900">
              <a:buFont typeface="Wingdings" charset="2"/>
              <a:buChar char="§"/>
            </a:pPr>
            <a:r>
              <a:rPr lang="en-US" dirty="0" smtClean="0"/>
              <a:t>Then the logical expression is evaluated</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41</a:t>
            </a:fld>
            <a:endParaRPr lang="en-US" dirty="0"/>
          </a:p>
        </p:txBody>
      </p:sp>
      <p:sp>
        <p:nvSpPr>
          <p:cNvPr id="6" name="Rectangle 5"/>
          <p:cNvSpPr/>
          <p:nvPr/>
        </p:nvSpPr>
        <p:spPr>
          <a:xfrm>
            <a:off x="2705584" y="2134929"/>
            <a:ext cx="1288418"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3768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274320" lvl="1" indent="0">
              <a:buNone/>
            </a:pPr>
            <a:r>
              <a:rPr lang="en-US" dirty="0"/>
              <a:t>// For loop example</a:t>
            </a:r>
          </a:p>
          <a:p>
            <a:pPr marL="274320" lvl="1" indent="0">
              <a:buNone/>
            </a:pPr>
            <a:r>
              <a:rPr lang="en-US" dirty="0"/>
              <a:t>for </a:t>
            </a:r>
            <a:r>
              <a:rPr lang="en-US" dirty="0" smtClean="0"/>
              <a:t>( int </a:t>
            </a:r>
            <a:r>
              <a:rPr lang="en-US" dirty="0"/>
              <a:t>Num = 0; Num &lt; 10; Num = Num+</a:t>
            </a:r>
            <a:r>
              <a:rPr lang="en-US" dirty="0" smtClean="0"/>
              <a:t>1 )</a:t>
            </a:r>
            <a:endParaRPr lang="en-US" dirty="0"/>
          </a:p>
          <a:p>
            <a:pPr marL="274320" lvl="1" indent="0">
              <a:buNone/>
            </a:pPr>
            <a:r>
              <a:rPr lang="en-US" dirty="0"/>
              <a:t>{</a:t>
            </a:r>
          </a:p>
          <a:p>
            <a:pPr marL="274320" lvl="1" indent="0">
              <a:buNone/>
            </a:pPr>
            <a:r>
              <a:rPr lang="en-US" dirty="0"/>
              <a:t>   cout &lt;&lt; Num &lt;&lt; "cubed=" &lt;&lt; Num*Num*Num &lt;&lt; endl;</a:t>
            </a:r>
          </a:p>
          <a:p>
            <a:pPr marL="274320" lvl="1" indent="0">
              <a:buNone/>
            </a:pPr>
            <a:r>
              <a:rPr lang="en-US" dirty="0" smtClean="0"/>
              <a:t>}</a:t>
            </a:r>
          </a:p>
          <a:p>
            <a:pPr marL="274320" lvl="1" indent="0">
              <a:buNone/>
            </a:pPr>
            <a:endParaRPr lang="en-US" dirty="0"/>
          </a:p>
          <a:p>
            <a:pPr marL="160020" indent="-342900">
              <a:buFont typeface="Wingdings" charset="2"/>
              <a:buChar char="§"/>
            </a:pPr>
            <a:r>
              <a:rPr lang="en-US" dirty="0" smtClean="0"/>
              <a:t>If logical expression is </a:t>
            </a:r>
            <a:r>
              <a:rPr lang="en-US" u="sng" dirty="0" smtClean="0"/>
              <a:t>true</a:t>
            </a:r>
            <a:r>
              <a:rPr lang="en-US" dirty="0" smtClean="0"/>
              <a:t> the block of code is executed</a:t>
            </a:r>
          </a:p>
          <a:p>
            <a:pPr marL="160020" indent="-342900">
              <a:buFont typeface="Wingdings" charset="2"/>
              <a:buChar char="§"/>
            </a:pPr>
            <a:r>
              <a:rPr lang="en-US" dirty="0" smtClean="0"/>
              <a:t>If it is </a:t>
            </a:r>
            <a:r>
              <a:rPr lang="en-US" u="sng" dirty="0" smtClean="0"/>
              <a:t>false</a:t>
            </a:r>
            <a:r>
              <a:rPr lang="en-US" dirty="0" smtClean="0"/>
              <a:t>, the program skips over the block of code</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42</a:t>
            </a:fld>
            <a:endParaRPr lang="en-US" dirty="0"/>
          </a:p>
        </p:txBody>
      </p:sp>
      <p:sp>
        <p:nvSpPr>
          <p:cNvPr id="6" name="Rectangle 5"/>
          <p:cNvSpPr/>
          <p:nvPr/>
        </p:nvSpPr>
        <p:spPr>
          <a:xfrm>
            <a:off x="773023" y="2493818"/>
            <a:ext cx="6635123" cy="1177891"/>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6161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274320" lvl="1" indent="0">
              <a:buNone/>
            </a:pPr>
            <a:r>
              <a:rPr lang="en-US" dirty="0"/>
              <a:t>// For loop example</a:t>
            </a:r>
          </a:p>
          <a:p>
            <a:pPr marL="274320" lvl="1" indent="0">
              <a:buNone/>
            </a:pPr>
            <a:r>
              <a:rPr lang="en-US" dirty="0"/>
              <a:t>for </a:t>
            </a:r>
            <a:r>
              <a:rPr lang="en-US" dirty="0" smtClean="0"/>
              <a:t>( int </a:t>
            </a:r>
            <a:r>
              <a:rPr lang="en-US" dirty="0"/>
              <a:t>Num = 0; Num &lt; 10; Num = Num+</a:t>
            </a:r>
            <a:r>
              <a:rPr lang="en-US" dirty="0" smtClean="0"/>
              <a:t>1 )</a:t>
            </a:r>
            <a:endParaRPr lang="en-US" dirty="0"/>
          </a:p>
          <a:p>
            <a:pPr marL="274320" lvl="1" indent="0">
              <a:buNone/>
            </a:pPr>
            <a:r>
              <a:rPr lang="en-US" dirty="0"/>
              <a:t>{</a:t>
            </a:r>
          </a:p>
          <a:p>
            <a:pPr marL="274320" lvl="1" indent="0">
              <a:buNone/>
            </a:pPr>
            <a:r>
              <a:rPr lang="en-US" dirty="0"/>
              <a:t>   cout &lt;&lt; Num &lt;&lt; "cubed=" &lt;&lt; Num*Num*Num &lt;&lt; endl;</a:t>
            </a:r>
          </a:p>
          <a:p>
            <a:pPr marL="274320" lvl="1" indent="0">
              <a:buNone/>
            </a:pPr>
            <a:r>
              <a:rPr lang="en-US" dirty="0" smtClean="0"/>
              <a:t>}</a:t>
            </a:r>
          </a:p>
          <a:p>
            <a:pPr marL="274320" lvl="1" indent="0">
              <a:buNone/>
            </a:pPr>
            <a:endParaRPr lang="en-US" dirty="0"/>
          </a:p>
          <a:p>
            <a:pPr marL="160020" indent="-342900">
              <a:buFont typeface="Wingdings" charset="2"/>
              <a:buChar char="§"/>
            </a:pPr>
            <a:r>
              <a:rPr lang="en-US" dirty="0" smtClean="0"/>
              <a:t>Next the increment statement is executed</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43</a:t>
            </a:fld>
            <a:endParaRPr lang="en-US" dirty="0"/>
          </a:p>
        </p:txBody>
      </p:sp>
      <p:sp>
        <p:nvSpPr>
          <p:cNvPr id="6" name="Rectangle 5"/>
          <p:cNvSpPr/>
          <p:nvPr/>
        </p:nvSpPr>
        <p:spPr>
          <a:xfrm>
            <a:off x="3993956" y="2134929"/>
            <a:ext cx="1720899"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011429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274320" lvl="1" indent="0">
              <a:buNone/>
            </a:pPr>
            <a:r>
              <a:rPr lang="en-US" dirty="0"/>
              <a:t>// For loop example</a:t>
            </a:r>
          </a:p>
          <a:p>
            <a:pPr marL="274320" lvl="1" indent="0">
              <a:buNone/>
            </a:pPr>
            <a:r>
              <a:rPr lang="en-US" dirty="0"/>
              <a:t>for </a:t>
            </a:r>
            <a:r>
              <a:rPr lang="en-US" dirty="0" smtClean="0"/>
              <a:t>( int </a:t>
            </a:r>
            <a:r>
              <a:rPr lang="en-US" dirty="0"/>
              <a:t>Num = 0; Num &lt; 10; Num = Num+</a:t>
            </a:r>
            <a:r>
              <a:rPr lang="en-US" dirty="0" smtClean="0"/>
              <a:t>1 )</a:t>
            </a:r>
            <a:endParaRPr lang="en-US" dirty="0"/>
          </a:p>
          <a:p>
            <a:pPr marL="274320" lvl="1" indent="0">
              <a:buNone/>
            </a:pPr>
            <a:r>
              <a:rPr lang="en-US" dirty="0"/>
              <a:t>{</a:t>
            </a:r>
          </a:p>
          <a:p>
            <a:pPr marL="274320" lvl="1" indent="0">
              <a:buNone/>
            </a:pPr>
            <a:r>
              <a:rPr lang="en-US" dirty="0"/>
              <a:t>   cout &lt;&lt; Num &lt;&lt; "cubed=" &lt;&lt; Num*Num*Num &lt;&lt; endl;</a:t>
            </a:r>
          </a:p>
          <a:p>
            <a:pPr marL="274320" lvl="1" indent="0">
              <a:buNone/>
            </a:pPr>
            <a:r>
              <a:rPr lang="en-US" dirty="0" smtClean="0"/>
              <a:t>}</a:t>
            </a:r>
          </a:p>
          <a:p>
            <a:pPr marL="274320" lvl="1" indent="0">
              <a:buNone/>
            </a:pPr>
            <a:endParaRPr lang="en-US" dirty="0"/>
          </a:p>
          <a:p>
            <a:pPr marL="160020" indent="-342900">
              <a:buFont typeface="Wingdings" charset="2"/>
              <a:buChar char="§"/>
            </a:pPr>
            <a:r>
              <a:rPr lang="en-US" dirty="0" smtClean="0"/>
              <a:t>Then the logical expression is evaluated again</a:t>
            </a:r>
          </a:p>
          <a:p>
            <a:pPr marL="342900" indent="-342900">
              <a:buFont typeface="Wingdings" charset="2"/>
              <a:buChar char="§"/>
            </a:pPr>
            <a:r>
              <a:rPr lang="en-US" dirty="0" smtClean="0"/>
              <a:t>If it is </a:t>
            </a:r>
            <a:r>
              <a:rPr lang="en-US" u="sng" dirty="0" smtClean="0"/>
              <a:t>true</a:t>
            </a:r>
            <a:r>
              <a:rPr lang="en-US" dirty="0" smtClean="0"/>
              <a:t>, we execute the block of code, the increment statement and the logical expression again</a:t>
            </a:r>
          </a:p>
          <a:p>
            <a:pPr marL="160020" indent="-342900">
              <a:buFont typeface="Wingdings" charset="2"/>
              <a:buChar char="§"/>
            </a:pPr>
            <a:r>
              <a:rPr lang="en-US" dirty="0" smtClean="0"/>
              <a:t>If it is </a:t>
            </a:r>
            <a:r>
              <a:rPr lang="en-US" u="sng" dirty="0" smtClean="0"/>
              <a:t>false</a:t>
            </a:r>
            <a:r>
              <a:rPr lang="en-US" dirty="0" smtClean="0"/>
              <a:t>, the for loop ends</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44</a:t>
            </a:fld>
            <a:endParaRPr lang="en-US" dirty="0"/>
          </a:p>
        </p:txBody>
      </p:sp>
      <p:sp>
        <p:nvSpPr>
          <p:cNvPr id="6" name="Rectangle 5"/>
          <p:cNvSpPr/>
          <p:nvPr/>
        </p:nvSpPr>
        <p:spPr>
          <a:xfrm>
            <a:off x="2705584" y="2134929"/>
            <a:ext cx="1288418"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474312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Another for loop example</a:t>
            </a:r>
          </a:p>
          <a:p>
            <a:pPr marL="274320" lvl="1" indent="0">
              <a:buNone/>
            </a:pPr>
            <a:r>
              <a:rPr lang="en-US" dirty="0"/>
              <a:t>for (int Amt = 42; Amt &gt; 0; Amt = Amt/2)</a:t>
            </a:r>
          </a:p>
          <a:p>
            <a:pPr marL="274320" lvl="1" indent="0">
              <a:buNone/>
            </a:pPr>
            <a:r>
              <a:rPr lang="en-US" dirty="0"/>
              <a:t>{</a:t>
            </a:r>
            <a:endParaRPr lang="en-US" dirty="0"/>
          </a:p>
          <a:p>
            <a:pPr marL="274320" lvl="1" indent="0">
              <a:buNone/>
            </a:pPr>
            <a:r>
              <a:rPr lang="en-US" dirty="0"/>
              <a:t>   cout &lt;&lt; Amt &lt;&lt; " halved=" &lt;&lt; Amt/2 &lt;&lt; endl</a:t>
            </a:r>
            <a:r>
              <a:rPr lang="en-US" dirty="0" smtClean="0"/>
              <a:t>;</a:t>
            </a:r>
          </a:p>
          <a:p>
            <a:pPr marL="274320" lvl="1" indent="0">
              <a:buNone/>
            </a:pPr>
            <a:r>
              <a:rPr lang="en-US" dirty="0"/>
              <a:t>}</a:t>
            </a:r>
            <a:endParaRPr lang="en-US" dirty="0" smtClean="0"/>
          </a:p>
          <a:p>
            <a:pPr marL="274320" lvl="1" indent="0">
              <a:buNone/>
            </a:pPr>
            <a:endParaRPr lang="en-US" dirty="0"/>
          </a:p>
          <a:p>
            <a:pPr marL="342900" indent="-342900">
              <a:buFont typeface="Wingdings" charset="2"/>
              <a:buChar char="§"/>
            </a:pPr>
            <a:r>
              <a:rPr lang="en-US" dirty="0" smtClean="0"/>
              <a:t>This for loop does the same work as one of our while loop examples from the previous lesson</a:t>
            </a:r>
          </a:p>
          <a:p>
            <a:pPr marL="800100" lvl="1" indent="-342900"/>
            <a:r>
              <a:rPr lang="en-US" dirty="0" smtClean="0"/>
              <a:t>This code is several lines shorter because the initialization, logical expression, and increment are all on one line</a:t>
            </a:r>
            <a:endParaRPr lang="en-US" dirty="0"/>
          </a:p>
          <a:p>
            <a:pPr marL="274320" lvl="1" indent="0">
              <a:buNone/>
            </a:pP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45</a:t>
            </a:fld>
            <a:endParaRPr lang="en-US" dirty="0"/>
          </a:p>
        </p:txBody>
      </p:sp>
    </p:spTree>
    <p:extLst>
      <p:ext uri="{BB962C8B-B14F-4D97-AF65-F5344CB8AC3E}">
        <p14:creationId xmlns:p14="http://schemas.microsoft.com/office/powerpoint/2010/main" val="22905570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a:xfrm>
            <a:off x="457200" y="1752600"/>
            <a:ext cx="7826662" cy="4373563"/>
          </a:xfrm>
        </p:spPr>
        <p:txBody>
          <a:bodyPr>
            <a:normAutofit/>
          </a:bodyPr>
          <a:lstStyle/>
          <a:p>
            <a:pPr marL="274320" lvl="1" indent="0">
              <a:buNone/>
            </a:pPr>
            <a:r>
              <a:rPr lang="en-US" dirty="0"/>
              <a:t>// Input varying </a:t>
            </a:r>
            <a:r>
              <a:rPr lang="en-US" dirty="0" smtClean="0"/>
              <a:t>loop</a:t>
            </a:r>
          </a:p>
          <a:p>
            <a:pPr marL="274320" lvl="1" indent="0">
              <a:buNone/>
            </a:pPr>
            <a:r>
              <a:rPr lang="en-US" dirty="0"/>
              <a:t>int Num = 0; </a:t>
            </a:r>
            <a:endParaRPr lang="en-US" dirty="0" smtClean="0"/>
          </a:p>
          <a:p>
            <a:pPr marL="274320" lvl="1" indent="0">
              <a:buNone/>
            </a:pPr>
            <a:r>
              <a:rPr lang="en-US" dirty="0" smtClean="0"/>
              <a:t>for (</a:t>
            </a:r>
            <a:r>
              <a:rPr lang="en-US" dirty="0"/>
              <a:t>cin &gt;&gt; Num</a:t>
            </a:r>
            <a:r>
              <a:rPr lang="en-US" dirty="0" smtClean="0"/>
              <a:t>;  </a:t>
            </a:r>
            <a:r>
              <a:rPr lang="en-US" dirty="0"/>
              <a:t>Num &gt;= 0</a:t>
            </a:r>
            <a:r>
              <a:rPr lang="en-US" dirty="0" smtClean="0"/>
              <a:t>; </a:t>
            </a:r>
            <a:r>
              <a:rPr lang="en-US" dirty="0"/>
              <a:t>cin &gt;&gt; </a:t>
            </a:r>
            <a:r>
              <a:rPr lang="en-US" dirty="0" smtClean="0"/>
              <a:t>Num)</a:t>
            </a:r>
            <a:endParaRPr lang="en-US" dirty="0"/>
          </a:p>
          <a:p>
            <a:pPr marL="274320" lvl="1" indent="0">
              <a:buNone/>
            </a:pPr>
            <a:r>
              <a:rPr lang="en-US" dirty="0" smtClean="0"/>
              <a:t>    cout </a:t>
            </a:r>
            <a:r>
              <a:rPr lang="en-US" dirty="0"/>
              <a:t>&lt;&lt; Num </a:t>
            </a:r>
            <a:r>
              <a:rPr lang="en-US" dirty="0" smtClean="0"/>
              <a:t>&lt;</a:t>
            </a:r>
            <a:r>
              <a:rPr lang="en-US" dirty="0"/>
              <a:t>&lt; " square root=" &lt;&lt; </a:t>
            </a:r>
            <a:r>
              <a:rPr lang="en-US" dirty="0"/>
              <a:t>sqrt(Num</a:t>
            </a:r>
            <a:r>
              <a:rPr lang="en-US" dirty="0"/>
              <a:t>) </a:t>
            </a:r>
            <a:r>
              <a:rPr lang="en-US" dirty="0"/>
              <a:t>&lt;&lt; endl;</a:t>
            </a:r>
            <a:endParaRPr lang="en-US" sz="1200" dirty="0"/>
          </a:p>
          <a:p>
            <a:pPr marL="274320" lvl="1" indent="0">
              <a:buNone/>
            </a:pPr>
            <a:endParaRPr lang="en-US" dirty="0"/>
          </a:p>
          <a:p>
            <a:pPr marL="342900" indent="-342900">
              <a:buFont typeface="Wingdings" charset="2"/>
              <a:buChar char="§"/>
            </a:pPr>
            <a:r>
              <a:rPr lang="en-US" dirty="0"/>
              <a:t>This for loop does the same work as one of our while loop examples from the previous lesson</a:t>
            </a:r>
          </a:p>
          <a:p>
            <a:pPr marL="800100" lvl="1" indent="-342900"/>
            <a:r>
              <a:rPr lang="en-US" dirty="0"/>
              <a:t>This code is several lines shorter because the initialization, logical expression, and increment are all on one line</a:t>
            </a:r>
          </a:p>
          <a:p>
            <a:pPr marL="800100" lvl="1" indent="-342900"/>
            <a:r>
              <a:rPr lang="en-US" dirty="0"/>
              <a:t>Since the for loop body is only one line long, we omitted the curly brackets { } to save two more lines of code</a:t>
            </a:r>
          </a:p>
          <a:p>
            <a:pPr marL="274320" lvl="1" indent="0">
              <a:buNone/>
            </a:pP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46</a:t>
            </a:fld>
            <a:endParaRPr lang="en-US" dirty="0"/>
          </a:p>
        </p:txBody>
      </p:sp>
    </p:spTree>
    <p:extLst>
      <p:ext uri="{BB962C8B-B14F-4D97-AF65-F5344CB8AC3E}">
        <p14:creationId xmlns:p14="http://schemas.microsoft.com/office/powerpoint/2010/main" val="187526721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274320" lvl="1" indent="0">
              <a:buNone/>
            </a:pPr>
            <a:r>
              <a:rPr lang="en-US" dirty="0"/>
              <a:t>// Infinite loop example</a:t>
            </a:r>
          </a:p>
          <a:p>
            <a:pPr marL="274320" lvl="1" indent="0">
              <a:buNone/>
            </a:pPr>
            <a:r>
              <a:rPr lang="en-US" dirty="0"/>
              <a:t>for (int Val = 1; Val &gt; 0; Val = Val+1)</a:t>
            </a:r>
          </a:p>
          <a:p>
            <a:pPr marL="274320" lvl="1" indent="0">
              <a:buNone/>
            </a:pPr>
            <a:r>
              <a:rPr lang="en-US" dirty="0"/>
              <a:t>{</a:t>
            </a:r>
          </a:p>
          <a:p>
            <a:pPr marL="274320" lvl="1" indent="0">
              <a:buNone/>
            </a:pPr>
            <a:r>
              <a:rPr lang="en-US" dirty="0"/>
              <a:t>   cout &lt;&lt; Val &lt;&lt; " doubled=" &lt;&lt; Val*2 &lt;&lt; </a:t>
            </a:r>
            <a:r>
              <a:rPr lang="en-US" dirty="0"/>
              <a:t>endl</a:t>
            </a:r>
            <a:r>
              <a:rPr lang="en-US" dirty="0"/>
              <a:t>;</a:t>
            </a:r>
          </a:p>
          <a:p>
            <a:pPr marL="274320" lvl="1" indent="0">
              <a:buNone/>
            </a:pPr>
            <a:r>
              <a:rPr lang="en-US" dirty="0"/>
              <a:t>}</a:t>
            </a:r>
            <a:endParaRPr lang="en-US" dirty="0"/>
          </a:p>
          <a:p>
            <a:endParaRPr lang="en-US" dirty="0" smtClean="0"/>
          </a:p>
          <a:p>
            <a:pPr marL="342900" indent="-342900">
              <a:buFont typeface="Wingdings" charset="2"/>
              <a:buChar char="§"/>
            </a:pPr>
            <a:r>
              <a:rPr lang="en-US" dirty="0" smtClean="0"/>
              <a:t>This is an example of an accidental infinite loop</a:t>
            </a:r>
          </a:p>
          <a:p>
            <a:pPr marL="800100" lvl="1" indent="-342900"/>
            <a:r>
              <a:rPr lang="en-US" dirty="0" smtClean="0"/>
              <a:t>The value of the Val variable will always be greater than zero so the logical expression will always be true</a:t>
            </a:r>
          </a:p>
          <a:p>
            <a:pPr marL="800100" lvl="1" indent="-342900"/>
            <a:r>
              <a:rPr lang="en-US" dirty="0" smtClean="0"/>
              <a:t>The program will print values to the screen until the user kills the program by typing control-C</a:t>
            </a:r>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47</a:t>
            </a:fld>
            <a:endParaRPr lang="en-US" dirty="0"/>
          </a:p>
        </p:txBody>
      </p:sp>
    </p:spTree>
    <p:extLst>
      <p:ext uri="{BB962C8B-B14F-4D97-AF65-F5344CB8AC3E}">
        <p14:creationId xmlns:p14="http://schemas.microsoft.com/office/powerpoint/2010/main" val="311373412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loops</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smtClean="0"/>
              <a:t>Computationally, for loops </a:t>
            </a:r>
            <a:r>
              <a:rPr lang="en-US" dirty="0"/>
              <a:t>and while loops </a:t>
            </a:r>
            <a:r>
              <a:rPr lang="en-US" dirty="0" smtClean="0"/>
              <a:t>are identical</a:t>
            </a:r>
            <a:endParaRPr lang="en-US" sz="1200" dirty="0"/>
          </a:p>
          <a:p>
            <a:pPr lvl="1"/>
            <a:r>
              <a:rPr lang="en-US" dirty="0"/>
              <a:t>The only real difference is in the </a:t>
            </a:r>
            <a:r>
              <a:rPr lang="en-US" dirty="0" smtClean="0"/>
              <a:t>C++ syntax</a:t>
            </a:r>
            <a:endParaRPr lang="en-US" sz="1200" dirty="0"/>
          </a:p>
          <a:p>
            <a:pPr lvl="1"/>
            <a:r>
              <a:rPr lang="en-US" dirty="0"/>
              <a:t>Some programmers prefer compact syntax of for loops</a:t>
            </a:r>
            <a:endParaRPr lang="en-US" sz="1200" dirty="0"/>
          </a:p>
          <a:p>
            <a:pPr lvl="1"/>
            <a:r>
              <a:rPr lang="en-US" dirty="0"/>
              <a:t>Other programmers prefer the simplicity of while loops</a:t>
            </a:r>
            <a:endParaRPr lang="en-US" sz="1200" dirty="0"/>
          </a:p>
          <a:p>
            <a:pPr lvl="0"/>
            <a:endParaRPr lang="en-US" dirty="0" smtClean="0"/>
          </a:p>
          <a:p>
            <a:pPr marL="342900" lvl="0" indent="-342900">
              <a:buFont typeface="Wingdings" charset="2"/>
              <a:buChar char="§"/>
            </a:pPr>
            <a:r>
              <a:rPr lang="en-US" dirty="0" smtClean="0"/>
              <a:t>It </a:t>
            </a:r>
            <a:r>
              <a:rPr lang="en-US" dirty="0"/>
              <a:t>is easy to convert a while loop into a for loop</a:t>
            </a:r>
            <a:endParaRPr lang="en-US" sz="1200" dirty="0"/>
          </a:p>
          <a:p>
            <a:pPr lvl="1"/>
            <a:r>
              <a:rPr lang="en-US" dirty="0"/>
              <a:t>Change </a:t>
            </a:r>
            <a:r>
              <a:rPr lang="en-US" dirty="0"/>
              <a:t>“while” </a:t>
            </a:r>
            <a:r>
              <a:rPr lang="en-US" dirty="0"/>
              <a:t>to “for” </a:t>
            </a:r>
          </a:p>
          <a:p>
            <a:pPr lvl="1"/>
            <a:r>
              <a:rPr lang="en-US" dirty="0"/>
              <a:t>Move </a:t>
            </a:r>
            <a:r>
              <a:rPr lang="en-US" dirty="0"/>
              <a:t>the initialization statement to start of for loop line</a:t>
            </a:r>
            <a:endParaRPr lang="en-US" sz="1200" dirty="0"/>
          </a:p>
          <a:p>
            <a:pPr lvl="1"/>
            <a:r>
              <a:rPr lang="en-US" dirty="0"/>
              <a:t>Keep logical expression the same</a:t>
            </a:r>
            <a:endParaRPr lang="en-US" sz="1200" dirty="0"/>
          </a:p>
          <a:p>
            <a:pPr lvl="1"/>
            <a:r>
              <a:rPr lang="en-US" dirty="0"/>
              <a:t>Move block of statements into for loop body</a:t>
            </a:r>
            <a:endParaRPr lang="en-US" sz="1200" dirty="0"/>
          </a:p>
          <a:p>
            <a:pPr lvl="1"/>
            <a:r>
              <a:rPr lang="en-US" dirty="0"/>
              <a:t>Move increment statement to end of for loop line</a:t>
            </a:r>
            <a:endParaRPr lang="en-US" sz="1200" dirty="0"/>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48</a:t>
            </a:fld>
            <a:endParaRPr lang="en-US" dirty="0"/>
          </a:p>
        </p:txBody>
      </p:sp>
    </p:spTree>
    <p:extLst>
      <p:ext uri="{BB962C8B-B14F-4D97-AF65-F5344CB8AC3E}">
        <p14:creationId xmlns:p14="http://schemas.microsoft.com/office/powerpoint/2010/main" val="333705971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initialization </a:t>
            </a:r>
          </a:p>
          <a:p>
            <a:pPr marL="274320" lvl="1" indent="0">
              <a:buNone/>
            </a:pPr>
            <a:r>
              <a:rPr lang="en-US" dirty="0"/>
              <a:t>while ( logical expression  )</a:t>
            </a:r>
          </a:p>
          <a:p>
            <a:pPr marL="274320" lvl="1" indent="0">
              <a:buNone/>
            </a:pPr>
            <a:r>
              <a:rPr lang="en-US" dirty="0"/>
              <a:t>{</a:t>
            </a:r>
          </a:p>
          <a:p>
            <a:pPr marL="274320" lvl="1" indent="0">
              <a:buNone/>
            </a:pPr>
            <a:r>
              <a:rPr lang="en-US" dirty="0"/>
              <a:t>   // block of statements to be repeated</a:t>
            </a:r>
          </a:p>
          <a:p>
            <a:pPr marL="274320" lvl="1" indent="0">
              <a:buNone/>
            </a:pPr>
            <a:r>
              <a:rPr lang="en-US" dirty="0"/>
              <a:t>   // increment </a:t>
            </a:r>
          </a:p>
          <a:p>
            <a:pPr marL="274320" lvl="1" indent="0">
              <a:buNone/>
            </a:pPr>
            <a:r>
              <a:rPr lang="en-US" dirty="0"/>
              <a:t>}</a:t>
            </a:r>
          </a:p>
          <a:p>
            <a:pPr marL="274320" lvl="1" indent="0">
              <a:buNone/>
            </a:pPr>
            <a:endParaRPr lang="en-US" dirty="0"/>
          </a:p>
          <a:p>
            <a:pPr marL="274320" lvl="1" indent="0">
              <a:buNone/>
            </a:pPr>
            <a:r>
              <a:rPr lang="en-US" dirty="0"/>
              <a:t>for ( initialization; logical expression; increment)</a:t>
            </a:r>
          </a:p>
          <a:p>
            <a:pPr marL="274320" lvl="1" indent="0">
              <a:buNone/>
            </a:pPr>
            <a:r>
              <a:rPr lang="en-US" dirty="0"/>
              <a:t>{ </a:t>
            </a:r>
          </a:p>
          <a:p>
            <a:pPr marL="274320" lvl="1" indent="0">
              <a:buNone/>
            </a:pPr>
            <a:r>
              <a:rPr lang="en-US" dirty="0"/>
              <a:t> </a:t>
            </a:r>
            <a:r>
              <a:rPr lang="en-US" dirty="0"/>
              <a:t>  /</a:t>
            </a:r>
            <a:r>
              <a:rPr lang="en-US" dirty="0"/>
              <a:t>/ block of statements to be repeated</a:t>
            </a:r>
          </a:p>
          <a:p>
            <a:pPr marL="274320" lvl="1" indent="0">
              <a:buNone/>
            </a:pPr>
            <a:r>
              <a:rPr lang="en-US"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49</a:t>
            </a:fld>
            <a:endParaRPr lang="en-US" dirty="0"/>
          </a:p>
        </p:txBody>
      </p:sp>
      <p:sp>
        <p:nvSpPr>
          <p:cNvPr id="7" name="Rectangle 6"/>
          <p:cNvSpPr/>
          <p:nvPr/>
        </p:nvSpPr>
        <p:spPr>
          <a:xfrm>
            <a:off x="698500" y="1753928"/>
            <a:ext cx="1698625"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206499" y="4305617"/>
            <a:ext cx="1524001"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6089650" y="2735388"/>
            <a:ext cx="2206625" cy="1200329"/>
          </a:xfrm>
          <a:prstGeom prst="rect">
            <a:avLst/>
          </a:prstGeom>
          <a:noFill/>
        </p:spPr>
        <p:txBody>
          <a:bodyPr wrap="square" rtlCol="0">
            <a:spAutoFit/>
          </a:bodyPr>
          <a:lstStyle/>
          <a:p>
            <a:r>
              <a:rPr lang="en-US"/>
              <a:t>Copy each part of the </a:t>
            </a:r>
            <a:r>
              <a:rPr lang="en-US" u="sng"/>
              <a:t>while </a:t>
            </a:r>
            <a:r>
              <a:rPr lang="en-US"/>
              <a:t>loop into the corresponding part of the </a:t>
            </a:r>
            <a:r>
              <a:rPr lang="en-US" u="sng"/>
              <a:t>for</a:t>
            </a:r>
            <a:r>
              <a:rPr lang="en-US"/>
              <a:t> loop </a:t>
            </a:r>
          </a:p>
        </p:txBody>
      </p:sp>
      <p:cxnSp>
        <p:nvCxnSpPr>
          <p:cNvPr id="13" name="Straight Arrow Connector 12"/>
          <p:cNvCxnSpPr>
            <a:stCxn id="7" idx="2"/>
            <a:endCxn id="8" idx="0"/>
          </p:cNvCxnSpPr>
          <p:nvPr/>
        </p:nvCxnSpPr>
        <p:spPr>
          <a:xfrm>
            <a:off x="1547813" y="2195638"/>
            <a:ext cx="420687" cy="2109979"/>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9322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a:t>A while loop </a:t>
            </a:r>
            <a:r>
              <a:rPr lang="en-US" dirty="0" smtClean="0"/>
              <a:t>iteratively executes </a:t>
            </a:r>
            <a:r>
              <a:rPr lang="en-US" dirty="0"/>
              <a:t>a block of code </a:t>
            </a:r>
            <a:endParaRPr lang="en-US" sz="1200" dirty="0"/>
          </a:p>
          <a:p>
            <a:pPr marL="342900" lvl="0" indent="-342900">
              <a:buFont typeface="Wingdings" charset="2"/>
              <a:buChar char="§"/>
            </a:pPr>
            <a:r>
              <a:rPr lang="en-US" dirty="0"/>
              <a:t>We need to specify the following:</a:t>
            </a:r>
            <a:endParaRPr lang="en-US" sz="1200" dirty="0"/>
          </a:p>
          <a:p>
            <a:pPr lvl="1"/>
            <a:r>
              <a:rPr lang="en-US" dirty="0"/>
              <a:t>The initialization code to execute before the loop</a:t>
            </a:r>
            <a:endParaRPr lang="en-US" sz="1200" dirty="0"/>
          </a:p>
          <a:p>
            <a:pPr lvl="1"/>
            <a:r>
              <a:rPr lang="en-US" dirty="0"/>
              <a:t>The logical expression for continuing iteration</a:t>
            </a:r>
            <a:endParaRPr lang="en-US" sz="1200" dirty="0"/>
          </a:p>
          <a:p>
            <a:pPr lvl="1"/>
            <a:r>
              <a:rPr lang="en-US" dirty="0"/>
              <a:t>The block of code to be repeated inside the </a:t>
            </a:r>
            <a:r>
              <a:rPr lang="en-US" dirty="0" smtClean="0"/>
              <a:t>loop</a:t>
            </a:r>
          </a:p>
          <a:p>
            <a:pPr marL="274320" lvl="1" indent="0">
              <a:buNone/>
            </a:pPr>
            <a:endParaRPr lang="en-US" sz="1200" dirty="0"/>
          </a:p>
          <a:p>
            <a:pPr marL="342900" lvl="0" indent="-342900">
              <a:buFont typeface="Wingdings" charset="2"/>
              <a:buChar char="§"/>
            </a:pPr>
            <a:r>
              <a:rPr lang="en-US" dirty="0"/>
              <a:t>The program will execute block of code </a:t>
            </a:r>
            <a:r>
              <a:rPr lang="en-US" dirty="0" smtClean="0"/>
              <a:t>repeatedly as long as the while </a:t>
            </a:r>
            <a:r>
              <a:rPr lang="en-US" dirty="0"/>
              <a:t>condition remains </a:t>
            </a:r>
            <a:r>
              <a:rPr lang="en-US" u="sng" dirty="0" smtClean="0"/>
              <a:t>true</a:t>
            </a:r>
            <a:endParaRPr lang="en-US" u="sng" dirty="0"/>
          </a:p>
          <a:p>
            <a:pPr marL="342900" lvl="0" indent="-342900">
              <a:buFont typeface="Wingdings" charset="2"/>
              <a:buChar char="§"/>
            </a:pPr>
            <a:r>
              <a:rPr lang="en-US" dirty="0"/>
              <a:t>The code </a:t>
            </a:r>
            <a:r>
              <a:rPr lang="en-US" dirty="0" smtClean="0"/>
              <a:t>directly after </a:t>
            </a:r>
            <a:r>
              <a:rPr lang="en-US" dirty="0"/>
              <a:t>the loop is executed </a:t>
            </a:r>
            <a:r>
              <a:rPr lang="en-US" dirty="0" smtClean="0"/>
              <a:t>when the while condition </a:t>
            </a:r>
            <a:r>
              <a:rPr lang="en-US" dirty="0"/>
              <a:t>becomes </a:t>
            </a:r>
            <a:r>
              <a:rPr lang="en-US" u="sng" dirty="0" smtClean="0"/>
              <a:t>false</a:t>
            </a:r>
            <a:endParaRPr lang="en-US" u="sng" dirty="0"/>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a:t>
            </a:fld>
            <a:endParaRPr lang="en-US" dirty="0"/>
          </a:p>
        </p:txBody>
      </p:sp>
    </p:spTree>
    <p:extLst>
      <p:ext uri="{BB962C8B-B14F-4D97-AF65-F5344CB8AC3E}">
        <p14:creationId xmlns:p14="http://schemas.microsoft.com/office/powerpoint/2010/main" val="2236179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initialization </a:t>
            </a:r>
          </a:p>
          <a:p>
            <a:pPr marL="274320" lvl="1" indent="0">
              <a:buNone/>
            </a:pPr>
            <a:r>
              <a:rPr lang="en-US" dirty="0"/>
              <a:t>while ( logical expression  )</a:t>
            </a:r>
          </a:p>
          <a:p>
            <a:pPr marL="274320" lvl="1" indent="0">
              <a:buNone/>
            </a:pPr>
            <a:r>
              <a:rPr lang="en-US" dirty="0"/>
              <a:t>{</a:t>
            </a:r>
          </a:p>
          <a:p>
            <a:pPr marL="274320" lvl="1" indent="0">
              <a:buNone/>
            </a:pPr>
            <a:r>
              <a:rPr lang="en-US" dirty="0"/>
              <a:t>   // block of statements to be repeated</a:t>
            </a:r>
          </a:p>
          <a:p>
            <a:pPr marL="274320" lvl="1" indent="0">
              <a:buNone/>
            </a:pPr>
            <a:r>
              <a:rPr lang="en-US" dirty="0"/>
              <a:t>   // increment </a:t>
            </a:r>
          </a:p>
          <a:p>
            <a:pPr marL="274320" lvl="1" indent="0">
              <a:buNone/>
            </a:pPr>
            <a:r>
              <a:rPr lang="en-US" dirty="0"/>
              <a:t>}</a:t>
            </a:r>
          </a:p>
          <a:p>
            <a:pPr marL="274320" lvl="1" indent="0">
              <a:buNone/>
            </a:pPr>
            <a:endParaRPr lang="en-US" dirty="0"/>
          </a:p>
          <a:p>
            <a:pPr marL="274320" lvl="1" indent="0">
              <a:buNone/>
            </a:pPr>
            <a:r>
              <a:rPr lang="en-US" dirty="0"/>
              <a:t>for ( initialization; logical expression; increment)</a:t>
            </a:r>
          </a:p>
          <a:p>
            <a:pPr marL="274320" lvl="1" indent="0">
              <a:buNone/>
            </a:pPr>
            <a:r>
              <a:rPr lang="en-US" dirty="0"/>
              <a:t>{ </a:t>
            </a:r>
          </a:p>
          <a:p>
            <a:pPr marL="274320" lvl="1" indent="0">
              <a:buNone/>
            </a:pPr>
            <a:r>
              <a:rPr lang="en-US" dirty="0"/>
              <a:t> </a:t>
            </a:r>
            <a:r>
              <a:rPr lang="en-US" dirty="0"/>
              <a:t>  /</a:t>
            </a:r>
            <a:r>
              <a:rPr lang="en-US" dirty="0"/>
              <a:t>/ block of statements to be repeated</a:t>
            </a:r>
          </a:p>
          <a:p>
            <a:pPr marL="274320" lvl="1" indent="0">
              <a:buNone/>
            </a:pPr>
            <a:r>
              <a:rPr lang="en-US"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50</a:t>
            </a:fld>
            <a:endParaRPr lang="en-US" dirty="0"/>
          </a:p>
        </p:txBody>
      </p:sp>
      <p:sp>
        <p:nvSpPr>
          <p:cNvPr id="7" name="Rectangle 6"/>
          <p:cNvSpPr/>
          <p:nvPr/>
        </p:nvSpPr>
        <p:spPr>
          <a:xfrm>
            <a:off x="1412875" y="2119053"/>
            <a:ext cx="2301875"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2698749" y="4354637"/>
            <a:ext cx="2159001"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6089650" y="2735388"/>
            <a:ext cx="2206625" cy="1200329"/>
          </a:xfrm>
          <a:prstGeom prst="rect">
            <a:avLst/>
          </a:prstGeom>
          <a:noFill/>
        </p:spPr>
        <p:txBody>
          <a:bodyPr wrap="square" rtlCol="0">
            <a:spAutoFit/>
          </a:bodyPr>
          <a:lstStyle/>
          <a:p>
            <a:r>
              <a:rPr lang="en-US"/>
              <a:t>Copy each part of the </a:t>
            </a:r>
            <a:r>
              <a:rPr lang="en-US" u="sng"/>
              <a:t>while </a:t>
            </a:r>
            <a:r>
              <a:rPr lang="en-US"/>
              <a:t>loop into the corresponding part of the </a:t>
            </a:r>
            <a:r>
              <a:rPr lang="en-US" u="sng"/>
              <a:t>for</a:t>
            </a:r>
            <a:r>
              <a:rPr lang="en-US"/>
              <a:t> loop </a:t>
            </a:r>
          </a:p>
        </p:txBody>
      </p:sp>
      <p:cxnSp>
        <p:nvCxnSpPr>
          <p:cNvPr id="13" name="Straight Arrow Connector 12"/>
          <p:cNvCxnSpPr>
            <a:stCxn id="7" idx="2"/>
            <a:endCxn id="8" idx="0"/>
          </p:cNvCxnSpPr>
          <p:nvPr/>
        </p:nvCxnSpPr>
        <p:spPr>
          <a:xfrm>
            <a:off x="2563813" y="2560763"/>
            <a:ext cx="1214437" cy="179387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041098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initialization </a:t>
            </a:r>
          </a:p>
          <a:p>
            <a:pPr marL="274320" lvl="1" indent="0">
              <a:buNone/>
            </a:pPr>
            <a:r>
              <a:rPr lang="en-US" dirty="0"/>
              <a:t>while ( logical expression  )</a:t>
            </a:r>
          </a:p>
          <a:p>
            <a:pPr marL="274320" lvl="1" indent="0">
              <a:buNone/>
            </a:pPr>
            <a:r>
              <a:rPr lang="en-US" dirty="0"/>
              <a:t>{</a:t>
            </a:r>
          </a:p>
          <a:p>
            <a:pPr marL="274320" lvl="1" indent="0">
              <a:buNone/>
            </a:pPr>
            <a:r>
              <a:rPr lang="en-US" dirty="0"/>
              <a:t>   // block of statements to be repeated</a:t>
            </a:r>
          </a:p>
          <a:p>
            <a:pPr marL="274320" lvl="1" indent="0">
              <a:buNone/>
            </a:pPr>
            <a:r>
              <a:rPr lang="en-US" dirty="0"/>
              <a:t>   // increment </a:t>
            </a:r>
          </a:p>
          <a:p>
            <a:pPr marL="274320" lvl="1" indent="0">
              <a:buNone/>
            </a:pPr>
            <a:r>
              <a:rPr lang="en-US" dirty="0"/>
              <a:t>}</a:t>
            </a:r>
          </a:p>
          <a:p>
            <a:pPr marL="274320" lvl="1" indent="0">
              <a:buNone/>
            </a:pPr>
            <a:endParaRPr lang="en-US" dirty="0"/>
          </a:p>
          <a:p>
            <a:pPr marL="274320" lvl="1" indent="0">
              <a:buNone/>
            </a:pPr>
            <a:r>
              <a:rPr lang="en-US" dirty="0"/>
              <a:t>for ( initialization; logical expression; increment)</a:t>
            </a:r>
          </a:p>
          <a:p>
            <a:pPr marL="274320" lvl="1" indent="0">
              <a:buNone/>
            </a:pPr>
            <a:r>
              <a:rPr lang="en-US" dirty="0"/>
              <a:t>{ </a:t>
            </a:r>
          </a:p>
          <a:p>
            <a:pPr marL="274320" lvl="1" indent="0">
              <a:buNone/>
            </a:pPr>
            <a:r>
              <a:rPr lang="en-US" dirty="0"/>
              <a:t> </a:t>
            </a:r>
            <a:r>
              <a:rPr lang="en-US" dirty="0"/>
              <a:t>  /</a:t>
            </a:r>
            <a:r>
              <a:rPr lang="en-US" dirty="0"/>
              <a:t>/ block of statements to be repeated</a:t>
            </a:r>
          </a:p>
          <a:p>
            <a:pPr marL="274320" lvl="1" indent="0">
              <a:buNone/>
            </a:pPr>
            <a:r>
              <a:rPr lang="en-US"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51</a:t>
            </a:fld>
            <a:endParaRPr lang="en-US" dirty="0"/>
          </a:p>
        </p:txBody>
      </p:sp>
      <p:sp>
        <p:nvSpPr>
          <p:cNvPr id="7" name="Rectangle 6"/>
          <p:cNvSpPr/>
          <p:nvPr/>
        </p:nvSpPr>
        <p:spPr>
          <a:xfrm>
            <a:off x="936625" y="2817553"/>
            <a:ext cx="4302125"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936625" y="5053137"/>
            <a:ext cx="4302125"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6089650" y="2735388"/>
            <a:ext cx="2206625" cy="1200329"/>
          </a:xfrm>
          <a:prstGeom prst="rect">
            <a:avLst/>
          </a:prstGeom>
          <a:noFill/>
        </p:spPr>
        <p:txBody>
          <a:bodyPr wrap="square" rtlCol="0">
            <a:spAutoFit/>
          </a:bodyPr>
          <a:lstStyle/>
          <a:p>
            <a:r>
              <a:rPr lang="en-US"/>
              <a:t>Copy each part of the </a:t>
            </a:r>
            <a:r>
              <a:rPr lang="en-US" u="sng"/>
              <a:t>while </a:t>
            </a:r>
            <a:r>
              <a:rPr lang="en-US"/>
              <a:t>loop into the corresponding part of the </a:t>
            </a:r>
            <a:r>
              <a:rPr lang="en-US" u="sng"/>
              <a:t>for</a:t>
            </a:r>
            <a:r>
              <a:rPr lang="en-US"/>
              <a:t> loop </a:t>
            </a:r>
          </a:p>
        </p:txBody>
      </p:sp>
      <p:cxnSp>
        <p:nvCxnSpPr>
          <p:cNvPr id="13" name="Straight Arrow Connector 12"/>
          <p:cNvCxnSpPr>
            <a:stCxn id="7" idx="2"/>
            <a:endCxn id="8" idx="0"/>
          </p:cNvCxnSpPr>
          <p:nvPr/>
        </p:nvCxnSpPr>
        <p:spPr>
          <a:xfrm>
            <a:off x="3087688" y="3259263"/>
            <a:ext cx="0" cy="179387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26715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initialization </a:t>
            </a:r>
          </a:p>
          <a:p>
            <a:pPr marL="274320" lvl="1" indent="0">
              <a:buNone/>
            </a:pPr>
            <a:r>
              <a:rPr lang="en-US" dirty="0"/>
              <a:t>while ( logical expression  )</a:t>
            </a:r>
          </a:p>
          <a:p>
            <a:pPr marL="274320" lvl="1" indent="0">
              <a:buNone/>
            </a:pPr>
            <a:r>
              <a:rPr lang="en-US" dirty="0"/>
              <a:t>{</a:t>
            </a:r>
          </a:p>
          <a:p>
            <a:pPr marL="274320" lvl="1" indent="0">
              <a:buNone/>
            </a:pPr>
            <a:r>
              <a:rPr lang="en-US" dirty="0"/>
              <a:t>   // block of statements to be repeated</a:t>
            </a:r>
          </a:p>
          <a:p>
            <a:pPr marL="274320" lvl="1" indent="0">
              <a:buNone/>
            </a:pPr>
            <a:r>
              <a:rPr lang="en-US" dirty="0"/>
              <a:t>   // increment </a:t>
            </a:r>
          </a:p>
          <a:p>
            <a:pPr marL="274320" lvl="1" indent="0">
              <a:buNone/>
            </a:pPr>
            <a:r>
              <a:rPr lang="en-US" dirty="0"/>
              <a:t>}</a:t>
            </a:r>
          </a:p>
          <a:p>
            <a:pPr marL="274320" lvl="1" indent="0">
              <a:buNone/>
            </a:pPr>
            <a:endParaRPr lang="en-US" dirty="0"/>
          </a:p>
          <a:p>
            <a:pPr marL="274320" lvl="1" indent="0">
              <a:buNone/>
            </a:pPr>
            <a:r>
              <a:rPr lang="en-US" dirty="0"/>
              <a:t>for ( initialization; logical expression; increment)</a:t>
            </a:r>
          </a:p>
          <a:p>
            <a:pPr marL="274320" lvl="1" indent="0">
              <a:buNone/>
            </a:pPr>
            <a:r>
              <a:rPr lang="en-US" dirty="0"/>
              <a:t>{ </a:t>
            </a:r>
          </a:p>
          <a:p>
            <a:pPr marL="274320" lvl="1" indent="0">
              <a:buNone/>
            </a:pPr>
            <a:r>
              <a:rPr lang="en-US" dirty="0"/>
              <a:t> </a:t>
            </a:r>
            <a:r>
              <a:rPr lang="en-US" dirty="0"/>
              <a:t>  /</a:t>
            </a:r>
            <a:r>
              <a:rPr lang="en-US" dirty="0"/>
              <a:t>/ block of statements to be repeated</a:t>
            </a:r>
          </a:p>
          <a:p>
            <a:pPr marL="274320" lvl="1" indent="0">
              <a:buNone/>
            </a:pPr>
            <a:r>
              <a:rPr lang="en-US"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52</a:t>
            </a:fld>
            <a:endParaRPr lang="en-US" dirty="0"/>
          </a:p>
        </p:txBody>
      </p:sp>
      <p:sp>
        <p:nvSpPr>
          <p:cNvPr id="7" name="Rectangle 6"/>
          <p:cNvSpPr/>
          <p:nvPr/>
        </p:nvSpPr>
        <p:spPr>
          <a:xfrm>
            <a:off x="936626" y="3259263"/>
            <a:ext cx="1587500"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4905375" y="4307012"/>
            <a:ext cx="1295400" cy="44171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6089650" y="2735388"/>
            <a:ext cx="2206625" cy="1200329"/>
          </a:xfrm>
          <a:prstGeom prst="rect">
            <a:avLst/>
          </a:prstGeom>
          <a:noFill/>
        </p:spPr>
        <p:txBody>
          <a:bodyPr wrap="square" rtlCol="0">
            <a:spAutoFit/>
          </a:bodyPr>
          <a:lstStyle/>
          <a:p>
            <a:r>
              <a:rPr lang="en-US"/>
              <a:t>Copy each part of the </a:t>
            </a:r>
            <a:r>
              <a:rPr lang="en-US" u="sng"/>
              <a:t>while </a:t>
            </a:r>
            <a:r>
              <a:rPr lang="en-US"/>
              <a:t>loop into the corresponding part of the </a:t>
            </a:r>
            <a:r>
              <a:rPr lang="en-US" u="sng"/>
              <a:t>for</a:t>
            </a:r>
            <a:r>
              <a:rPr lang="en-US"/>
              <a:t> loop </a:t>
            </a:r>
          </a:p>
        </p:txBody>
      </p:sp>
      <p:cxnSp>
        <p:nvCxnSpPr>
          <p:cNvPr id="13" name="Straight Arrow Connector 12"/>
          <p:cNvCxnSpPr>
            <a:stCxn id="7" idx="2"/>
            <a:endCxn id="8" idx="0"/>
          </p:cNvCxnSpPr>
          <p:nvPr/>
        </p:nvCxnSpPr>
        <p:spPr>
          <a:xfrm>
            <a:off x="1730376" y="3700973"/>
            <a:ext cx="3822699" cy="606039"/>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68558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loops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It </a:t>
            </a:r>
            <a:r>
              <a:rPr lang="en-US" dirty="0"/>
              <a:t>is </a:t>
            </a:r>
            <a:r>
              <a:rPr lang="en-US" dirty="0" smtClean="0"/>
              <a:t>also easy </a:t>
            </a:r>
            <a:r>
              <a:rPr lang="en-US" dirty="0"/>
              <a:t>to convert a for loop into a while loop</a:t>
            </a:r>
            <a:endParaRPr lang="en-US" sz="1200" dirty="0"/>
          </a:p>
          <a:p>
            <a:pPr lvl="1"/>
            <a:r>
              <a:rPr lang="en-US" dirty="0"/>
              <a:t>Change </a:t>
            </a:r>
            <a:r>
              <a:rPr lang="en-US" dirty="0" smtClean="0"/>
              <a:t>“for” </a:t>
            </a:r>
            <a:r>
              <a:rPr lang="en-US" dirty="0"/>
              <a:t>to “while” </a:t>
            </a:r>
          </a:p>
          <a:p>
            <a:pPr lvl="1"/>
            <a:r>
              <a:rPr lang="en-US" dirty="0" smtClean="0"/>
              <a:t>Move </a:t>
            </a:r>
            <a:r>
              <a:rPr lang="en-US" dirty="0"/>
              <a:t>the initialization statement before while loop</a:t>
            </a:r>
            <a:endParaRPr lang="en-US" sz="1200" dirty="0"/>
          </a:p>
          <a:p>
            <a:pPr lvl="1"/>
            <a:r>
              <a:rPr lang="en-US" dirty="0"/>
              <a:t>Keep logical expression the same</a:t>
            </a:r>
            <a:endParaRPr lang="en-US" sz="1200" dirty="0"/>
          </a:p>
          <a:p>
            <a:pPr lvl="1"/>
            <a:r>
              <a:rPr lang="en-US" dirty="0"/>
              <a:t>Move block of statements into while loop body</a:t>
            </a:r>
            <a:endParaRPr lang="en-US" sz="1200" dirty="0"/>
          </a:p>
          <a:p>
            <a:pPr lvl="1"/>
            <a:r>
              <a:rPr lang="en-US" dirty="0"/>
              <a:t>Move increment statement to bottom of while </a:t>
            </a:r>
            <a:r>
              <a:rPr lang="en-US" dirty="0" smtClean="0"/>
              <a:t>loop body</a:t>
            </a:r>
            <a:endParaRPr lang="en-US" sz="1200" dirty="0"/>
          </a:p>
          <a:p>
            <a:pPr marL="274320" lvl="1" indent="0">
              <a:buNone/>
            </a:pP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53</a:t>
            </a:fld>
            <a:endParaRPr lang="en-US" dirty="0"/>
          </a:p>
        </p:txBody>
      </p:sp>
    </p:spTree>
    <p:extLst>
      <p:ext uri="{BB962C8B-B14F-4D97-AF65-F5344CB8AC3E}">
        <p14:creationId xmlns:p14="http://schemas.microsoft.com/office/powerpoint/2010/main" val="426048815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for ( initialization;  logical expression;  increment)</a:t>
            </a:r>
          </a:p>
          <a:p>
            <a:pPr marL="274320" lvl="1" indent="0">
              <a:buNone/>
            </a:pPr>
            <a:r>
              <a:rPr lang="en-US" dirty="0" smtClean="0"/>
              <a:t>{ </a:t>
            </a:r>
          </a:p>
          <a:p>
            <a:pPr marL="274320" lvl="1" indent="0">
              <a:buNone/>
            </a:pPr>
            <a:r>
              <a:rPr lang="en-US" dirty="0"/>
              <a:t> </a:t>
            </a:r>
            <a:r>
              <a:rPr lang="en-US" dirty="0" smtClean="0"/>
              <a:t>  /</a:t>
            </a:r>
            <a:r>
              <a:rPr lang="en-US" dirty="0"/>
              <a:t>/ block of statements to be repeated</a:t>
            </a:r>
          </a:p>
          <a:p>
            <a:pPr marL="274320" lvl="1" indent="0">
              <a:buNone/>
            </a:pPr>
            <a:r>
              <a:rPr lang="en-US" dirty="0"/>
              <a:t>}</a:t>
            </a:r>
          </a:p>
          <a:p>
            <a:pPr marL="274320" lvl="1" indent="0">
              <a:buNone/>
            </a:pPr>
            <a:r>
              <a:rPr lang="en-US" dirty="0"/>
              <a:t> </a:t>
            </a:r>
          </a:p>
          <a:p>
            <a:pPr marL="274320" lvl="1" indent="0">
              <a:buNone/>
            </a:pPr>
            <a:r>
              <a:rPr lang="en-US" dirty="0"/>
              <a:t>// initialization </a:t>
            </a:r>
          </a:p>
          <a:p>
            <a:pPr marL="274320" lvl="1" indent="0">
              <a:buNone/>
            </a:pPr>
            <a:r>
              <a:rPr lang="en-US" dirty="0"/>
              <a:t>while ( logical expression  )</a:t>
            </a:r>
          </a:p>
          <a:p>
            <a:pPr marL="274320" lvl="1" indent="0">
              <a:buNone/>
            </a:pPr>
            <a:r>
              <a:rPr lang="en-US" dirty="0"/>
              <a:t>{</a:t>
            </a:r>
          </a:p>
          <a:p>
            <a:pPr marL="274320" lvl="1" indent="0">
              <a:buNone/>
            </a:pPr>
            <a:r>
              <a:rPr lang="en-US" dirty="0" smtClean="0"/>
              <a:t>   /</a:t>
            </a:r>
            <a:r>
              <a:rPr lang="en-US" dirty="0"/>
              <a:t>/ block of statements to be repeated</a:t>
            </a:r>
          </a:p>
          <a:p>
            <a:pPr marL="274320" lvl="1" indent="0">
              <a:buNone/>
            </a:pPr>
            <a:r>
              <a:rPr lang="en-US" dirty="0" smtClean="0"/>
              <a:t>   /</a:t>
            </a:r>
            <a:r>
              <a:rPr lang="en-US" dirty="0"/>
              <a:t>/ increment </a:t>
            </a:r>
          </a:p>
          <a:p>
            <a:pPr marL="274320" lvl="1"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54</a:t>
            </a:fld>
            <a:endParaRPr lang="en-US" dirty="0"/>
          </a:p>
        </p:txBody>
      </p:sp>
      <p:sp>
        <p:nvSpPr>
          <p:cNvPr id="16" name="TextBox 15"/>
          <p:cNvSpPr txBox="1"/>
          <p:nvPr/>
        </p:nvSpPr>
        <p:spPr>
          <a:xfrm>
            <a:off x="5867400" y="3029926"/>
            <a:ext cx="2416462" cy="1200329"/>
          </a:xfrm>
          <a:prstGeom prst="rect">
            <a:avLst/>
          </a:prstGeom>
          <a:noFill/>
          <a:ln>
            <a:solidFill>
              <a:srgbClr val="D1282E"/>
            </a:solidFill>
          </a:ln>
        </p:spPr>
        <p:txBody>
          <a:bodyPr wrap="square" rtlCol="0">
            <a:spAutoFit/>
          </a:bodyPr>
          <a:lstStyle/>
          <a:p>
            <a:r>
              <a:rPr lang="en-US"/>
              <a:t>Copy all four parts of the </a:t>
            </a:r>
            <a:r>
              <a:rPr lang="en-US" u="sng"/>
              <a:t>for</a:t>
            </a:r>
            <a:r>
              <a:rPr lang="en-US"/>
              <a:t> loop into the four corresponding parts of the </a:t>
            </a:r>
            <a:r>
              <a:rPr lang="en-US" u="sng"/>
              <a:t>while</a:t>
            </a:r>
            <a:r>
              <a:rPr lang="en-US"/>
              <a:t> loop </a:t>
            </a:r>
          </a:p>
        </p:txBody>
      </p:sp>
    </p:spTree>
    <p:extLst>
      <p:ext uri="{BB962C8B-B14F-4D97-AF65-F5344CB8AC3E}">
        <p14:creationId xmlns:p14="http://schemas.microsoft.com/office/powerpoint/2010/main" val="427762505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increment and decrement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The auto increment operator “++” can be used to quickly add one to an integer variable</a:t>
            </a:r>
          </a:p>
          <a:p>
            <a:pPr marL="800100" lvl="1" indent="-342900"/>
            <a:r>
              <a:rPr lang="en-US" dirty="0"/>
              <a:t>Instead of using  i = i+1 we can use i+</a:t>
            </a:r>
            <a:r>
              <a:rPr lang="en-US" dirty="0" smtClean="0"/>
              <a:t>+</a:t>
            </a:r>
          </a:p>
          <a:p>
            <a:pPr marL="800100" lvl="1" indent="-342900"/>
            <a:endParaRPr lang="en-US" dirty="0" smtClean="0"/>
          </a:p>
          <a:p>
            <a:pPr marL="342900" indent="-342900">
              <a:buFont typeface="Wingdings" charset="2"/>
              <a:buChar char="§"/>
            </a:pPr>
            <a:r>
              <a:rPr lang="en-US" dirty="0"/>
              <a:t>The auto </a:t>
            </a:r>
            <a:r>
              <a:rPr lang="en-US" dirty="0" smtClean="0"/>
              <a:t>decrement operator “--” </a:t>
            </a:r>
            <a:r>
              <a:rPr lang="en-US" dirty="0"/>
              <a:t>can be used to quickly </a:t>
            </a:r>
            <a:r>
              <a:rPr lang="en-US" dirty="0" smtClean="0"/>
              <a:t>subtract one from an </a:t>
            </a:r>
            <a:r>
              <a:rPr lang="en-US" dirty="0"/>
              <a:t>integer variable</a:t>
            </a:r>
          </a:p>
          <a:p>
            <a:pPr marL="800100" lvl="1" indent="-342900"/>
            <a:r>
              <a:rPr lang="en-US" dirty="0"/>
              <a:t>Instead of using  </a:t>
            </a:r>
            <a:r>
              <a:rPr lang="en-US" dirty="0" smtClean="0"/>
              <a:t>j </a:t>
            </a:r>
            <a:r>
              <a:rPr lang="en-US" dirty="0"/>
              <a:t>= </a:t>
            </a:r>
            <a:r>
              <a:rPr lang="en-US" dirty="0" smtClean="0"/>
              <a:t>j-1 </a:t>
            </a:r>
            <a:r>
              <a:rPr lang="en-US" dirty="0"/>
              <a:t>we can use </a:t>
            </a:r>
            <a:r>
              <a:rPr lang="en-US" dirty="0" smtClean="0"/>
              <a:t>j--</a:t>
            </a:r>
            <a:endParaRPr lang="en-US" dirty="0"/>
          </a:p>
          <a:p>
            <a:pPr marL="800100" lvl="1" indent="-342900"/>
            <a:endParaRPr lang="en-US" dirty="0" smtClean="0"/>
          </a:p>
          <a:p>
            <a:pPr marL="342900" indent="-342900">
              <a:buFont typeface="Wingdings" charset="2"/>
              <a:buChar char="§"/>
            </a:pPr>
            <a:r>
              <a:rPr lang="en-US" dirty="0" smtClean="0"/>
              <a:t>These operators are used quite frequently in for loops, especially counting loops to save typing</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55</a:t>
            </a:fld>
            <a:endParaRPr lang="en-US" dirty="0"/>
          </a:p>
        </p:txBody>
      </p:sp>
    </p:spTree>
    <p:extLst>
      <p:ext uri="{BB962C8B-B14F-4D97-AF65-F5344CB8AC3E}">
        <p14:creationId xmlns:p14="http://schemas.microsoft.com/office/powerpoint/2010/main" val="69881510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increment and decrement</a:t>
            </a:r>
          </a:p>
        </p:txBody>
      </p:sp>
      <p:sp>
        <p:nvSpPr>
          <p:cNvPr id="3" name="Content Placeholder 2"/>
          <p:cNvSpPr>
            <a:spLocks noGrp="1"/>
          </p:cNvSpPr>
          <p:nvPr>
            <p:ph idx="1"/>
          </p:nvPr>
        </p:nvSpPr>
        <p:spPr/>
        <p:txBody>
          <a:bodyPr/>
          <a:lstStyle/>
          <a:p>
            <a:pPr marL="342900" indent="-342900">
              <a:buFont typeface="Wingdings" charset="2"/>
              <a:buChar char="§"/>
            </a:pPr>
            <a:endParaRPr lang="en-US" dirty="0" smtClean="0"/>
          </a:p>
          <a:p>
            <a:pPr marL="342900" indent="-342900">
              <a:buFont typeface="Wingdings" charset="2"/>
              <a:buChar char="§"/>
            </a:pPr>
            <a:r>
              <a:rPr lang="en-US" dirty="0" smtClean="0"/>
              <a:t>The auto increment and decrement operations can also be placed </a:t>
            </a:r>
            <a:r>
              <a:rPr lang="en-US" u="sng" dirty="0" smtClean="0"/>
              <a:t>before</a:t>
            </a:r>
            <a:r>
              <a:rPr lang="en-US" dirty="0" smtClean="0"/>
              <a:t> the variable to add or subtract one</a:t>
            </a:r>
          </a:p>
          <a:p>
            <a:pPr marL="800100" lvl="1" indent="-342900"/>
            <a:r>
              <a:rPr lang="en-US" dirty="0" smtClean="0"/>
              <a:t>There is a very subtle difference between ++i and i++</a:t>
            </a:r>
          </a:p>
          <a:p>
            <a:pPr marL="800100" lvl="1" indent="-342900"/>
            <a:r>
              <a:rPr lang="en-US" dirty="0" smtClean="0"/>
              <a:t>“cout &lt;&lt; ++i” will add one to i, and then print i </a:t>
            </a:r>
          </a:p>
          <a:p>
            <a:pPr marL="800100" lvl="1" indent="-342900"/>
            <a:r>
              <a:rPr lang="en-US" dirty="0"/>
              <a:t>“cout &lt;&lt; </a:t>
            </a:r>
            <a:r>
              <a:rPr lang="en-US" dirty="0" smtClean="0"/>
              <a:t>i++” </a:t>
            </a:r>
            <a:r>
              <a:rPr lang="en-US" dirty="0"/>
              <a:t>will </a:t>
            </a:r>
            <a:r>
              <a:rPr lang="en-US" dirty="0" smtClean="0"/>
              <a:t>print i, and then add </a:t>
            </a:r>
            <a:r>
              <a:rPr lang="en-US" dirty="0"/>
              <a:t>one to </a:t>
            </a:r>
            <a:r>
              <a:rPr lang="en-US" dirty="0" smtClean="0"/>
              <a:t>i </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56</a:t>
            </a:fld>
            <a:endParaRPr lang="en-US" dirty="0"/>
          </a:p>
        </p:txBody>
      </p:sp>
    </p:spTree>
    <p:extLst>
      <p:ext uri="{BB962C8B-B14F-4D97-AF65-F5344CB8AC3E}">
        <p14:creationId xmlns:p14="http://schemas.microsoft.com/office/powerpoint/2010/main" val="319257437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increment and decrement</a:t>
            </a:r>
          </a:p>
        </p:txBody>
      </p:sp>
      <p:sp>
        <p:nvSpPr>
          <p:cNvPr id="3" name="Content Placeholder 2"/>
          <p:cNvSpPr>
            <a:spLocks noGrp="1"/>
          </p:cNvSpPr>
          <p:nvPr>
            <p:ph idx="1"/>
          </p:nvPr>
        </p:nvSpPr>
        <p:spPr/>
        <p:txBody>
          <a:bodyPr/>
          <a:lstStyle/>
          <a:p>
            <a:pPr marL="342900" lvl="0" indent="-342900">
              <a:buFont typeface="Wingdings" charset="2"/>
              <a:buChar char="§"/>
            </a:pPr>
            <a:endParaRPr lang="en-US" dirty="0" smtClean="0"/>
          </a:p>
          <a:p>
            <a:pPr marL="342900" lvl="0" indent="-342900">
              <a:buFont typeface="Wingdings" charset="2"/>
              <a:buChar char="§"/>
            </a:pPr>
            <a:r>
              <a:rPr lang="en-US" dirty="0" smtClean="0"/>
              <a:t>It is also possible to combine arithmetic operators with the assignment operator to save typing (and improve speed)</a:t>
            </a:r>
          </a:p>
          <a:p>
            <a:pPr marL="800100" lvl="1" indent="-342900"/>
            <a:r>
              <a:rPr lang="en-US" dirty="0" smtClean="0"/>
              <a:t>We </a:t>
            </a:r>
            <a:r>
              <a:rPr lang="en-US" dirty="0"/>
              <a:t>can </a:t>
            </a:r>
            <a:r>
              <a:rPr lang="en-US" dirty="0" smtClean="0"/>
              <a:t>replace </a:t>
            </a:r>
            <a:r>
              <a:rPr lang="en-US" dirty="0"/>
              <a:t>a = </a:t>
            </a:r>
            <a:r>
              <a:rPr lang="en-US" dirty="0" smtClean="0"/>
              <a:t>a + b </a:t>
            </a:r>
            <a:r>
              <a:rPr lang="en-US" dirty="0"/>
              <a:t>with a += b</a:t>
            </a:r>
          </a:p>
          <a:p>
            <a:pPr marL="800100" lvl="1" indent="-342900"/>
            <a:r>
              <a:rPr lang="en-US" dirty="0"/>
              <a:t>Similarly c = </a:t>
            </a:r>
            <a:r>
              <a:rPr lang="en-US" dirty="0" smtClean="0"/>
              <a:t>c - d </a:t>
            </a:r>
            <a:r>
              <a:rPr lang="en-US" dirty="0"/>
              <a:t>can be written as c -= d</a:t>
            </a:r>
          </a:p>
          <a:p>
            <a:pPr marL="800100" lvl="1" indent="-342900"/>
            <a:r>
              <a:rPr lang="en-US" dirty="0"/>
              <a:t>The operators *=, /=, %= are also supported</a:t>
            </a:r>
          </a:p>
          <a:p>
            <a:pPr marL="800100" lvl="1" indent="-342900"/>
            <a:r>
              <a:rPr lang="en-US" dirty="0"/>
              <a:t>This results in shorter and faster code</a:t>
            </a:r>
          </a:p>
          <a:p>
            <a:pPr marL="800100" lvl="1" indent="-342900"/>
            <a:r>
              <a:rPr lang="en-US" dirty="0"/>
              <a:t>This syntax is also a little hard to read</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57</a:t>
            </a:fld>
            <a:endParaRPr lang="en-US" dirty="0"/>
          </a:p>
        </p:txBody>
      </p:sp>
    </p:spTree>
    <p:extLst>
      <p:ext uri="{BB962C8B-B14F-4D97-AF65-F5344CB8AC3E}">
        <p14:creationId xmlns:p14="http://schemas.microsoft.com/office/powerpoint/2010/main" val="255050484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increment and decrement</a:t>
            </a:r>
          </a:p>
        </p:txBody>
      </p:sp>
      <p:sp>
        <p:nvSpPr>
          <p:cNvPr id="3" name="Content Placeholder 2"/>
          <p:cNvSpPr>
            <a:spLocks noGrp="1"/>
          </p:cNvSpPr>
          <p:nvPr>
            <p:ph idx="1"/>
          </p:nvPr>
        </p:nvSpPr>
        <p:spPr/>
        <p:txBody>
          <a:bodyPr/>
          <a:lstStyle/>
          <a:p>
            <a:pPr marL="274320" lvl="1" indent="0">
              <a:buNone/>
            </a:pPr>
            <a:endParaRPr lang="en-US" dirty="0" smtClean="0"/>
          </a:p>
          <a:p>
            <a:pPr marL="274320" lvl="1" indent="0">
              <a:buNone/>
            </a:pPr>
            <a:r>
              <a:rPr lang="en-US" dirty="0" smtClean="0"/>
              <a:t>/</a:t>
            </a:r>
            <a:r>
              <a:rPr lang="en-US" dirty="0"/>
              <a:t>/ Example using compact operators</a:t>
            </a:r>
          </a:p>
          <a:p>
            <a:pPr marL="274320" lvl="1" indent="0">
              <a:buNone/>
            </a:pPr>
            <a:r>
              <a:rPr lang="en-US" dirty="0"/>
              <a:t>int Sum = 0; </a:t>
            </a:r>
          </a:p>
          <a:p>
            <a:pPr marL="274320" lvl="1" indent="0">
              <a:buNone/>
            </a:pPr>
            <a:r>
              <a:rPr lang="en-US" dirty="0"/>
              <a:t>int Product = 1;</a:t>
            </a:r>
          </a:p>
          <a:p>
            <a:pPr marL="274320" lvl="1" indent="0">
              <a:buNone/>
            </a:pPr>
            <a:r>
              <a:rPr lang="en-US" dirty="0"/>
              <a:t>for (Count = 0;  Count &lt; 13; Count++)</a:t>
            </a:r>
          </a:p>
          <a:p>
            <a:pPr marL="274320" lvl="1" indent="0">
              <a:buNone/>
            </a:pPr>
            <a:r>
              <a:rPr lang="en-US" dirty="0"/>
              <a:t>{</a:t>
            </a:r>
          </a:p>
          <a:p>
            <a:pPr marL="274320" lvl="1" indent="0">
              <a:buNone/>
            </a:pPr>
            <a:r>
              <a:rPr lang="en-US" dirty="0"/>
              <a:t>   Sum += Count;</a:t>
            </a:r>
          </a:p>
          <a:p>
            <a:pPr marL="274320" lvl="1" indent="0">
              <a:buNone/>
            </a:pPr>
            <a:r>
              <a:rPr lang="en-US" dirty="0"/>
              <a:t>   Product *= Count;</a:t>
            </a:r>
          </a:p>
          <a:p>
            <a:pPr marL="274320" lvl="1" indent="0">
              <a:buNone/>
            </a:pPr>
            <a:r>
              <a:rPr lang="en-US" dirty="0"/>
              <a:t>} </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58</a:t>
            </a:fld>
            <a:endParaRPr lang="en-US" dirty="0"/>
          </a:p>
        </p:txBody>
      </p:sp>
      <p:sp>
        <p:nvSpPr>
          <p:cNvPr id="6" name="Rectangle 5"/>
          <p:cNvSpPr/>
          <p:nvPr/>
        </p:nvSpPr>
        <p:spPr>
          <a:xfrm>
            <a:off x="975483" y="3929374"/>
            <a:ext cx="2098208" cy="865014"/>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943893" y="3198359"/>
            <a:ext cx="1021496" cy="496923"/>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Arrow Connector 7"/>
          <p:cNvCxnSpPr>
            <a:stCxn id="9" idx="1"/>
          </p:cNvCxnSpPr>
          <p:nvPr/>
        </p:nvCxnSpPr>
        <p:spPr>
          <a:xfrm flipH="1" flipV="1">
            <a:off x="3073692" y="4794393"/>
            <a:ext cx="1600774" cy="84539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74466" y="5178118"/>
            <a:ext cx="3024909" cy="923330"/>
          </a:xfrm>
          <a:prstGeom prst="rect">
            <a:avLst/>
          </a:prstGeom>
          <a:noFill/>
        </p:spPr>
        <p:txBody>
          <a:bodyPr wrap="square" rtlCol="0">
            <a:spAutoFit/>
          </a:bodyPr>
          <a:lstStyle/>
          <a:p>
            <a:r>
              <a:rPr lang="en-US" dirty="0" smtClean="0"/>
              <a:t>This is the same as </a:t>
            </a:r>
          </a:p>
          <a:p>
            <a:r>
              <a:rPr lang="en-US" dirty="0" smtClean="0"/>
              <a:t>Sum = Sum + Count;</a:t>
            </a:r>
          </a:p>
          <a:p>
            <a:r>
              <a:rPr lang="en-US" dirty="0"/>
              <a:t>Product = Product * Count;</a:t>
            </a:r>
          </a:p>
        </p:txBody>
      </p:sp>
      <p:cxnSp>
        <p:nvCxnSpPr>
          <p:cNvPr id="12" name="Straight Arrow Connector 11"/>
          <p:cNvCxnSpPr/>
          <p:nvPr/>
        </p:nvCxnSpPr>
        <p:spPr>
          <a:xfrm flipH="1" flipV="1">
            <a:off x="4949516" y="3695282"/>
            <a:ext cx="595152" cy="32316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560543" y="3742907"/>
            <a:ext cx="2516658" cy="646331"/>
          </a:xfrm>
          <a:prstGeom prst="rect">
            <a:avLst/>
          </a:prstGeom>
          <a:noFill/>
        </p:spPr>
        <p:txBody>
          <a:bodyPr wrap="square" rtlCol="0">
            <a:spAutoFit/>
          </a:bodyPr>
          <a:lstStyle/>
          <a:p>
            <a:r>
              <a:rPr lang="en-US" dirty="0" smtClean="0"/>
              <a:t>This is the same as </a:t>
            </a:r>
          </a:p>
          <a:p>
            <a:r>
              <a:rPr lang="en-US" dirty="0" smtClean="0"/>
              <a:t>Count = Count + 1</a:t>
            </a:r>
            <a:r>
              <a:rPr lang="en-US" dirty="0"/>
              <a:t>;</a:t>
            </a:r>
          </a:p>
        </p:txBody>
      </p:sp>
    </p:spTree>
    <p:extLst>
      <p:ext uri="{BB962C8B-B14F-4D97-AF65-F5344CB8AC3E}">
        <p14:creationId xmlns:p14="http://schemas.microsoft.com/office/powerpoint/2010/main" val="43431709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In this section we have introduced the syntax and use of the C++ for loop</a:t>
            </a:r>
          </a:p>
          <a:p>
            <a:pPr marL="342900" indent="-342900">
              <a:buFont typeface="Wingdings" charset="2"/>
              <a:buChar char="§"/>
            </a:pPr>
            <a:r>
              <a:rPr lang="en-US" dirty="0" smtClean="0"/>
              <a:t>We also described how you can convert a for loop into a while loop and vice versa</a:t>
            </a:r>
          </a:p>
          <a:p>
            <a:pPr marL="342900" indent="-342900">
              <a:buFont typeface="Wingdings" charset="2"/>
              <a:buChar char="§"/>
            </a:pPr>
            <a:r>
              <a:rPr lang="en-US" dirty="0" smtClean="0"/>
              <a:t>Finally, we described the C++ auto increment and auto decrement operators and related operations that combine an arithmetic operation with assignment</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59</a:t>
            </a:fld>
            <a:endParaRPr lang="en-US" dirty="0"/>
          </a:p>
        </p:txBody>
      </p:sp>
    </p:spTree>
    <p:extLst>
      <p:ext uri="{BB962C8B-B14F-4D97-AF65-F5344CB8AC3E}">
        <p14:creationId xmlns:p14="http://schemas.microsoft.com/office/powerpoint/2010/main" val="41405497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a:t>The C++ syntax of the while loop is:</a:t>
            </a:r>
          </a:p>
          <a:p>
            <a:r>
              <a:rPr lang="en-US" dirty="0"/>
              <a:t> </a:t>
            </a:r>
          </a:p>
          <a:p>
            <a:pPr marL="274320" lvl="1" indent="0">
              <a:buNone/>
            </a:pPr>
            <a:r>
              <a:rPr lang="en-US" dirty="0"/>
              <a:t>// initialization statement</a:t>
            </a:r>
          </a:p>
          <a:p>
            <a:pPr marL="274320" lvl="1" indent="0">
              <a:buNone/>
            </a:pPr>
            <a:r>
              <a:rPr lang="en-US" dirty="0"/>
              <a:t>while ( logical expression  )</a:t>
            </a:r>
          </a:p>
          <a:p>
            <a:pPr marL="274320" lvl="1" indent="0">
              <a:buNone/>
            </a:pPr>
            <a:r>
              <a:rPr lang="en-US" dirty="0"/>
              <a:t>{</a:t>
            </a:r>
          </a:p>
          <a:p>
            <a:pPr marL="274320" lvl="1" indent="0">
              <a:buNone/>
            </a:pPr>
            <a:r>
              <a:rPr lang="en-US" dirty="0"/>
              <a:t>   // block of statements to be repeated</a:t>
            </a:r>
          </a:p>
          <a:p>
            <a:pPr marL="274320" lvl="1" indent="0">
              <a:buNone/>
            </a:pPr>
            <a:r>
              <a:rPr lang="en-US" dirty="0"/>
              <a:t>   // update variables in logical expression</a:t>
            </a:r>
          </a:p>
          <a:p>
            <a:pPr marL="274320" lvl="1" indent="0">
              <a:buNone/>
            </a:pPr>
            <a:r>
              <a:rPr lang="en-US" dirty="0"/>
              <a:t>}</a:t>
            </a:r>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a:t>
            </a:fld>
            <a:endParaRPr lang="en-US" dirty="0"/>
          </a:p>
        </p:txBody>
      </p:sp>
    </p:spTree>
    <p:extLst>
      <p:ext uri="{BB962C8B-B14F-4D97-AF65-F5344CB8AC3E}">
        <p14:creationId xmlns:p14="http://schemas.microsoft.com/office/powerpoint/2010/main" val="396478152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noChangeArrowheads="1"/>
          </p:cNvSpPr>
          <p:nvPr>
            <p:ph type="ctrTitle"/>
          </p:nvPr>
        </p:nvSpPr>
        <p:spPr/>
        <p:txBody>
          <a:bodyPr/>
          <a:lstStyle/>
          <a:p>
            <a:pPr eaLnBrk="1" hangingPunct="1"/>
            <a:r>
              <a:rPr lang="en-US" sz="6000" b="1" dirty="0" smtClean="0">
                <a:latin typeface="Arial" charset="0"/>
              </a:rPr>
              <a:t>Iterative Statements</a:t>
            </a:r>
            <a:endParaRPr lang="en-US" sz="6000" b="1" dirty="0">
              <a:latin typeface="Arial" charset="0"/>
            </a:endParaRPr>
          </a:p>
        </p:txBody>
      </p:sp>
      <p:sp>
        <p:nvSpPr>
          <p:cNvPr id="14338" name="Rectangle 5"/>
          <p:cNvSpPr>
            <a:spLocks noGrp="1" noChangeArrowheads="1"/>
          </p:cNvSpPr>
          <p:nvPr>
            <p:ph type="subTitle" idx="1"/>
          </p:nvPr>
        </p:nvSpPr>
        <p:spPr/>
        <p:txBody>
          <a:bodyPr>
            <a:noAutofit/>
          </a:bodyPr>
          <a:lstStyle/>
          <a:p>
            <a:pPr eaLnBrk="1" hangingPunct="1"/>
            <a:r>
              <a:rPr lang="en-US" sz="3200" b="1" dirty="0" smtClean="0">
                <a:latin typeface="Arial" charset="0"/>
              </a:rPr>
              <a:t>Part </a:t>
            </a:r>
            <a:r>
              <a:rPr lang="en-US" sz="3200" b="1" dirty="0">
                <a:latin typeface="Arial" charset="0"/>
              </a:rPr>
              <a:t>3</a:t>
            </a:r>
            <a:endParaRPr lang="en-US" sz="3200" b="1" dirty="0" smtClean="0">
              <a:latin typeface="Arial" charset="0"/>
            </a:endParaRPr>
          </a:p>
          <a:p>
            <a:pPr eaLnBrk="1" hangingPunct="1"/>
            <a:r>
              <a:rPr lang="en-US" sz="3200" b="1" dirty="0" smtClean="0">
                <a:latin typeface="Arial" charset="0"/>
              </a:rPr>
              <a:t>MORE loops</a:t>
            </a:r>
            <a:endParaRPr lang="en-US" sz="3200" b="1" dirty="0">
              <a:latin typeface="Arial" charset="0"/>
            </a:endParaRPr>
          </a:p>
        </p:txBody>
      </p:sp>
    </p:spTree>
    <p:extLst>
      <p:ext uri="{BB962C8B-B14F-4D97-AF65-F5344CB8AC3E}">
        <p14:creationId xmlns:p14="http://schemas.microsoft.com/office/powerpoint/2010/main" val="326210727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In addition to while loops and for loops, </a:t>
            </a:r>
            <a:r>
              <a:rPr lang="en-US" dirty="0"/>
              <a:t>C</a:t>
            </a:r>
            <a:r>
              <a:rPr lang="en-US" dirty="0" smtClean="0"/>
              <a:t>++ has another iterative statement called the do while loop</a:t>
            </a:r>
          </a:p>
          <a:p>
            <a:pPr marL="800100" lvl="1" indent="-342900"/>
            <a:r>
              <a:rPr lang="en-US" dirty="0" smtClean="0"/>
              <a:t>Unlike other loops, the do</a:t>
            </a:r>
            <a:r>
              <a:rPr lang="en-US" dirty="0"/>
              <a:t> </a:t>
            </a:r>
            <a:r>
              <a:rPr lang="en-US" dirty="0" smtClean="0"/>
              <a:t>while </a:t>
            </a:r>
            <a:r>
              <a:rPr lang="en-US" dirty="0"/>
              <a:t>loop puts the logical expression </a:t>
            </a:r>
            <a:r>
              <a:rPr lang="en-US" u="sng" dirty="0"/>
              <a:t>after</a:t>
            </a:r>
            <a:r>
              <a:rPr lang="en-US" dirty="0"/>
              <a:t> the body of loop</a:t>
            </a:r>
            <a:endParaRPr lang="en-US" sz="1200" dirty="0"/>
          </a:p>
          <a:p>
            <a:pPr marL="800100" lvl="1" indent="-342900"/>
            <a:r>
              <a:rPr lang="en-US" dirty="0" smtClean="0"/>
              <a:t>The body </a:t>
            </a:r>
            <a:r>
              <a:rPr lang="en-US" dirty="0"/>
              <a:t>of loop will be always executed at least once</a:t>
            </a:r>
            <a:endParaRPr lang="en-US" sz="1200" dirty="0"/>
          </a:p>
          <a:p>
            <a:pPr marL="800100" lvl="1" indent="-342900"/>
            <a:r>
              <a:rPr lang="en-US" dirty="0"/>
              <a:t>If logical expression is </a:t>
            </a:r>
            <a:r>
              <a:rPr lang="en-US" u="sng" dirty="0" smtClean="0"/>
              <a:t>true</a:t>
            </a:r>
            <a:r>
              <a:rPr lang="en-US" dirty="0" smtClean="0"/>
              <a:t>, </a:t>
            </a:r>
            <a:r>
              <a:rPr lang="en-US" dirty="0"/>
              <a:t>the loop will </a:t>
            </a:r>
            <a:r>
              <a:rPr lang="en-US" dirty="0" smtClean="0"/>
              <a:t>execute again</a:t>
            </a:r>
          </a:p>
          <a:p>
            <a:pPr marL="800100" lvl="1" indent="-342900"/>
            <a:r>
              <a:rPr lang="en-US" dirty="0" smtClean="0"/>
              <a:t>The do while loop ends when the expression is </a:t>
            </a:r>
            <a:r>
              <a:rPr lang="en-US" u="sng" dirty="0" smtClean="0"/>
              <a:t>false</a:t>
            </a:r>
            <a:endParaRPr lang="en-US" u="sng" dirty="0"/>
          </a:p>
          <a:p>
            <a:pPr marL="800100" lvl="1" indent="-342900"/>
            <a:r>
              <a:rPr lang="en-US" dirty="0" smtClean="0"/>
              <a:t>Do while loops are useful </a:t>
            </a:r>
            <a:r>
              <a:rPr lang="en-US" dirty="0"/>
              <a:t>for limited number of applications</a:t>
            </a:r>
            <a:endParaRPr lang="en-US" sz="1200" dirty="0"/>
          </a:p>
          <a:p>
            <a:pPr marL="800100" lvl="1" indent="-342900"/>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61</a:t>
            </a:fld>
            <a:endParaRPr lang="en-US" dirty="0"/>
          </a:p>
        </p:txBody>
      </p:sp>
    </p:spTree>
    <p:extLst>
      <p:ext uri="{BB962C8B-B14F-4D97-AF65-F5344CB8AC3E}">
        <p14:creationId xmlns:p14="http://schemas.microsoft.com/office/powerpoint/2010/main" val="193804757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loops</a:t>
            </a:r>
            <a:endParaRPr lang="en-US" dirty="0"/>
          </a:p>
        </p:txBody>
      </p:sp>
      <p:sp>
        <p:nvSpPr>
          <p:cNvPr id="3" name="Content Placeholder 2"/>
          <p:cNvSpPr>
            <a:spLocks noGrp="1"/>
          </p:cNvSpPr>
          <p:nvPr>
            <p:ph idx="1"/>
          </p:nvPr>
        </p:nvSpPr>
        <p:spPr/>
        <p:txBody>
          <a:bodyPr/>
          <a:lstStyle/>
          <a:p>
            <a:pPr marL="342900" lvl="0" indent="-342900">
              <a:buFont typeface="Wingdings" charset="2"/>
              <a:buChar char="§"/>
            </a:pPr>
            <a:r>
              <a:rPr lang="en-US" dirty="0"/>
              <a:t>The C++ syntax of the </a:t>
            </a:r>
            <a:r>
              <a:rPr lang="en-US" dirty="0" smtClean="0"/>
              <a:t>do while </a:t>
            </a:r>
            <a:r>
              <a:rPr lang="en-US" dirty="0"/>
              <a:t>loop is:</a:t>
            </a:r>
          </a:p>
          <a:p>
            <a:r>
              <a:rPr lang="en-US" dirty="0"/>
              <a:t> </a:t>
            </a:r>
          </a:p>
          <a:p>
            <a:pPr marL="274320" lvl="1" indent="0">
              <a:buNone/>
            </a:pPr>
            <a:r>
              <a:rPr lang="en-US" dirty="0"/>
              <a:t>d</a:t>
            </a:r>
            <a:r>
              <a:rPr lang="en-US" dirty="0" smtClean="0"/>
              <a:t>o</a:t>
            </a:r>
          </a:p>
          <a:p>
            <a:pPr marL="274320" lvl="1" indent="0">
              <a:buNone/>
            </a:pPr>
            <a:r>
              <a:rPr lang="en-US" dirty="0" smtClean="0"/>
              <a:t>{</a:t>
            </a:r>
            <a:endParaRPr lang="en-US" dirty="0"/>
          </a:p>
          <a:p>
            <a:pPr marL="274320" lvl="1" indent="0">
              <a:buNone/>
            </a:pPr>
            <a:r>
              <a:rPr lang="en-US" dirty="0"/>
              <a:t> </a:t>
            </a:r>
            <a:r>
              <a:rPr lang="en-US" dirty="0" smtClean="0"/>
              <a:t>   /</a:t>
            </a:r>
            <a:r>
              <a:rPr lang="en-US" dirty="0"/>
              <a:t>/ block of statements to be repeated</a:t>
            </a:r>
          </a:p>
          <a:p>
            <a:pPr marL="274320" lvl="1" indent="0">
              <a:buNone/>
            </a:pPr>
            <a:r>
              <a:rPr lang="en-US" dirty="0" smtClean="0"/>
              <a:t>}</a:t>
            </a:r>
          </a:p>
          <a:p>
            <a:pPr marL="274320" lvl="1" indent="0">
              <a:buNone/>
            </a:pPr>
            <a:r>
              <a:rPr lang="en-US" dirty="0"/>
              <a:t>w</a:t>
            </a:r>
            <a:r>
              <a:rPr lang="en-US" dirty="0" smtClean="0"/>
              <a:t>hile </a:t>
            </a:r>
            <a:r>
              <a:rPr lang="en-US" dirty="0"/>
              <a:t>( logical expression );</a:t>
            </a:r>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62</a:t>
            </a:fld>
            <a:endParaRPr lang="en-US" dirty="0"/>
          </a:p>
        </p:txBody>
      </p:sp>
      <p:sp>
        <p:nvSpPr>
          <p:cNvPr id="6" name="Rectangle 5"/>
          <p:cNvSpPr/>
          <p:nvPr/>
        </p:nvSpPr>
        <p:spPr>
          <a:xfrm>
            <a:off x="3683741" y="4150228"/>
            <a:ext cx="404918" cy="414103"/>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Arrow Connector 7"/>
          <p:cNvCxnSpPr>
            <a:stCxn id="9" idx="1"/>
            <a:endCxn id="6" idx="3"/>
          </p:cNvCxnSpPr>
          <p:nvPr/>
        </p:nvCxnSpPr>
        <p:spPr>
          <a:xfrm flipH="1">
            <a:off x="4088659" y="4357280"/>
            <a:ext cx="1386928" cy="0"/>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475587" y="3618616"/>
            <a:ext cx="1702494" cy="1477328"/>
          </a:xfrm>
          <a:prstGeom prst="rect">
            <a:avLst/>
          </a:prstGeom>
          <a:noFill/>
        </p:spPr>
        <p:txBody>
          <a:bodyPr wrap="square" rtlCol="0">
            <a:spAutoFit/>
          </a:bodyPr>
          <a:lstStyle/>
          <a:p>
            <a:r>
              <a:rPr lang="en-US" dirty="0" smtClean="0"/>
              <a:t>Notice that there IS a semicolon at the end of the while() line</a:t>
            </a:r>
            <a:endParaRPr lang="en-US" dirty="0"/>
          </a:p>
        </p:txBody>
      </p:sp>
    </p:spTree>
    <p:extLst>
      <p:ext uri="{BB962C8B-B14F-4D97-AF65-F5344CB8AC3E}">
        <p14:creationId xmlns:p14="http://schemas.microsoft.com/office/powerpoint/2010/main" val="219580870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a:t>We can visualize the </a:t>
            </a:r>
            <a:r>
              <a:rPr lang="en-US" dirty="0" smtClean="0"/>
              <a:t>program’s do while loop decision </a:t>
            </a:r>
            <a:r>
              <a:rPr lang="en-US" dirty="0"/>
              <a:t>process using a “flow chart” </a:t>
            </a:r>
            <a:r>
              <a:rPr lang="en-US" dirty="0" smtClean="0"/>
              <a:t>diagram (notice that the block of code is executed before the logical expression)</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63</a:t>
            </a:fld>
            <a:endParaRPr lang="en-US" dirty="0"/>
          </a:p>
        </p:txBody>
      </p:sp>
      <p:grpSp>
        <p:nvGrpSpPr>
          <p:cNvPr id="29" name="Group 28"/>
          <p:cNvGrpSpPr/>
          <p:nvPr/>
        </p:nvGrpSpPr>
        <p:grpSpPr>
          <a:xfrm>
            <a:off x="2324461" y="3012753"/>
            <a:ext cx="3923939" cy="2697473"/>
            <a:chOff x="2324461" y="3012753"/>
            <a:chExt cx="3923939" cy="2697473"/>
          </a:xfrm>
        </p:grpSpPr>
        <p:sp>
          <p:nvSpPr>
            <p:cNvPr id="7" name="Diamond 6"/>
            <p:cNvSpPr/>
            <p:nvPr/>
          </p:nvSpPr>
          <p:spPr>
            <a:xfrm flipH="1">
              <a:off x="4387407" y="3709711"/>
              <a:ext cx="1860993" cy="1331694"/>
            </a:xfrm>
            <a:prstGeom prst="diamond">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Logical expression</a:t>
              </a:r>
              <a:endParaRPr lang="en-US" sz="1200" dirty="0">
                <a:solidFill>
                  <a:schemeClr val="tx1"/>
                </a:solidFill>
                <a:latin typeface="Arial"/>
                <a:cs typeface="Arial"/>
              </a:endParaRPr>
            </a:p>
          </p:txBody>
        </p:sp>
        <p:sp>
          <p:nvSpPr>
            <p:cNvPr id="8" name="Rectangle 7"/>
            <p:cNvSpPr/>
            <p:nvPr/>
          </p:nvSpPr>
          <p:spPr>
            <a:xfrm flipH="1">
              <a:off x="2324461" y="3862929"/>
              <a:ext cx="1358259" cy="101420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Block of code</a:t>
              </a:r>
              <a:endParaRPr lang="en-US" sz="1200" dirty="0">
                <a:solidFill>
                  <a:srgbClr val="000000"/>
                </a:solidFill>
              </a:endParaRPr>
            </a:p>
          </p:txBody>
        </p:sp>
        <p:cxnSp>
          <p:nvCxnSpPr>
            <p:cNvPr id="12" name="Straight Arrow Connector 11"/>
            <p:cNvCxnSpPr/>
            <p:nvPr/>
          </p:nvCxnSpPr>
          <p:spPr>
            <a:xfrm flipH="1">
              <a:off x="3003383" y="3012753"/>
              <a:ext cx="0" cy="8501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flipH="1">
              <a:off x="4766134" y="3373835"/>
              <a:ext cx="673515" cy="276999"/>
            </a:xfrm>
            <a:prstGeom prst="rect">
              <a:avLst/>
            </a:prstGeom>
            <a:noFill/>
            <a:ln>
              <a:noFill/>
            </a:ln>
          </p:spPr>
          <p:txBody>
            <a:bodyPr wrap="square" rtlCol="0">
              <a:spAutoFit/>
            </a:bodyPr>
            <a:lstStyle/>
            <a:p>
              <a:pPr algn="ctr"/>
              <a:r>
                <a:rPr lang="en-US" sz="1200" dirty="0" smtClean="0">
                  <a:latin typeface="Arial"/>
                  <a:cs typeface="Arial"/>
                </a:rPr>
                <a:t>true</a:t>
              </a:r>
              <a:endParaRPr lang="en-US" sz="1200" dirty="0">
                <a:latin typeface="Arial"/>
                <a:cs typeface="Arial"/>
              </a:endParaRPr>
            </a:p>
          </p:txBody>
        </p:sp>
        <p:sp>
          <p:nvSpPr>
            <p:cNvPr id="15" name="TextBox 14"/>
            <p:cNvSpPr txBox="1"/>
            <p:nvPr/>
          </p:nvSpPr>
          <p:spPr>
            <a:xfrm flipH="1">
              <a:off x="4639979" y="5230976"/>
              <a:ext cx="926087" cy="276999"/>
            </a:xfrm>
            <a:prstGeom prst="rect">
              <a:avLst/>
            </a:prstGeom>
            <a:solidFill>
              <a:srgbClr val="FFFFFF"/>
            </a:solidFill>
            <a:ln>
              <a:noFill/>
            </a:ln>
          </p:spPr>
          <p:txBody>
            <a:bodyPr wrap="square" rtlCol="0">
              <a:spAutoFit/>
            </a:bodyPr>
            <a:lstStyle/>
            <a:p>
              <a:pPr algn="ctr"/>
              <a:r>
                <a:rPr lang="en-US" sz="1200" dirty="0" smtClean="0">
                  <a:latin typeface="Arial"/>
                  <a:cs typeface="Arial"/>
                </a:rPr>
                <a:t>false</a:t>
              </a:r>
              <a:endParaRPr lang="en-US" sz="1200" dirty="0">
                <a:latin typeface="Arial"/>
                <a:cs typeface="Arial"/>
              </a:endParaRPr>
            </a:p>
          </p:txBody>
        </p:sp>
        <p:cxnSp>
          <p:nvCxnSpPr>
            <p:cNvPr id="16" name="Straight Arrow Connector 15"/>
            <p:cNvCxnSpPr>
              <a:stCxn id="7" idx="2"/>
            </p:cNvCxnSpPr>
            <p:nvPr/>
          </p:nvCxnSpPr>
          <p:spPr>
            <a:xfrm flipH="1">
              <a:off x="5317903" y="5041405"/>
              <a:ext cx="0" cy="66882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1"/>
              <a:endCxn id="7" idx="3"/>
            </p:cNvCxnSpPr>
            <p:nvPr/>
          </p:nvCxnSpPr>
          <p:spPr>
            <a:xfrm>
              <a:off x="3682720" y="4370031"/>
              <a:ext cx="704687" cy="552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003590" y="3276921"/>
              <a:ext cx="231431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a:stCxn id="7" idx="0"/>
          </p:cNvCxnSpPr>
          <p:nvPr/>
        </p:nvCxnSpPr>
        <p:spPr>
          <a:xfrm flipV="1">
            <a:off x="5317903" y="3276921"/>
            <a:ext cx="0" cy="43279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834728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loops</a:t>
            </a:r>
            <a:endParaRPr lang="en-US" dirty="0"/>
          </a:p>
        </p:txBody>
      </p:sp>
      <p:sp>
        <p:nvSpPr>
          <p:cNvPr id="3" name="Content Placeholder 2"/>
          <p:cNvSpPr>
            <a:spLocks noGrp="1"/>
          </p:cNvSpPr>
          <p:nvPr>
            <p:ph idx="1"/>
          </p:nvPr>
        </p:nvSpPr>
        <p:spPr/>
        <p:txBody>
          <a:bodyPr/>
          <a:lstStyle/>
          <a:p>
            <a:pPr marL="274320" lvl="1" indent="0">
              <a:buNone/>
            </a:pPr>
            <a:r>
              <a:rPr lang="en-US" dirty="0"/>
              <a:t>// Do while example</a:t>
            </a:r>
          </a:p>
          <a:p>
            <a:pPr marL="274320" lvl="1" indent="0">
              <a:buNone/>
            </a:pPr>
            <a:r>
              <a:rPr lang="en-US" dirty="0"/>
              <a:t>int Value = 0;</a:t>
            </a:r>
          </a:p>
          <a:p>
            <a:pPr marL="274320" lvl="1" indent="0">
              <a:buNone/>
            </a:pPr>
            <a:r>
              <a:rPr lang="en-US" dirty="0"/>
              <a:t>do </a:t>
            </a:r>
          </a:p>
          <a:p>
            <a:pPr marL="274320" lvl="1" indent="0">
              <a:buNone/>
            </a:pPr>
            <a:r>
              <a:rPr lang="en-US" dirty="0"/>
              <a:t>{</a:t>
            </a:r>
          </a:p>
          <a:p>
            <a:pPr marL="274320" lvl="1" indent="0">
              <a:buNone/>
            </a:pPr>
            <a:r>
              <a:rPr lang="en-US" dirty="0"/>
              <a:t>   cout &lt;&lt; "Enter number between [0..9] ";</a:t>
            </a:r>
          </a:p>
          <a:p>
            <a:pPr marL="274320" lvl="1" indent="0">
              <a:buNone/>
            </a:pPr>
            <a:r>
              <a:rPr lang="en-US" dirty="0"/>
              <a:t>   cin &gt;&gt; Value;</a:t>
            </a:r>
          </a:p>
          <a:p>
            <a:pPr marL="274320" lvl="1" indent="0">
              <a:buNone/>
            </a:pPr>
            <a:r>
              <a:rPr lang="en-US" dirty="0"/>
              <a:t>} </a:t>
            </a:r>
          </a:p>
          <a:p>
            <a:pPr marL="274320" lvl="1" indent="0">
              <a:buNone/>
            </a:pPr>
            <a:r>
              <a:rPr lang="en-US" dirty="0"/>
              <a:t>while ((Value &lt; 0) || (Value &gt; 9))</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64</a:t>
            </a:fld>
            <a:endParaRPr lang="en-US" dirty="0"/>
          </a:p>
        </p:txBody>
      </p:sp>
      <p:sp>
        <p:nvSpPr>
          <p:cNvPr id="6" name="Rectangle 5"/>
          <p:cNvSpPr/>
          <p:nvPr/>
        </p:nvSpPr>
        <p:spPr>
          <a:xfrm>
            <a:off x="773024" y="2898719"/>
            <a:ext cx="4831400" cy="143555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Arrow Connector 6"/>
          <p:cNvCxnSpPr>
            <a:stCxn id="8" idx="1"/>
            <a:endCxn id="6" idx="3"/>
          </p:cNvCxnSpPr>
          <p:nvPr/>
        </p:nvCxnSpPr>
        <p:spPr>
          <a:xfrm flipH="1">
            <a:off x="5604424" y="3616497"/>
            <a:ext cx="643976" cy="0"/>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248400" y="2739333"/>
            <a:ext cx="2035462" cy="1754327"/>
          </a:xfrm>
          <a:prstGeom prst="rect">
            <a:avLst/>
          </a:prstGeom>
          <a:noFill/>
        </p:spPr>
        <p:txBody>
          <a:bodyPr wrap="square" rtlCol="0">
            <a:spAutoFit/>
          </a:bodyPr>
          <a:lstStyle/>
          <a:p>
            <a:r>
              <a:rPr lang="en-US" dirty="0" smtClean="0"/>
              <a:t>This do while loop will prompt the user for data one or more times until the correct value is entered</a:t>
            </a:r>
            <a:endParaRPr lang="en-US" dirty="0"/>
          </a:p>
        </p:txBody>
      </p:sp>
    </p:spTree>
    <p:extLst>
      <p:ext uri="{BB962C8B-B14F-4D97-AF65-F5344CB8AC3E}">
        <p14:creationId xmlns:p14="http://schemas.microsoft.com/office/powerpoint/2010/main" val="403199518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normAutofit/>
          </a:bodyPr>
          <a:lstStyle/>
          <a:p>
            <a:pPr marL="342900" lvl="0" indent="-342900">
              <a:buFont typeface="Wingdings" charset="2"/>
              <a:buChar char="§"/>
            </a:pPr>
            <a:r>
              <a:rPr lang="en-US" dirty="0" smtClean="0"/>
              <a:t>It is often </a:t>
            </a:r>
            <a:r>
              <a:rPr lang="en-US" dirty="0"/>
              <a:t>necessary for one loop to include another loop to solve a problem</a:t>
            </a:r>
            <a:endParaRPr lang="en-US" sz="1200" dirty="0"/>
          </a:p>
          <a:p>
            <a:pPr marL="800100" lvl="1" indent="-342900"/>
            <a:r>
              <a:rPr lang="en-US" dirty="0"/>
              <a:t>This is called a </a:t>
            </a:r>
            <a:r>
              <a:rPr lang="en-US" dirty="0">
                <a:solidFill>
                  <a:srgbClr val="FF0000"/>
                </a:solidFill>
              </a:rPr>
              <a:t>nested loop</a:t>
            </a:r>
          </a:p>
          <a:p>
            <a:pPr marL="800100" lvl="1" indent="-342900"/>
            <a:r>
              <a:rPr lang="en-US" dirty="0" smtClean="0"/>
              <a:t>Both loops </a:t>
            </a:r>
            <a:r>
              <a:rPr lang="en-US" dirty="0"/>
              <a:t>need separate initializations, logical expressions, and </a:t>
            </a:r>
            <a:r>
              <a:rPr lang="en-US" dirty="0" smtClean="0"/>
              <a:t>increments</a:t>
            </a:r>
          </a:p>
          <a:p>
            <a:pPr lvl="0"/>
            <a:endParaRPr lang="en-US" sz="1200" dirty="0" smtClean="0"/>
          </a:p>
          <a:p>
            <a:pPr lvl="0"/>
            <a:endParaRPr lang="en-US" sz="1200" dirty="0"/>
          </a:p>
          <a:p>
            <a:pPr marL="342900" lvl="0" indent="-342900">
              <a:buFont typeface="Wingdings" charset="2"/>
              <a:buChar char="§"/>
            </a:pPr>
            <a:r>
              <a:rPr lang="en-US" dirty="0" smtClean="0"/>
              <a:t>How many times will nested loops execute?</a:t>
            </a:r>
            <a:endParaRPr lang="en-US" sz="1200" dirty="0"/>
          </a:p>
          <a:p>
            <a:pPr lvl="1"/>
            <a:r>
              <a:rPr lang="en-US" dirty="0" smtClean="0"/>
              <a:t>If the outer loop executes N times</a:t>
            </a:r>
          </a:p>
          <a:p>
            <a:pPr lvl="1"/>
            <a:r>
              <a:rPr lang="en-US" dirty="0" smtClean="0"/>
              <a:t>And the inner loop </a:t>
            </a:r>
            <a:r>
              <a:rPr lang="en-US" dirty="0"/>
              <a:t>executes </a:t>
            </a:r>
            <a:r>
              <a:rPr lang="en-US" dirty="0" smtClean="0"/>
              <a:t>M times each time it is reached</a:t>
            </a:r>
            <a:endParaRPr lang="en-US" sz="1200" dirty="0"/>
          </a:p>
          <a:p>
            <a:pPr lvl="1"/>
            <a:r>
              <a:rPr lang="en-US" dirty="0" smtClean="0"/>
              <a:t>Then inner block of code will be executed N </a:t>
            </a:r>
            <a:r>
              <a:rPr lang="en-US" dirty="0"/>
              <a:t>x </a:t>
            </a:r>
            <a:r>
              <a:rPr lang="en-US" dirty="0" smtClean="0"/>
              <a:t>M times</a:t>
            </a:r>
          </a:p>
          <a:p>
            <a:pPr lvl="1"/>
            <a:r>
              <a:rPr lang="en-US" dirty="0" smtClean="0"/>
              <a:t>This analysis extends to three or more nested loops</a:t>
            </a:r>
          </a:p>
          <a:p>
            <a:pPr lvl="1"/>
            <a:endParaRPr lang="en-US" sz="1200" dirty="0"/>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65</a:t>
            </a:fld>
            <a:endParaRPr lang="en-US" dirty="0"/>
          </a:p>
        </p:txBody>
      </p:sp>
    </p:spTree>
    <p:extLst>
      <p:ext uri="{BB962C8B-B14F-4D97-AF65-F5344CB8AC3E}">
        <p14:creationId xmlns:p14="http://schemas.microsoft.com/office/powerpoint/2010/main" val="314366215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normAutofit/>
          </a:bodyPr>
          <a:lstStyle/>
          <a:p>
            <a:pPr marL="274320" lvl="1" indent="0">
              <a:buNone/>
            </a:pPr>
            <a:r>
              <a:rPr lang="en-US" dirty="0"/>
              <a:t>// Square printing example</a:t>
            </a:r>
          </a:p>
          <a:p>
            <a:pPr marL="274320" lvl="1" indent="0">
              <a:buNone/>
            </a:pPr>
            <a:r>
              <a:rPr lang="en-US" dirty="0"/>
              <a:t>for </a:t>
            </a:r>
            <a:r>
              <a:rPr lang="en-US" dirty="0" smtClean="0"/>
              <a:t>(int Height</a:t>
            </a:r>
            <a:r>
              <a:rPr lang="en-US" dirty="0"/>
              <a:t>=0; Height &lt; 14; Height++)</a:t>
            </a:r>
          </a:p>
          <a:p>
            <a:pPr marL="274320" lvl="1" indent="0">
              <a:buNone/>
            </a:pPr>
            <a:r>
              <a:rPr lang="en-US" dirty="0"/>
              <a:t>{</a:t>
            </a:r>
          </a:p>
          <a:p>
            <a:pPr marL="274320" lvl="1" indent="0">
              <a:buNone/>
            </a:pPr>
            <a:r>
              <a:rPr lang="en-US" dirty="0"/>
              <a:t>   // Outer loop</a:t>
            </a:r>
          </a:p>
          <a:p>
            <a:pPr marL="274320" lvl="1" indent="0">
              <a:buNone/>
            </a:pPr>
            <a:r>
              <a:rPr lang="en-US" dirty="0"/>
              <a:t>   for </a:t>
            </a:r>
            <a:r>
              <a:rPr lang="en-US" dirty="0" smtClean="0"/>
              <a:t>(int Width</a:t>
            </a:r>
            <a:r>
              <a:rPr lang="en-US" dirty="0"/>
              <a:t>=0; </a:t>
            </a:r>
            <a:r>
              <a:rPr lang="en-US" dirty="0" smtClean="0"/>
              <a:t>Width </a:t>
            </a:r>
            <a:r>
              <a:rPr lang="en-US" dirty="0"/>
              <a:t>&lt; 17; </a:t>
            </a:r>
            <a:r>
              <a:rPr lang="en-US" dirty="0" smtClean="0"/>
              <a:t>Width</a:t>
            </a:r>
            <a:r>
              <a:rPr lang="en-US" dirty="0"/>
              <a:t>++)</a:t>
            </a:r>
          </a:p>
          <a:p>
            <a:pPr marL="274320" lvl="1" indent="0">
              <a:buNone/>
            </a:pPr>
            <a:r>
              <a:rPr lang="en-US" dirty="0"/>
              <a:t>   {</a:t>
            </a:r>
          </a:p>
          <a:p>
            <a:pPr marL="274320" lvl="1" indent="0">
              <a:buNone/>
            </a:pPr>
            <a:r>
              <a:rPr lang="en-US" dirty="0"/>
              <a:t>      // Inner loop</a:t>
            </a:r>
          </a:p>
          <a:p>
            <a:pPr marL="274320" lvl="1" indent="0">
              <a:buNone/>
            </a:pPr>
            <a:r>
              <a:rPr lang="en-US" dirty="0"/>
              <a:t>      cout &lt;&lt; "*";</a:t>
            </a:r>
          </a:p>
          <a:p>
            <a:pPr marL="274320" lvl="1" indent="0">
              <a:buNone/>
            </a:pPr>
            <a:r>
              <a:rPr lang="en-US" dirty="0"/>
              <a:t>   }</a:t>
            </a:r>
          </a:p>
          <a:p>
            <a:pPr marL="274320" lvl="1" indent="0">
              <a:buNone/>
            </a:pPr>
            <a:r>
              <a:rPr lang="en-US" dirty="0"/>
              <a:t>   cout &lt;&lt; endl</a:t>
            </a:r>
            <a:r>
              <a:rPr lang="en-US" dirty="0" smtClean="0"/>
              <a:t>;</a:t>
            </a:r>
          </a:p>
          <a:p>
            <a:pPr marL="274320" lvl="1" indent="0">
              <a:buNone/>
            </a:pPr>
            <a:r>
              <a:rPr lang="en-US"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66</a:t>
            </a:fld>
            <a:endParaRPr lang="en-US" dirty="0"/>
          </a:p>
        </p:txBody>
      </p:sp>
      <p:sp>
        <p:nvSpPr>
          <p:cNvPr id="6" name="Rectangle 5"/>
          <p:cNvSpPr/>
          <p:nvPr/>
        </p:nvSpPr>
        <p:spPr>
          <a:xfrm>
            <a:off x="773024" y="2898719"/>
            <a:ext cx="4601334" cy="2549031"/>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177945" y="3920171"/>
            <a:ext cx="1858935" cy="82820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Arrow Connector 7"/>
          <p:cNvCxnSpPr>
            <a:stCxn id="9" idx="1"/>
          </p:cNvCxnSpPr>
          <p:nvPr/>
        </p:nvCxnSpPr>
        <p:spPr>
          <a:xfrm flipH="1">
            <a:off x="5374358" y="3062499"/>
            <a:ext cx="874042" cy="0"/>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248400" y="2739333"/>
            <a:ext cx="2035462" cy="646331"/>
          </a:xfrm>
          <a:prstGeom prst="rect">
            <a:avLst/>
          </a:prstGeom>
          <a:noFill/>
        </p:spPr>
        <p:txBody>
          <a:bodyPr wrap="square" rtlCol="0">
            <a:spAutoFit/>
          </a:bodyPr>
          <a:lstStyle/>
          <a:p>
            <a:r>
              <a:rPr lang="en-US" dirty="0" smtClean="0"/>
              <a:t>The outer loop executes 14 times</a:t>
            </a:r>
            <a:endParaRPr lang="en-US" dirty="0"/>
          </a:p>
        </p:txBody>
      </p:sp>
      <p:cxnSp>
        <p:nvCxnSpPr>
          <p:cNvPr id="11" name="Straight Arrow Connector 10"/>
          <p:cNvCxnSpPr>
            <a:stCxn id="12" idx="1"/>
          </p:cNvCxnSpPr>
          <p:nvPr/>
        </p:nvCxnSpPr>
        <p:spPr>
          <a:xfrm flipH="1">
            <a:off x="3036880" y="4085813"/>
            <a:ext cx="2876187" cy="1"/>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913067" y="3762647"/>
            <a:ext cx="2394208" cy="646331"/>
          </a:xfrm>
          <a:prstGeom prst="rect">
            <a:avLst/>
          </a:prstGeom>
          <a:noFill/>
        </p:spPr>
        <p:txBody>
          <a:bodyPr wrap="square" rtlCol="0">
            <a:spAutoFit/>
          </a:bodyPr>
          <a:lstStyle/>
          <a:p>
            <a:r>
              <a:rPr lang="en-US" dirty="0" smtClean="0"/>
              <a:t>The inner loop executes 14*17 times</a:t>
            </a:r>
            <a:endParaRPr lang="en-US" dirty="0"/>
          </a:p>
        </p:txBody>
      </p:sp>
    </p:spTree>
    <p:extLst>
      <p:ext uri="{BB962C8B-B14F-4D97-AF65-F5344CB8AC3E}">
        <p14:creationId xmlns:p14="http://schemas.microsoft.com/office/powerpoint/2010/main" val="343507478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noAutofit/>
          </a:bodyPr>
          <a:lstStyle/>
          <a:p>
            <a:pPr marL="274320" lvl="1" indent="0">
              <a:buNone/>
            </a:pPr>
            <a:r>
              <a:rPr lang="en-US" sz="1600" dirty="0" smtClean="0"/>
              <a:t>*</a:t>
            </a: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a:p>
            <a:pPr marL="274320" lvl="1" indent="0">
              <a:buNone/>
            </a:pPr>
            <a:r>
              <a:rPr lang="en-US" sz="1600"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67</a:t>
            </a:fld>
            <a:endParaRPr lang="en-US" dirty="0"/>
          </a:p>
        </p:txBody>
      </p:sp>
      <p:sp>
        <p:nvSpPr>
          <p:cNvPr id="7" name="TextBox 6"/>
          <p:cNvSpPr txBox="1"/>
          <p:nvPr/>
        </p:nvSpPr>
        <p:spPr>
          <a:xfrm>
            <a:off x="3220934" y="3101169"/>
            <a:ext cx="2429504" cy="1477328"/>
          </a:xfrm>
          <a:prstGeom prst="rect">
            <a:avLst/>
          </a:prstGeom>
          <a:noFill/>
        </p:spPr>
        <p:txBody>
          <a:bodyPr wrap="square" rtlCol="0">
            <a:spAutoFit/>
          </a:bodyPr>
          <a:lstStyle/>
          <a:p>
            <a:pPr indent="-182880"/>
            <a:r>
              <a:rPr lang="en-US" dirty="0"/>
              <a:t>Sample output from the nested loop example </a:t>
            </a:r>
            <a:r>
              <a:rPr lang="en-US" dirty="0" smtClean="0"/>
              <a:t>above </a:t>
            </a:r>
            <a:r>
              <a:rPr lang="en-US" dirty="0"/>
              <a:t>h</a:t>
            </a:r>
            <a:r>
              <a:rPr lang="en-US" dirty="0" smtClean="0"/>
              <a:t>as 14 </a:t>
            </a:r>
            <a:r>
              <a:rPr lang="en-US" dirty="0"/>
              <a:t>rows and 17 columns of *’s </a:t>
            </a:r>
          </a:p>
        </p:txBody>
      </p:sp>
      <p:cxnSp>
        <p:nvCxnSpPr>
          <p:cNvPr id="9" name="Straight Arrow Connector 8"/>
          <p:cNvCxnSpPr>
            <a:stCxn id="7" idx="1"/>
          </p:cNvCxnSpPr>
          <p:nvPr/>
        </p:nvCxnSpPr>
        <p:spPr>
          <a:xfrm flipH="1" flipV="1">
            <a:off x="2309869" y="3837351"/>
            <a:ext cx="911065" cy="2482"/>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28717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normAutofit fontScale="92500" lnSpcReduction="10000"/>
          </a:bodyPr>
          <a:lstStyle/>
          <a:p>
            <a:pPr marL="274320" lvl="1" indent="0">
              <a:buNone/>
            </a:pPr>
            <a:r>
              <a:rPr lang="en-US" dirty="0"/>
              <a:t>// Factorial </a:t>
            </a:r>
            <a:r>
              <a:rPr lang="en-US" dirty="0" smtClean="0"/>
              <a:t>example</a:t>
            </a:r>
          </a:p>
          <a:p>
            <a:pPr marL="274320" lvl="1" indent="0">
              <a:buNone/>
            </a:pPr>
            <a:r>
              <a:rPr lang="en-US" dirty="0" smtClean="0"/>
              <a:t>for (int Number </a:t>
            </a:r>
            <a:r>
              <a:rPr lang="en-US" dirty="0"/>
              <a:t>= 1; Number </a:t>
            </a:r>
            <a:r>
              <a:rPr lang="en-US" dirty="0" smtClean="0"/>
              <a:t>&lt;= 15; </a:t>
            </a:r>
            <a:r>
              <a:rPr lang="en-US" dirty="0"/>
              <a:t>Number++)</a:t>
            </a:r>
          </a:p>
          <a:p>
            <a:pPr marL="274320" lvl="1" indent="0">
              <a:buNone/>
            </a:pPr>
            <a:r>
              <a:rPr lang="en-US" dirty="0"/>
              <a:t>{</a:t>
            </a:r>
          </a:p>
          <a:p>
            <a:pPr marL="274320" lvl="1" indent="0">
              <a:buNone/>
            </a:pPr>
            <a:r>
              <a:rPr lang="en-US" dirty="0"/>
              <a:t>   // Outer loop</a:t>
            </a:r>
          </a:p>
          <a:p>
            <a:pPr marL="274320" lvl="1" indent="0">
              <a:buNone/>
            </a:pPr>
            <a:r>
              <a:rPr lang="en-US" dirty="0"/>
              <a:t>   </a:t>
            </a:r>
            <a:r>
              <a:rPr lang="en-US" dirty="0" smtClean="0"/>
              <a:t>int Factorial </a:t>
            </a:r>
            <a:r>
              <a:rPr lang="en-US" dirty="0"/>
              <a:t>= 1;</a:t>
            </a:r>
          </a:p>
          <a:p>
            <a:pPr marL="274320" lvl="1" indent="0">
              <a:buNone/>
            </a:pPr>
            <a:r>
              <a:rPr lang="en-US" dirty="0"/>
              <a:t>   for </a:t>
            </a:r>
            <a:r>
              <a:rPr lang="en-US" dirty="0" smtClean="0"/>
              <a:t>(int Count </a:t>
            </a:r>
            <a:r>
              <a:rPr lang="en-US" dirty="0"/>
              <a:t>= 1; Count &lt;= Number; Count++)</a:t>
            </a:r>
          </a:p>
          <a:p>
            <a:pPr marL="274320" lvl="1" indent="0">
              <a:buNone/>
            </a:pPr>
            <a:r>
              <a:rPr lang="en-US" dirty="0"/>
              <a:t>   {</a:t>
            </a:r>
          </a:p>
          <a:p>
            <a:pPr marL="274320" lvl="1" indent="0">
              <a:buNone/>
            </a:pPr>
            <a:r>
              <a:rPr lang="en-US" dirty="0"/>
              <a:t>      // Inner loop</a:t>
            </a:r>
          </a:p>
          <a:p>
            <a:pPr marL="274320" lvl="1" indent="0">
              <a:buNone/>
            </a:pPr>
            <a:r>
              <a:rPr lang="en-US" dirty="0"/>
              <a:t>      </a:t>
            </a:r>
            <a:r>
              <a:rPr lang="en-US" dirty="0" smtClean="0"/>
              <a:t>Factorial </a:t>
            </a:r>
            <a:r>
              <a:rPr lang="en-US" dirty="0"/>
              <a:t>= Factorial * Count;</a:t>
            </a:r>
          </a:p>
          <a:p>
            <a:pPr marL="274320" lvl="1" indent="0">
              <a:buNone/>
            </a:pPr>
            <a:r>
              <a:rPr lang="en-US" dirty="0"/>
              <a:t>   }</a:t>
            </a:r>
          </a:p>
          <a:p>
            <a:pPr marL="274320" lvl="1" indent="0">
              <a:buNone/>
            </a:pPr>
            <a:r>
              <a:rPr lang="en-US" dirty="0"/>
              <a:t>   cout &lt;&lt; "</a:t>
            </a:r>
            <a:r>
              <a:rPr lang="en-US" dirty="0" smtClean="0"/>
              <a:t> Number </a:t>
            </a:r>
            <a:r>
              <a:rPr lang="en-US" dirty="0"/>
              <a:t>= " &lt;&lt; </a:t>
            </a:r>
            <a:r>
              <a:rPr lang="en-US" dirty="0" smtClean="0"/>
              <a:t>Number</a:t>
            </a:r>
          </a:p>
          <a:p>
            <a:pPr marL="274320" lvl="1" indent="0">
              <a:buNone/>
            </a:pPr>
            <a:r>
              <a:rPr lang="en-US" dirty="0" smtClean="0"/>
              <a:t>           &lt;&lt; " Factorial = " &lt;&lt; Factorial &lt;&lt; endl;</a:t>
            </a:r>
          </a:p>
          <a:p>
            <a:pPr marL="274320" lvl="1" indent="0">
              <a:buNone/>
            </a:pPr>
            <a:r>
              <a:rPr lang="en-US"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68</a:t>
            </a:fld>
            <a:endParaRPr lang="en-US" dirty="0"/>
          </a:p>
        </p:txBody>
      </p:sp>
      <p:sp>
        <p:nvSpPr>
          <p:cNvPr id="6" name="Rectangle 5"/>
          <p:cNvSpPr/>
          <p:nvPr/>
        </p:nvSpPr>
        <p:spPr>
          <a:xfrm>
            <a:off x="883456" y="2739333"/>
            <a:ext cx="5190304" cy="2855654"/>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Arrow Connector 6"/>
          <p:cNvCxnSpPr>
            <a:stCxn id="8" idx="1"/>
          </p:cNvCxnSpPr>
          <p:nvPr/>
        </p:nvCxnSpPr>
        <p:spPr>
          <a:xfrm flipH="1">
            <a:off x="6073760" y="3160584"/>
            <a:ext cx="773024" cy="0"/>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46784" y="2698919"/>
            <a:ext cx="1746467" cy="923330"/>
          </a:xfrm>
          <a:prstGeom prst="rect">
            <a:avLst/>
          </a:prstGeom>
          <a:noFill/>
        </p:spPr>
        <p:txBody>
          <a:bodyPr wrap="square" rtlCol="0">
            <a:spAutoFit/>
          </a:bodyPr>
          <a:lstStyle/>
          <a:p>
            <a:r>
              <a:rPr lang="en-US" dirty="0" smtClean="0"/>
              <a:t>The outer loop executes 15 times</a:t>
            </a:r>
            <a:endParaRPr lang="en-US" dirty="0"/>
          </a:p>
        </p:txBody>
      </p:sp>
      <p:sp>
        <p:nvSpPr>
          <p:cNvPr id="11" name="Rectangle 10"/>
          <p:cNvSpPr/>
          <p:nvPr/>
        </p:nvSpPr>
        <p:spPr>
          <a:xfrm>
            <a:off x="1143000" y="3920171"/>
            <a:ext cx="3254375" cy="82820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Straight Arrow Connector 11"/>
          <p:cNvCxnSpPr>
            <a:stCxn id="13" idx="1"/>
            <a:endCxn id="11" idx="3"/>
          </p:cNvCxnSpPr>
          <p:nvPr/>
        </p:nvCxnSpPr>
        <p:spPr>
          <a:xfrm flipH="1">
            <a:off x="4397375" y="4316333"/>
            <a:ext cx="2449409" cy="17941"/>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846784" y="3854668"/>
            <a:ext cx="1795823" cy="923330"/>
          </a:xfrm>
          <a:prstGeom prst="rect">
            <a:avLst/>
          </a:prstGeom>
          <a:noFill/>
        </p:spPr>
        <p:txBody>
          <a:bodyPr wrap="square" rtlCol="0">
            <a:spAutoFit/>
          </a:bodyPr>
          <a:lstStyle/>
          <a:p>
            <a:r>
              <a:rPr lang="en-US" dirty="0" smtClean="0"/>
              <a:t>The inner loop executes </a:t>
            </a:r>
            <a:r>
              <a:rPr lang="en-US" u="sng" dirty="0" smtClean="0"/>
              <a:t>Number</a:t>
            </a:r>
            <a:r>
              <a:rPr lang="en-US" dirty="0" smtClean="0"/>
              <a:t> times</a:t>
            </a:r>
            <a:endParaRPr lang="en-US" dirty="0"/>
          </a:p>
        </p:txBody>
      </p:sp>
    </p:spTree>
    <p:extLst>
      <p:ext uri="{BB962C8B-B14F-4D97-AF65-F5344CB8AC3E}">
        <p14:creationId xmlns:p14="http://schemas.microsoft.com/office/powerpoint/2010/main" val="250890614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noAutofit/>
          </a:bodyPr>
          <a:lstStyle/>
          <a:p>
            <a:pPr marL="274320" lvl="1" indent="0">
              <a:buNone/>
            </a:pPr>
            <a:r>
              <a:rPr lang="en-US" sz="1600" dirty="0" smtClean="0"/>
              <a:t> </a:t>
            </a:r>
            <a:r>
              <a:rPr lang="en-US" sz="1600" dirty="0"/>
              <a:t>Number = 1 Factorial = 1</a:t>
            </a:r>
          </a:p>
          <a:p>
            <a:pPr marL="274320" lvl="1" indent="0">
              <a:buNone/>
            </a:pPr>
            <a:r>
              <a:rPr lang="en-US" sz="1600" dirty="0"/>
              <a:t> Number = 2 Factorial = 2</a:t>
            </a:r>
          </a:p>
          <a:p>
            <a:pPr marL="274320" lvl="1" indent="0">
              <a:buNone/>
            </a:pPr>
            <a:r>
              <a:rPr lang="en-US" sz="1600" dirty="0"/>
              <a:t> Number = 3 Factorial = 6</a:t>
            </a:r>
          </a:p>
          <a:p>
            <a:pPr marL="274320" lvl="1" indent="0">
              <a:buNone/>
            </a:pPr>
            <a:r>
              <a:rPr lang="en-US" sz="1600" dirty="0"/>
              <a:t> Number = 4 Factorial = 24</a:t>
            </a:r>
          </a:p>
          <a:p>
            <a:pPr marL="274320" lvl="1" indent="0">
              <a:buNone/>
            </a:pPr>
            <a:r>
              <a:rPr lang="en-US" sz="1600" dirty="0"/>
              <a:t> Number = 5 Factorial = 120</a:t>
            </a:r>
          </a:p>
          <a:p>
            <a:pPr marL="274320" lvl="1" indent="0">
              <a:buNone/>
            </a:pPr>
            <a:r>
              <a:rPr lang="en-US" sz="1600" dirty="0"/>
              <a:t> Number = 6 Factorial = 720</a:t>
            </a:r>
          </a:p>
          <a:p>
            <a:pPr marL="274320" lvl="1" indent="0">
              <a:buNone/>
            </a:pPr>
            <a:r>
              <a:rPr lang="en-US" sz="1600" dirty="0"/>
              <a:t> Number = 7 Factorial = 5040</a:t>
            </a:r>
          </a:p>
          <a:p>
            <a:pPr marL="274320" lvl="1" indent="0">
              <a:buNone/>
            </a:pPr>
            <a:r>
              <a:rPr lang="en-US" sz="1600" dirty="0"/>
              <a:t> Number = 8 Factorial = 40320</a:t>
            </a:r>
          </a:p>
          <a:p>
            <a:pPr marL="274320" lvl="1" indent="0">
              <a:buNone/>
            </a:pPr>
            <a:r>
              <a:rPr lang="en-US" sz="1600" dirty="0"/>
              <a:t> Number = 9 Factorial = 362880</a:t>
            </a:r>
          </a:p>
          <a:p>
            <a:pPr marL="274320" lvl="1" indent="0">
              <a:buNone/>
            </a:pPr>
            <a:r>
              <a:rPr lang="en-US" sz="1600" dirty="0"/>
              <a:t> Number = 10 Factorial = 3628800</a:t>
            </a:r>
          </a:p>
          <a:p>
            <a:pPr marL="274320" lvl="1" indent="0">
              <a:buNone/>
            </a:pPr>
            <a:r>
              <a:rPr lang="en-US" sz="1600" dirty="0"/>
              <a:t> Number = 11 Factorial = 39916800</a:t>
            </a:r>
          </a:p>
          <a:p>
            <a:pPr marL="274320" lvl="1" indent="0">
              <a:buNone/>
            </a:pPr>
            <a:r>
              <a:rPr lang="en-US" sz="1600" dirty="0"/>
              <a:t> Number = 12 Factorial = 479001600</a:t>
            </a:r>
          </a:p>
          <a:p>
            <a:pPr marL="274320" lvl="1" indent="0">
              <a:buNone/>
            </a:pPr>
            <a:r>
              <a:rPr lang="en-US" sz="1600" dirty="0"/>
              <a:t> Number = 13 Factorial = 1932053504</a:t>
            </a:r>
          </a:p>
          <a:p>
            <a:pPr marL="274320" lvl="1" indent="0">
              <a:buNone/>
            </a:pPr>
            <a:r>
              <a:rPr lang="en-US" sz="1600" dirty="0"/>
              <a:t> Number = 14 Factorial = 1278945280</a:t>
            </a:r>
          </a:p>
          <a:p>
            <a:pPr marL="274320" lvl="1" indent="0">
              <a:buNone/>
            </a:pPr>
            <a:r>
              <a:rPr lang="en-US" sz="1600" dirty="0"/>
              <a:t> Number = 15 Factorial = 2004310016</a:t>
            </a:r>
            <a:endParaRPr lang="en-US" sz="1600" b="0"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69</a:t>
            </a:fld>
            <a:endParaRPr lang="en-US" dirty="0"/>
          </a:p>
        </p:txBody>
      </p:sp>
      <p:cxnSp>
        <p:nvCxnSpPr>
          <p:cNvPr id="6" name="Straight Arrow Connector 5"/>
          <p:cNvCxnSpPr>
            <a:stCxn id="7" idx="1"/>
            <a:endCxn id="13" idx="3"/>
          </p:cNvCxnSpPr>
          <p:nvPr/>
        </p:nvCxnSpPr>
        <p:spPr>
          <a:xfrm flipH="1">
            <a:off x="4398875" y="5763162"/>
            <a:ext cx="1348544" cy="0"/>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747419" y="5162997"/>
            <a:ext cx="2394208" cy="1200329"/>
          </a:xfrm>
          <a:prstGeom prst="rect">
            <a:avLst/>
          </a:prstGeom>
          <a:noFill/>
        </p:spPr>
        <p:txBody>
          <a:bodyPr wrap="square" rtlCol="0">
            <a:spAutoFit/>
          </a:bodyPr>
          <a:lstStyle/>
          <a:p>
            <a:r>
              <a:rPr lang="en-US" dirty="0" smtClean="0"/>
              <a:t>Notice the errors in 13! 14! and 15! </a:t>
            </a:r>
            <a:r>
              <a:rPr lang="en-US" dirty="0"/>
              <a:t>c</a:t>
            </a:r>
            <a:r>
              <a:rPr lang="en-US" dirty="0" smtClean="0"/>
              <a:t>aused by integer overflow</a:t>
            </a:r>
            <a:endParaRPr lang="en-US" dirty="0"/>
          </a:p>
        </p:txBody>
      </p:sp>
      <p:sp>
        <p:nvSpPr>
          <p:cNvPr id="13" name="Rectangle 12"/>
          <p:cNvSpPr/>
          <p:nvPr/>
        </p:nvSpPr>
        <p:spPr>
          <a:xfrm>
            <a:off x="3055285" y="5291312"/>
            <a:ext cx="1343590" cy="943699"/>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768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a:t>We can visualize the </a:t>
            </a:r>
            <a:r>
              <a:rPr lang="en-US" dirty="0" smtClean="0"/>
              <a:t>program’s while loop decision </a:t>
            </a:r>
            <a:r>
              <a:rPr lang="en-US" dirty="0"/>
              <a:t>process using a “flow chart” </a:t>
            </a:r>
            <a:r>
              <a:rPr lang="en-US" dirty="0" smtClean="0"/>
              <a:t>diagram</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a:t>
            </a:fld>
            <a:endParaRPr lang="en-US" dirty="0"/>
          </a:p>
        </p:txBody>
      </p:sp>
      <p:grpSp>
        <p:nvGrpSpPr>
          <p:cNvPr id="28" name="Group 27"/>
          <p:cNvGrpSpPr/>
          <p:nvPr/>
        </p:nvGrpSpPr>
        <p:grpSpPr>
          <a:xfrm>
            <a:off x="2324461" y="2859535"/>
            <a:ext cx="3923939" cy="2850691"/>
            <a:chOff x="2324461" y="2859535"/>
            <a:chExt cx="3923939" cy="2850691"/>
          </a:xfrm>
        </p:grpSpPr>
        <p:sp>
          <p:nvSpPr>
            <p:cNvPr id="7" name="Diamond 6"/>
            <p:cNvSpPr/>
            <p:nvPr/>
          </p:nvSpPr>
          <p:spPr>
            <a:xfrm>
              <a:off x="2324461" y="3709711"/>
              <a:ext cx="1860993" cy="1331694"/>
            </a:xfrm>
            <a:prstGeom prst="diamond">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Logical expression</a:t>
              </a:r>
              <a:endParaRPr lang="en-US" sz="1200" dirty="0">
                <a:solidFill>
                  <a:schemeClr val="tx1"/>
                </a:solidFill>
                <a:latin typeface="Arial"/>
                <a:cs typeface="Arial"/>
              </a:endParaRPr>
            </a:p>
          </p:txBody>
        </p:sp>
        <p:sp>
          <p:nvSpPr>
            <p:cNvPr id="8" name="Rectangle 7"/>
            <p:cNvSpPr/>
            <p:nvPr/>
          </p:nvSpPr>
          <p:spPr>
            <a:xfrm>
              <a:off x="4890141" y="3862929"/>
              <a:ext cx="1358259" cy="101420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Block of code</a:t>
              </a:r>
              <a:endParaRPr lang="en-US" sz="1200" dirty="0">
                <a:solidFill>
                  <a:srgbClr val="000000"/>
                </a:solidFill>
              </a:endParaRPr>
            </a:p>
          </p:txBody>
        </p:sp>
        <p:cxnSp>
          <p:nvCxnSpPr>
            <p:cNvPr id="10" name="Straight Connector 9"/>
            <p:cNvCxnSpPr/>
            <p:nvPr/>
          </p:nvCxnSpPr>
          <p:spPr>
            <a:xfrm>
              <a:off x="5569271" y="3276921"/>
              <a:ext cx="0" cy="5772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a:off x="3254958" y="2859535"/>
              <a:ext cx="0" cy="8501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07834" y="4045030"/>
              <a:ext cx="926087" cy="276999"/>
            </a:xfrm>
            <a:prstGeom prst="rect">
              <a:avLst/>
            </a:prstGeom>
            <a:noFill/>
            <a:ln>
              <a:noFill/>
            </a:ln>
          </p:spPr>
          <p:txBody>
            <a:bodyPr wrap="square" rtlCol="0">
              <a:spAutoFit/>
            </a:bodyPr>
            <a:lstStyle/>
            <a:p>
              <a:pPr algn="ctr"/>
              <a:r>
                <a:rPr lang="en-US" sz="1200" dirty="0" smtClean="0">
                  <a:latin typeface="Arial"/>
                  <a:cs typeface="Arial"/>
                </a:rPr>
                <a:t>true</a:t>
              </a:r>
              <a:endParaRPr lang="en-US" sz="1200" dirty="0">
                <a:latin typeface="Arial"/>
                <a:cs typeface="Arial"/>
              </a:endParaRPr>
            </a:p>
          </p:txBody>
        </p:sp>
        <p:sp>
          <p:nvSpPr>
            <p:cNvPr id="15" name="TextBox 14"/>
            <p:cNvSpPr txBox="1"/>
            <p:nvPr/>
          </p:nvSpPr>
          <p:spPr>
            <a:xfrm>
              <a:off x="3006795" y="5230976"/>
              <a:ext cx="926087" cy="276999"/>
            </a:xfrm>
            <a:prstGeom prst="rect">
              <a:avLst/>
            </a:prstGeom>
            <a:solidFill>
              <a:srgbClr val="FFFFFF"/>
            </a:solidFill>
            <a:ln>
              <a:noFill/>
            </a:ln>
          </p:spPr>
          <p:txBody>
            <a:bodyPr wrap="square" rtlCol="0">
              <a:spAutoFit/>
            </a:bodyPr>
            <a:lstStyle/>
            <a:p>
              <a:pPr algn="ctr"/>
              <a:r>
                <a:rPr lang="en-US" sz="1200" dirty="0" smtClean="0">
                  <a:latin typeface="Arial"/>
                  <a:cs typeface="Arial"/>
                </a:rPr>
                <a:t>false</a:t>
              </a:r>
              <a:endParaRPr lang="en-US" sz="1200" dirty="0">
                <a:latin typeface="Arial"/>
                <a:cs typeface="Arial"/>
              </a:endParaRPr>
            </a:p>
          </p:txBody>
        </p:sp>
        <p:cxnSp>
          <p:nvCxnSpPr>
            <p:cNvPr id="16" name="Straight Arrow Connector 15"/>
            <p:cNvCxnSpPr>
              <a:stCxn id="7" idx="2"/>
            </p:cNvCxnSpPr>
            <p:nvPr/>
          </p:nvCxnSpPr>
          <p:spPr>
            <a:xfrm>
              <a:off x="3254958" y="5041405"/>
              <a:ext cx="0" cy="66882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1"/>
            </p:cNvCxnSpPr>
            <p:nvPr/>
          </p:nvCxnSpPr>
          <p:spPr>
            <a:xfrm flipV="1">
              <a:off x="4185454" y="4370031"/>
              <a:ext cx="704687" cy="552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254959" y="3276921"/>
              <a:ext cx="2314312"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9583364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normAutofit fontScale="92500" lnSpcReduction="10000"/>
          </a:bodyPr>
          <a:lstStyle/>
          <a:p>
            <a:pPr marL="274320" lvl="1" indent="0">
              <a:buNone/>
            </a:pPr>
            <a:r>
              <a:rPr lang="en-US" dirty="0"/>
              <a:t>// Factorial </a:t>
            </a:r>
            <a:r>
              <a:rPr lang="en-US" dirty="0" smtClean="0"/>
              <a:t>example</a:t>
            </a:r>
          </a:p>
          <a:p>
            <a:pPr marL="274320" lvl="1" indent="0">
              <a:buNone/>
            </a:pPr>
            <a:r>
              <a:rPr lang="en-US" dirty="0" smtClean="0"/>
              <a:t>for (int Number </a:t>
            </a:r>
            <a:r>
              <a:rPr lang="en-US" dirty="0"/>
              <a:t>= 1; Number &lt; </a:t>
            </a:r>
            <a:r>
              <a:rPr lang="en-US" dirty="0" smtClean="0"/>
              <a:t>15; </a:t>
            </a:r>
            <a:r>
              <a:rPr lang="en-US" dirty="0"/>
              <a:t>Number++)</a:t>
            </a:r>
          </a:p>
          <a:p>
            <a:pPr marL="274320" lvl="1" indent="0">
              <a:buNone/>
            </a:pPr>
            <a:r>
              <a:rPr lang="en-US" dirty="0"/>
              <a:t>{</a:t>
            </a:r>
          </a:p>
          <a:p>
            <a:pPr marL="274320" lvl="1" indent="0">
              <a:buNone/>
            </a:pPr>
            <a:r>
              <a:rPr lang="en-US" dirty="0"/>
              <a:t>   // Outer loop</a:t>
            </a:r>
          </a:p>
          <a:p>
            <a:pPr marL="274320" lvl="1" indent="0">
              <a:buNone/>
            </a:pPr>
            <a:r>
              <a:rPr lang="en-US" dirty="0"/>
              <a:t>   </a:t>
            </a:r>
            <a:r>
              <a:rPr lang="en-US" dirty="0" smtClean="0"/>
              <a:t>long Factorial </a:t>
            </a:r>
            <a:r>
              <a:rPr lang="en-US" dirty="0"/>
              <a:t>= 1;</a:t>
            </a:r>
          </a:p>
          <a:p>
            <a:pPr marL="274320" lvl="1" indent="0">
              <a:buNone/>
            </a:pPr>
            <a:r>
              <a:rPr lang="en-US" dirty="0"/>
              <a:t>   for </a:t>
            </a:r>
            <a:r>
              <a:rPr lang="en-US" dirty="0" smtClean="0"/>
              <a:t>(int Count </a:t>
            </a:r>
            <a:r>
              <a:rPr lang="en-US" dirty="0"/>
              <a:t>= 1; Count &lt;= Number; Count++)</a:t>
            </a:r>
          </a:p>
          <a:p>
            <a:pPr marL="274320" lvl="1" indent="0">
              <a:buNone/>
            </a:pPr>
            <a:r>
              <a:rPr lang="en-US" dirty="0"/>
              <a:t>   {</a:t>
            </a:r>
          </a:p>
          <a:p>
            <a:pPr marL="274320" lvl="1" indent="0">
              <a:buNone/>
            </a:pPr>
            <a:r>
              <a:rPr lang="en-US" dirty="0"/>
              <a:t>      // Inner loop</a:t>
            </a:r>
          </a:p>
          <a:p>
            <a:pPr marL="274320" lvl="1" indent="0">
              <a:buNone/>
            </a:pPr>
            <a:r>
              <a:rPr lang="en-US" dirty="0"/>
              <a:t>      </a:t>
            </a:r>
            <a:r>
              <a:rPr lang="en-US" dirty="0" smtClean="0"/>
              <a:t>Factorial </a:t>
            </a:r>
            <a:r>
              <a:rPr lang="en-US" dirty="0"/>
              <a:t>= Factorial * Count;</a:t>
            </a:r>
          </a:p>
          <a:p>
            <a:pPr marL="274320" lvl="1" indent="0">
              <a:buNone/>
            </a:pPr>
            <a:r>
              <a:rPr lang="en-US" dirty="0"/>
              <a:t>   }</a:t>
            </a:r>
          </a:p>
          <a:p>
            <a:pPr marL="274320" lvl="1" indent="0">
              <a:buNone/>
            </a:pPr>
            <a:r>
              <a:rPr lang="en-US" dirty="0"/>
              <a:t>   cout &lt;&lt; "</a:t>
            </a:r>
            <a:r>
              <a:rPr lang="en-US" dirty="0" smtClean="0"/>
              <a:t> Number </a:t>
            </a:r>
            <a:r>
              <a:rPr lang="en-US" dirty="0"/>
              <a:t>= " &lt;&lt; </a:t>
            </a:r>
            <a:r>
              <a:rPr lang="en-US" dirty="0" smtClean="0"/>
              <a:t>Number</a:t>
            </a:r>
          </a:p>
          <a:p>
            <a:pPr marL="274320" lvl="1" indent="0">
              <a:buNone/>
            </a:pPr>
            <a:r>
              <a:rPr lang="en-US" dirty="0" smtClean="0"/>
              <a:t>           &lt;&lt; " Factorial = " &lt;&lt; Factorial &lt;&lt; endl;</a:t>
            </a:r>
          </a:p>
          <a:p>
            <a:pPr marL="274320" lvl="1" indent="0">
              <a:buNone/>
            </a:pPr>
            <a:r>
              <a:rPr lang="en-US"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70</a:t>
            </a:fld>
            <a:endParaRPr lang="en-US" dirty="0"/>
          </a:p>
        </p:txBody>
      </p:sp>
      <p:cxnSp>
        <p:nvCxnSpPr>
          <p:cNvPr id="6" name="Straight Arrow Connector 5"/>
          <p:cNvCxnSpPr>
            <a:stCxn id="7" idx="1"/>
            <a:endCxn id="8" idx="3"/>
          </p:cNvCxnSpPr>
          <p:nvPr/>
        </p:nvCxnSpPr>
        <p:spPr>
          <a:xfrm flipH="1">
            <a:off x="3147312" y="2661994"/>
            <a:ext cx="3101087" cy="547535"/>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248399" y="2061829"/>
            <a:ext cx="2337689" cy="1200329"/>
          </a:xfrm>
          <a:prstGeom prst="rect">
            <a:avLst/>
          </a:prstGeom>
          <a:noFill/>
        </p:spPr>
        <p:txBody>
          <a:bodyPr wrap="square" rtlCol="0">
            <a:spAutoFit/>
          </a:bodyPr>
          <a:lstStyle/>
          <a:p>
            <a:r>
              <a:rPr lang="en-US" dirty="0" smtClean="0"/>
              <a:t>We can fix the problem by using a long variable to store the Factorial value</a:t>
            </a:r>
            <a:endParaRPr lang="en-US" dirty="0"/>
          </a:p>
        </p:txBody>
      </p:sp>
      <p:sp>
        <p:nvSpPr>
          <p:cNvPr id="8" name="Rectangle 7"/>
          <p:cNvSpPr/>
          <p:nvPr/>
        </p:nvSpPr>
        <p:spPr>
          <a:xfrm>
            <a:off x="942708" y="3009146"/>
            <a:ext cx="2204604" cy="400766"/>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7488235"/>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noAutofit/>
          </a:bodyPr>
          <a:lstStyle/>
          <a:p>
            <a:pPr marL="274320" lvl="1" indent="0">
              <a:buNone/>
            </a:pPr>
            <a:r>
              <a:rPr lang="en-US" sz="1600" dirty="0"/>
              <a:t> Number = 1 Factorial = 1</a:t>
            </a:r>
          </a:p>
          <a:p>
            <a:pPr marL="274320" lvl="1" indent="0">
              <a:buNone/>
            </a:pPr>
            <a:r>
              <a:rPr lang="en-US" sz="1600" dirty="0"/>
              <a:t> Number = 2 Factorial = 2</a:t>
            </a:r>
          </a:p>
          <a:p>
            <a:pPr marL="274320" lvl="1" indent="0">
              <a:buNone/>
            </a:pPr>
            <a:r>
              <a:rPr lang="en-US" sz="1600" dirty="0"/>
              <a:t> Number = 3 Factorial = 6</a:t>
            </a:r>
          </a:p>
          <a:p>
            <a:pPr marL="274320" lvl="1" indent="0">
              <a:buNone/>
            </a:pPr>
            <a:r>
              <a:rPr lang="en-US" sz="1600" dirty="0"/>
              <a:t> Number = 4 Factorial = 24</a:t>
            </a:r>
          </a:p>
          <a:p>
            <a:pPr marL="274320" lvl="1" indent="0">
              <a:buNone/>
            </a:pPr>
            <a:r>
              <a:rPr lang="en-US" sz="1600" dirty="0"/>
              <a:t> Number = 5 Factorial = 120</a:t>
            </a:r>
          </a:p>
          <a:p>
            <a:pPr marL="274320" lvl="1" indent="0">
              <a:buNone/>
            </a:pPr>
            <a:r>
              <a:rPr lang="en-US" sz="1600" dirty="0"/>
              <a:t> Number = 6 Factorial = 720</a:t>
            </a:r>
          </a:p>
          <a:p>
            <a:pPr marL="274320" lvl="1" indent="0">
              <a:buNone/>
            </a:pPr>
            <a:r>
              <a:rPr lang="en-US" sz="1600" dirty="0"/>
              <a:t> Number = 7 Factorial = 5040</a:t>
            </a:r>
          </a:p>
          <a:p>
            <a:pPr marL="274320" lvl="1" indent="0">
              <a:buNone/>
            </a:pPr>
            <a:r>
              <a:rPr lang="en-US" sz="1600" dirty="0"/>
              <a:t> Number = 8 Factorial = 40320</a:t>
            </a:r>
          </a:p>
          <a:p>
            <a:pPr marL="274320" lvl="1" indent="0">
              <a:buNone/>
            </a:pPr>
            <a:r>
              <a:rPr lang="en-US" sz="1600" dirty="0"/>
              <a:t> Number = 9 Factorial = 362880</a:t>
            </a:r>
          </a:p>
          <a:p>
            <a:pPr marL="274320" lvl="1" indent="0">
              <a:buNone/>
            </a:pPr>
            <a:r>
              <a:rPr lang="en-US" sz="1600" dirty="0"/>
              <a:t> Number = 10 Factorial = 3628800</a:t>
            </a:r>
          </a:p>
          <a:p>
            <a:pPr marL="274320" lvl="1" indent="0">
              <a:buNone/>
            </a:pPr>
            <a:r>
              <a:rPr lang="en-US" sz="1600" dirty="0"/>
              <a:t> Number = 11 Factorial = 39916800</a:t>
            </a:r>
          </a:p>
          <a:p>
            <a:pPr marL="274320" lvl="1" indent="0">
              <a:buNone/>
            </a:pPr>
            <a:r>
              <a:rPr lang="en-US" sz="1600" dirty="0"/>
              <a:t> Number = 12 Factorial = 479001600</a:t>
            </a:r>
          </a:p>
          <a:p>
            <a:pPr marL="274320" lvl="1" indent="0">
              <a:buNone/>
            </a:pPr>
            <a:r>
              <a:rPr lang="en-US" sz="1600" dirty="0"/>
              <a:t> Number = 13 Factorial = 6227020800</a:t>
            </a:r>
          </a:p>
          <a:p>
            <a:pPr marL="274320" lvl="1" indent="0">
              <a:buNone/>
            </a:pPr>
            <a:r>
              <a:rPr lang="en-US" sz="1600" dirty="0"/>
              <a:t> Number = 14 Factorial = 87178291200</a:t>
            </a:r>
          </a:p>
          <a:p>
            <a:pPr marL="274320" lvl="1" indent="0">
              <a:buNone/>
            </a:pPr>
            <a:r>
              <a:rPr lang="en-US" sz="1600" dirty="0"/>
              <a:t> Number = 15 Factorial = 1307674368000</a:t>
            </a:r>
            <a:endParaRPr lang="en-US" sz="1600" b="0"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71</a:t>
            </a:fld>
            <a:endParaRPr lang="en-US" dirty="0"/>
          </a:p>
        </p:txBody>
      </p:sp>
      <p:cxnSp>
        <p:nvCxnSpPr>
          <p:cNvPr id="6" name="Straight Arrow Connector 5"/>
          <p:cNvCxnSpPr>
            <a:stCxn id="7" idx="1"/>
            <a:endCxn id="13" idx="3"/>
          </p:cNvCxnSpPr>
          <p:nvPr/>
        </p:nvCxnSpPr>
        <p:spPr>
          <a:xfrm flipH="1">
            <a:off x="4766981" y="5763162"/>
            <a:ext cx="980438" cy="0"/>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747419" y="5162997"/>
            <a:ext cx="2394208" cy="1200329"/>
          </a:xfrm>
          <a:prstGeom prst="rect">
            <a:avLst/>
          </a:prstGeom>
          <a:noFill/>
        </p:spPr>
        <p:txBody>
          <a:bodyPr wrap="square" rtlCol="0">
            <a:spAutoFit/>
          </a:bodyPr>
          <a:lstStyle/>
          <a:p>
            <a:r>
              <a:rPr lang="en-US" dirty="0" smtClean="0"/>
              <a:t>By using a long variable Factorial the values of 13! 14! and 15! are now correct</a:t>
            </a:r>
            <a:endParaRPr lang="en-US" dirty="0"/>
          </a:p>
        </p:txBody>
      </p:sp>
      <p:sp>
        <p:nvSpPr>
          <p:cNvPr id="13" name="Rectangle 12"/>
          <p:cNvSpPr/>
          <p:nvPr/>
        </p:nvSpPr>
        <p:spPr>
          <a:xfrm>
            <a:off x="3055284" y="5291312"/>
            <a:ext cx="1711697" cy="943699"/>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9831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 example</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Consider the problem of checking if a number is prime</a:t>
            </a:r>
          </a:p>
          <a:p>
            <a:pPr marL="800100" lvl="1" indent="-342900"/>
            <a:r>
              <a:rPr lang="en-US" dirty="0" smtClean="0"/>
              <a:t>We need to see if it has any factors besides 1 and itself</a:t>
            </a:r>
          </a:p>
          <a:p>
            <a:pPr marL="800100" lvl="1" indent="-342900"/>
            <a:r>
              <a:rPr lang="en-US" dirty="0"/>
              <a:t>Loop over all possible </a:t>
            </a:r>
            <a:r>
              <a:rPr lang="en-US" dirty="0" smtClean="0"/>
              <a:t>factors for number</a:t>
            </a:r>
            <a:endParaRPr lang="en-US" dirty="0"/>
          </a:p>
          <a:p>
            <a:pPr marL="800100" lvl="1" indent="-342900"/>
            <a:r>
              <a:rPr lang="en-US" dirty="0" smtClean="0"/>
              <a:t>The number is prime if no factor is found</a:t>
            </a:r>
          </a:p>
          <a:p>
            <a:pPr lvl="1" indent="0">
              <a:buNone/>
            </a:pPr>
            <a:endParaRPr lang="en-US" dirty="0" smtClean="0"/>
          </a:p>
          <a:p>
            <a:pPr marL="342900" indent="-342900">
              <a:buFont typeface="Wingdings" charset="2"/>
              <a:buChar char="§"/>
            </a:pPr>
            <a:r>
              <a:rPr lang="en-US" dirty="0" smtClean="0"/>
              <a:t>How can we find </a:t>
            </a:r>
            <a:r>
              <a:rPr lang="en-US" u="sng" dirty="0" smtClean="0"/>
              <a:t>all</a:t>
            </a:r>
            <a:r>
              <a:rPr lang="en-US" dirty="0" smtClean="0"/>
              <a:t> prime numbers less than 1000?</a:t>
            </a:r>
          </a:p>
          <a:p>
            <a:pPr marL="800100" lvl="1" indent="-342900"/>
            <a:r>
              <a:rPr lang="en-US" dirty="0" smtClean="0"/>
              <a:t>Loop over all numbers from 1..1000</a:t>
            </a:r>
          </a:p>
          <a:p>
            <a:pPr marL="1485900" lvl="2" indent="-342900"/>
            <a:r>
              <a:rPr lang="en-US" dirty="0" smtClean="0"/>
              <a:t>Loop over all possible factors for number</a:t>
            </a:r>
          </a:p>
          <a:p>
            <a:pPr marL="1485900" lvl="2" indent="-342900"/>
            <a:r>
              <a:rPr lang="en-US" dirty="0" smtClean="0"/>
              <a:t>The number is prime if no factors is found</a:t>
            </a:r>
          </a:p>
          <a:p>
            <a:pPr lvl="1" indent="0">
              <a:buNone/>
            </a:pPr>
            <a:endParaRPr lang="en-US" dirty="0" smtClean="0"/>
          </a:p>
          <a:p>
            <a:pPr marL="342900" indent="-342900">
              <a:buFont typeface="Wingdings" charset="2"/>
              <a:buChar char="§"/>
            </a:pPr>
            <a:r>
              <a:rPr lang="en-US" dirty="0" smtClean="0"/>
              <a:t>Nested loops will be needed to solve this problem</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72</a:t>
            </a:fld>
            <a:endParaRPr lang="en-US" dirty="0"/>
          </a:p>
        </p:txBody>
      </p:sp>
    </p:spTree>
    <p:extLst>
      <p:ext uri="{BB962C8B-B14F-4D97-AF65-F5344CB8AC3E}">
        <p14:creationId xmlns:p14="http://schemas.microsoft.com/office/powerpoint/2010/main" val="231518943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 example</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Top down approach</a:t>
            </a:r>
          </a:p>
          <a:p>
            <a:pPr marL="800100" lvl="1" indent="-342900"/>
            <a:r>
              <a:rPr lang="en-US" dirty="0" smtClean="0"/>
              <a:t>Start by writing outer loop that goes from 1..1000</a:t>
            </a:r>
          </a:p>
          <a:p>
            <a:pPr marL="800100" lvl="1" indent="-342900"/>
            <a:r>
              <a:rPr lang="en-US" dirty="0" smtClean="0"/>
              <a:t>Debug program</a:t>
            </a:r>
          </a:p>
          <a:p>
            <a:pPr marL="800100" lvl="1" indent="-342900"/>
            <a:r>
              <a:rPr lang="en-US" dirty="0" smtClean="0"/>
              <a:t>Then fill in the inner loop to check for prime numbers</a:t>
            </a:r>
          </a:p>
          <a:p>
            <a:pPr marL="800100" lvl="1" indent="-342900"/>
            <a:r>
              <a:rPr lang="en-US" dirty="0" smtClean="0"/>
              <a:t>Debug program</a:t>
            </a:r>
          </a:p>
          <a:p>
            <a:pPr marL="800100" lvl="1" indent="-342900"/>
            <a:endParaRPr lang="en-US" dirty="0"/>
          </a:p>
          <a:p>
            <a:pPr marL="342900" indent="-342900">
              <a:buFont typeface="Wingdings" charset="2"/>
              <a:buChar char="§"/>
            </a:pPr>
            <a:r>
              <a:rPr lang="en-US" dirty="0" smtClean="0"/>
              <a:t>Bottom up approach</a:t>
            </a:r>
          </a:p>
          <a:p>
            <a:pPr marL="800100" lvl="1" indent="-342900"/>
            <a:r>
              <a:rPr lang="en-US" dirty="0" smtClean="0"/>
              <a:t>Start with inner loop to check for prime numbers</a:t>
            </a:r>
          </a:p>
          <a:p>
            <a:pPr marL="800100" lvl="1" indent="-342900"/>
            <a:r>
              <a:rPr lang="en-US" dirty="0" smtClean="0"/>
              <a:t>Debug program</a:t>
            </a:r>
          </a:p>
          <a:p>
            <a:pPr marL="800100" lvl="1" indent="-342900"/>
            <a:r>
              <a:rPr lang="en-US" dirty="0" smtClean="0"/>
              <a:t>Write the outer loop that goes from 1..1000</a:t>
            </a:r>
          </a:p>
          <a:p>
            <a:pPr marL="800100" lvl="1" indent="-342900"/>
            <a:r>
              <a:rPr lang="en-US" dirty="0" smtClean="0"/>
              <a:t>Debug program</a:t>
            </a:r>
          </a:p>
          <a:p>
            <a:pPr marL="800100" lvl="1" indent="-342900"/>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73</a:t>
            </a:fld>
            <a:endParaRPr lang="en-US" dirty="0"/>
          </a:p>
        </p:txBody>
      </p:sp>
    </p:spTree>
    <p:extLst>
      <p:ext uri="{BB962C8B-B14F-4D97-AF65-F5344CB8AC3E}">
        <p14:creationId xmlns:p14="http://schemas.microsoft.com/office/powerpoint/2010/main" val="338510498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 example</a:t>
            </a:r>
            <a:endParaRPr lang="en-US" dirty="0"/>
          </a:p>
        </p:txBody>
      </p:sp>
      <p:sp>
        <p:nvSpPr>
          <p:cNvPr id="3" name="Content Placeholder 2"/>
          <p:cNvSpPr>
            <a:spLocks noGrp="1"/>
          </p:cNvSpPr>
          <p:nvPr>
            <p:ph idx="1"/>
          </p:nvPr>
        </p:nvSpPr>
        <p:spPr/>
        <p:txBody>
          <a:bodyPr>
            <a:normAutofit fontScale="85000" lnSpcReduction="20000"/>
          </a:bodyPr>
          <a:lstStyle/>
          <a:p>
            <a:r>
              <a:rPr lang="en-US" b="0" dirty="0"/>
              <a:t>#include &lt;cmath&gt;</a:t>
            </a:r>
          </a:p>
          <a:p>
            <a:r>
              <a:rPr lang="en-US" b="0" dirty="0"/>
              <a:t>#include &lt;iostream&gt;</a:t>
            </a:r>
          </a:p>
          <a:p>
            <a:r>
              <a:rPr lang="en-US" b="0" dirty="0"/>
              <a:t>using namespace std</a:t>
            </a:r>
            <a:r>
              <a:rPr lang="en-US" b="0" dirty="0" smtClean="0"/>
              <a:t>;</a:t>
            </a:r>
            <a:endParaRPr lang="en-US" b="0" dirty="0"/>
          </a:p>
          <a:p>
            <a:r>
              <a:rPr lang="en-US" b="0" dirty="0"/>
              <a:t>int main()</a:t>
            </a:r>
          </a:p>
          <a:p>
            <a:r>
              <a:rPr lang="en-US" b="0" dirty="0" smtClean="0"/>
              <a:t>{</a:t>
            </a:r>
          </a:p>
          <a:p>
            <a:r>
              <a:rPr lang="en-US" b="0" dirty="0"/>
              <a:t> </a:t>
            </a:r>
            <a:r>
              <a:rPr lang="en-US" b="0" dirty="0" smtClean="0"/>
              <a:t>  // Loop over range of values</a:t>
            </a:r>
            <a:endParaRPr lang="en-US" b="0" dirty="0"/>
          </a:p>
          <a:p>
            <a:r>
              <a:rPr lang="en-US" b="0" dirty="0" smtClean="0"/>
              <a:t>   for (int </a:t>
            </a:r>
            <a:r>
              <a:rPr lang="en-US" b="0" dirty="0"/>
              <a:t>Number = </a:t>
            </a:r>
            <a:r>
              <a:rPr lang="en-US" b="0" dirty="0" smtClean="0"/>
              <a:t>2; Number &lt; 1000; Number++)</a:t>
            </a:r>
          </a:p>
          <a:p>
            <a:r>
              <a:rPr lang="en-US" b="0" dirty="0"/>
              <a:t> </a:t>
            </a:r>
            <a:r>
              <a:rPr lang="en-US" b="0" dirty="0" smtClean="0"/>
              <a:t>  {</a:t>
            </a:r>
            <a:endParaRPr lang="en-US" b="0" dirty="0"/>
          </a:p>
          <a:p>
            <a:r>
              <a:rPr lang="en-US" b="0" dirty="0"/>
              <a:t>   </a:t>
            </a:r>
            <a:r>
              <a:rPr lang="en-US" b="0" dirty="0" smtClean="0"/>
              <a:t>   bool </a:t>
            </a:r>
            <a:r>
              <a:rPr lang="en-US" b="0" dirty="0"/>
              <a:t>Prime = true</a:t>
            </a:r>
            <a:r>
              <a:rPr lang="en-US" b="0" dirty="0" smtClean="0"/>
              <a:t>;</a:t>
            </a:r>
          </a:p>
          <a:p>
            <a:r>
              <a:rPr lang="en-US" b="0" dirty="0"/>
              <a:t> </a:t>
            </a:r>
            <a:r>
              <a:rPr lang="en-US" b="0" dirty="0" smtClean="0"/>
              <a:t>    </a:t>
            </a:r>
            <a:r>
              <a:rPr lang="en-US" dirty="0" smtClean="0"/>
              <a:t> // Add prime checking code here later</a:t>
            </a:r>
          </a:p>
          <a:p>
            <a:r>
              <a:rPr lang="en-US" b="0" dirty="0"/>
              <a:t> </a:t>
            </a:r>
            <a:r>
              <a:rPr lang="en-US" b="0" dirty="0" smtClean="0"/>
              <a:t>     if (Prime) cout &lt;&lt; Number </a:t>
            </a:r>
            <a:r>
              <a:rPr lang="en-US" b="0" dirty="0"/>
              <a:t>&lt;&lt; " ";</a:t>
            </a:r>
          </a:p>
          <a:p>
            <a:r>
              <a:rPr lang="en-US" b="0" dirty="0" smtClean="0"/>
              <a:t>   }</a:t>
            </a:r>
          </a:p>
          <a:p>
            <a:r>
              <a:rPr lang="en-US" b="0"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74</a:t>
            </a:fld>
            <a:endParaRPr lang="en-US" dirty="0"/>
          </a:p>
        </p:txBody>
      </p:sp>
      <p:sp>
        <p:nvSpPr>
          <p:cNvPr id="6" name="TextBox 5"/>
          <p:cNvSpPr txBox="1"/>
          <p:nvPr/>
        </p:nvSpPr>
        <p:spPr>
          <a:xfrm>
            <a:off x="5700103" y="1840169"/>
            <a:ext cx="2715843" cy="1200329"/>
          </a:xfrm>
          <a:prstGeom prst="rect">
            <a:avLst/>
          </a:prstGeom>
          <a:noFill/>
        </p:spPr>
        <p:txBody>
          <a:bodyPr wrap="square" rtlCol="0">
            <a:spAutoFit/>
          </a:bodyPr>
          <a:lstStyle/>
          <a:p>
            <a:r>
              <a:rPr lang="en-US" dirty="0" smtClean="0"/>
              <a:t>First, we write the </a:t>
            </a:r>
            <a:r>
              <a:rPr lang="en-US" dirty="0" smtClean="0">
                <a:solidFill>
                  <a:srgbClr val="D1282E"/>
                </a:solidFill>
              </a:rPr>
              <a:t>outer</a:t>
            </a:r>
            <a:r>
              <a:rPr lang="en-US" dirty="0" smtClean="0"/>
              <a:t> loop that goes over a range of values we want to check for primes</a:t>
            </a:r>
            <a:endParaRPr lang="en-US" dirty="0"/>
          </a:p>
        </p:txBody>
      </p:sp>
      <p:cxnSp>
        <p:nvCxnSpPr>
          <p:cNvPr id="8" name="Straight Arrow Connector 7"/>
          <p:cNvCxnSpPr>
            <a:stCxn id="6" idx="1"/>
          </p:cNvCxnSpPr>
          <p:nvPr/>
        </p:nvCxnSpPr>
        <p:spPr>
          <a:xfrm flipH="1">
            <a:off x="4492625" y="2440334"/>
            <a:ext cx="1207478" cy="956915"/>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663789" y="3397249"/>
            <a:ext cx="4781336" cy="777875"/>
          </a:xfrm>
          <a:prstGeom prst="rect">
            <a:avLst/>
          </a:prstGeom>
          <a:noFill/>
          <a:ln>
            <a:solidFill>
              <a:srgbClr val="D1282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6318309"/>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 example</a:t>
            </a:r>
            <a:endParaRPr lang="en-US" dirty="0"/>
          </a:p>
        </p:txBody>
      </p:sp>
      <p:sp>
        <p:nvSpPr>
          <p:cNvPr id="3" name="Content Placeholder 2"/>
          <p:cNvSpPr>
            <a:spLocks noGrp="1"/>
          </p:cNvSpPr>
          <p:nvPr>
            <p:ph idx="1"/>
          </p:nvPr>
        </p:nvSpPr>
        <p:spPr/>
        <p:txBody>
          <a:bodyPr>
            <a:noAutofit/>
          </a:bodyPr>
          <a:lstStyle/>
          <a:p>
            <a:r>
              <a:rPr lang="en-US" dirty="0" smtClean="0"/>
              <a:t>Initial program output:</a:t>
            </a:r>
          </a:p>
          <a:p>
            <a:r>
              <a:rPr lang="da-DK" b="0"/>
              <a:t>2 3 4 5 6 7 8 9 10 11 12 13 14 15 16 17 18 19 20 21 22 23 24 25 26 27 28 29 30 31 32 33 34 35 36 37 38 39 40 41 42 43 44 45 46 47 48 49 50 51 52 53 54 55 56 57 58 59 60 61 62 63 64 65 66 67 68 69 70 71 72 73 74 75 76 77 78 79 80 81 82 83 84 85 86 87 88 89 90 91 92 93 94 95 96 97 98 99 100 </a:t>
            </a:r>
            <a:r>
              <a:rPr lang="en-US" b="0"/>
              <a:t>101 102 103 104 105 106 107 108 109 110 111 112 113 114 115 116 117 118 119 120 121 122 123 124 125 126 127 128 129 130 131 132 133 134 135 136 137 138 139 140 141 142 143 144 145 146 147 148 149 150 151 152 153 154 155 156 157 158 159 160 161 162 163 164 165 166 167 168 169 170 171 172 173 174 175 176 177 178 179 180 181 182 183 184 185 186 187 188 189 190 191 192 193 194 195 196 197 198 199 200 … 990 991 992 993 994 995 996 997 998 999</a:t>
            </a:r>
            <a:endParaRPr lang="en-US" b="0"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75</a:t>
            </a:fld>
            <a:endParaRPr lang="en-US" dirty="0"/>
          </a:p>
        </p:txBody>
      </p:sp>
    </p:spTree>
    <p:extLst>
      <p:ext uri="{BB962C8B-B14F-4D97-AF65-F5344CB8AC3E}">
        <p14:creationId xmlns:p14="http://schemas.microsoft.com/office/powerpoint/2010/main" val="180696053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 example</a:t>
            </a:r>
            <a:endParaRPr lang="en-US" dirty="0"/>
          </a:p>
        </p:txBody>
      </p:sp>
      <p:sp>
        <p:nvSpPr>
          <p:cNvPr id="3" name="Content Placeholder 2"/>
          <p:cNvSpPr>
            <a:spLocks noGrp="1"/>
          </p:cNvSpPr>
          <p:nvPr>
            <p:ph idx="1"/>
          </p:nvPr>
        </p:nvSpPr>
        <p:spPr/>
        <p:txBody>
          <a:bodyPr>
            <a:normAutofit fontScale="70000" lnSpcReduction="20000"/>
          </a:bodyPr>
          <a:lstStyle/>
          <a:p>
            <a:r>
              <a:rPr lang="en-US" b="0" dirty="0"/>
              <a:t>#include &lt;cmath&gt;</a:t>
            </a:r>
          </a:p>
          <a:p>
            <a:r>
              <a:rPr lang="en-US" b="0" dirty="0"/>
              <a:t>#include &lt;iostream&gt;</a:t>
            </a:r>
          </a:p>
          <a:p>
            <a:r>
              <a:rPr lang="en-US" b="0" dirty="0"/>
              <a:t>using namespace std</a:t>
            </a:r>
            <a:r>
              <a:rPr lang="en-US" b="0" dirty="0" smtClean="0"/>
              <a:t>;</a:t>
            </a:r>
            <a:endParaRPr lang="en-US" b="0" dirty="0"/>
          </a:p>
          <a:p>
            <a:r>
              <a:rPr lang="en-US" b="0" dirty="0"/>
              <a:t>int main()</a:t>
            </a:r>
          </a:p>
          <a:p>
            <a:r>
              <a:rPr lang="en-US" b="0" dirty="0" smtClean="0"/>
              <a:t>{</a:t>
            </a:r>
          </a:p>
          <a:p>
            <a:r>
              <a:rPr lang="en-US" b="0" dirty="0"/>
              <a:t> </a:t>
            </a:r>
            <a:r>
              <a:rPr lang="en-US" b="0" dirty="0" smtClean="0"/>
              <a:t>  // Loop over range of values</a:t>
            </a:r>
            <a:endParaRPr lang="en-US" b="0" dirty="0"/>
          </a:p>
          <a:p>
            <a:r>
              <a:rPr lang="en-US" b="0" dirty="0" smtClean="0"/>
              <a:t>   for (int </a:t>
            </a:r>
            <a:r>
              <a:rPr lang="en-US" b="0" dirty="0"/>
              <a:t>Number = </a:t>
            </a:r>
            <a:r>
              <a:rPr lang="en-US" b="0" dirty="0" smtClean="0"/>
              <a:t>2; Number &lt; 1000; Number++)</a:t>
            </a:r>
          </a:p>
          <a:p>
            <a:r>
              <a:rPr lang="en-US" b="0" dirty="0"/>
              <a:t> </a:t>
            </a:r>
            <a:r>
              <a:rPr lang="en-US" b="0" dirty="0" smtClean="0"/>
              <a:t>  {</a:t>
            </a:r>
            <a:endParaRPr lang="en-US" b="0" dirty="0"/>
          </a:p>
          <a:p>
            <a:r>
              <a:rPr lang="en-US" b="0" dirty="0"/>
              <a:t>   </a:t>
            </a:r>
            <a:r>
              <a:rPr lang="en-US" b="0" dirty="0" smtClean="0"/>
              <a:t>   bool </a:t>
            </a:r>
            <a:r>
              <a:rPr lang="en-US" b="0" dirty="0"/>
              <a:t>Prime = true</a:t>
            </a:r>
            <a:r>
              <a:rPr lang="en-US" b="0" dirty="0" smtClean="0"/>
              <a:t>;</a:t>
            </a:r>
          </a:p>
          <a:p>
            <a:r>
              <a:rPr lang="en-US" b="0" dirty="0"/>
              <a:t> </a:t>
            </a:r>
            <a:r>
              <a:rPr lang="en-US" b="0" dirty="0" smtClean="0"/>
              <a:t>   </a:t>
            </a:r>
            <a:r>
              <a:rPr lang="en-US" dirty="0" smtClean="0"/>
              <a:t>  </a:t>
            </a:r>
            <a:r>
              <a:rPr lang="en-US" dirty="0"/>
              <a:t>for (int Factor = 2; Factor &lt;= sqrt(Number); Factor++)</a:t>
            </a:r>
          </a:p>
          <a:p>
            <a:r>
              <a:rPr lang="en-US" dirty="0"/>
              <a:t>      </a:t>
            </a:r>
            <a:r>
              <a:rPr lang="en-US" dirty="0" smtClean="0"/>
              <a:t>   if </a:t>
            </a:r>
            <a:r>
              <a:rPr lang="en-US" dirty="0"/>
              <a:t>((Number &gt; Factor) &amp;&amp; (Number % Factor == 0))</a:t>
            </a:r>
          </a:p>
          <a:p>
            <a:r>
              <a:rPr lang="en-US" dirty="0"/>
              <a:t>         </a:t>
            </a:r>
            <a:r>
              <a:rPr lang="en-US" dirty="0" smtClean="0"/>
              <a:t>   Prime </a:t>
            </a:r>
            <a:r>
              <a:rPr lang="en-US" dirty="0"/>
              <a:t>= false;</a:t>
            </a:r>
          </a:p>
          <a:p>
            <a:r>
              <a:rPr lang="en-US" b="0" dirty="0" smtClean="0"/>
              <a:t>      if (Prime) cout &lt;&lt; Number &lt;</a:t>
            </a:r>
            <a:r>
              <a:rPr lang="en-US" b="0" dirty="0"/>
              <a:t>&lt; </a:t>
            </a:r>
            <a:r>
              <a:rPr lang="en-US" b="0" dirty="0" smtClean="0"/>
              <a:t>" ";</a:t>
            </a:r>
          </a:p>
          <a:p>
            <a:r>
              <a:rPr lang="en-US" b="0" dirty="0"/>
              <a:t> </a:t>
            </a:r>
            <a:r>
              <a:rPr lang="en-US" b="0" dirty="0" smtClean="0"/>
              <a:t>  }</a:t>
            </a:r>
          </a:p>
          <a:p>
            <a:r>
              <a:rPr lang="en-US" b="0" dirty="0"/>
              <a:t>}</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76</a:t>
            </a:fld>
            <a:endParaRPr lang="en-US" dirty="0"/>
          </a:p>
        </p:txBody>
      </p:sp>
      <p:sp>
        <p:nvSpPr>
          <p:cNvPr id="6" name="TextBox 5"/>
          <p:cNvSpPr txBox="1"/>
          <p:nvPr/>
        </p:nvSpPr>
        <p:spPr>
          <a:xfrm>
            <a:off x="6132898" y="2823586"/>
            <a:ext cx="2306176" cy="2031325"/>
          </a:xfrm>
          <a:prstGeom prst="rect">
            <a:avLst/>
          </a:prstGeom>
          <a:noFill/>
        </p:spPr>
        <p:txBody>
          <a:bodyPr wrap="square" rtlCol="0">
            <a:spAutoFit/>
          </a:bodyPr>
          <a:lstStyle/>
          <a:p>
            <a:r>
              <a:rPr lang="en-US" dirty="0" smtClean="0"/>
              <a:t>Then we add the </a:t>
            </a:r>
            <a:r>
              <a:rPr lang="en-US" dirty="0" smtClean="0">
                <a:solidFill>
                  <a:schemeClr val="tx2"/>
                </a:solidFill>
              </a:rPr>
              <a:t>inner </a:t>
            </a:r>
            <a:r>
              <a:rPr lang="en-US" dirty="0" smtClean="0"/>
              <a:t>loop to check all possible factors up to square root of number and set Prime to false if a factor is found</a:t>
            </a:r>
            <a:endParaRPr lang="en-US" dirty="0"/>
          </a:p>
        </p:txBody>
      </p:sp>
      <p:cxnSp>
        <p:nvCxnSpPr>
          <p:cNvPr id="8" name="Straight Arrow Connector 7"/>
          <p:cNvCxnSpPr>
            <a:stCxn id="6" idx="1"/>
          </p:cNvCxnSpPr>
          <p:nvPr/>
        </p:nvCxnSpPr>
        <p:spPr>
          <a:xfrm flipH="1">
            <a:off x="5461000" y="3839249"/>
            <a:ext cx="671898" cy="51287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790789" y="4352123"/>
            <a:ext cx="4670211" cy="838655"/>
          </a:xfrm>
          <a:prstGeom prst="rect">
            <a:avLst/>
          </a:prstGeom>
          <a:noFill/>
          <a:ln>
            <a:solidFill>
              <a:srgbClr val="D1282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2334782"/>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 example</a:t>
            </a:r>
            <a:endParaRPr lang="en-US" dirty="0"/>
          </a:p>
        </p:txBody>
      </p:sp>
      <p:sp>
        <p:nvSpPr>
          <p:cNvPr id="3" name="Content Placeholder 2"/>
          <p:cNvSpPr>
            <a:spLocks noGrp="1"/>
          </p:cNvSpPr>
          <p:nvPr>
            <p:ph idx="1"/>
          </p:nvPr>
        </p:nvSpPr>
        <p:spPr/>
        <p:txBody>
          <a:bodyPr/>
          <a:lstStyle/>
          <a:p>
            <a:r>
              <a:rPr lang="en-US" dirty="0" smtClean="0"/>
              <a:t>Final program output:</a:t>
            </a:r>
          </a:p>
          <a:p>
            <a:r>
              <a:rPr lang="da-DK" b="0" dirty="0" smtClean="0"/>
              <a:t>2 </a:t>
            </a:r>
            <a:r>
              <a:rPr lang="da-DK" b="0" dirty="0"/>
              <a:t>3 5 7 11 13 17 19 23 29 31 37 41 43 47 53 59 61 67 71 73 79 83 89 97 101 103 107 109 113 127 131 137 139 149 151 157 163 167 173 179 181 191 193 197 199 211 223 227 229 233 239 241 251 257 263 269 271 277 281 283 293 307 311 313 317 331 337 347 349 353 359 367 373 379 383 389 397 401 409 419 421 431 433 439 443 449 457 461 463 467 479 487 491 499 503 509 521 523 541 547 557 563 569 571 577 587 593 599 601 607 613 617 619 631 641 643 647 653 659 661 673 677 683 691 701 709 719 727 733 739 743 751 757 761 769 773 787 797 809 811 821 823 827 829 839 853 857 859 863 877 881 883 887 907 911 919 929 937 941 947 953 967 971 977 983 991 997</a:t>
            </a:r>
            <a:endParaRPr lang="en-US" b="0"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77</a:t>
            </a:fld>
            <a:endParaRPr lang="en-US" dirty="0"/>
          </a:p>
        </p:txBody>
      </p:sp>
    </p:spTree>
    <p:extLst>
      <p:ext uri="{BB962C8B-B14F-4D97-AF65-F5344CB8AC3E}">
        <p14:creationId xmlns:p14="http://schemas.microsoft.com/office/powerpoint/2010/main" val="3881604848"/>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tips</a:t>
            </a:r>
            <a:endParaRPr lang="en-US" dirty="0"/>
          </a:p>
        </p:txBody>
      </p:sp>
      <p:sp>
        <p:nvSpPr>
          <p:cNvPr id="3" name="Content Placeholder 2"/>
          <p:cNvSpPr>
            <a:spLocks noGrp="1"/>
          </p:cNvSpPr>
          <p:nvPr>
            <p:ph idx="1"/>
          </p:nvPr>
        </p:nvSpPr>
        <p:spPr/>
        <p:txBody>
          <a:bodyPr>
            <a:normAutofit/>
          </a:bodyPr>
          <a:lstStyle/>
          <a:p>
            <a:pPr marL="342900" lvl="0" indent="-342900">
              <a:buFont typeface="Wingdings" charset="2"/>
              <a:buChar char="§"/>
            </a:pPr>
            <a:r>
              <a:rPr lang="en-US" dirty="0"/>
              <a:t>Print debugging messages inside each loop </a:t>
            </a:r>
            <a:endParaRPr lang="en-US" dirty="0" smtClean="0"/>
          </a:p>
          <a:p>
            <a:pPr marL="800100" lvl="1" indent="-342900"/>
            <a:r>
              <a:rPr lang="en-US" dirty="0"/>
              <a:t>S</a:t>
            </a:r>
            <a:r>
              <a:rPr lang="en-US" dirty="0" smtClean="0"/>
              <a:t>o </a:t>
            </a:r>
            <a:r>
              <a:rPr lang="en-US" dirty="0"/>
              <a:t>you know how many iterations have been executed </a:t>
            </a:r>
            <a:endParaRPr lang="en-US" dirty="0" smtClean="0"/>
          </a:p>
          <a:p>
            <a:pPr marL="800100" lvl="1" indent="-342900"/>
            <a:r>
              <a:rPr lang="en-US" dirty="0" smtClean="0"/>
              <a:t>So you know what values your variables contain</a:t>
            </a:r>
          </a:p>
          <a:p>
            <a:pPr marL="342900" indent="-342900">
              <a:buFont typeface="Wingdings" charset="2"/>
              <a:buChar char="§"/>
            </a:pPr>
            <a:r>
              <a:rPr lang="en-US" dirty="0"/>
              <a:t>Make sure the loop executes correct number of times </a:t>
            </a:r>
            <a:endParaRPr lang="en-US" dirty="0" smtClean="0"/>
          </a:p>
          <a:p>
            <a:pPr marL="800100" lvl="1" indent="-342900"/>
            <a:r>
              <a:rPr lang="en-US" dirty="0"/>
              <a:t>O</a:t>
            </a:r>
            <a:r>
              <a:rPr lang="en-US" dirty="0" smtClean="0"/>
              <a:t>ff </a:t>
            </a:r>
            <a:r>
              <a:rPr lang="en-US" dirty="0"/>
              <a:t>by one errors are the most </a:t>
            </a:r>
            <a:r>
              <a:rPr lang="en-US" dirty="0" smtClean="0"/>
              <a:t>common</a:t>
            </a:r>
            <a:endParaRPr lang="en-US" dirty="0"/>
          </a:p>
          <a:p>
            <a:pPr marL="342900" lvl="0" indent="-342900">
              <a:buFont typeface="Wingdings" charset="2"/>
              <a:buChar char="§"/>
            </a:pPr>
            <a:r>
              <a:rPr lang="en-US" dirty="0"/>
              <a:t>Anticipate loops </a:t>
            </a:r>
            <a:r>
              <a:rPr lang="en-US" dirty="0" smtClean="0"/>
              <a:t>that may </a:t>
            </a:r>
            <a:r>
              <a:rPr lang="en-US" dirty="0"/>
              <a:t>execute zero times </a:t>
            </a:r>
            <a:endParaRPr lang="en-US" dirty="0" smtClean="0"/>
          </a:p>
          <a:p>
            <a:pPr marL="800100" lvl="1" indent="-342900"/>
            <a:r>
              <a:rPr lang="en-US" dirty="0"/>
              <a:t>M</a:t>
            </a:r>
            <a:r>
              <a:rPr lang="en-US" dirty="0" smtClean="0"/>
              <a:t>ake </a:t>
            </a:r>
            <a:r>
              <a:rPr lang="en-US" dirty="0"/>
              <a:t>sure that subsequent code </a:t>
            </a:r>
            <a:r>
              <a:rPr lang="en-US" dirty="0" smtClean="0"/>
              <a:t>operates properly</a:t>
            </a:r>
            <a:endParaRPr lang="en-US" dirty="0"/>
          </a:p>
          <a:p>
            <a:pPr marL="342900" lvl="0" indent="-342900">
              <a:buFont typeface="Wingdings" charset="2"/>
              <a:buChar char="§"/>
            </a:pPr>
            <a:r>
              <a:rPr lang="en-US" dirty="0"/>
              <a:t>Anticipate and avoid infinite loops </a:t>
            </a:r>
            <a:endParaRPr lang="en-US" dirty="0" smtClean="0"/>
          </a:p>
          <a:p>
            <a:pPr marL="800100" lvl="1" indent="-342900"/>
            <a:r>
              <a:rPr lang="en-US" dirty="0" smtClean="0"/>
              <a:t>Make sure </a:t>
            </a:r>
            <a:r>
              <a:rPr lang="en-US" dirty="0"/>
              <a:t>you get </a:t>
            </a:r>
            <a:r>
              <a:rPr lang="en-US" dirty="0" smtClean="0"/>
              <a:t>closer </a:t>
            </a:r>
            <a:r>
              <a:rPr lang="en-US" dirty="0"/>
              <a:t>to the terminating </a:t>
            </a:r>
            <a:r>
              <a:rPr lang="en-US" dirty="0" smtClean="0"/>
              <a:t>condition of the loop on </a:t>
            </a:r>
            <a:r>
              <a:rPr lang="en-US" dirty="0"/>
              <a:t>each loop iteration</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78</a:t>
            </a:fld>
            <a:endParaRPr lang="en-US" dirty="0"/>
          </a:p>
        </p:txBody>
      </p:sp>
    </p:spTree>
    <p:extLst>
      <p:ext uri="{BB962C8B-B14F-4D97-AF65-F5344CB8AC3E}">
        <p14:creationId xmlns:p14="http://schemas.microsoft.com/office/powerpoint/2010/main" val="212886264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engineering tips</a:t>
            </a:r>
          </a:p>
        </p:txBody>
      </p:sp>
      <p:sp>
        <p:nvSpPr>
          <p:cNvPr id="3" name="Content Placeholder 2"/>
          <p:cNvSpPr>
            <a:spLocks noGrp="1"/>
          </p:cNvSpPr>
          <p:nvPr>
            <p:ph idx="1"/>
          </p:nvPr>
        </p:nvSpPr>
        <p:spPr/>
        <p:txBody>
          <a:bodyPr>
            <a:normAutofit/>
          </a:bodyPr>
          <a:lstStyle/>
          <a:p>
            <a:pPr marL="342900" lvl="0" indent="-342900">
              <a:buFont typeface="Wingdings" charset="2"/>
              <a:buChar char="§"/>
            </a:pPr>
            <a:r>
              <a:rPr lang="en-US" dirty="0" smtClean="0"/>
              <a:t>Common programming mistakes</a:t>
            </a:r>
          </a:p>
          <a:p>
            <a:pPr marL="800100" lvl="1" indent="-342900">
              <a:buFont typeface="Arial"/>
              <a:buChar char="•"/>
            </a:pPr>
            <a:r>
              <a:rPr lang="en-US" dirty="0"/>
              <a:t>Never update for loop counter variable inside for loop</a:t>
            </a:r>
            <a:endParaRPr lang="en-US" sz="1200" dirty="0"/>
          </a:p>
          <a:p>
            <a:pPr marL="800100" lvl="1" indent="-342900">
              <a:buFont typeface="Arial"/>
              <a:buChar char="•"/>
            </a:pPr>
            <a:r>
              <a:rPr lang="en-US" dirty="0"/>
              <a:t>Never use </a:t>
            </a:r>
            <a:r>
              <a:rPr lang="en-US" dirty="0" smtClean="0"/>
              <a:t>the same </a:t>
            </a:r>
            <a:r>
              <a:rPr lang="en-US" dirty="0"/>
              <a:t>counter variable for nested loops </a:t>
            </a:r>
          </a:p>
          <a:p>
            <a:pPr marL="800100" lvl="1" indent="-342900"/>
            <a:r>
              <a:rPr lang="en-US" dirty="0" smtClean="0"/>
              <a:t>Missing </a:t>
            </a:r>
            <a:r>
              <a:rPr lang="en-US" dirty="0"/>
              <a:t>or unmatched ( ) brackets in logical expressions</a:t>
            </a:r>
          </a:p>
          <a:p>
            <a:pPr marL="800100" lvl="1" indent="-342900"/>
            <a:r>
              <a:rPr lang="en-US" dirty="0"/>
              <a:t>Missing or unmatched { } brackets in </a:t>
            </a:r>
            <a:r>
              <a:rPr lang="en-US" dirty="0" smtClean="0"/>
              <a:t>iterative statement</a:t>
            </a:r>
            <a:endParaRPr lang="en-US" dirty="0"/>
          </a:p>
          <a:p>
            <a:pPr marL="800100" lvl="1" indent="-342900"/>
            <a:r>
              <a:rPr lang="en-US" dirty="0" smtClean="0"/>
              <a:t>Never use &amp; </a:t>
            </a:r>
            <a:r>
              <a:rPr lang="en-US" dirty="0"/>
              <a:t>instead of &amp;&amp; in logical expressions</a:t>
            </a:r>
          </a:p>
          <a:p>
            <a:pPr marL="800100" lvl="1" indent="-342900"/>
            <a:r>
              <a:rPr lang="en-US" dirty="0"/>
              <a:t>Never use | instead of || in logical expressions</a:t>
            </a:r>
          </a:p>
          <a:p>
            <a:pPr marL="800100" lvl="1" indent="-342900"/>
            <a:r>
              <a:rPr lang="en-US" dirty="0"/>
              <a:t>Never use = instead of == in logical expressions</a:t>
            </a:r>
          </a:p>
          <a:p>
            <a:pPr marL="800100" lvl="1" indent="-342900"/>
            <a:r>
              <a:rPr lang="en-US" dirty="0"/>
              <a:t>Never use </a:t>
            </a:r>
            <a:r>
              <a:rPr lang="en-US" dirty="0" smtClean="0"/>
              <a:t>“;” </a:t>
            </a:r>
            <a:r>
              <a:rPr lang="en-US" dirty="0"/>
              <a:t>directly after </a:t>
            </a:r>
            <a:r>
              <a:rPr lang="en-US" dirty="0" smtClean="0"/>
              <a:t>the for() or while() line</a:t>
            </a:r>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79</a:t>
            </a:fld>
            <a:endParaRPr lang="en-US" dirty="0"/>
          </a:p>
        </p:txBody>
      </p:sp>
    </p:spTree>
    <p:extLst>
      <p:ext uri="{BB962C8B-B14F-4D97-AF65-F5344CB8AC3E}">
        <p14:creationId xmlns:p14="http://schemas.microsoft.com/office/powerpoint/2010/main" val="6937827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If the </a:t>
            </a:r>
            <a:r>
              <a:rPr lang="en-US" dirty="0"/>
              <a:t>logical expression is true, we take one path through the diagram (executing </a:t>
            </a:r>
            <a:r>
              <a:rPr lang="en-US" dirty="0" smtClean="0"/>
              <a:t>the block </a:t>
            </a:r>
            <a:r>
              <a:rPr lang="en-US" dirty="0"/>
              <a:t>of </a:t>
            </a:r>
            <a:r>
              <a:rPr lang="en-US" dirty="0" smtClean="0"/>
              <a:t>code one time)</a:t>
            </a:r>
            <a:endParaRPr lang="en-US" dirty="0"/>
          </a:p>
          <a:p>
            <a:pPr marL="342900" indent="-342900">
              <a:buFont typeface="Wingdings" charset="2"/>
              <a:buChar char="§"/>
            </a:pP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8</a:t>
            </a:fld>
            <a:endParaRPr lang="en-US" dirty="0"/>
          </a:p>
        </p:txBody>
      </p:sp>
      <p:grpSp>
        <p:nvGrpSpPr>
          <p:cNvPr id="28" name="Group 27"/>
          <p:cNvGrpSpPr/>
          <p:nvPr/>
        </p:nvGrpSpPr>
        <p:grpSpPr>
          <a:xfrm>
            <a:off x="2324461" y="2859535"/>
            <a:ext cx="3923939" cy="2850691"/>
            <a:chOff x="2324461" y="2859535"/>
            <a:chExt cx="3923939" cy="2850691"/>
          </a:xfrm>
        </p:grpSpPr>
        <p:sp>
          <p:nvSpPr>
            <p:cNvPr id="7" name="Diamond 6"/>
            <p:cNvSpPr/>
            <p:nvPr/>
          </p:nvSpPr>
          <p:spPr>
            <a:xfrm>
              <a:off x="2324461" y="3709711"/>
              <a:ext cx="1860993" cy="1331694"/>
            </a:xfrm>
            <a:prstGeom prst="diamond">
              <a:avLst/>
            </a:prstGeom>
            <a:solidFill>
              <a:schemeClr val="bg1">
                <a:lumMod val="85000"/>
              </a:schemeClr>
            </a:solidFill>
            <a:ln>
              <a:solidFill>
                <a:srgbClr val="D1282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Logical expression</a:t>
              </a:r>
              <a:endParaRPr lang="en-US" sz="1200" dirty="0">
                <a:solidFill>
                  <a:schemeClr val="tx1"/>
                </a:solidFill>
                <a:latin typeface="Arial"/>
                <a:cs typeface="Arial"/>
              </a:endParaRPr>
            </a:p>
          </p:txBody>
        </p:sp>
        <p:sp>
          <p:nvSpPr>
            <p:cNvPr id="8" name="Rectangle 7"/>
            <p:cNvSpPr/>
            <p:nvPr/>
          </p:nvSpPr>
          <p:spPr>
            <a:xfrm>
              <a:off x="4890141" y="3862929"/>
              <a:ext cx="1358259" cy="1014203"/>
            </a:xfrm>
            <a:prstGeom prst="rect">
              <a:avLst/>
            </a:prstGeom>
            <a:solidFill>
              <a:schemeClr val="bg1">
                <a:lumMod val="8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Block of code</a:t>
              </a:r>
              <a:endParaRPr lang="en-US" sz="1200" dirty="0">
                <a:solidFill>
                  <a:srgbClr val="000000"/>
                </a:solidFill>
              </a:endParaRPr>
            </a:p>
          </p:txBody>
        </p:sp>
        <p:cxnSp>
          <p:nvCxnSpPr>
            <p:cNvPr id="10" name="Straight Connector 9"/>
            <p:cNvCxnSpPr/>
            <p:nvPr/>
          </p:nvCxnSpPr>
          <p:spPr>
            <a:xfrm>
              <a:off x="5569271" y="3276921"/>
              <a:ext cx="0" cy="577226"/>
            </a:xfrm>
            <a:prstGeom prst="line">
              <a:avLst/>
            </a:prstGeom>
            <a:ln>
              <a:solidFill>
                <a:srgbClr val="D1282E"/>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a:off x="3254958" y="2859535"/>
              <a:ext cx="0" cy="85017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07834" y="4045030"/>
              <a:ext cx="926087" cy="276999"/>
            </a:xfrm>
            <a:prstGeom prst="rect">
              <a:avLst/>
            </a:prstGeom>
            <a:noFill/>
            <a:ln>
              <a:noFill/>
            </a:ln>
          </p:spPr>
          <p:txBody>
            <a:bodyPr wrap="square" rtlCol="0">
              <a:spAutoFit/>
            </a:bodyPr>
            <a:lstStyle/>
            <a:p>
              <a:pPr algn="ctr"/>
              <a:r>
                <a:rPr lang="en-US" sz="1200" dirty="0" smtClean="0">
                  <a:latin typeface="Arial"/>
                  <a:cs typeface="Arial"/>
                </a:rPr>
                <a:t>true</a:t>
              </a:r>
              <a:endParaRPr lang="en-US" sz="1200" dirty="0">
                <a:latin typeface="Arial"/>
                <a:cs typeface="Arial"/>
              </a:endParaRPr>
            </a:p>
          </p:txBody>
        </p:sp>
        <p:sp>
          <p:nvSpPr>
            <p:cNvPr id="15" name="TextBox 14"/>
            <p:cNvSpPr txBox="1"/>
            <p:nvPr/>
          </p:nvSpPr>
          <p:spPr>
            <a:xfrm>
              <a:off x="3006795" y="5230976"/>
              <a:ext cx="926087" cy="276999"/>
            </a:xfrm>
            <a:prstGeom prst="rect">
              <a:avLst/>
            </a:prstGeom>
            <a:solidFill>
              <a:srgbClr val="FFFFFF"/>
            </a:solidFill>
            <a:ln>
              <a:noFill/>
            </a:ln>
          </p:spPr>
          <p:txBody>
            <a:bodyPr wrap="square" rtlCol="0">
              <a:spAutoFit/>
            </a:bodyPr>
            <a:lstStyle/>
            <a:p>
              <a:pPr algn="ctr"/>
              <a:r>
                <a:rPr lang="en-US" sz="1200" dirty="0" smtClean="0">
                  <a:latin typeface="Arial"/>
                  <a:cs typeface="Arial"/>
                </a:rPr>
                <a:t>false</a:t>
              </a:r>
              <a:endParaRPr lang="en-US" sz="1200" dirty="0">
                <a:latin typeface="Arial"/>
                <a:cs typeface="Arial"/>
              </a:endParaRPr>
            </a:p>
          </p:txBody>
        </p:sp>
        <p:cxnSp>
          <p:nvCxnSpPr>
            <p:cNvPr id="16" name="Straight Arrow Connector 15"/>
            <p:cNvCxnSpPr>
              <a:stCxn id="7" idx="2"/>
            </p:cNvCxnSpPr>
            <p:nvPr/>
          </p:nvCxnSpPr>
          <p:spPr>
            <a:xfrm>
              <a:off x="3254958" y="5041405"/>
              <a:ext cx="0" cy="66882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1"/>
            </p:cNvCxnSpPr>
            <p:nvPr/>
          </p:nvCxnSpPr>
          <p:spPr>
            <a:xfrm flipV="1">
              <a:off x="4185454" y="4370031"/>
              <a:ext cx="704687" cy="552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254959" y="3276921"/>
              <a:ext cx="2314312" cy="1"/>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3170627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In this section we have studied the syntax and use of the C++ do while loop</a:t>
            </a:r>
          </a:p>
          <a:p>
            <a:pPr marL="342900" indent="-342900">
              <a:buFont typeface="Wingdings" charset="2"/>
              <a:buChar char="§"/>
            </a:pPr>
            <a:r>
              <a:rPr lang="en-US" dirty="0" smtClean="0"/>
              <a:t>We also showed several example nested loops to create more complex iterative programs</a:t>
            </a:r>
          </a:p>
          <a:p>
            <a:pPr marL="342900" indent="-342900">
              <a:buFont typeface="Wingdings" charset="2"/>
              <a:buChar char="§"/>
            </a:pPr>
            <a:r>
              <a:rPr lang="en-US" dirty="0"/>
              <a:t>Finally, have discussed several software engineering tips </a:t>
            </a:r>
            <a:r>
              <a:rPr lang="en-US" dirty="0" smtClean="0"/>
              <a:t>for creating and debugging iterative programs</a:t>
            </a: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80</a:t>
            </a:fld>
            <a:endParaRPr lang="en-US" dirty="0"/>
          </a:p>
        </p:txBody>
      </p:sp>
    </p:spTree>
    <p:extLst>
      <p:ext uri="{BB962C8B-B14F-4D97-AF65-F5344CB8AC3E}">
        <p14:creationId xmlns:p14="http://schemas.microsoft.com/office/powerpoint/2010/main" val="26078822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t>If the </a:t>
            </a:r>
            <a:r>
              <a:rPr lang="en-US" dirty="0"/>
              <a:t>logical expression is </a:t>
            </a:r>
            <a:r>
              <a:rPr lang="en-US" u="sng" dirty="0" smtClean="0"/>
              <a:t>still</a:t>
            </a:r>
            <a:r>
              <a:rPr lang="en-US" dirty="0" smtClean="0"/>
              <a:t> true</a:t>
            </a:r>
            <a:r>
              <a:rPr lang="en-US" dirty="0"/>
              <a:t>, we </a:t>
            </a:r>
            <a:r>
              <a:rPr lang="en-US" dirty="0" smtClean="0"/>
              <a:t>follow the same path (</a:t>
            </a:r>
            <a:r>
              <a:rPr lang="en-US" dirty="0"/>
              <a:t>executing </a:t>
            </a:r>
            <a:r>
              <a:rPr lang="en-US" dirty="0" smtClean="0"/>
              <a:t>the block </a:t>
            </a:r>
            <a:r>
              <a:rPr lang="en-US" dirty="0"/>
              <a:t>of </a:t>
            </a:r>
            <a:r>
              <a:rPr lang="en-US" dirty="0" smtClean="0"/>
              <a:t>code again)</a:t>
            </a:r>
            <a:endParaRPr lang="en-US" dirty="0"/>
          </a:p>
          <a:p>
            <a:pPr marL="342900" indent="-342900">
              <a:buFont typeface="Wingdings" charset="2"/>
              <a:buChar char="§"/>
            </a:pPr>
            <a:endParaRPr lang="en-US" dirty="0"/>
          </a:p>
        </p:txBody>
      </p:sp>
      <p:sp>
        <p:nvSpPr>
          <p:cNvPr id="4" name="Footer Placeholder 3"/>
          <p:cNvSpPr>
            <a:spLocks noGrp="1"/>
          </p:cNvSpPr>
          <p:nvPr>
            <p:ph type="ftr" sz="quarter" idx="11"/>
          </p:nvPr>
        </p:nvSpPr>
        <p:spPr/>
        <p:txBody>
          <a:bodyPr/>
          <a:lstStyle/>
          <a:p>
            <a:r>
              <a:rPr lang="en-US" dirty="0" smtClean="0"/>
              <a:t>CSCE 2004 - Programming Foundations I</a:t>
            </a:r>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9</a:t>
            </a:fld>
            <a:endParaRPr lang="en-US" dirty="0"/>
          </a:p>
        </p:txBody>
      </p:sp>
      <p:grpSp>
        <p:nvGrpSpPr>
          <p:cNvPr id="28" name="Group 27"/>
          <p:cNvGrpSpPr/>
          <p:nvPr/>
        </p:nvGrpSpPr>
        <p:grpSpPr>
          <a:xfrm>
            <a:off x="2324461" y="2859535"/>
            <a:ext cx="3923939" cy="2850691"/>
            <a:chOff x="2324461" y="2859535"/>
            <a:chExt cx="3923939" cy="2850691"/>
          </a:xfrm>
        </p:grpSpPr>
        <p:sp>
          <p:nvSpPr>
            <p:cNvPr id="7" name="Diamond 6"/>
            <p:cNvSpPr/>
            <p:nvPr/>
          </p:nvSpPr>
          <p:spPr>
            <a:xfrm>
              <a:off x="2324461" y="3709711"/>
              <a:ext cx="1860993" cy="1331694"/>
            </a:xfrm>
            <a:prstGeom prst="diamond">
              <a:avLst/>
            </a:prstGeom>
            <a:solidFill>
              <a:schemeClr val="bg1">
                <a:lumMod val="85000"/>
              </a:schemeClr>
            </a:solidFill>
            <a:ln>
              <a:solidFill>
                <a:srgbClr val="D1282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Logical expression</a:t>
              </a:r>
              <a:endParaRPr lang="en-US" sz="1200" dirty="0">
                <a:solidFill>
                  <a:schemeClr val="tx1"/>
                </a:solidFill>
                <a:latin typeface="Arial"/>
                <a:cs typeface="Arial"/>
              </a:endParaRPr>
            </a:p>
          </p:txBody>
        </p:sp>
        <p:sp>
          <p:nvSpPr>
            <p:cNvPr id="8" name="Rectangle 7"/>
            <p:cNvSpPr/>
            <p:nvPr/>
          </p:nvSpPr>
          <p:spPr>
            <a:xfrm>
              <a:off x="4890141" y="3862929"/>
              <a:ext cx="1358259" cy="1014203"/>
            </a:xfrm>
            <a:prstGeom prst="rect">
              <a:avLst/>
            </a:prstGeom>
            <a:solidFill>
              <a:schemeClr val="bg1">
                <a:lumMod val="8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Block of code</a:t>
              </a:r>
              <a:endParaRPr lang="en-US" sz="1200" dirty="0">
                <a:solidFill>
                  <a:srgbClr val="000000"/>
                </a:solidFill>
              </a:endParaRPr>
            </a:p>
          </p:txBody>
        </p:sp>
        <p:cxnSp>
          <p:nvCxnSpPr>
            <p:cNvPr id="10" name="Straight Connector 9"/>
            <p:cNvCxnSpPr/>
            <p:nvPr/>
          </p:nvCxnSpPr>
          <p:spPr>
            <a:xfrm>
              <a:off x="5569271" y="3276921"/>
              <a:ext cx="0" cy="577226"/>
            </a:xfrm>
            <a:prstGeom prst="line">
              <a:avLst/>
            </a:prstGeom>
            <a:ln>
              <a:solidFill>
                <a:srgbClr val="D1282E"/>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a:off x="3254958" y="2859535"/>
              <a:ext cx="0" cy="85017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07834" y="4045030"/>
              <a:ext cx="926087" cy="276999"/>
            </a:xfrm>
            <a:prstGeom prst="rect">
              <a:avLst/>
            </a:prstGeom>
            <a:noFill/>
            <a:ln>
              <a:noFill/>
            </a:ln>
          </p:spPr>
          <p:txBody>
            <a:bodyPr wrap="square" rtlCol="0">
              <a:spAutoFit/>
            </a:bodyPr>
            <a:lstStyle/>
            <a:p>
              <a:pPr algn="ctr"/>
              <a:r>
                <a:rPr lang="en-US" sz="1200" dirty="0" smtClean="0">
                  <a:latin typeface="Arial"/>
                  <a:cs typeface="Arial"/>
                </a:rPr>
                <a:t>true</a:t>
              </a:r>
              <a:endParaRPr lang="en-US" sz="1200" dirty="0">
                <a:latin typeface="Arial"/>
                <a:cs typeface="Arial"/>
              </a:endParaRPr>
            </a:p>
          </p:txBody>
        </p:sp>
        <p:sp>
          <p:nvSpPr>
            <p:cNvPr id="15" name="TextBox 14"/>
            <p:cNvSpPr txBox="1"/>
            <p:nvPr/>
          </p:nvSpPr>
          <p:spPr>
            <a:xfrm>
              <a:off x="3006795" y="5230976"/>
              <a:ext cx="926087" cy="276999"/>
            </a:xfrm>
            <a:prstGeom prst="rect">
              <a:avLst/>
            </a:prstGeom>
            <a:solidFill>
              <a:srgbClr val="FFFFFF"/>
            </a:solidFill>
            <a:ln>
              <a:noFill/>
            </a:ln>
          </p:spPr>
          <p:txBody>
            <a:bodyPr wrap="square" rtlCol="0">
              <a:spAutoFit/>
            </a:bodyPr>
            <a:lstStyle/>
            <a:p>
              <a:pPr algn="ctr"/>
              <a:r>
                <a:rPr lang="en-US" sz="1200" dirty="0" smtClean="0">
                  <a:latin typeface="Arial"/>
                  <a:cs typeface="Arial"/>
                </a:rPr>
                <a:t>false</a:t>
              </a:r>
              <a:endParaRPr lang="en-US" sz="1200" dirty="0">
                <a:latin typeface="Arial"/>
                <a:cs typeface="Arial"/>
              </a:endParaRPr>
            </a:p>
          </p:txBody>
        </p:sp>
        <p:cxnSp>
          <p:nvCxnSpPr>
            <p:cNvPr id="16" name="Straight Arrow Connector 15"/>
            <p:cNvCxnSpPr>
              <a:stCxn id="7" idx="2"/>
            </p:cNvCxnSpPr>
            <p:nvPr/>
          </p:nvCxnSpPr>
          <p:spPr>
            <a:xfrm>
              <a:off x="3254958" y="5041405"/>
              <a:ext cx="0" cy="66882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1"/>
            </p:cNvCxnSpPr>
            <p:nvPr/>
          </p:nvCxnSpPr>
          <p:spPr>
            <a:xfrm flipV="1">
              <a:off x="4185454" y="4370031"/>
              <a:ext cx="704687" cy="552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254959" y="3276921"/>
              <a:ext cx="2314312" cy="1"/>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3083637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1474</TotalTime>
  <Words>6179</Words>
  <Application>Microsoft Macintosh PowerPoint</Application>
  <PresentationFormat>On-screen Show (4:3)</PresentationFormat>
  <Paragraphs>923</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Essential</vt:lpstr>
      <vt:lpstr>Iterative Statements</vt:lpstr>
      <vt:lpstr>OVERVIEW</vt:lpstr>
      <vt:lpstr>OVERVIEW</vt:lpstr>
      <vt:lpstr>Iterative Statements</vt:lpstr>
      <vt:lpstr>While loops</vt:lpstr>
      <vt:lpstr>While loops</vt:lpstr>
      <vt:lpstr>While loops</vt:lpstr>
      <vt:lpstr>While loops</vt:lpstr>
      <vt:lpstr>While loops</vt:lpstr>
      <vt:lpstr>While loops</vt:lpstr>
      <vt:lpstr>Counting loops</vt:lpstr>
      <vt:lpstr>Counting loops</vt:lpstr>
      <vt:lpstr>Counting loops</vt:lpstr>
      <vt:lpstr>Counting loops</vt:lpstr>
      <vt:lpstr>Counting loops</vt:lpstr>
      <vt:lpstr>Counting loops</vt:lpstr>
      <vt:lpstr>Counting loops</vt:lpstr>
      <vt:lpstr>Counting loops</vt:lpstr>
      <vt:lpstr>Counting loops</vt:lpstr>
      <vt:lpstr>Counting loops</vt:lpstr>
      <vt:lpstr>Conditional loops</vt:lpstr>
      <vt:lpstr>Conditional loops</vt:lpstr>
      <vt:lpstr>Conditional loops</vt:lpstr>
      <vt:lpstr>Conditional loops</vt:lpstr>
      <vt:lpstr>Conditional loops</vt:lpstr>
      <vt:lpstr>Conditional loops</vt:lpstr>
      <vt:lpstr>Conditional loops</vt:lpstr>
      <vt:lpstr>Conditional loops</vt:lpstr>
      <vt:lpstr>Error checking loops</vt:lpstr>
      <vt:lpstr>Error checking loops</vt:lpstr>
      <vt:lpstr>Error checking loops</vt:lpstr>
      <vt:lpstr>Infinite loops</vt:lpstr>
      <vt:lpstr>Infinite loops</vt:lpstr>
      <vt:lpstr>Infinite loops</vt:lpstr>
      <vt:lpstr>Infinite loops</vt:lpstr>
      <vt:lpstr>summary</vt:lpstr>
      <vt:lpstr>Iterative Statements</vt:lpstr>
      <vt:lpstr>For loops</vt:lpstr>
      <vt:lpstr>For loops</vt:lpstr>
      <vt:lpstr>For loops</vt:lpstr>
      <vt:lpstr>For loops</vt:lpstr>
      <vt:lpstr>For loops</vt:lpstr>
      <vt:lpstr>For loops</vt:lpstr>
      <vt:lpstr>For loops</vt:lpstr>
      <vt:lpstr>For loops</vt:lpstr>
      <vt:lpstr>For loops</vt:lpstr>
      <vt:lpstr>For loops</vt:lpstr>
      <vt:lpstr>Converting loops</vt:lpstr>
      <vt:lpstr>Converting loops</vt:lpstr>
      <vt:lpstr>Converting loops</vt:lpstr>
      <vt:lpstr>Converting loops</vt:lpstr>
      <vt:lpstr>Converting loops</vt:lpstr>
      <vt:lpstr>Converting loops</vt:lpstr>
      <vt:lpstr>Converting loops</vt:lpstr>
      <vt:lpstr>Auto increment and decrement</vt:lpstr>
      <vt:lpstr>Auto increment and decrement</vt:lpstr>
      <vt:lpstr>Auto increment and decrement</vt:lpstr>
      <vt:lpstr>Auto increment and decrement</vt:lpstr>
      <vt:lpstr>summary</vt:lpstr>
      <vt:lpstr>Iterative Statements</vt:lpstr>
      <vt:lpstr>Do while loops</vt:lpstr>
      <vt:lpstr>Do while loops</vt:lpstr>
      <vt:lpstr>Do While loops</vt:lpstr>
      <vt:lpstr>Do while loops</vt:lpstr>
      <vt:lpstr>Nested loops</vt:lpstr>
      <vt:lpstr>Nested loops</vt:lpstr>
      <vt:lpstr>Nested loops</vt:lpstr>
      <vt:lpstr>Nested loops</vt:lpstr>
      <vt:lpstr>Nested loops</vt:lpstr>
      <vt:lpstr>Nested loops</vt:lpstr>
      <vt:lpstr>Nested loops</vt:lpstr>
      <vt:lpstr>Prime number example</vt:lpstr>
      <vt:lpstr>Prime number example</vt:lpstr>
      <vt:lpstr>Prime number example</vt:lpstr>
      <vt:lpstr>Prime number example</vt:lpstr>
      <vt:lpstr>Prime number example</vt:lpstr>
      <vt:lpstr>Prime number example</vt:lpstr>
      <vt:lpstr>Software engineering tips</vt:lpstr>
      <vt:lpstr>Software engineering tips</vt:lpstr>
      <vt:lpstr>summary</vt:lpstr>
    </vt:vector>
  </TitlesOfParts>
  <Company>University of Arkansas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Gauch</dc:creator>
  <cp:lastModifiedBy>jgauch</cp:lastModifiedBy>
  <cp:revision>135</cp:revision>
  <cp:lastPrinted>2014-06-10T20:22:22Z</cp:lastPrinted>
  <dcterms:created xsi:type="dcterms:W3CDTF">2014-06-09T16:10:32Z</dcterms:created>
  <dcterms:modified xsi:type="dcterms:W3CDTF">2015-05-21T17:12:56Z</dcterms:modified>
</cp:coreProperties>
</file>