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61"/>
  </p:notesMasterIdLst>
  <p:handoutMasterIdLst>
    <p:handoutMasterId r:id="rId62"/>
  </p:handoutMasterIdLst>
  <p:sldIdLst>
    <p:sldId id="427" r:id="rId2"/>
    <p:sldId id="892" r:id="rId3"/>
    <p:sldId id="896" r:id="rId4"/>
    <p:sldId id="895" r:id="rId5"/>
    <p:sldId id="627" r:id="rId6"/>
    <p:sldId id="907" r:id="rId7"/>
    <p:sldId id="804" r:id="rId8"/>
    <p:sldId id="856" r:id="rId9"/>
    <p:sldId id="834" r:id="rId10"/>
    <p:sldId id="855" r:id="rId11"/>
    <p:sldId id="857" r:id="rId12"/>
    <p:sldId id="835" r:id="rId13"/>
    <p:sldId id="854" r:id="rId14"/>
    <p:sldId id="908" r:id="rId15"/>
    <p:sldId id="860" r:id="rId16"/>
    <p:sldId id="859" r:id="rId17"/>
    <p:sldId id="911" r:id="rId18"/>
    <p:sldId id="912" r:id="rId19"/>
    <p:sldId id="837" r:id="rId20"/>
    <p:sldId id="913" r:id="rId21"/>
    <p:sldId id="914" r:id="rId22"/>
    <p:sldId id="838" r:id="rId23"/>
    <p:sldId id="861" r:id="rId24"/>
    <p:sldId id="862" r:id="rId25"/>
    <p:sldId id="863" r:id="rId26"/>
    <p:sldId id="871" r:id="rId27"/>
    <p:sldId id="873" r:id="rId28"/>
    <p:sldId id="875" r:id="rId29"/>
    <p:sldId id="897" r:id="rId30"/>
    <p:sldId id="898" r:id="rId31"/>
    <p:sldId id="899" r:id="rId32"/>
    <p:sldId id="915" r:id="rId33"/>
    <p:sldId id="880" r:id="rId34"/>
    <p:sldId id="840" r:id="rId35"/>
    <p:sldId id="901" r:id="rId36"/>
    <p:sldId id="841" r:id="rId37"/>
    <p:sldId id="900" r:id="rId38"/>
    <p:sldId id="902" r:id="rId39"/>
    <p:sldId id="883" r:id="rId40"/>
    <p:sldId id="881" r:id="rId41"/>
    <p:sldId id="917" r:id="rId42"/>
    <p:sldId id="916" r:id="rId43"/>
    <p:sldId id="884" r:id="rId44"/>
    <p:sldId id="889" r:id="rId45"/>
    <p:sldId id="864" r:id="rId46"/>
    <p:sldId id="846" r:id="rId47"/>
    <p:sldId id="869" r:id="rId48"/>
    <p:sldId id="874" r:id="rId49"/>
    <p:sldId id="906" r:id="rId50"/>
    <p:sldId id="903" r:id="rId51"/>
    <p:sldId id="872" r:id="rId52"/>
    <p:sldId id="886" r:id="rId53"/>
    <p:sldId id="887" r:id="rId54"/>
    <p:sldId id="918" r:id="rId55"/>
    <p:sldId id="904" r:id="rId56"/>
    <p:sldId id="919" r:id="rId57"/>
    <p:sldId id="888" r:id="rId58"/>
    <p:sldId id="905" r:id="rId59"/>
    <p:sldId id="89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3" autoAdjust="0"/>
    <p:restoredTop sz="95918" autoAdjust="0"/>
  </p:normalViewPr>
  <p:slideViewPr>
    <p:cSldViewPr snapToGrid="0" snapToObjects="1">
      <p:cViewPr varScale="1">
        <p:scale>
          <a:sx n="87" d="100"/>
          <a:sy n="87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5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AD61-69FE-724C-BA2D-DAEC76DEC57C}" type="datetimeFigureOut">
              <a:rPr lang="en-US" smtClean="0"/>
              <a:t>6/4/15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D0F4-0FC5-C142-9636-E56781CEC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33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9EA21-05C7-5F40-803D-3C182470DD99}" type="datetimeFigureOut">
              <a:rPr lang="en-US" smtClean="0"/>
              <a:t>6/4/15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4C62A-ABB0-C640-965E-2F7DDAE12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447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13B-2DC7-BC48-AA6A-EB670F913E54}" type="datetime4">
              <a:rPr lang="en-US" smtClean="0"/>
              <a:t>June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F8FD-604B-2443-95BC-B635C6C91E11}" type="datetime4">
              <a:rPr lang="en-US" smtClean="0"/>
              <a:t>June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0E21-84E3-2E49-88CB-97F97AE4EF5C}" type="datetime4">
              <a:rPr lang="en-US" smtClean="0"/>
              <a:t>June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BD4B-094C-4047-8546-855DFF20D59B}" type="datetime4">
              <a:rPr lang="en-US" smtClean="0"/>
              <a:t>June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DF9-35B7-C346-AA2D-585F6A026D06}" type="datetime4">
              <a:rPr lang="en-US" smtClean="0"/>
              <a:t>June 4,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F29D-A054-FA45-B7E7-A8E28F88490E}" type="datetime4">
              <a:rPr lang="en-US" smtClean="0"/>
              <a:t>June 4,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9B4-424A-1B4C-A257-FFB7F3EE980B}" type="datetime4">
              <a:rPr lang="en-US" smtClean="0"/>
              <a:t>June 4,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E75B-5663-954A-9A55-F1F41A94015F}" type="datetime4">
              <a:rPr lang="en-US" smtClean="0"/>
              <a:t>June 4,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FE8-A1FC-8648-9362-60AA76AE5E7A}" type="datetime4">
              <a:rPr lang="en-US" smtClean="0"/>
              <a:t>June 4, 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3CF-17C3-7E46-BFAA-F38A786D32E2}" type="datetime4">
              <a:rPr lang="en-US" smtClean="0"/>
              <a:t>June 4,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29B0-877D-B443-8F5E-BC31A90EF690}" type="datetime4">
              <a:rPr lang="en-US" smtClean="0"/>
              <a:t>June 4,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B2AFD7-5D86-9240-89E4-547854B55051}" type="datetime4">
              <a:rPr lang="en-US" smtClean="0"/>
              <a:t>June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3862" y="6454117"/>
            <a:ext cx="681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Streams and Files 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OVERVIEW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8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Example program for reading sequence </a:t>
            </a:r>
            <a:r>
              <a:rPr lang="en-US" dirty="0"/>
              <a:t>of </a:t>
            </a:r>
            <a:r>
              <a:rPr lang="en-US" dirty="0" smtClean="0"/>
              <a:t>integer values</a:t>
            </a:r>
          </a:p>
          <a:p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int num = 0;</a:t>
            </a:r>
          </a:p>
          <a:p>
            <a:pPr lvl="1" indent="0">
              <a:buNone/>
            </a:pPr>
            <a:r>
              <a:rPr lang="en-US" dirty="0" smtClean="0"/>
              <a:t>int total </a:t>
            </a:r>
            <a:r>
              <a:rPr lang="en-US" dirty="0"/>
              <a:t>= 0;</a:t>
            </a:r>
          </a:p>
          <a:p>
            <a:pPr lvl="1" indent="0">
              <a:buNone/>
            </a:pPr>
            <a:r>
              <a:rPr lang="en-US" dirty="0" smtClean="0"/>
              <a:t>while </a:t>
            </a:r>
            <a:r>
              <a:rPr lang="en-US" dirty="0"/>
              <a:t>((cin &gt;&gt; num) &amp;&amp; (num </a:t>
            </a:r>
            <a:r>
              <a:rPr lang="en-US" dirty="0" smtClean="0"/>
              <a:t>&gt;= </a:t>
            </a:r>
            <a:r>
              <a:rPr lang="en-US" dirty="0"/>
              <a:t>0))</a:t>
            </a:r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 smtClean="0"/>
              <a:t>total </a:t>
            </a:r>
            <a:r>
              <a:rPr lang="en-US" dirty="0"/>
              <a:t>+= num</a:t>
            </a:r>
            <a:r>
              <a:rPr lang="en-US" dirty="0" smtClean="0"/>
              <a:t>;</a:t>
            </a:r>
          </a:p>
          <a:p>
            <a:pPr lvl="1" indent="0">
              <a:buNone/>
            </a:pPr>
            <a:r>
              <a:rPr lang="en-US" dirty="0" smtClean="0"/>
              <a:t>cout &lt;&lt; "total=" &lt;&lt; total &lt;&lt; endl;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244123" y="3946750"/>
            <a:ext cx="1004278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48400" y="3653677"/>
            <a:ext cx="1660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 will read integers until</a:t>
            </a:r>
          </a:p>
          <a:p>
            <a:r>
              <a:rPr lang="en-US" dirty="0"/>
              <a:t>e</a:t>
            </a:r>
            <a:r>
              <a:rPr lang="en-US" dirty="0" smtClean="0"/>
              <a:t>of is reached or a negative value is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3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  <a:br>
              <a:rPr lang="en-US" dirty="0" smtClean="0"/>
            </a:br>
            <a:r>
              <a:rPr lang="en-US" dirty="0" smtClean="0"/>
              <a:t>character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use single </a:t>
            </a:r>
            <a:r>
              <a:rPr lang="en-US" dirty="0"/>
              <a:t>character I/O for more </a:t>
            </a:r>
            <a:r>
              <a:rPr lang="en-US" dirty="0" smtClean="0"/>
              <a:t>control</a:t>
            </a:r>
          </a:p>
          <a:p>
            <a:pPr marL="800100" lvl="1" indent="-342900"/>
            <a:r>
              <a:rPr lang="en-US" dirty="0"/>
              <a:t>cout.put(ch) will write one </a:t>
            </a:r>
            <a:r>
              <a:rPr lang="en-US" dirty="0" smtClean="0"/>
              <a:t>character ch </a:t>
            </a:r>
            <a:r>
              <a:rPr lang="en-US" dirty="0"/>
              <a:t>onto output </a:t>
            </a:r>
            <a:r>
              <a:rPr lang="en-US" dirty="0" smtClean="0"/>
              <a:t>stream</a:t>
            </a:r>
            <a:endParaRPr lang="en-US" dirty="0"/>
          </a:p>
          <a:p>
            <a:pPr marL="800100" lvl="1" indent="-342900"/>
            <a:r>
              <a:rPr lang="en-US" dirty="0" smtClean="0"/>
              <a:t>cin.get</a:t>
            </a:r>
            <a:r>
              <a:rPr lang="en-US" dirty="0"/>
              <a:t>(ch) reads next character from input stream into </a:t>
            </a:r>
            <a:r>
              <a:rPr lang="en-US" dirty="0" smtClean="0"/>
              <a:t>ch</a:t>
            </a:r>
            <a:endParaRPr lang="en-US" dirty="0"/>
          </a:p>
          <a:p>
            <a:pPr marL="800100" lvl="1" indent="-342900"/>
            <a:r>
              <a:rPr lang="en-US" dirty="0" smtClean="0"/>
              <a:t>cin.unget</a:t>
            </a:r>
            <a:r>
              <a:rPr lang="en-US" dirty="0"/>
              <a:t>() will undo the last get from the input </a:t>
            </a:r>
            <a:r>
              <a:rPr lang="en-US" dirty="0" smtClean="0"/>
              <a:t>stream</a:t>
            </a:r>
          </a:p>
          <a:p>
            <a:pPr marL="800100" lvl="1" indent="-342900"/>
            <a:r>
              <a:rPr lang="en-US" dirty="0"/>
              <a:t>c</a:t>
            </a:r>
            <a:r>
              <a:rPr lang="en-US" dirty="0" smtClean="0"/>
              <a:t>in.peek() will look ahead one character </a:t>
            </a:r>
            <a:r>
              <a:rPr lang="en-US" u="sng" dirty="0" smtClean="0"/>
              <a:t>without</a:t>
            </a:r>
            <a:r>
              <a:rPr lang="en-US" dirty="0" smtClean="0"/>
              <a:t> reading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do I/O error checking using return values</a:t>
            </a:r>
          </a:p>
          <a:p>
            <a:pPr marL="800100" lvl="1" indent="-342900"/>
            <a:r>
              <a:rPr lang="en-US" dirty="0" smtClean="0"/>
              <a:t>cin.eof</a:t>
            </a:r>
            <a:r>
              <a:rPr lang="en-US" dirty="0"/>
              <a:t>() returns </a:t>
            </a:r>
            <a:r>
              <a:rPr lang="en-US" dirty="0" smtClean="0"/>
              <a:t>TRUE </a:t>
            </a:r>
            <a:r>
              <a:rPr lang="en-US" dirty="0"/>
              <a:t>if </a:t>
            </a:r>
            <a:r>
              <a:rPr lang="en-US" dirty="0" smtClean="0"/>
              <a:t>end of file char </a:t>
            </a:r>
            <a:r>
              <a:rPr lang="en-US" dirty="0"/>
              <a:t>has been read </a:t>
            </a:r>
            <a:r>
              <a:rPr lang="en-US" dirty="0" smtClean="0"/>
              <a:t>and FALSE otherwise</a:t>
            </a:r>
          </a:p>
          <a:p>
            <a:pPr marL="800100" lvl="1" indent="-342900"/>
            <a:r>
              <a:rPr lang="en-US" dirty="0" smtClean="0"/>
              <a:t>cin.get</a:t>
            </a:r>
            <a:r>
              <a:rPr lang="en-US" dirty="0"/>
              <a:t>(ch) returns </a:t>
            </a:r>
            <a:r>
              <a:rPr lang="en-US" dirty="0" smtClean="0"/>
              <a:t>TRUE </a:t>
            </a:r>
            <a:r>
              <a:rPr lang="en-US" dirty="0"/>
              <a:t>if end of file char </a:t>
            </a:r>
            <a:r>
              <a:rPr lang="en-US" dirty="0" smtClean="0"/>
              <a:t>has NOT been read and FALSE otherwise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9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</a:t>
            </a:r>
            <a:br>
              <a:rPr lang="en-US" dirty="0"/>
            </a:br>
            <a:r>
              <a:rPr lang="en-US" dirty="0"/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Character-by-character copy example</a:t>
            </a:r>
          </a:p>
          <a:p>
            <a:pPr marL="274320" lvl="1" indent="0">
              <a:buNone/>
            </a:pPr>
            <a:endParaRPr lang="en-US" sz="1200" dirty="0"/>
          </a:p>
          <a:p>
            <a:pPr marL="274320" lvl="1" indent="0">
              <a:buNone/>
            </a:pPr>
            <a:r>
              <a:rPr lang="en-US" dirty="0" smtClean="0"/>
              <a:t>char </a:t>
            </a:r>
            <a:r>
              <a:rPr lang="en-US" dirty="0"/>
              <a:t>Ch;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cin.get(Ch);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while ( !cin.eof() )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{ 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   cout.put(Ch);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   cin.get(Ch);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}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881923" y="3885979"/>
            <a:ext cx="1004278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86200" y="3405662"/>
            <a:ext cx="205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ill be true </a:t>
            </a:r>
            <a:r>
              <a:rPr lang="en-US" u="sng" dirty="0" smtClean="0"/>
              <a:t>after</a:t>
            </a:r>
            <a:r>
              <a:rPr lang="en-US" dirty="0" smtClean="0"/>
              <a:t> an unsuccessful read attempt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2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</a:t>
            </a:r>
            <a:br>
              <a:rPr lang="en-US" dirty="0"/>
            </a:br>
            <a:r>
              <a:rPr lang="en-US" dirty="0"/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Shorter </a:t>
            </a:r>
            <a:r>
              <a:rPr lang="en-US" dirty="0"/>
              <a:t>c</a:t>
            </a:r>
            <a:r>
              <a:rPr lang="en-US" dirty="0" smtClean="0"/>
              <a:t>haracter-by-character copy example</a:t>
            </a:r>
          </a:p>
          <a:p>
            <a:endParaRPr lang="en-US" sz="1200" dirty="0"/>
          </a:p>
          <a:p>
            <a:pPr marL="274320" lvl="1" indent="0">
              <a:buNone/>
            </a:pPr>
            <a:r>
              <a:rPr lang="en-US" dirty="0" smtClean="0"/>
              <a:t>char </a:t>
            </a:r>
            <a:r>
              <a:rPr lang="en-US" dirty="0"/>
              <a:t>Ch;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while (cin.get(Ch))</a:t>
            </a:r>
            <a:endParaRPr lang="en-US" sz="1200" dirty="0"/>
          </a:p>
          <a:p>
            <a:pPr marL="274320" lvl="1" indent="0">
              <a:buNone/>
            </a:pPr>
            <a:r>
              <a:rPr lang="en-US" dirty="0"/>
              <a:t>   cout.put(Ch); 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08923" y="3485443"/>
            <a:ext cx="96520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4123" y="2899298"/>
            <a:ext cx="2176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returns true if read is successful and false if end of file is reached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5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to integer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In most applications, we can simply use “cin &gt;&gt; num” to read an integer value into a variable</a:t>
            </a:r>
          </a:p>
          <a:p>
            <a:pPr marL="800100" lvl="1" indent="-342900"/>
            <a:r>
              <a:rPr lang="en-US" dirty="0"/>
              <a:t>What if we want to do special error checking to make sure the user enters data correctly?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We can do syntax checking as we read integer values</a:t>
            </a:r>
          </a:p>
          <a:p>
            <a:pPr marL="800100" lvl="1" indent="-342900"/>
            <a:r>
              <a:rPr lang="en-US" dirty="0"/>
              <a:t>Skip over spaces and newline characters</a:t>
            </a:r>
          </a:p>
          <a:p>
            <a:pPr marL="800100" lvl="1" indent="-342900"/>
            <a:r>
              <a:rPr lang="en-US" dirty="0"/>
              <a:t>Read digits until a non-digit is found</a:t>
            </a:r>
          </a:p>
          <a:p>
            <a:pPr marL="800100" lvl="1" indent="-342900"/>
            <a:r>
              <a:rPr lang="en-US" dirty="0"/>
              <a:t>Calculate value of integer from digits read</a:t>
            </a:r>
          </a:p>
          <a:p>
            <a:pPr marL="800100" lvl="1" indent="-342900"/>
            <a:r>
              <a:rPr lang="en-US" dirty="0"/>
              <a:t>Print an error message if something strange is read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to integer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b="1" dirty="0" smtClean="0"/>
          </a:p>
          <a:p>
            <a:pPr marL="274320" lvl="1" indent="0">
              <a:buNone/>
            </a:pPr>
            <a:r>
              <a:rPr lang="en-US" b="1" dirty="0" smtClean="0"/>
              <a:t>// Sample </a:t>
            </a:r>
            <a:r>
              <a:rPr lang="en-US" b="1" dirty="0"/>
              <a:t>program for reading </a:t>
            </a:r>
            <a:r>
              <a:rPr lang="en-US" b="1" dirty="0" smtClean="0"/>
              <a:t>integers</a:t>
            </a:r>
          </a:p>
          <a:p>
            <a:pPr marL="274320" lvl="1" indent="0">
              <a:buNone/>
            </a:pPr>
            <a:r>
              <a:rPr lang="en-US" dirty="0" smtClean="0"/>
              <a:t>int </a:t>
            </a:r>
            <a:r>
              <a:rPr lang="en-US" dirty="0"/>
              <a:t>Num = 0;</a:t>
            </a:r>
          </a:p>
          <a:p>
            <a:pPr marL="274320" lvl="1" indent="0">
              <a:buNone/>
            </a:pPr>
            <a:r>
              <a:rPr lang="en-US" dirty="0"/>
              <a:t>char </a:t>
            </a:r>
            <a:r>
              <a:rPr lang="en-US" dirty="0" smtClean="0"/>
              <a:t>Ch = </a:t>
            </a:r>
            <a:r>
              <a:rPr lang="en-US" dirty="0"/>
              <a:t>' '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b="1" dirty="0"/>
              <a:t>// </a:t>
            </a:r>
            <a:r>
              <a:rPr lang="en-US" b="1" dirty="0" smtClean="0"/>
              <a:t>Skip over spaces and newlines</a:t>
            </a:r>
            <a:endParaRPr lang="en-US" b="1" dirty="0"/>
          </a:p>
          <a:p>
            <a:pPr marL="274320" lvl="1" indent="0">
              <a:buNone/>
            </a:pPr>
            <a:r>
              <a:rPr lang="en-US" dirty="0" smtClean="0"/>
              <a:t>while ((</a:t>
            </a:r>
            <a:r>
              <a:rPr lang="en-US" dirty="0"/>
              <a:t>Ch == ' ') || (Ch == '\n')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/>
              <a:t>cin.get(Ch) </a:t>
            </a:r>
            <a:r>
              <a:rPr lang="en-US" dirty="0" smtClean="0"/>
              <a:t>;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if ( !</a:t>
            </a:r>
            <a:r>
              <a:rPr lang="en-US" dirty="0"/>
              <a:t>cin.eof(</a:t>
            </a:r>
            <a:r>
              <a:rPr lang="en-US" dirty="0" smtClean="0"/>
              <a:t>) )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cin.unget</a:t>
            </a:r>
            <a:r>
              <a:rPr lang="en-US" dirty="0"/>
              <a:t>(Ch);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60615" y="5273213"/>
            <a:ext cx="96520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25815" y="4687068"/>
            <a:ext cx="2444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undo the last get command so we can read first digit of number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to integer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b="1" dirty="0"/>
              <a:t>// </a:t>
            </a:r>
            <a:r>
              <a:rPr lang="en-US" b="1" dirty="0" smtClean="0"/>
              <a:t>Read </a:t>
            </a:r>
            <a:r>
              <a:rPr lang="en-US" b="1" dirty="0"/>
              <a:t>characters until non-digit is read</a:t>
            </a:r>
          </a:p>
          <a:p>
            <a:pPr marL="274320" lvl="1" indent="0">
              <a:buNone/>
            </a:pPr>
            <a:r>
              <a:rPr lang="en-US" dirty="0"/>
              <a:t>while (cin.get(Ch) &amp;&amp; (Ch &gt;= '0') &amp;&amp; (Ch &lt;= '9')</a:t>
            </a:r>
            <a:r>
              <a:rPr lang="en-US" dirty="0" smtClean="0"/>
              <a:t>)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Num </a:t>
            </a:r>
            <a:r>
              <a:rPr lang="en-US" dirty="0"/>
              <a:t>= Num * 10 + int(Ch) - int('0');</a:t>
            </a:r>
          </a:p>
          <a:p>
            <a:pPr marL="274320" lvl="1" indent="0">
              <a:buNone/>
            </a:pPr>
            <a:r>
              <a:rPr lang="en-US" dirty="0"/>
              <a:t>if (!cin.eof())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cin.unget</a:t>
            </a:r>
            <a:r>
              <a:rPr lang="en-US" dirty="0"/>
              <a:t>(Ch)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/>
              <a:t>// </a:t>
            </a:r>
            <a:r>
              <a:rPr lang="en-US" b="1" dirty="0" smtClean="0"/>
              <a:t>Print value of integer</a:t>
            </a:r>
            <a:endParaRPr lang="en-US" b="1" dirty="0"/>
          </a:p>
          <a:p>
            <a:pPr marL="274320" lvl="1" indent="0">
              <a:buNone/>
            </a:pPr>
            <a:r>
              <a:rPr lang="en-US" dirty="0" smtClean="0"/>
              <a:t>cout </a:t>
            </a:r>
            <a:r>
              <a:rPr lang="en-US" dirty="0"/>
              <a:t>&lt;&lt; </a:t>
            </a:r>
            <a:r>
              <a:rPr lang="en-US" dirty="0" smtClean="0"/>
              <a:t>"Num = " </a:t>
            </a:r>
            <a:r>
              <a:rPr lang="en-US" dirty="0"/>
              <a:t>&lt;&lt; Num &lt;&lt; endl;</a:t>
            </a:r>
          </a:p>
          <a:p>
            <a:pPr marL="274320" lvl="1" indent="0">
              <a:buNone/>
            </a:pPr>
            <a:r>
              <a:rPr lang="en-US" dirty="0"/>
              <a:t> 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445000" y="3302000"/>
            <a:ext cx="1414588" cy="9063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59586" y="3622221"/>
            <a:ext cx="2176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calculation makes use of the fact that ASCII codes for digits 0..9 are sequential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to ascii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In most applications, we can simply use “cout &lt;&lt; num” to output an integer value from a variable</a:t>
            </a:r>
          </a:p>
          <a:p>
            <a:pPr marL="800100" lvl="1" indent="-342900"/>
            <a:r>
              <a:rPr lang="en-US" dirty="0"/>
              <a:t>What if we want to do this conversion ourselves?</a:t>
            </a:r>
          </a:p>
          <a:p>
            <a:pPr marL="800100" lvl="1" indent="-342900"/>
            <a:r>
              <a:rPr lang="en-US" dirty="0"/>
              <a:t>It is easy to output digits in reverse order</a:t>
            </a:r>
          </a:p>
          <a:p>
            <a:pPr marL="800100" lvl="1" indent="-342900"/>
            <a:r>
              <a:rPr lang="en-US" dirty="0"/>
              <a:t>It is harder to output digits in correct order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How can we output integer digits in reverse order?</a:t>
            </a:r>
          </a:p>
          <a:p>
            <a:pPr marL="800100" lvl="1" indent="-342900"/>
            <a:r>
              <a:rPr lang="en-US" dirty="0"/>
              <a:t>Use </a:t>
            </a:r>
            <a:r>
              <a:rPr lang="en-US" dirty="0">
                <a:solidFill>
                  <a:srgbClr val="D1282E"/>
                </a:solidFill>
              </a:rPr>
              <a:t>modulo</a:t>
            </a:r>
            <a:r>
              <a:rPr lang="en-US" dirty="0"/>
              <a:t> operator to calculate </a:t>
            </a:r>
            <a:r>
              <a:rPr lang="en-US" dirty="0">
                <a:solidFill>
                  <a:srgbClr val="000000"/>
                </a:solidFill>
              </a:rPr>
              <a:t>least significant digit</a:t>
            </a:r>
          </a:p>
          <a:p>
            <a:pPr marL="800100" lvl="1" indent="-342900"/>
            <a:r>
              <a:rPr lang="en-US" dirty="0"/>
              <a:t>Convert digit into corresponding ascii character</a:t>
            </a:r>
          </a:p>
          <a:p>
            <a:pPr marL="800100" lvl="1" indent="-342900"/>
            <a:r>
              <a:rPr lang="en-US" dirty="0"/>
              <a:t>Print this ascii character to the output</a:t>
            </a:r>
          </a:p>
          <a:p>
            <a:pPr marL="800100" lvl="1" indent="-342900"/>
            <a:r>
              <a:rPr lang="en-US" dirty="0"/>
              <a:t>Use </a:t>
            </a:r>
            <a:r>
              <a:rPr lang="en-US" dirty="0">
                <a:solidFill>
                  <a:srgbClr val="D1282E"/>
                </a:solidFill>
              </a:rPr>
              <a:t>division</a:t>
            </a:r>
            <a:r>
              <a:rPr lang="en-US" dirty="0"/>
              <a:t> to remove least significant digit</a:t>
            </a:r>
          </a:p>
          <a:p>
            <a:pPr marL="800100" lvl="1" indent="-342900"/>
            <a:r>
              <a:rPr lang="en-US" dirty="0"/>
              <a:t>Repeat until there are no more digits to output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6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to ascii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	num = 6324</a:t>
            </a:r>
          </a:p>
          <a:p>
            <a:r>
              <a:rPr lang="en-US" dirty="0"/>
              <a:t>	digit = num % 10 =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  <a:p>
            <a:r>
              <a:rPr lang="en-US" dirty="0"/>
              <a:t>	num = num / 10 = 632</a:t>
            </a:r>
          </a:p>
          <a:p>
            <a:r>
              <a:rPr lang="en-US" dirty="0"/>
              <a:t>	digit = num % 10 =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/>
              <a:t>	num = num / 10 = 63</a:t>
            </a:r>
          </a:p>
          <a:p>
            <a:r>
              <a:rPr lang="en-US" dirty="0"/>
              <a:t>	digit = num % 10 =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r>
              <a:rPr lang="en-US" dirty="0"/>
              <a:t>	num = num / 10 = 6</a:t>
            </a:r>
          </a:p>
          <a:p>
            <a:r>
              <a:rPr lang="en-US" dirty="0"/>
              <a:t>	digit = num % 10 = 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  <a:p>
            <a:r>
              <a:rPr lang="en-US" dirty="0"/>
              <a:t>	num = num / 10 = 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85140" y="4266979"/>
            <a:ext cx="119575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80892" y="3798062"/>
            <a:ext cx="2696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we calculated the least significant digits of num in the order 4 2 3 6</a:t>
            </a:r>
          </a:p>
        </p:txBody>
      </p:sp>
    </p:spTree>
    <p:extLst>
      <p:ext uri="{BB962C8B-B14F-4D97-AF65-F5344CB8AC3E}">
        <p14:creationId xmlns:p14="http://schemas.microsoft.com/office/powerpoint/2010/main" val="695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to ascii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lnSpc>
                <a:spcPct val="90000"/>
              </a:lnSpc>
              <a:buNone/>
            </a:pPr>
            <a:r>
              <a:rPr lang="en-US" b="1" dirty="0" smtClean="0"/>
              <a:t>/</a:t>
            </a:r>
            <a:r>
              <a:rPr lang="en-US" b="1" dirty="0"/>
              <a:t>/ </a:t>
            </a:r>
            <a:r>
              <a:rPr lang="en-US" b="1" dirty="0" smtClean="0"/>
              <a:t>Output </a:t>
            </a:r>
            <a:r>
              <a:rPr lang="en-US" b="1" dirty="0"/>
              <a:t>ascii digits </a:t>
            </a:r>
            <a:r>
              <a:rPr lang="en-US" b="1" dirty="0" smtClean="0"/>
              <a:t>of integer in </a:t>
            </a:r>
            <a:r>
              <a:rPr lang="en-US" b="1" dirty="0"/>
              <a:t>reverse order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int Num = 4213;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char Ch</a:t>
            </a:r>
            <a:r>
              <a:rPr lang="en-US" dirty="0" smtClean="0"/>
              <a:t>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b="1" dirty="0" smtClean="0"/>
              <a:t>// </a:t>
            </a:r>
            <a:r>
              <a:rPr lang="en-US" b="1" dirty="0"/>
              <a:t>Loop to calculate ascii digits</a:t>
            </a: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while (Num != 0)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{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  Ch = char(Num % </a:t>
            </a:r>
            <a:r>
              <a:rPr lang="en-US" dirty="0" smtClean="0"/>
              <a:t>10 </a:t>
            </a:r>
            <a:r>
              <a:rPr lang="en-US" dirty="0"/>
              <a:t>+ '0')</a:t>
            </a:r>
            <a:r>
              <a:rPr lang="en-US" dirty="0" smtClean="0"/>
              <a:t>;</a:t>
            </a: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  Num = Num / 10;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  cout.put(Ch);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85140" y="4266979"/>
            <a:ext cx="119575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80892" y="3798062"/>
            <a:ext cx="2696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alculate the character representing the least significant digit </a:t>
            </a:r>
            <a:endParaRPr lang="en-US" dirty="0"/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 flipV="1">
            <a:off x="3219941" y="4601310"/>
            <a:ext cx="965198" cy="115290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85139" y="5292546"/>
            <a:ext cx="349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convert the integer to </a:t>
            </a:r>
            <a:r>
              <a:rPr lang="en-US" dirty="0" smtClean="0">
                <a:solidFill>
                  <a:srgbClr val="D1282E"/>
                </a:solidFill>
              </a:rPr>
              <a:t>octal</a:t>
            </a:r>
            <a:r>
              <a:rPr lang="en-US" dirty="0" smtClean="0"/>
              <a:t> representation by using 8 instead of 10 in these steps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2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Many programs are "data processing" applications</a:t>
            </a:r>
          </a:p>
          <a:p>
            <a:pPr marL="800100" lvl="1" indent="-342900"/>
            <a:r>
              <a:rPr lang="en-US" dirty="0" smtClean="0"/>
              <a:t>Read the input data</a:t>
            </a:r>
          </a:p>
          <a:p>
            <a:pPr marL="800100" lvl="1" indent="-342900"/>
            <a:r>
              <a:rPr lang="en-US" dirty="0" smtClean="0"/>
              <a:t>Perform sequence of operations on this data</a:t>
            </a:r>
          </a:p>
          <a:p>
            <a:pPr marL="800100" lvl="1" indent="-342900"/>
            <a:r>
              <a:rPr lang="en-US" dirty="0" smtClean="0"/>
              <a:t>Write the output data</a:t>
            </a:r>
          </a:p>
          <a:p>
            <a:pPr marL="342900" lvl="0" indent="-342900">
              <a:buFont typeface="Wingdings" charset="2"/>
              <a:buChar char="§"/>
            </a:pPr>
            <a:endParaRPr lang="en-US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How we read and write this data is a key part of program</a:t>
            </a:r>
          </a:p>
          <a:p>
            <a:pPr marL="800100" lvl="1" indent="-342900"/>
            <a:r>
              <a:rPr lang="en-US" dirty="0" smtClean="0"/>
              <a:t>Currently we are using cin and cout for input / output</a:t>
            </a:r>
          </a:p>
          <a:p>
            <a:pPr marL="800100" lvl="1" indent="-342900"/>
            <a:r>
              <a:rPr lang="en-US" dirty="0" smtClean="0"/>
              <a:t>Input stream "cin" is used to read user input</a:t>
            </a:r>
          </a:p>
          <a:p>
            <a:pPr marL="800100" lvl="1" indent="-342900"/>
            <a:r>
              <a:rPr lang="en-US" dirty="0" smtClean="0"/>
              <a:t>Output stream "cout" is used to print program output</a:t>
            </a:r>
          </a:p>
          <a:p>
            <a:pPr marL="800100" lvl="1" indent="-342900"/>
            <a:r>
              <a:rPr lang="en-US" dirty="0" smtClean="0"/>
              <a:t>This is only effective for small quantities of data</a:t>
            </a:r>
          </a:p>
          <a:p>
            <a:pPr lvl="1" indent="0">
              <a:buNone/>
            </a:pP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4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to ascii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How can we output integer digits in correct order?</a:t>
            </a:r>
          </a:p>
          <a:p>
            <a:pPr marL="800100" lvl="1" indent="-342900"/>
            <a:r>
              <a:rPr lang="en-US" dirty="0"/>
              <a:t>Use modulo operator to calculate least significant digit</a:t>
            </a:r>
          </a:p>
          <a:p>
            <a:pPr marL="800100" lvl="1" indent="-342900"/>
            <a:r>
              <a:rPr lang="en-US" dirty="0"/>
              <a:t>Convert digit into corresponding ascii character</a:t>
            </a:r>
          </a:p>
          <a:p>
            <a:pPr marL="800100" lvl="1" indent="-342900"/>
            <a:r>
              <a:rPr lang="en-US" dirty="0"/>
              <a:t>Save this ascii character in an </a:t>
            </a:r>
            <a:r>
              <a:rPr lang="en-US" dirty="0">
                <a:solidFill>
                  <a:srgbClr val="D1282E"/>
                </a:solidFill>
              </a:rPr>
              <a:t>array</a:t>
            </a:r>
            <a:r>
              <a:rPr lang="en-US" dirty="0"/>
              <a:t> of characters</a:t>
            </a:r>
          </a:p>
          <a:p>
            <a:pPr marL="800100" lvl="1" indent="-342900"/>
            <a:r>
              <a:rPr lang="en-US" dirty="0"/>
              <a:t>Use division to remove least significant digit</a:t>
            </a:r>
          </a:p>
          <a:p>
            <a:pPr marL="800100" lvl="1" indent="-342900"/>
            <a:r>
              <a:rPr lang="en-US" dirty="0"/>
              <a:t>Repeat until there are no more digits </a:t>
            </a:r>
          </a:p>
          <a:p>
            <a:pPr marL="800100" lvl="1" indent="-342900"/>
            <a:r>
              <a:rPr lang="en-US" dirty="0"/>
              <a:t>Finally, loop over the array of characters in reverse order and output the digits in the correct order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1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to ascii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				Array:</a:t>
            </a:r>
          </a:p>
          <a:p>
            <a:r>
              <a:rPr lang="en-US" dirty="0"/>
              <a:t>	num = 6324</a:t>
            </a:r>
          </a:p>
          <a:p>
            <a:r>
              <a:rPr lang="en-US" dirty="0"/>
              <a:t>	digit = num % 10 = </a:t>
            </a:r>
            <a:r>
              <a:rPr lang="en-US" dirty="0">
                <a:solidFill>
                  <a:srgbClr val="FF0000"/>
                </a:solidFill>
              </a:rPr>
              <a:t>4		4</a:t>
            </a:r>
          </a:p>
          <a:p>
            <a:r>
              <a:rPr lang="en-US" dirty="0"/>
              <a:t>	num = num / 10 = 632</a:t>
            </a:r>
          </a:p>
          <a:p>
            <a:r>
              <a:rPr lang="en-US" dirty="0"/>
              <a:t>	digit = num % 10 = </a:t>
            </a:r>
            <a:r>
              <a:rPr lang="en-US" dirty="0">
                <a:solidFill>
                  <a:srgbClr val="FF0000"/>
                </a:solidFill>
              </a:rPr>
              <a:t>2		42</a:t>
            </a:r>
          </a:p>
          <a:p>
            <a:r>
              <a:rPr lang="en-US" dirty="0"/>
              <a:t>	num = num / 10 = 63</a:t>
            </a:r>
          </a:p>
          <a:p>
            <a:r>
              <a:rPr lang="en-US" dirty="0"/>
              <a:t>	digit = num % 10 = </a:t>
            </a:r>
            <a:r>
              <a:rPr lang="en-US" dirty="0">
                <a:solidFill>
                  <a:srgbClr val="FF0000"/>
                </a:solidFill>
              </a:rPr>
              <a:t>3		423</a:t>
            </a:r>
          </a:p>
          <a:p>
            <a:r>
              <a:rPr lang="en-US" dirty="0"/>
              <a:t>	num = num / 10 = 6</a:t>
            </a:r>
          </a:p>
          <a:p>
            <a:r>
              <a:rPr lang="en-US" dirty="0"/>
              <a:t>	digit = num % 10 = </a:t>
            </a:r>
            <a:r>
              <a:rPr lang="en-US" dirty="0">
                <a:solidFill>
                  <a:srgbClr val="FF0000"/>
                </a:solidFill>
              </a:rPr>
              <a:t>6		4236</a:t>
            </a:r>
          </a:p>
          <a:p>
            <a:r>
              <a:rPr lang="en-US" dirty="0"/>
              <a:t>	num = num / 10 = 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5821318" y="5237254"/>
            <a:ext cx="532821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54139" y="4775589"/>
            <a:ext cx="2237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print this array in reverse order to output 6324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88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to ascii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0">
              <a:lnSpc>
                <a:spcPct val="110000"/>
              </a:lnSpc>
              <a:buNone/>
            </a:pPr>
            <a:r>
              <a:rPr lang="en-US" b="1" dirty="0"/>
              <a:t>// Output ascii digits of integer in </a:t>
            </a:r>
            <a:r>
              <a:rPr lang="en-US" b="1" dirty="0" smtClean="0"/>
              <a:t>correct order</a:t>
            </a:r>
            <a:endParaRPr lang="en-US" b="1" dirty="0"/>
          </a:p>
          <a:p>
            <a:pPr marL="274320" lvl="1" indent="0">
              <a:lnSpc>
                <a:spcPct val="110000"/>
              </a:lnSpc>
              <a:buNone/>
            </a:pPr>
            <a:r>
              <a:rPr lang="en-US" dirty="0" smtClean="0"/>
              <a:t>int </a:t>
            </a:r>
            <a:r>
              <a:rPr lang="en-US" dirty="0"/>
              <a:t>Num = 3901;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dirty="0"/>
              <a:t>char Ch[10];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dirty="0"/>
              <a:t>int Pos = 0</a:t>
            </a:r>
            <a:r>
              <a:rPr lang="en-US" dirty="0" smtClean="0"/>
              <a:t>;</a:t>
            </a:r>
          </a:p>
          <a:p>
            <a:pPr marL="274320" lvl="1" indent="0">
              <a:lnSpc>
                <a:spcPct val="110000"/>
              </a:lnSpc>
              <a:buNone/>
            </a:pPr>
            <a:endParaRPr lang="en-US" dirty="0"/>
          </a:p>
          <a:p>
            <a:pPr marL="274320" lvl="1" indent="0">
              <a:lnSpc>
                <a:spcPct val="110000"/>
              </a:lnSpc>
              <a:buNone/>
            </a:pPr>
            <a:r>
              <a:rPr lang="en-US" b="1" dirty="0" smtClean="0"/>
              <a:t>/</a:t>
            </a:r>
            <a:r>
              <a:rPr lang="en-US" b="1" dirty="0"/>
              <a:t>/ </a:t>
            </a:r>
            <a:r>
              <a:rPr lang="en-US" b="1" dirty="0" smtClean="0"/>
              <a:t>Loop to calculate ascii digits</a:t>
            </a:r>
            <a:endParaRPr lang="en-US" b="1" dirty="0"/>
          </a:p>
          <a:p>
            <a:pPr marL="274320" lvl="1" indent="0">
              <a:lnSpc>
                <a:spcPct val="110000"/>
              </a:lnSpc>
              <a:buNone/>
            </a:pPr>
            <a:r>
              <a:rPr lang="en-US" dirty="0"/>
              <a:t>while (Num != 0)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dirty="0"/>
              <a:t>{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dirty="0"/>
              <a:t>   Ch[Pos] = char(Num % </a:t>
            </a:r>
            <a:r>
              <a:rPr lang="en-US" dirty="0" smtClean="0"/>
              <a:t>10 </a:t>
            </a:r>
            <a:r>
              <a:rPr lang="en-US" dirty="0"/>
              <a:t>+ '0')</a:t>
            </a:r>
            <a:r>
              <a:rPr lang="en-US" dirty="0" smtClean="0"/>
              <a:t>;</a:t>
            </a:r>
            <a:endParaRPr lang="en-US" dirty="0"/>
          </a:p>
          <a:p>
            <a:pPr marL="274320" lvl="1" indent="0">
              <a:lnSpc>
                <a:spcPct val="110000"/>
              </a:lnSpc>
              <a:buNone/>
            </a:pPr>
            <a:r>
              <a:rPr lang="en-US" dirty="0"/>
              <a:t>   Num = Num / 10;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dirty="0"/>
              <a:t>   Pos++;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32923" y="4315827"/>
            <a:ext cx="1307126" cy="44464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40046" y="3837141"/>
            <a:ext cx="2237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save ascii digits in an array to be output later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 flipV="1">
            <a:off x="2131962" y="5472794"/>
            <a:ext cx="2053178" cy="14291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85140" y="5292546"/>
            <a:ext cx="269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fill the array from left to right as we find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2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to ascii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 smtClean="0"/>
              <a:t> </a:t>
            </a:r>
          </a:p>
          <a:p>
            <a:pPr marL="274320" lvl="1" indent="0">
              <a:buNone/>
            </a:pPr>
            <a:r>
              <a:rPr lang="en-US" b="1" dirty="0" smtClean="0"/>
              <a:t>// Loop to print ascii digits in correct order</a:t>
            </a:r>
          </a:p>
          <a:p>
            <a:pPr marL="274320" lvl="1" indent="0">
              <a:buNone/>
            </a:pPr>
            <a:r>
              <a:rPr lang="en-US" dirty="0" smtClean="0"/>
              <a:t>while </a:t>
            </a:r>
            <a:r>
              <a:rPr lang="en-US" dirty="0"/>
              <a:t>(Pos &gt; 0)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   Pos--;</a:t>
            </a:r>
          </a:p>
          <a:p>
            <a:pPr marL="274320" lvl="1" indent="0">
              <a:buNone/>
            </a:pPr>
            <a:r>
              <a:rPr lang="en-US" dirty="0"/>
              <a:t>   cout.put(Ch[Pos]);</a:t>
            </a:r>
          </a:p>
          <a:p>
            <a:pPr marL="27432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66123" y="3824854"/>
            <a:ext cx="1256329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2452" y="3224689"/>
            <a:ext cx="2535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loop from right to left down the array to print characters in the correct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3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section, we learned more about C++ streams</a:t>
            </a:r>
          </a:p>
          <a:p>
            <a:pPr marL="800100" lvl="1" indent="-342900"/>
            <a:r>
              <a:rPr lang="en-US" dirty="0" smtClean="0"/>
              <a:t>Additional properties of standard I/O streams</a:t>
            </a:r>
          </a:p>
          <a:p>
            <a:pPr marL="1485900" lvl="2" indent="-342900"/>
            <a:r>
              <a:rPr lang="en-US" dirty="0" smtClean="0"/>
              <a:t>End of file detection</a:t>
            </a:r>
          </a:p>
          <a:p>
            <a:pPr marL="800100" lvl="1" indent="-342900"/>
            <a:r>
              <a:rPr lang="en-US" dirty="0" smtClean="0"/>
              <a:t>Single character I/O commands</a:t>
            </a:r>
          </a:p>
          <a:p>
            <a:pPr marL="1485900" lvl="2" indent="-342900"/>
            <a:r>
              <a:rPr lang="en-US" dirty="0" smtClean="0"/>
              <a:t>Put, get, unget, peek, eof</a:t>
            </a:r>
          </a:p>
          <a:p>
            <a:pPr marL="800100" lvl="1" indent="-342900"/>
            <a:r>
              <a:rPr lang="en-US" dirty="0" smtClean="0"/>
              <a:t>ASCII to integer conversion</a:t>
            </a:r>
          </a:p>
          <a:p>
            <a:pPr marL="1485900" lvl="2" indent="-342900"/>
            <a:r>
              <a:rPr lang="en-US" dirty="0" smtClean="0"/>
              <a:t>Character by character input</a:t>
            </a:r>
          </a:p>
          <a:p>
            <a:pPr marL="800100" lvl="1" indent="-342900"/>
            <a:r>
              <a:rPr lang="en-US" dirty="0" smtClean="0"/>
              <a:t>Integer to </a:t>
            </a:r>
            <a:r>
              <a:rPr lang="en-US" dirty="0"/>
              <a:t>ASCII </a:t>
            </a:r>
            <a:r>
              <a:rPr lang="en-US" dirty="0" smtClean="0"/>
              <a:t>conversion</a:t>
            </a:r>
          </a:p>
          <a:p>
            <a:pPr marL="1485900" lvl="2" indent="-342900"/>
            <a:r>
              <a:rPr lang="en-US" dirty="0" smtClean="0"/>
              <a:t>Character </a:t>
            </a:r>
            <a:r>
              <a:rPr lang="en-US" dirty="0"/>
              <a:t>by character </a:t>
            </a:r>
            <a:r>
              <a:rPr lang="en-US" dirty="0" smtClean="0"/>
              <a:t>output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0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Streams and files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800599"/>
            <a:ext cx="777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</a:t>
            </a:r>
            <a:r>
              <a:rPr lang="en-US" sz="3200" b="1" dirty="0">
                <a:latin typeface="Arial" charset="0"/>
              </a:rPr>
              <a:t>2</a:t>
            </a:r>
            <a:endParaRPr lang="en-US" sz="3200" b="1" dirty="0" smtClean="0">
              <a:latin typeface="Arial" charset="0"/>
            </a:endParaRPr>
          </a:p>
          <a:p>
            <a:pPr eaLnBrk="1" hangingPunct="1"/>
            <a:r>
              <a:rPr lang="en-US" sz="3200" b="1" dirty="0" smtClean="0">
                <a:latin typeface="Arial" charset="0"/>
              </a:rPr>
              <a:t>Input files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9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Reading program input from a file has several advantages</a:t>
            </a:r>
          </a:p>
          <a:p>
            <a:pPr marL="800100" lvl="1" indent="-342900"/>
            <a:r>
              <a:rPr lang="en-US" dirty="0" smtClean="0"/>
              <a:t>We can input very large amounts of data</a:t>
            </a:r>
          </a:p>
          <a:p>
            <a:pPr marL="800100" lvl="1" indent="-342900"/>
            <a:r>
              <a:rPr lang="en-US" dirty="0" smtClean="0"/>
              <a:t>We can save this information long term in file system</a:t>
            </a:r>
          </a:p>
          <a:p>
            <a:pPr marL="800100" lvl="1" indent="-342900"/>
            <a:r>
              <a:rPr lang="en-US" dirty="0"/>
              <a:t>We can </a:t>
            </a:r>
            <a:r>
              <a:rPr lang="en-US" dirty="0" smtClean="0"/>
              <a:t>read / edit this </a:t>
            </a:r>
            <a:r>
              <a:rPr lang="en-US" dirty="0"/>
              <a:t>data using a text </a:t>
            </a:r>
            <a:r>
              <a:rPr lang="en-US" dirty="0" smtClean="0"/>
              <a:t>editor</a:t>
            </a:r>
          </a:p>
          <a:p>
            <a:pPr marL="800100" lvl="1" indent="-342900"/>
            <a:r>
              <a:rPr lang="en-US" dirty="0" smtClean="0"/>
              <a:t>We can process data created by another program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C++ has provided support for file input</a:t>
            </a:r>
          </a:p>
          <a:p>
            <a:pPr marL="800100" lvl="1" indent="-342900"/>
            <a:r>
              <a:rPr lang="en-US" dirty="0" smtClean="0"/>
              <a:t>Add #include </a:t>
            </a:r>
            <a:r>
              <a:rPr lang="en-US" dirty="0"/>
              <a:t>&lt;fstream&gt; </a:t>
            </a:r>
            <a:r>
              <a:rPr lang="en-US" dirty="0" smtClean="0"/>
              <a:t>at top of program</a:t>
            </a:r>
          </a:p>
          <a:p>
            <a:pPr marL="800100" lvl="1" indent="-342900"/>
            <a:r>
              <a:rPr lang="en-US" dirty="0" smtClean="0"/>
              <a:t>Use the ifstream object for program input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3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To read data from an ASCII input file we must</a:t>
            </a:r>
          </a:p>
          <a:p>
            <a:pPr marL="800100" lvl="1" indent="-342900"/>
            <a:r>
              <a:rPr lang="en-US" dirty="0" smtClean="0"/>
              <a:t>Declare object of </a:t>
            </a:r>
            <a:r>
              <a:rPr lang="en-US" dirty="0"/>
              <a:t>i</a:t>
            </a:r>
            <a:r>
              <a:rPr lang="en-US" dirty="0" smtClean="0"/>
              <a:t>fstream class</a:t>
            </a:r>
          </a:p>
          <a:p>
            <a:pPr marL="1485900" lvl="2" indent="-342900"/>
            <a:r>
              <a:rPr lang="en-US" dirty="0" smtClean="0"/>
              <a:t>Eg: </a:t>
            </a:r>
            <a:r>
              <a:rPr lang="en-US" dirty="0"/>
              <a:t>i</a:t>
            </a:r>
            <a:r>
              <a:rPr lang="en-US" dirty="0" smtClean="0"/>
              <a:t>fstream din;</a:t>
            </a:r>
          </a:p>
          <a:p>
            <a:pPr marL="800100" lvl="1" indent="-342900"/>
            <a:r>
              <a:rPr lang="en-US" dirty="0" smtClean="0"/>
              <a:t>Open the input file</a:t>
            </a:r>
          </a:p>
          <a:p>
            <a:pPr marL="1485900" lvl="2" indent="-342900"/>
            <a:r>
              <a:rPr lang="en-US" dirty="0" smtClean="0"/>
              <a:t>Eg: din.open("input.txt");</a:t>
            </a:r>
          </a:p>
          <a:p>
            <a:pPr marL="800100" lvl="1" indent="-342900"/>
            <a:r>
              <a:rPr lang="en-US" dirty="0" smtClean="0"/>
              <a:t>Check if open was successful</a:t>
            </a:r>
          </a:p>
          <a:p>
            <a:pPr marL="1485900" lvl="2" indent="-342900"/>
            <a:r>
              <a:rPr lang="en-US" dirty="0" smtClean="0"/>
              <a:t>Eg: if ( din.fail() ) cout &lt;&lt; "Error opening file\n";</a:t>
            </a:r>
          </a:p>
          <a:p>
            <a:pPr marL="800100" lvl="1" indent="-342900"/>
            <a:r>
              <a:rPr lang="en-US" dirty="0" smtClean="0"/>
              <a:t>Read data from the input file</a:t>
            </a:r>
          </a:p>
          <a:p>
            <a:pPr marL="1485900" lvl="2" indent="-342900"/>
            <a:r>
              <a:rPr lang="en-US" dirty="0" smtClean="0"/>
              <a:t>Eg: din &gt;&gt; variable;</a:t>
            </a:r>
          </a:p>
          <a:p>
            <a:pPr marL="800100" lvl="1" indent="-342900"/>
            <a:r>
              <a:rPr lang="en-US" dirty="0" smtClean="0"/>
              <a:t>Close the input file</a:t>
            </a:r>
          </a:p>
          <a:p>
            <a:pPr marL="1485900" lvl="2" indent="-342900"/>
            <a:r>
              <a:rPr lang="en-US" dirty="0" smtClean="0"/>
              <a:t>Eg: din.close();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7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rogram to read and total all integer values in a file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2"/>
                </a:solidFill>
              </a:rPr>
              <a:t>ifstream din;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din.open("numbers.txt");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if ( din.fail() ) return;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  <a:p>
            <a:pPr lvl="1" indent="0">
              <a:lnSpc>
                <a:spcPct val="90000"/>
              </a:lnSpc>
              <a:buNone/>
            </a:pPr>
            <a:r>
              <a:rPr lang="en-US" dirty="0" smtClean="0"/>
              <a:t>int </a:t>
            </a:r>
            <a:r>
              <a:rPr lang="en-US" dirty="0"/>
              <a:t>num = 0;</a:t>
            </a:r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int total = 0;</a:t>
            </a:r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while </a:t>
            </a:r>
            <a:r>
              <a:rPr lang="en-US" dirty="0" smtClean="0"/>
              <a:t>(din </a:t>
            </a:r>
            <a:r>
              <a:rPr lang="en-US" dirty="0"/>
              <a:t>&gt;&gt; </a:t>
            </a:r>
            <a:r>
              <a:rPr lang="en-US" dirty="0" smtClean="0"/>
              <a:t>num)</a:t>
            </a:r>
            <a:endParaRPr lang="en-US" dirty="0"/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	total += num;</a:t>
            </a:r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cout &lt;&lt; </a:t>
            </a:r>
            <a:r>
              <a:rPr lang="en-US" dirty="0" smtClean="0"/>
              <a:t>"total=" </a:t>
            </a:r>
            <a:r>
              <a:rPr lang="en-US" dirty="0"/>
              <a:t>&lt;&lt; total &lt;&lt; endl;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din.close</a:t>
            </a:r>
            <a:r>
              <a:rPr lang="en-US" dirty="0"/>
              <a:t>();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56704" y="2775058"/>
            <a:ext cx="246077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17477" y="2439359"/>
            <a:ext cx="246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declares an input stream called “din”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1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rogram to read and total all integer values in a file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ifstream din;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D1282E"/>
                </a:solidFill>
              </a:rPr>
              <a:t>din.open("numbers.txt");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if ( din.fail() ) return;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  <a:p>
            <a:pPr lvl="1" indent="0">
              <a:lnSpc>
                <a:spcPct val="90000"/>
              </a:lnSpc>
              <a:buNone/>
            </a:pPr>
            <a:r>
              <a:rPr lang="en-US" dirty="0" smtClean="0"/>
              <a:t>int </a:t>
            </a:r>
            <a:r>
              <a:rPr lang="en-US" dirty="0"/>
              <a:t>num = 0;</a:t>
            </a:r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int total = 0;</a:t>
            </a:r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while </a:t>
            </a:r>
            <a:r>
              <a:rPr lang="en-US" dirty="0" smtClean="0"/>
              <a:t>(din </a:t>
            </a:r>
            <a:r>
              <a:rPr lang="en-US" dirty="0"/>
              <a:t>&gt;&gt; </a:t>
            </a:r>
            <a:r>
              <a:rPr lang="en-US" dirty="0" smtClean="0"/>
              <a:t>num)</a:t>
            </a:r>
            <a:endParaRPr lang="en-US" dirty="0"/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	total += num;</a:t>
            </a:r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cout &lt;&lt; </a:t>
            </a:r>
            <a:r>
              <a:rPr lang="en-US" dirty="0" smtClean="0"/>
              <a:t>"total=" </a:t>
            </a:r>
            <a:r>
              <a:rPr lang="en-US" dirty="0"/>
              <a:t>&lt;&lt; total &lt;&lt; endl;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din.close</a:t>
            </a:r>
            <a:r>
              <a:rPr lang="en-US" dirty="0"/>
              <a:t>();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86200" y="3094676"/>
            <a:ext cx="1131277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17477" y="2615990"/>
            <a:ext cx="2461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open a file called numbers.txt in the current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53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/>
              <a:t>F</a:t>
            </a:r>
            <a:r>
              <a:rPr lang="en-US" dirty="0" smtClean="0"/>
              <a:t>iles are very useful for data processing applications</a:t>
            </a:r>
          </a:p>
          <a:p>
            <a:pPr marL="800100" lvl="1" indent="-342900"/>
            <a:r>
              <a:rPr lang="en-US" dirty="0"/>
              <a:t>Files provide long term storage of valuable </a:t>
            </a:r>
            <a:r>
              <a:rPr lang="en-US" dirty="0" smtClean="0"/>
              <a:t>information</a:t>
            </a:r>
          </a:p>
          <a:p>
            <a:pPr marL="800100" lvl="1" indent="-342900"/>
            <a:r>
              <a:rPr lang="en-US" dirty="0" smtClean="0"/>
              <a:t>Files can contain large quantities of data</a:t>
            </a:r>
            <a:endParaRPr lang="en-US" dirty="0"/>
          </a:p>
          <a:p>
            <a:pPr marL="800100" lvl="1" indent="-342900"/>
            <a:r>
              <a:rPr lang="en-US" dirty="0" smtClean="0"/>
              <a:t>Files can be viewed and modified by text editors</a:t>
            </a:r>
          </a:p>
          <a:p>
            <a:pPr marL="800100" lvl="1" indent="-342900"/>
            <a:r>
              <a:rPr lang="en-US" dirty="0"/>
              <a:t>Files can be read and written by </a:t>
            </a:r>
            <a:r>
              <a:rPr lang="en-US" dirty="0" smtClean="0"/>
              <a:t>programs</a:t>
            </a:r>
            <a:endParaRPr lang="en-US" dirty="0"/>
          </a:p>
          <a:p>
            <a:pPr marL="800100" lvl="1" indent="-342900"/>
            <a:endParaRPr lang="en-US" dirty="0" smtClean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In this section, we will show how</a:t>
            </a:r>
          </a:p>
          <a:p>
            <a:pPr marL="800100" lvl="1" indent="-342900"/>
            <a:r>
              <a:rPr lang="en-US" dirty="0"/>
              <a:t>F</a:t>
            </a:r>
            <a:r>
              <a:rPr lang="en-US" dirty="0" smtClean="0"/>
              <a:t>iles can be used for program input and output</a:t>
            </a:r>
          </a:p>
          <a:p>
            <a:pPr marL="800100" lvl="1" indent="-342900"/>
            <a:r>
              <a:rPr lang="en-US" dirty="0" smtClean="0"/>
              <a:t>Input </a:t>
            </a:r>
            <a:r>
              <a:rPr lang="en-US" dirty="0"/>
              <a:t>stream </a:t>
            </a:r>
            <a:r>
              <a:rPr lang="en-US" dirty="0" smtClean="0"/>
              <a:t>"ifstream" </a:t>
            </a:r>
            <a:r>
              <a:rPr lang="en-US" dirty="0"/>
              <a:t>is used to read user input</a:t>
            </a:r>
          </a:p>
          <a:p>
            <a:pPr marL="800100" lvl="1" indent="-342900"/>
            <a:r>
              <a:rPr lang="en-US" dirty="0"/>
              <a:t>Output stream </a:t>
            </a:r>
            <a:r>
              <a:rPr lang="en-US" dirty="0" smtClean="0"/>
              <a:t>"ofstream" </a:t>
            </a:r>
            <a:r>
              <a:rPr lang="en-US" dirty="0"/>
              <a:t>is used to print program </a:t>
            </a:r>
            <a:r>
              <a:rPr lang="en-US" dirty="0" smtClean="0"/>
              <a:t>output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8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rogram to read and total all integer values in a file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ifstream din;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din.open("numbers.txt");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D1282E"/>
                </a:solidFill>
              </a:rPr>
              <a:t>if ( din.fail() ) return;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  <a:p>
            <a:pPr lvl="1" indent="0">
              <a:lnSpc>
                <a:spcPct val="90000"/>
              </a:lnSpc>
              <a:buNone/>
            </a:pPr>
            <a:r>
              <a:rPr lang="en-US" dirty="0" smtClean="0"/>
              <a:t>int </a:t>
            </a:r>
            <a:r>
              <a:rPr lang="en-US" dirty="0"/>
              <a:t>num = 0;</a:t>
            </a:r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int total = 0;</a:t>
            </a:r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while </a:t>
            </a:r>
            <a:r>
              <a:rPr lang="en-US" dirty="0" smtClean="0"/>
              <a:t>(din </a:t>
            </a:r>
            <a:r>
              <a:rPr lang="en-US" dirty="0"/>
              <a:t>&gt;&gt; </a:t>
            </a:r>
            <a:r>
              <a:rPr lang="en-US" dirty="0" smtClean="0"/>
              <a:t>num)</a:t>
            </a:r>
            <a:endParaRPr lang="en-US" dirty="0"/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	total += num;</a:t>
            </a:r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cout &lt;&lt; </a:t>
            </a:r>
            <a:r>
              <a:rPr lang="en-US" dirty="0" smtClean="0"/>
              <a:t>"total=" </a:t>
            </a:r>
            <a:r>
              <a:rPr lang="en-US" dirty="0"/>
              <a:t>&lt;&lt; total &lt;&lt; endl;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din.close</a:t>
            </a:r>
            <a:r>
              <a:rPr lang="en-US" dirty="0"/>
              <a:t>();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13622" y="3397472"/>
            <a:ext cx="1703856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17477" y="3061773"/>
            <a:ext cx="246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abort function if the file open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8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rogram to read and total all integer values in a file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ifstream din;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din.open("numbers.txt");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if ( din.fail() ) return;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  <a:p>
            <a:pPr lvl="1" indent="0">
              <a:lnSpc>
                <a:spcPct val="90000"/>
              </a:lnSpc>
              <a:buNone/>
            </a:pPr>
            <a:r>
              <a:rPr lang="en-US" dirty="0" smtClean="0"/>
              <a:t>int </a:t>
            </a:r>
            <a:r>
              <a:rPr lang="en-US" dirty="0"/>
              <a:t>num = 0;</a:t>
            </a:r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int total = 0;</a:t>
            </a:r>
          </a:p>
          <a:p>
            <a:pPr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D1282E"/>
                </a:solidFill>
              </a:rPr>
              <a:t>while </a:t>
            </a:r>
            <a:r>
              <a:rPr lang="en-US" dirty="0" smtClean="0">
                <a:solidFill>
                  <a:srgbClr val="D1282E"/>
                </a:solidFill>
              </a:rPr>
              <a:t>(din </a:t>
            </a:r>
            <a:r>
              <a:rPr lang="en-US" dirty="0">
                <a:solidFill>
                  <a:srgbClr val="D1282E"/>
                </a:solidFill>
              </a:rPr>
              <a:t>&gt;&gt; </a:t>
            </a:r>
            <a:r>
              <a:rPr lang="en-US" dirty="0" smtClean="0">
                <a:solidFill>
                  <a:srgbClr val="D1282E"/>
                </a:solidFill>
              </a:rPr>
              <a:t>num)</a:t>
            </a:r>
            <a:endParaRPr lang="en-US" dirty="0">
              <a:solidFill>
                <a:srgbClr val="D1282E"/>
              </a:solidFill>
            </a:endParaRPr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	total += num;</a:t>
            </a:r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cout &lt;&lt; </a:t>
            </a:r>
            <a:r>
              <a:rPr lang="en-US" dirty="0" smtClean="0"/>
              <a:t>"total=" </a:t>
            </a:r>
            <a:r>
              <a:rPr lang="en-US" dirty="0"/>
              <a:t>&lt;&lt; total &lt;&lt; endl;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din.close</a:t>
            </a:r>
            <a:r>
              <a:rPr lang="en-US" dirty="0"/>
              <a:t>();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380155" y="4728647"/>
            <a:ext cx="163732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7477" y="4269499"/>
            <a:ext cx="244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loop will read integers until the end of file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rogram to read and total all integer values in a file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ifstream din;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din.open("numbers.txt");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if ( din.fail() ) return;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  <a:p>
            <a:pPr lvl="1" indent="0">
              <a:lnSpc>
                <a:spcPct val="90000"/>
              </a:lnSpc>
              <a:buNone/>
            </a:pPr>
            <a:r>
              <a:rPr lang="en-US" dirty="0" smtClean="0"/>
              <a:t>int </a:t>
            </a:r>
            <a:r>
              <a:rPr lang="en-US" dirty="0"/>
              <a:t>num = 0;</a:t>
            </a:r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int total = 0;</a:t>
            </a:r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while </a:t>
            </a:r>
            <a:r>
              <a:rPr lang="en-US" dirty="0" smtClean="0"/>
              <a:t>(din </a:t>
            </a:r>
            <a:r>
              <a:rPr lang="en-US" dirty="0"/>
              <a:t>&gt;&gt; </a:t>
            </a:r>
            <a:r>
              <a:rPr lang="en-US" dirty="0" smtClean="0"/>
              <a:t>num)</a:t>
            </a:r>
            <a:endParaRPr lang="en-US" dirty="0"/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	total += num;</a:t>
            </a:r>
          </a:p>
          <a:p>
            <a:pPr lvl="1" indent="0">
              <a:lnSpc>
                <a:spcPct val="90000"/>
              </a:lnSpc>
              <a:buNone/>
            </a:pPr>
            <a:r>
              <a:rPr lang="en-US" dirty="0"/>
              <a:t>cout &lt;&lt; </a:t>
            </a:r>
            <a:r>
              <a:rPr lang="en-US" dirty="0" smtClean="0"/>
              <a:t>"total=" </a:t>
            </a:r>
            <a:r>
              <a:rPr lang="en-US" dirty="0"/>
              <a:t>&lt;&lt; total &lt;&lt; endl;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/>
                </a:solidFill>
              </a:rPr>
              <a:t>din.close</a:t>
            </a:r>
            <a:r>
              <a:rPr lang="en-US" dirty="0">
                <a:solidFill>
                  <a:schemeClr val="tx2"/>
                </a:solidFill>
              </a:rPr>
              <a:t>();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96307" y="5747911"/>
            <a:ext cx="2521171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17477" y="5412212"/>
            <a:ext cx="2461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are finished reading data we should close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4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Sample input.txt file (all values on one line)</a:t>
            </a:r>
          </a:p>
          <a:p>
            <a:pPr marL="274320" lvl="1" indent="0">
              <a:lnSpc>
                <a:spcPct val="80000"/>
              </a:lnSpc>
              <a:buNone/>
            </a:pPr>
            <a:endParaRPr lang="en-US" sz="1600" dirty="0" smtClean="0"/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 smtClean="0"/>
              <a:t>1 </a:t>
            </a:r>
            <a:r>
              <a:rPr lang="da-DK" sz="1600" dirty="0"/>
              <a:t>2 3 4 5 6 7 8 9 10 11 12 </a:t>
            </a:r>
            <a:r>
              <a:rPr lang="da-DK" sz="1600" dirty="0" smtClean="0"/>
              <a:t>13 14 15 16 17 18 19 20</a:t>
            </a:r>
          </a:p>
          <a:p>
            <a:pPr marL="274320" lvl="1" indent="0">
              <a:lnSpc>
                <a:spcPct val="80000"/>
              </a:lnSpc>
              <a:buNone/>
            </a:pPr>
            <a:endParaRPr lang="da-DK" sz="1600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Sample input.txt </a:t>
            </a:r>
            <a:r>
              <a:rPr lang="en-US" dirty="0" smtClean="0"/>
              <a:t>file (five values per line)</a:t>
            </a:r>
            <a:endParaRPr lang="en-US" dirty="0"/>
          </a:p>
          <a:p>
            <a:pPr marL="274320" lvl="1" indent="0">
              <a:lnSpc>
                <a:spcPct val="80000"/>
              </a:lnSpc>
              <a:buNone/>
            </a:pPr>
            <a:endParaRPr lang="en-US" sz="1600" dirty="0"/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 smtClean="0"/>
              <a:t> 1   2   3   4   5 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 smtClean="0"/>
              <a:t> 6   7   8   9  10 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 smtClean="0"/>
              <a:t>11 </a:t>
            </a:r>
            <a:r>
              <a:rPr lang="da-DK" sz="1600" dirty="0"/>
              <a:t>12 13 14 </a:t>
            </a:r>
            <a:r>
              <a:rPr lang="da-DK" sz="1600" dirty="0" smtClean="0"/>
              <a:t>15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 smtClean="0"/>
              <a:t>16 17 18 19 20</a:t>
            </a:r>
            <a:endParaRPr lang="da-DK" sz="1600" dirty="0"/>
          </a:p>
          <a:p>
            <a:pPr marL="274320" lvl="1" indent="0">
              <a:lnSpc>
                <a:spcPct val="80000"/>
              </a:lnSpc>
              <a:buNone/>
            </a:pPr>
            <a:endParaRPr lang="da-DK" sz="16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It does not matter how this input file is formatted because the din &gt;&gt; num command will skip over white space between the integer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mixed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To read variables with different types from an input file we need to know what </a:t>
            </a:r>
            <a:r>
              <a:rPr lang="en-US" dirty="0" smtClean="0">
                <a:solidFill>
                  <a:srgbClr val="D1282E"/>
                </a:solidFill>
              </a:rPr>
              <a:t>order</a:t>
            </a:r>
            <a:r>
              <a:rPr lang="en-US" dirty="0" smtClean="0"/>
              <a:t> the data is stored in the file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For example, if we want to read three pieces of student information it could be stored in six different ways!</a:t>
            </a:r>
          </a:p>
          <a:p>
            <a:pPr marL="800100" lvl="1" indent="-342900"/>
            <a:r>
              <a:rPr lang="en-US" dirty="0" smtClean="0"/>
              <a:t>student_id</a:t>
            </a:r>
            <a:r>
              <a:rPr lang="en-US" dirty="0"/>
              <a:t>	</a:t>
            </a:r>
            <a:r>
              <a:rPr lang="en-US" dirty="0" smtClean="0"/>
              <a:t>last_name</a:t>
            </a:r>
            <a:r>
              <a:rPr lang="en-US" dirty="0"/>
              <a:t>	</a:t>
            </a:r>
            <a:r>
              <a:rPr lang="en-US" dirty="0" smtClean="0"/>
              <a:t>GPA</a:t>
            </a:r>
            <a:endParaRPr lang="en-US" dirty="0"/>
          </a:p>
          <a:p>
            <a:pPr marL="800100" lvl="1" indent="-342900"/>
            <a:r>
              <a:rPr lang="en-US" dirty="0"/>
              <a:t>s</a:t>
            </a:r>
            <a:r>
              <a:rPr lang="en-US" dirty="0" smtClean="0"/>
              <a:t>tudent_id 	GPA </a:t>
            </a:r>
            <a:r>
              <a:rPr lang="en-US" dirty="0"/>
              <a:t>	</a:t>
            </a:r>
            <a:r>
              <a:rPr lang="en-US" dirty="0" smtClean="0"/>
              <a:t>	last_name</a:t>
            </a:r>
          </a:p>
          <a:p>
            <a:pPr marL="800100" lvl="1" indent="-342900"/>
            <a:r>
              <a:rPr lang="en-US" dirty="0"/>
              <a:t>l</a:t>
            </a:r>
            <a:r>
              <a:rPr lang="en-US" dirty="0" smtClean="0"/>
              <a:t>ast_name	</a:t>
            </a:r>
            <a:r>
              <a:rPr lang="en-US" dirty="0"/>
              <a:t>student_id 	</a:t>
            </a:r>
            <a:r>
              <a:rPr lang="en-US" dirty="0" smtClean="0"/>
              <a:t>GPA</a:t>
            </a:r>
          </a:p>
          <a:p>
            <a:pPr marL="800100" lvl="1" indent="-342900"/>
            <a:r>
              <a:rPr lang="en-US" dirty="0"/>
              <a:t>last_name	GPA </a:t>
            </a:r>
            <a:r>
              <a:rPr lang="en-US" dirty="0" smtClean="0"/>
              <a:t>		student_id </a:t>
            </a:r>
            <a:r>
              <a:rPr lang="en-US" dirty="0"/>
              <a:t>	</a:t>
            </a:r>
          </a:p>
          <a:p>
            <a:pPr marL="800100" lvl="1" indent="-342900"/>
            <a:r>
              <a:rPr lang="en-US" dirty="0" smtClean="0"/>
              <a:t>GPA		student_id	last_name</a:t>
            </a:r>
            <a:endParaRPr lang="en-US" dirty="0"/>
          </a:p>
          <a:p>
            <a:pPr marL="800100" lvl="1" indent="-342900"/>
            <a:r>
              <a:rPr lang="en-US" dirty="0" smtClean="0"/>
              <a:t>GPA</a:t>
            </a:r>
            <a:r>
              <a:rPr lang="en-US" dirty="0"/>
              <a:t>		</a:t>
            </a:r>
            <a:r>
              <a:rPr lang="en-US" dirty="0" smtClean="0"/>
              <a:t>last_name	student_id</a:t>
            </a:r>
            <a:r>
              <a:rPr lang="en-US" dirty="0"/>
              <a:t>	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2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Assume that the input file is in the following format</a:t>
            </a:r>
          </a:p>
          <a:p>
            <a:pPr marL="800100" lvl="1" indent="-342900"/>
            <a:r>
              <a:rPr lang="en-US" dirty="0"/>
              <a:t>One student record per line in the file</a:t>
            </a:r>
          </a:p>
          <a:p>
            <a:pPr marL="800100" lvl="1" indent="-342900"/>
            <a:r>
              <a:rPr lang="en-US" dirty="0" smtClean="0"/>
              <a:t>Data order:  student_id    last_name    GPA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goal of our program is to read the input file and print out the names of all students with GPA &gt;= 3.0</a:t>
            </a:r>
          </a:p>
          <a:p>
            <a:pPr marL="800100" lvl="1" indent="-342900"/>
            <a:r>
              <a:rPr lang="en-US" dirty="0" smtClean="0"/>
              <a:t>Open input file</a:t>
            </a:r>
          </a:p>
          <a:p>
            <a:pPr marL="800100" lvl="1" indent="-342900"/>
            <a:r>
              <a:rPr lang="en-US" dirty="0" smtClean="0"/>
              <a:t>Loop reading student data</a:t>
            </a:r>
          </a:p>
          <a:p>
            <a:pPr marL="1485900" lvl="2" indent="-342900"/>
            <a:r>
              <a:rPr lang="en-US" sz="2000" dirty="0" smtClean="0"/>
              <a:t>Check student GPA</a:t>
            </a:r>
          </a:p>
          <a:p>
            <a:pPr marL="1485900" lvl="2" indent="-342900"/>
            <a:r>
              <a:rPr lang="en-US" sz="2000" dirty="0" smtClean="0"/>
              <a:t>Print selected student names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2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Aft>
                <a:spcPts val="600"/>
              </a:spcAft>
              <a:buClrTx/>
            </a:pPr>
            <a:r>
              <a:rPr lang="en-US" b="1" dirty="0" smtClean="0"/>
              <a:t>Program to read and process student data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i</a:t>
            </a:r>
            <a:r>
              <a:rPr lang="en-US" b="0" dirty="0" smtClean="0"/>
              <a:t>fstream din;</a:t>
            </a:r>
            <a:endParaRPr lang="en-US" b="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D1282E"/>
                </a:solidFill>
              </a:rPr>
              <a:t>d</a:t>
            </a:r>
            <a:r>
              <a:rPr lang="en-US" b="0" dirty="0" smtClean="0">
                <a:solidFill>
                  <a:srgbClr val="D1282E"/>
                </a:solidFill>
              </a:rPr>
              <a:t>in.open</a:t>
            </a:r>
            <a:r>
              <a:rPr lang="en-US" dirty="0" smtClean="0">
                <a:solidFill>
                  <a:srgbClr val="D1282E"/>
                </a:solidFill>
              </a:rPr>
              <a:t>("student.txt</a:t>
            </a:r>
            <a:r>
              <a:rPr lang="en-US" b="0" dirty="0" smtClean="0">
                <a:solidFill>
                  <a:srgbClr val="D1282E"/>
                </a:solidFill>
              </a:rPr>
              <a:t>");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i</a:t>
            </a:r>
            <a:r>
              <a:rPr lang="en-US" dirty="0" smtClean="0"/>
              <a:t>f ( din.fail() ) return;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b="0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int ID;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string Name;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float GPA</a:t>
            </a:r>
            <a:r>
              <a:rPr lang="en-US" dirty="0" smtClean="0"/>
              <a:t>;</a:t>
            </a:r>
            <a:endParaRPr lang="en-US" b="0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w</a:t>
            </a:r>
            <a:r>
              <a:rPr lang="en-US" dirty="0" smtClean="0"/>
              <a:t>hile (d</a:t>
            </a:r>
            <a:r>
              <a:rPr lang="en-US" b="0" dirty="0" smtClean="0"/>
              <a:t>in </a:t>
            </a:r>
            <a:r>
              <a:rPr lang="en-US" b="0" dirty="0"/>
              <a:t>&gt;&gt; </a:t>
            </a:r>
            <a:r>
              <a:rPr lang="en-US" b="0" dirty="0" smtClean="0"/>
              <a:t>ID &gt;</a:t>
            </a:r>
            <a:r>
              <a:rPr lang="en-US" b="0" dirty="0"/>
              <a:t>&gt; </a:t>
            </a:r>
            <a:r>
              <a:rPr lang="en-US" b="0" dirty="0" smtClean="0"/>
              <a:t>Name &gt;&gt; GPA)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b="0" dirty="0" smtClean="0"/>
              <a:t>   if (GPA &gt; 3.0) cout &lt;&lt; Name &lt;&lt; endl;</a:t>
            </a:r>
            <a:endParaRPr lang="en-US" b="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d</a:t>
            </a:r>
            <a:r>
              <a:rPr lang="en-US" b="0" dirty="0" smtClean="0"/>
              <a:t>in.close</a:t>
            </a:r>
            <a:r>
              <a:rPr lang="en-US" b="0" dirty="0"/>
              <a:t>();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36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86200" y="3094676"/>
            <a:ext cx="1131277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17477" y="2615990"/>
            <a:ext cx="2461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open a file called student.txt in the current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2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Aft>
                <a:spcPts val="600"/>
              </a:spcAft>
              <a:buClrTx/>
            </a:pPr>
            <a:r>
              <a:rPr lang="en-US" b="1" dirty="0" smtClean="0"/>
              <a:t>Program to read and process student data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i</a:t>
            </a:r>
            <a:r>
              <a:rPr lang="en-US" b="0" dirty="0" smtClean="0"/>
              <a:t>fstream din;</a:t>
            </a:r>
            <a:endParaRPr lang="en-US" b="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d</a:t>
            </a:r>
            <a:r>
              <a:rPr lang="en-US" b="0" dirty="0" smtClean="0"/>
              <a:t>in.open</a:t>
            </a:r>
            <a:r>
              <a:rPr lang="en-US" dirty="0" smtClean="0"/>
              <a:t>("student.txt</a:t>
            </a:r>
            <a:r>
              <a:rPr lang="en-US" b="0" dirty="0" smtClean="0"/>
              <a:t>");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i</a:t>
            </a:r>
            <a:r>
              <a:rPr lang="en-US" dirty="0" smtClean="0"/>
              <a:t>f ( din.fail() ) return;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b="0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int ID;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string Name;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float GPA</a:t>
            </a:r>
            <a:r>
              <a:rPr lang="en-US" dirty="0" smtClean="0"/>
              <a:t>;</a:t>
            </a:r>
            <a:endParaRPr lang="en-US" b="0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D1282E"/>
                </a:solidFill>
              </a:rPr>
              <a:t>w</a:t>
            </a:r>
            <a:r>
              <a:rPr lang="en-US" dirty="0" smtClean="0">
                <a:solidFill>
                  <a:srgbClr val="D1282E"/>
                </a:solidFill>
              </a:rPr>
              <a:t>hile (d</a:t>
            </a:r>
            <a:r>
              <a:rPr lang="en-US" b="0" dirty="0" smtClean="0">
                <a:solidFill>
                  <a:srgbClr val="D1282E"/>
                </a:solidFill>
              </a:rPr>
              <a:t>in </a:t>
            </a:r>
            <a:r>
              <a:rPr lang="en-US" b="0" dirty="0">
                <a:solidFill>
                  <a:srgbClr val="D1282E"/>
                </a:solidFill>
              </a:rPr>
              <a:t>&gt;&gt; </a:t>
            </a:r>
            <a:r>
              <a:rPr lang="en-US" b="0" dirty="0" smtClean="0">
                <a:solidFill>
                  <a:srgbClr val="D1282E"/>
                </a:solidFill>
              </a:rPr>
              <a:t>ID &gt;</a:t>
            </a:r>
            <a:r>
              <a:rPr lang="en-US" b="0" dirty="0">
                <a:solidFill>
                  <a:srgbClr val="D1282E"/>
                </a:solidFill>
              </a:rPr>
              <a:t>&gt; </a:t>
            </a:r>
            <a:r>
              <a:rPr lang="en-US" b="0" dirty="0" smtClean="0">
                <a:solidFill>
                  <a:srgbClr val="D1282E"/>
                </a:solidFill>
              </a:rPr>
              <a:t>Name &gt;&gt; GPA)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b="0" dirty="0" smtClean="0"/>
              <a:t>   if (GPA &gt; 3.0) cout &lt;&lt; Name &lt;&lt; endl;</a:t>
            </a:r>
            <a:endParaRPr lang="en-US" b="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d</a:t>
            </a:r>
            <a:r>
              <a:rPr lang="en-US" b="0" dirty="0" smtClean="0"/>
              <a:t>in.close</a:t>
            </a:r>
            <a:r>
              <a:rPr lang="en-US" b="0" dirty="0"/>
              <a:t>();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37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86200" y="4293416"/>
            <a:ext cx="1160594" cy="55212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46789" y="3814730"/>
            <a:ext cx="2497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three pieces of student data from the input file in </a:t>
            </a:r>
            <a:r>
              <a:rPr lang="en-US" dirty="0" smtClean="0">
                <a:solidFill>
                  <a:srgbClr val="D1282E"/>
                </a:solidFill>
              </a:rPr>
              <a:t>this</a:t>
            </a:r>
            <a:r>
              <a:rPr lang="en-US" dirty="0" smtClean="0"/>
              <a:t>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6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Aft>
                <a:spcPts val="600"/>
              </a:spcAft>
              <a:buClrTx/>
            </a:pPr>
            <a:r>
              <a:rPr lang="en-US" b="1" dirty="0" smtClean="0"/>
              <a:t>Program to read and process student data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i</a:t>
            </a:r>
            <a:r>
              <a:rPr lang="en-US" b="0" dirty="0" smtClean="0"/>
              <a:t>fstream din;</a:t>
            </a:r>
            <a:endParaRPr lang="en-US" b="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d</a:t>
            </a:r>
            <a:r>
              <a:rPr lang="en-US" b="0" dirty="0" smtClean="0"/>
              <a:t>in.open</a:t>
            </a:r>
            <a:r>
              <a:rPr lang="en-US" dirty="0" smtClean="0"/>
              <a:t>("student.txt</a:t>
            </a:r>
            <a:r>
              <a:rPr lang="en-US" b="0" dirty="0" smtClean="0"/>
              <a:t>");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i</a:t>
            </a:r>
            <a:r>
              <a:rPr lang="en-US" dirty="0" smtClean="0"/>
              <a:t>f ( din.fail() ) return;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b="0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int ID;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string Name;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float GPA</a:t>
            </a:r>
            <a:r>
              <a:rPr lang="en-US" dirty="0" smtClean="0"/>
              <a:t>;</a:t>
            </a:r>
            <a:endParaRPr lang="en-US" b="0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w</a:t>
            </a:r>
            <a:r>
              <a:rPr lang="en-US" dirty="0" smtClean="0"/>
              <a:t>hile (d</a:t>
            </a:r>
            <a:r>
              <a:rPr lang="en-US" b="0" dirty="0" smtClean="0"/>
              <a:t>in </a:t>
            </a:r>
            <a:r>
              <a:rPr lang="en-US" b="0" dirty="0"/>
              <a:t>&gt;&gt; </a:t>
            </a:r>
            <a:r>
              <a:rPr lang="en-US" b="0" dirty="0" smtClean="0"/>
              <a:t>ID &gt;</a:t>
            </a:r>
            <a:r>
              <a:rPr lang="en-US" b="0" dirty="0"/>
              <a:t>&gt; </a:t>
            </a:r>
            <a:r>
              <a:rPr lang="en-US" b="0" dirty="0" smtClean="0"/>
              <a:t>Name &gt;&gt; GPA)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b="0" dirty="0" smtClean="0"/>
              <a:t>   </a:t>
            </a:r>
            <a:r>
              <a:rPr lang="en-US" b="0" dirty="0" smtClean="0">
                <a:solidFill>
                  <a:schemeClr val="tx2"/>
                </a:solidFill>
              </a:rPr>
              <a:t>if (GPA &gt; 3.0) cout &lt;&lt; Name &lt;&lt; endl;</a:t>
            </a:r>
            <a:endParaRPr lang="en-US" b="0" dirty="0">
              <a:solidFill>
                <a:schemeClr val="tx2"/>
              </a:solidFill>
            </a:endParaRP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d</a:t>
            </a:r>
            <a:r>
              <a:rPr lang="en-US" b="0" dirty="0" smtClean="0"/>
              <a:t>in.close</a:t>
            </a:r>
            <a:r>
              <a:rPr lang="en-US" b="0" dirty="0"/>
              <a:t>();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32995" y="5412059"/>
            <a:ext cx="603279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36268" y="5101590"/>
            <a:ext cx="220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selected student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6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Sample student.txt file</a:t>
            </a:r>
          </a:p>
          <a:p>
            <a:pPr marL="274320" lvl="1" indent="0">
              <a:lnSpc>
                <a:spcPct val="80000"/>
              </a:lnSpc>
              <a:buNone/>
            </a:pPr>
            <a:endParaRPr lang="en-US" sz="1600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da-DK" sz="1600" dirty="0" smtClean="0"/>
              <a:t>123	Smith	3.5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a-DK" sz="1600" dirty="0" smtClean="0"/>
              <a:t>234	Jones	2.7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a-DK" sz="1600" dirty="0" smtClean="0"/>
              <a:t>345</a:t>
            </a:r>
            <a:r>
              <a:rPr lang="da-DK" sz="1600" dirty="0"/>
              <a:t>	</a:t>
            </a:r>
            <a:r>
              <a:rPr lang="da-DK" sz="1600" dirty="0" smtClean="0"/>
              <a:t>Brown</a:t>
            </a:r>
            <a:r>
              <a:rPr lang="da-DK" sz="1600" dirty="0"/>
              <a:t>	</a:t>
            </a:r>
            <a:r>
              <a:rPr lang="da-DK" sz="1600" dirty="0" smtClean="0"/>
              <a:t>3.1</a:t>
            </a:r>
            <a:endParaRPr lang="da-DK" sz="16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da-DK" sz="1600" dirty="0" smtClean="0"/>
              <a:t>456</a:t>
            </a:r>
            <a:r>
              <a:rPr lang="da-DK" sz="1600" dirty="0"/>
              <a:t>	</a:t>
            </a:r>
            <a:r>
              <a:rPr lang="da-DK" sz="1600" dirty="0" smtClean="0"/>
              <a:t>Taylor</a:t>
            </a:r>
            <a:r>
              <a:rPr lang="da-DK" sz="1600" dirty="0"/>
              <a:t>	</a:t>
            </a:r>
            <a:r>
              <a:rPr lang="da-DK" sz="1600" dirty="0" smtClean="0"/>
              <a:t>2.3</a:t>
            </a:r>
            <a:endParaRPr lang="da-DK" sz="16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da-DK" sz="1600" dirty="0" smtClean="0"/>
              <a:t>…</a:t>
            </a:r>
          </a:p>
          <a:p>
            <a:pPr marL="274320" lvl="1" indent="0">
              <a:lnSpc>
                <a:spcPct val="80000"/>
              </a:lnSpc>
              <a:buNone/>
            </a:pPr>
            <a:endParaRPr lang="da-DK" sz="16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Advantages of t</a:t>
            </a:r>
            <a:r>
              <a:rPr lang="en-US" dirty="0" smtClean="0"/>
              <a:t>his input file format </a:t>
            </a:r>
          </a:p>
          <a:p>
            <a:pPr marL="800100" lvl="1" indent="-342900"/>
            <a:r>
              <a:rPr lang="en-US" dirty="0"/>
              <a:t>P</a:t>
            </a:r>
            <a:r>
              <a:rPr lang="en-US" dirty="0" smtClean="0"/>
              <a:t>uts student data in correct order for this program</a:t>
            </a:r>
          </a:p>
          <a:p>
            <a:pPr marL="800100" lvl="1" indent="-342900"/>
            <a:r>
              <a:rPr lang="en-US" dirty="0"/>
              <a:t>K</a:t>
            </a:r>
            <a:r>
              <a:rPr lang="en-US" dirty="0" smtClean="0"/>
              <a:t>eeps all information about one student on one line</a:t>
            </a:r>
          </a:p>
          <a:p>
            <a:pPr marL="800100" lvl="1" indent="-342900"/>
            <a:r>
              <a:rPr lang="en-US" dirty="0" smtClean="0"/>
              <a:t>Easier to read / edit than one student variable per line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Lesson </a:t>
            </a:r>
            <a:r>
              <a:rPr lang="en-US" dirty="0"/>
              <a:t>objectives:</a:t>
            </a:r>
          </a:p>
          <a:p>
            <a:pPr marL="800100" lvl="1" indent="-342900"/>
            <a:r>
              <a:rPr lang="en-US" dirty="0"/>
              <a:t>Learn </a:t>
            </a:r>
            <a:r>
              <a:rPr lang="en-US" dirty="0" smtClean="0"/>
              <a:t>more about input and output streams</a:t>
            </a:r>
            <a:endParaRPr lang="en-US" dirty="0"/>
          </a:p>
          <a:p>
            <a:pPr marL="800100" lvl="1" indent="-342900"/>
            <a:r>
              <a:rPr lang="en-US" dirty="0"/>
              <a:t>Learn how </a:t>
            </a:r>
            <a:r>
              <a:rPr lang="en-US" dirty="0" smtClean="0"/>
              <a:t>open and close ASCII files</a:t>
            </a:r>
          </a:p>
          <a:p>
            <a:pPr marL="800100" lvl="1" indent="-342900"/>
            <a:r>
              <a:rPr lang="en-US" dirty="0" smtClean="0"/>
              <a:t>Learn how to read and write ASCII files</a:t>
            </a:r>
          </a:p>
          <a:p>
            <a:pPr marL="800100" lvl="1" indent="-342900"/>
            <a:r>
              <a:rPr lang="en-US" dirty="0" smtClean="0"/>
              <a:t>Learn about input / output error checking</a:t>
            </a:r>
            <a:endParaRPr lang="en-US" dirty="0"/>
          </a:p>
          <a:p>
            <a:pPr marL="800100" lvl="1" indent="-342900"/>
            <a:r>
              <a:rPr lang="en-US" dirty="0" smtClean="0"/>
              <a:t>Study programs for numerical data input / output</a:t>
            </a:r>
          </a:p>
          <a:p>
            <a:pPr marL="800100" lvl="1" indent="-342900"/>
            <a:r>
              <a:rPr lang="en-US" dirty="0"/>
              <a:t>Study </a:t>
            </a:r>
            <a:r>
              <a:rPr lang="en-US" dirty="0" smtClean="0"/>
              <a:t>programs </a:t>
            </a:r>
            <a:r>
              <a:rPr lang="en-US" dirty="0"/>
              <a:t>for </a:t>
            </a:r>
            <a:r>
              <a:rPr lang="en-US" dirty="0" smtClean="0"/>
              <a:t>mixed data </a:t>
            </a:r>
            <a:r>
              <a:rPr lang="en-US" dirty="0"/>
              <a:t>input / </a:t>
            </a:r>
            <a:r>
              <a:rPr lang="en-US" dirty="0" smtClean="0"/>
              <a:t>output</a:t>
            </a:r>
          </a:p>
          <a:p>
            <a:pPr marL="800100" lvl="1" indent="-342900"/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8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smtClean="0"/>
              <a:t>string filename;</a:t>
            </a:r>
          </a:p>
          <a:p>
            <a:pPr lvl="1" indent="0">
              <a:buNone/>
            </a:pPr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out &lt;&lt; "Enter student filename: "; </a:t>
            </a:r>
          </a:p>
          <a:p>
            <a:pPr lvl="1" indent="0">
              <a:buNone/>
            </a:pPr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in &gt;&gt; filename;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i</a:t>
            </a:r>
            <a:r>
              <a:rPr lang="en-US" dirty="0" smtClean="0"/>
              <a:t>fstream din;</a:t>
            </a:r>
          </a:p>
          <a:p>
            <a:pPr lvl="1" indent="0">
              <a:buNone/>
            </a:pPr>
            <a:r>
              <a:rPr lang="en-US" dirty="0"/>
              <a:t>d</a:t>
            </a:r>
            <a:r>
              <a:rPr lang="en-US" dirty="0" smtClean="0"/>
              <a:t>in.open( filename.c_str() );</a:t>
            </a:r>
          </a:p>
          <a:p>
            <a:pPr lvl="1" indent="0">
              <a:buNone/>
            </a:pPr>
            <a:endParaRPr lang="en-US" dirty="0" smtClean="0">
              <a:solidFill>
                <a:srgbClr val="D1282E"/>
              </a:solidFill>
            </a:endParaRPr>
          </a:p>
          <a:p>
            <a:pPr lvl="1" indent="0">
              <a:buNone/>
            </a:pPr>
            <a:r>
              <a:rPr lang="en-US" dirty="0"/>
              <a:t>i</a:t>
            </a:r>
            <a:r>
              <a:rPr lang="en-US" dirty="0" smtClean="0"/>
              <a:t>f ( din.fail() )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cout &lt;&lt; "Error: could not open " &lt;&lt; filename &lt;&lt; endl;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40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081367" y="2971545"/>
            <a:ext cx="1168202" cy="47868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49565" y="2971545"/>
            <a:ext cx="246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program we prompt the user to enter the name of the student input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9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smtClean="0"/>
              <a:t>string filename;</a:t>
            </a:r>
          </a:p>
          <a:p>
            <a:pPr lvl="1" indent="0">
              <a:buNone/>
            </a:pPr>
            <a:r>
              <a:rPr lang="en-US" dirty="0"/>
              <a:t>c</a:t>
            </a:r>
            <a:r>
              <a:rPr lang="en-US" dirty="0" smtClean="0"/>
              <a:t>out &lt;&lt; "Enter student filename: "; </a:t>
            </a:r>
          </a:p>
          <a:p>
            <a:pPr lvl="1" indent="0">
              <a:buNone/>
            </a:pPr>
            <a:r>
              <a:rPr lang="en-US" dirty="0"/>
              <a:t>c</a:t>
            </a:r>
            <a:r>
              <a:rPr lang="en-US" dirty="0" smtClean="0"/>
              <a:t>in &gt;&gt; filename;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i</a:t>
            </a:r>
            <a:r>
              <a:rPr lang="en-US" dirty="0" smtClean="0"/>
              <a:t>fstream din;</a:t>
            </a:r>
          </a:p>
          <a:p>
            <a:pPr lvl="1" indent="0">
              <a:buNone/>
            </a:pPr>
            <a:r>
              <a:rPr lang="en-US" dirty="0">
                <a:solidFill>
                  <a:srgbClr val="D1282E"/>
                </a:solidFill>
              </a:rPr>
              <a:t>d</a:t>
            </a:r>
            <a:r>
              <a:rPr lang="en-US" dirty="0" smtClean="0">
                <a:solidFill>
                  <a:srgbClr val="D1282E"/>
                </a:solidFill>
              </a:rPr>
              <a:t>in.open( filename.c_str() );</a:t>
            </a:r>
          </a:p>
          <a:p>
            <a:pPr lvl="1" indent="0">
              <a:buNone/>
            </a:pPr>
            <a:endParaRPr lang="en-US" dirty="0" smtClean="0">
              <a:solidFill>
                <a:srgbClr val="D1282E"/>
              </a:solidFill>
            </a:endParaRPr>
          </a:p>
          <a:p>
            <a:pPr lvl="1" indent="0">
              <a:buNone/>
            </a:pPr>
            <a:r>
              <a:rPr lang="en-US" dirty="0"/>
              <a:t>i</a:t>
            </a:r>
            <a:r>
              <a:rPr lang="en-US" dirty="0" smtClean="0"/>
              <a:t>f ( din.fail() )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cout &lt;&lt; "Error: could not open " &lt;&lt; filename &lt;&lt; endl;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081367" y="3479429"/>
            <a:ext cx="1168201" cy="54925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49565" y="3000743"/>
            <a:ext cx="246184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c_str() command converts a string variable into a cstring variable, which is what open expects as an input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9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smtClean="0"/>
              <a:t>string filename;</a:t>
            </a:r>
          </a:p>
          <a:p>
            <a:pPr lvl="1" indent="0">
              <a:buNone/>
            </a:pPr>
            <a:r>
              <a:rPr lang="en-US" dirty="0"/>
              <a:t>c</a:t>
            </a:r>
            <a:r>
              <a:rPr lang="en-US" dirty="0" smtClean="0"/>
              <a:t>out &lt;&lt; "Enter student filename: "; </a:t>
            </a:r>
          </a:p>
          <a:p>
            <a:pPr lvl="1" indent="0">
              <a:buNone/>
            </a:pPr>
            <a:r>
              <a:rPr lang="en-US" dirty="0"/>
              <a:t>c</a:t>
            </a:r>
            <a:r>
              <a:rPr lang="en-US" dirty="0" smtClean="0"/>
              <a:t>in &gt;&gt; filename;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i</a:t>
            </a:r>
            <a:r>
              <a:rPr lang="en-US" dirty="0" smtClean="0"/>
              <a:t>fstream din;</a:t>
            </a:r>
          </a:p>
          <a:p>
            <a:pPr lvl="1" indent="0">
              <a:buNone/>
            </a:pPr>
            <a:r>
              <a:rPr lang="en-US" dirty="0"/>
              <a:t>d</a:t>
            </a:r>
            <a:r>
              <a:rPr lang="en-US" dirty="0" smtClean="0"/>
              <a:t>in.open( filename.c_str() );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>
                <a:solidFill>
                  <a:schemeClr val="tx2"/>
                </a:solidFill>
              </a:rPr>
              <a:t>i</a:t>
            </a:r>
            <a:r>
              <a:rPr lang="en-US" dirty="0" smtClean="0">
                <a:solidFill>
                  <a:schemeClr val="tx2"/>
                </a:solidFill>
              </a:rPr>
              <a:t>f ( din.fail() )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D1282E"/>
                </a:solidFill>
              </a:rPr>
              <a:t>cout &lt;&lt; "Error: could not open " &lt;&lt; filename &lt;&lt; endl;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35387" y="4384567"/>
            <a:ext cx="1168201" cy="54925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3585" y="3905881"/>
            <a:ext cx="2461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user enters an invalid file name we print out an error msg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1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indent="0">
              <a:buNone/>
            </a:pPr>
            <a:r>
              <a:rPr lang="en-US" dirty="0" smtClean="0"/>
              <a:t>…</a:t>
            </a:r>
          </a:p>
          <a:p>
            <a:pPr lvl="1" indent="0">
              <a:buNone/>
            </a:pPr>
            <a:r>
              <a:rPr lang="en-US" dirty="0">
                <a:solidFill>
                  <a:srgbClr val="D1282E"/>
                </a:solidFill>
              </a:rPr>
              <a:t>e</a:t>
            </a:r>
            <a:r>
              <a:rPr lang="en-US" dirty="0" smtClean="0">
                <a:solidFill>
                  <a:srgbClr val="D1282E"/>
                </a:solidFill>
              </a:rPr>
              <a:t>lse</a:t>
            </a:r>
          </a:p>
          <a:p>
            <a:pPr lvl="1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      int </a:t>
            </a:r>
            <a:r>
              <a:rPr lang="en-US" dirty="0"/>
              <a:t>ID;</a:t>
            </a:r>
          </a:p>
          <a:p>
            <a:pPr marL="274320" lvl="1" indent="0">
              <a:buNone/>
            </a:pPr>
            <a:r>
              <a:rPr lang="en-US" dirty="0" smtClean="0"/>
              <a:t>      string </a:t>
            </a:r>
            <a:r>
              <a:rPr lang="en-US" dirty="0"/>
              <a:t>Name;</a:t>
            </a:r>
          </a:p>
          <a:p>
            <a:pPr marL="274320" lvl="1" indent="0">
              <a:buNone/>
            </a:pPr>
            <a:r>
              <a:rPr lang="en-US" dirty="0" smtClean="0"/>
              <a:t>      float </a:t>
            </a:r>
            <a:r>
              <a:rPr lang="en-US" dirty="0"/>
              <a:t>GPA</a:t>
            </a:r>
            <a:r>
              <a:rPr lang="en-US" dirty="0" smtClean="0"/>
              <a:t>;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D1282E"/>
                </a:solidFill>
              </a:rPr>
              <a:t>while </a:t>
            </a:r>
            <a:r>
              <a:rPr lang="en-US" dirty="0">
                <a:solidFill>
                  <a:srgbClr val="D1282E"/>
                </a:solidFill>
              </a:rPr>
              <a:t>(din &gt;&gt; ID &gt;&gt; Name &gt;&gt; GPA)</a:t>
            </a:r>
          </a:p>
          <a:p>
            <a:pPr marL="274320" lvl="1" indent="0">
              <a:buNone/>
            </a:pPr>
            <a:r>
              <a:rPr lang="en-US" dirty="0"/>
              <a:t>   </a:t>
            </a:r>
            <a:r>
              <a:rPr lang="en-US" dirty="0" smtClean="0"/>
              <a:t>      if </a:t>
            </a:r>
            <a:r>
              <a:rPr lang="en-US" dirty="0"/>
              <a:t>(GPA &gt; 3.0) cout &lt;&lt; Name &lt;&lt; endl;</a:t>
            </a:r>
          </a:p>
          <a:p>
            <a:pPr marL="274320" lvl="1" indent="0">
              <a:buNone/>
            </a:pPr>
            <a:r>
              <a:rPr lang="en-US" dirty="0" smtClean="0"/>
              <a:t>      din.close</a:t>
            </a:r>
            <a:r>
              <a:rPr lang="en-US" dirty="0"/>
              <a:t>();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3966308" y="3326614"/>
            <a:ext cx="918307" cy="101092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84615" y="2864949"/>
            <a:ext cx="2461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only read the student data if the file open was successful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656811" y="2397093"/>
            <a:ext cx="3227804" cy="92952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537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 described the C++ syntax for file input</a:t>
            </a:r>
          </a:p>
          <a:p>
            <a:pPr marL="800100" lvl="1" indent="-342900"/>
            <a:r>
              <a:rPr lang="en-US" dirty="0" smtClean="0"/>
              <a:t>How to declare an ifstream object</a:t>
            </a:r>
          </a:p>
          <a:p>
            <a:pPr marL="800100" lvl="1" indent="-342900"/>
            <a:r>
              <a:rPr lang="en-US" dirty="0" smtClean="0"/>
              <a:t>How to open a file</a:t>
            </a:r>
          </a:p>
          <a:p>
            <a:pPr marL="800100" lvl="1" indent="-342900"/>
            <a:r>
              <a:rPr lang="en-US" dirty="0" smtClean="0"/>
              <a:t>How to check for file open errors</a:t>
            </a:r>
          </a:p>
          <a:p>
            <a:pPr marL="800100" lvl="1" indent="-342900"/>
            <a:r>
              <a:rPr lang="en-US" dirty="0" smtClean="0"/>
              <a:t>How to read from the file</a:t>
            </a:r>
          </a:p>
          <a:p>
            <a:pPr marL="800100" lvl="1" indent="-342900"/>
            <a:r>
              <a:rPr lang="en-US" dirty="0" smtClean="0"/>
              <a:t>How to close the file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Key concept:  The program that reads the file must know the format of the input file in advance</a:t>
            </a:r>
          </a:p>
          <a:p>
            <a:pPr marL="800100" lvl="1" indent="-342900"/>
            <a:r>
              <a:rPr lang="en-US" dirty="0" smtClean="0"/>
              <a:t>Otherwise values will be read into the wrong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88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Streams and files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800599"/>
            <a:ext cx="777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</a:t>
            </a:r>
            <a:r>
              <a:rPr lang="en-US" sz="3200" b="1" dirty="0">
                <a:latin typeface="Arial" charset="0"/>
              </a:rPr>
              <a:t>3</a:t>
            </a:r>
            <a:endParaRPr lang="en-US" sz="3200" b="1" dirty="0" smtClean="0">
              <a:latin typeface="Arial" charset="0"/>
            </a:endParaRPr>
          </a:p>
          <a:p>
            <a:pPr eaLnBrk="1" hangingPunct="1"/>
            <a:r>
              <a:rPr lang="en-US" sz="3200" b="1" dirty="0" smtClean="0">
                <a:latin typeface="Arial" charset="0"/>
              </a:rPr>
              <a:t>output files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7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Writing program output into a file has several advantages</a:t>
            </a:r>
          </a:p>
          <a:p>
            <a:pPr marL="800100" lvl="1" indent="-342900"/>
            <a:r>
              <a:rPr lang="en-US" dirty="0" smtClean="0"/>
              <a:t>We can output very large amounts of data</a:t>
            </a:r>
          </a:p>
          <a:p>
            <a:pPr marL="800100" lvl="1" indent="-342900"/>
            <a:r>
              <a:rPr lang="en-US" dirty="0" smtClean="0"/>
              <a:t>We can save this information long term in file system</a:t>
            </a:r>
          </a:p>
          <a:p>
            <a:pPr marL="800100" lvl="1" indent="-342900"/>
            <a:r>
              <a:rPr lang="en-US" dirty="0" smtClean="0"/>
              <a:t>We can read / edit this data using a text editor</a:t>
            </a:r>
          </a:p>
          <a:p>
            <a:pPr marL="800100" lvl="1" indent="-342900"/>
            <a:r>
              <a:rPr lang="en-US" dirty="0" smtClean="0"/>
              <a:t>We can process this data using another program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C++ has provided support for file output</a:t>
            </a:r>
          </a:p>
          <a:p>
            <a:pPr marL="800100" lvl="1" indent="-342900"/>
            <a:r>
              <a:rPr lang="en-US" dirty="0"/>
              <a:t>Add #include &lt;fstream&gt; at top of program</a:t>
            </a:r>
          </a:p>
          <a:p>
            <a:pPr marL="800100" lvl="1" indent="-342900"/>
            <a:r>
              <a:rPr lang="en-US" dirty="0" smtClean="0"/>
              <a:t>Use the ofstream object for program output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5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To write data into an ASCII output file we must</a:t>
            </a:r>
          </a:p>
          <a:p>
            <a:pPr marL="800100" lvl="1" indent="-342900"/>
            <a:r>
              <a:rPr lang="en-US" dirty="0" smtClean="0"/>
              <a:t>Declare object of ofstream class</a:t>
            </a:r>
          </a:p>
          <a:p>
            <a:pPr marL="1485900" lvl="2" indent="-342900"/>
            <a:r>
              <a:rPr lang="en-US" dirty="0" smtClean="0"/>
              <a:t>Eg: ofstream dout;</a:t>
            </a:r>
          </a:p>
          <a:p>
            <a:pPr marL="800100" lvl="1" indent="-342900"/>
            <a:r>
              <a:rPr lang="en-US" dirty="0" smtClean="0"/>
              <a:t>Open the output file</a:t>
            </a:r>
          </a:p>
          <a:p>
            <a:pPr marL="1485900" lvl="2" indent="-342900"/>
            <a:r>
              <a:rPr lang="en-US" dirty="0" smtClean="0"/>
              <a:t>Eg: dout.open("output.txt");</a:t>
            </a:r>
          </a:p>
          <a:p>
            <a:pPr marL="800100" lvl="1" indent="-342900"/>
            <a:r>
              <a:rPr lang="en-US" dirty="0" smtClean="0"/>
              <a:t>Check if open was successful</a:t>
            </a:r>
          </a:p>
          <a:p>
            <a:pPr marL="1485900" lvl="2" indent="-342900"/>
            <a:r>
              <a:rPr lang="en-US" dirty="0" smtClean="0"/>
              <a:t>Eg: if ( dout.fail() ) cout &lt;&lt; "Error opening file\n";</a:t>
            </a:r>
          </a:p>
          <a:p>
            <a:pPr marL="800100" lvl="1" indent="-342900"/>
            <a:r>
              <a:rPr lang="en-US" dirty="0" smtClean="0"/>
              <a:t>Write data into the output file</a:t>
            </a:r>
          </a:p>
          <a:p>
            <a:pPr marL="1485900" lvl="2" indent="-342900"/>
            <a:r>
              <a:rPr lang="en-US" dirty="0" smtClean="0"/>
              <a:t>Eg: </a:t>
            </a:r>
            <a:r>
              <a:rPr lang="en-US" dirty="0"/>
              <a:t>d</a:t>
            </a:r>
            <a:r>
              <a:rPr lang="en-US" dirty="0" smtClean="0"/>
              <a:t>out &lt;&lt; variable;</a:t>
            </a:r>
          </a:p>
          <a:p>
            <a:pPr marL="800100" lvl="1" indent="-342900"/>
            <a:r>
              <a:rPr lang="en-US" dirty="0" smtClean="0"/>
              <a:t>Close the output file</a:t>
            </a:r>
          </a:p>
          <a:p>
            <a:pPr marL="1485900" lvl="2" indent="-342900"/>
            <a:r>
              <a:rPr lang="en-US" dirty="0" smtClean="0"/>
              <a:t>Eg: dout.close();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rogram to output the times table up to 12x12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D1282E"/>
                </a:solidFill>
              </a:rPr>
              <a:t>ofstream </a:t>
            </a:r>
            <a:r>
              <a:rPr lang="en-US" dirty="0">
                <a:solidFill>
                  <a:srgbClr val="D1282E"/>
                </a:solidFill>
              </a:rPr>
              <a:t>d</a:t>
            </a:r>
            <a:r>
              <a:rPr lang="en-US" dirty="0" smtClean="0">
                <a:solidFill>
                  <a:srgbClr val="D1282E"/>
                </a:solidFill>
              </a:rPr>
              <a:t>out</a:t>
            </a:r>
            <a:r>
              <a:rPr lang="en-US" dirty="0">
                <a:solidFill>
                  <a:srgbClr val="D1282E"/>
                </a:solidFill>
              </a:rPr>
              <a:t>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dout.open("output.txt");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if (dout.fail()) return;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for </a:t>
            </a:r>
            <a:r>
              <a:rPr lang="en-US" dirty="0"/>
              <a:t>(int row = 1; row &lt;= 12; row++)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{</a:t>
            </a: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  </a:t>
            </a:r>
            <a:r>
              <a:rPr lang="en-US" dirty="0" smtClean="0"/>
              <a:t>   for </a:t>
            </a:r>
            <a:r>
              <a:rPr lang="en-US" dirty="0"/>
              <a:t>(int col = 1; col &lt;= 12; col++)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     </a:t>
            </a:r>
            <a:r>
              <a:rPr lang="en-US" dirty="0" smtClean="0"/>
              <a:t>   dout </a:t>
            </a:r>
            <a:r>
              <a:rPr lang="en-US" dirty="0"/>
              <a:t>&lt;&lt; row * col &lt;&lt; </a:t>
            </a:r>
            <a:r>
              <a:rPr lang="en-US" dirty="0" smtClean="0"/>
              <a:t>" ";</a:t>
            </a: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  </a:t>
            </a:r>
            <a:r>
              <a:rPr lang="en-US" dirty="0" smtClean="0"/>
              <a:t>   dout </a:t>
            </a:r>
            <a:r>
              <a:rPr lang="en-US" dirty="0"/>
              <a:t>&lt;&lt; endl;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dout.close</a:t>
            </a:r>
            <a:r>
              <a:rPr lang="en-US" dirty="0"/>
              <a:t>()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83783" y="2640482"/>
            <a:ext cx="209913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82917" y="2304783"/>
            <a:ext cx="265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declares an output stream called “dout”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3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rogram to output the times table up to 12x12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ofstream </a:t>
            </a:r>
            <a:r>
              <a:rPr lang="en-US" dirty="0"/>
              <a:t>d</a:t>
            </a:r>
            <a:r>
              <a:rPr lang="en-US" dirty="0" smtClean="0"/>
              <a:t>out</a:t>
            </a:r>
            <a:r>
              <a:rPr lang="en-US" dirty="0"/>
              <a:t>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D1282E"/>
                </a:solidFill>
              </a:rPr>
              <a:t>dout.open("output.txt");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if (dout.fail()) return;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for </a:t>
            </a:r>
            <a:r>
              <a:rPr lang="en-US" dirty="0"/>
              <a:t>(int row = 1; row &lt;= 12; row++)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{</a:t>
            </a: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  </a:t>
            </a:r>
            <a:r>
              <a:rPr lang="en-US" dirty="0" smtClean="0"/>
              <a:t>   for </a:t>
            </a:r>
            <a:r>
              <a:rPr lang="en-US" dirty="0"/>
              <a:t>(int col = 1; col &lt;= 12; col++)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     </a:t>
            </a:r>
            <a:r>
              <a:rPr lang="en-US" dirty="0" smtClean="0"/>
              <a:t>   dout </a:t>
            </a:r>
            <a:r>
              <a:rPr lang="en-US" dirty="0"/>
              <a:t>&lt;&lt; row * col &lt;&lt; </a:t>
            </a:r>
            <a:r>
              <a:rPr lang="en-US" dirty="0" smtClean="0"/>
              <a:t>" ";</a:t>
            </a: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  </a:t>
            </a:r>
            <a:r>
              <a:rPr lang="en-US" dirty="0" smtClean="0"/>
              <a:t>   dout </a:t>
            </a:r>
            <a:r>
              <a:rPr lang="en-US" dirty="0"/>
              <a:t>&lt;&lt; endl;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dout.close</a:t>
            </a:r>
            <a:r>
              <a:rPr lang="en-US" dirty="0"/>
              <a:t>()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45852" y="2918507"/>
            <a:ext cx="1307123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52974" y="2439821"/>
            <a:ext cx="2550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create a new file called output.txt in the current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8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Streams and Files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800600"/>
            <a:ext cx="777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1</a:t>
            </a:r>
          </a:p>
          <a:p>
            <a:pPr eaLnBrk="1" hangingPunct="1"/>
            <a:r>
              <a:rPr lang="en-US" sz="3200" b="1" dirty="0" smtClean="0">
                <a:latin typeface="Arial" charset="0"/>
              </a:rPr>
              <a:t>Standard I/O streams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7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rogram to output the times table up to 12x12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ofstream </a:t>
            </a:r>
            <a:r>
              <a:rPr lang="en-US" dirty="0"/>
              <a:t>d</a:t>
            </a:r>
            <a:r>
              <a:rPr lang="en-US" dirty="0" smtClean="0"/>
              <a:t>out</a:t>
            </a:r>
            <a:r>
              <a:rPr lang="en-US" dirty="0"/>
              <a:t>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dout.open("output.txt");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if (dout.fail()) return;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for </a:t>
            </a:r>
            <a:r>
              <a:rPr lang="en-US" dirty="0"/>
              <a:t>(int row = 1; row &lt;= 12; row++)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{</a:t>
            </a: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  </a:t>
            </a:r>
            <a:r>
              <a:rPr lang="en-US" dirty="0" smtClean="0"/>
              <a:t>   for </a:t>
            </a:r>
            <a:r>
              <a:rPr lang="en-US" dirty="0"/>
              <a:t>(int col = 1; col &lt;= 12; col++)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    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D1282E"/>
                </a:solidFill>
              </a:rPr>
              <a:t>dout </a:t>
            </a:r>
            <a:r>
              <a:rPr lang="en-US" dirty="0">
                <a:solidFill>
                  <a:srgbClr val="D1282E"/>
                </a:solidFill>
              </a:rPr>
              <a:t>&lt;&lt; row * col &lt;&lt; </a:t>
            </a:r>
            <a:r>
              <a:rPr lang="en-US" dirty="0" smtClean="0">
                <a:solidFill>
                  <a:srgbClr val="D1282E"/>
                </a:solidFill>
              </a:rPr>
              <a:t>" ";</a:t>
            </a:r>
            <a:endParaRPr lang="en-US" dirty="0">
              <a:solidFill>
                <a:srgbClr val="D1282E"/>
              </a:solidFill>
            </a:endParaRP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 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D1282E"/>
                </a:solidFill>
              </a:rPr>
              <a:t>dout </a:t>
            </a:r>
            <a:r>
              <a:rPr lang="en-US" dirty="0">
                <a:solidFill>
                  <a:srgbClr val="D1282E"/>
                </a:solidFill>
              </a:rPr>
              <a:t>&lt;&lt; endl;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dout.close</a:t>
            </a:r>
            <a:r>
              <a:rPr lang="en-US" dirty="0"/>
              <a:t>()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946775" y="4943908"/>
            <a:ext cx="1307124" cy="47868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53895" y="4943908"/>
            <a:ext cx="244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output 12 integer values per line separated by spaces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2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Contents of output.txt file</a:t>
            </a:r>
          </a:p>
          <a:p>
            <a:pPr marL="274320" lvl="1" indent="0">
              <a:lnSpc>
                <a:spcPct val="80000"/>
              </a:lnSpc>
              <a:buNone/>
            </a:pPr>
            <a:endParaRPr lang="en-US" sz="1600" dirty="0" smtClean="0"/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 smtClean="0"/>
              <a:t>1 </a:t>
            </a:r>
            <a:r>
              <a:rPr lang="da-DK" sz="1600" dirty="0"/>
              <a:t>2 3 4 5 6 7 8 9 10 11 12 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/>
              <a:t>2 4 6 8 10 12 14 16 18 20 22 24 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/>
              <a:t>3 6 9 12 15 18 21 24 27 30 33 36 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/>
              <a:t>4 8 12 16 20 24 28 32 36 40 44 48 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/>
              <a:t>5 10 15 20 25 30 35 40 45 50 55 60 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/>
              <a:t>6 12 18 24 30 36 42 48 54 60 66 72 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/>
              <a:t>7 14 21 28 35 42 49 56 63 70 77 84 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/>
              <a:t>8 16 24 32 40 48 56 64 72 80 88 96 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/>
              <a:t>9 18 27 36 45 54 63 72 81 90 99 108 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/>
              <a:t>10 20 30 40 50 60 70 80 90 100 110 120 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/>
              <a:t>11 22 33 44 55 66 77 88 99 110 121 132 </a:t>
            </a:r>
          </a:p>
          <a:p>
            <a:pPr marL="274320" lvl="1" indent="0">
              <a:lnSpc>
                <a:spcPct val="80000"/>
              </a:lnSpc>
              <a:buNone/>
            </a:pPr>
            <a:r>
              <a:rPr lang="da-DK" sz="1600" dirty="0"/>
              <a:t>12 24 36 48 60 72 84 96 108 120 132 </a:t>
            </a:r>
            <a:r>
              <a:rPr lang="da-DK" sz="1600" dirty="0" smtClean="0"/>
              <a:t>144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smtClean="0"/>
              <a:t>mixed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When we write variables with different data types to a file we need to make the format easy to read</a:t>
            </a:r>
          </a:p>
          <a:p>
            <a:pPr marL="800100" lvl="1" indent="-342900"/>
            <a:r>
              <a:rPr lang="en-US" dirty="0" smtClean="0"/>
              <a:t>Group data that belongs together on one line</a:t>
            </a:r>
          </a:p>
          <a:p>
            <a:pPr marL="800100" lvl="1" indent="-342900"/>
            <a:r>
              <a:rPr lang="en-US" dirty="0" smtClean="0"/>
              <a:t>Put data fields in a natural order</a:t>
            </a:r>
          </a:p>
          <a:p>
            <a:pPr marL="800100" lvl="1" indent="-342900"/>
            <a:r>
              <a:rPr lang="en-US" dirty="0" smtClean="0"/>
              <a:t>Put variable length fields at end of the line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Example:  Writing student information to a file</a:t>
            </a:r>
          </a:p>
          <a:p>
            <a:pPr marL="800100" lvl="1" indent="-342900"/>
            <a:r>
              <a:rPr lang="en-US" dirty="0" smtClean="0"/>
              <a:t>Assume student data is stored in three arrays</a:t>
            </a:r>
          </a:p>
          <a:p>
            <a:pPr marL="800100" lvl="1" indent="-342900"/>
            <a:r>
              <a:rPr lang="en-US" dirty="0" smtClean="0"/>
              <a:t>Output order:  ID  GPA</a:t>
            </a:r>
            <a:r>
              <a:rPr lang="en-US" dirty="0"/>
              <a:t> </a:t>
            </a:r>
            <a:r>
              <a:rPr lang="en-US" dirty="0" smtClean="0"/>
              <a:t> Name</a:t>
            </a:r>
          </a:p>
          <a:p>
            <a:pPr marL="800100" lvl="1" indent="-342900"/>
            <a:r>
              <a:rPr lang="en-US" dirty="0" smtClean="0"/>
              <a:t>One student record per line in the output file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3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674"/>
            <a:ext cx="5791200" cy="1371600"/>
          </a:xfrm>
        </p:spPr>
        <p:txBody>
          <a:bodyPr/>
          <a:lstStyle/>
          <a:p>
            <a:r>
              <a:rPr lang="en-US" dirty="0"/>
              <a:t>Writing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Aft>
                <a:spcPts val="600"/>
              </a:spcAft>
              <a:buClrTx/>
            </a:pPr>
            <a:r>
              <a:rPr lang="en-US" b="1" dirty="0" smtClean="0"/>
              <a:t>Program to output student data to a file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o</a:t>
            </a:r>
            <a:r>
              <a:rPr lang="en-US" b="0" dirty="0" smtClean="0"/>
              <a:t>fstream dout;</a:t>
            </a:r>
            <a:endParaRPr lang="en-US" b="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D1282E"/>
                </a:solidFill>
              </a:rPr>
              <a:t>dout.open</a:t>
            </a:r>
            <a:r>
              <a:rPr lang="en-US" dirty="0" smtClean="0">
                <a:solidFill>
                  <a:srgbClr val="D1282E"/>
                </a:solidFill>
              </a:rPr>
              <a:t>("student.txt</a:t>
            </a:r>
            <a:r>
              <a:rPr lang="en-US" b="0" dirty="0" smtClean="0">
                <a:solidFill>
                  <a:srgbClr val="D1282E"/>
                </a:solidFill>
              </a:rPr>
              <a:t>");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dirty="0"/>
              <a:t>dout</a:t>
            </a:r>
            <a:r>
              <a:rPr lang="en-US" dirty="0" smtClean="0"/>
              <a:t>.fail() ) return;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b="0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f</a:t>
            </a:r>
            <a:r>
              <a:rPr lang="en-US" dirty="0" smtClean="0"/>
              <a:t>or (int i=0; i&lt;count; i++)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dout </a:t>
            </a:r>
            <a:r>
              <a:rPr lang="en-US" b="0" dirty="0" smtClean="0"/>
              <a:t>&lt;&lt; ID[i] &lt;&lt; " "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&lt;&lt; GPA[i] &lt;&lt; " "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b="0" dirty="0"/>
              <a:t> </a:t>
            </a:r>
            <a:r>
              <a:rPr lang="en-US" b="0" dirty="0" smtClean="0"/>
              <a:t>          &lt;&lt; Name[i] &lt;&lt; endl;</a:t>
            </a:r>
            <a:endParaRPr lang="en-US" b="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dout</a:t>
            </a:r>
            <a:r>
              <a:rPr lang="en-US" b="0" dirty="0" smtClean="0"/>
              <a:t>.close</a:t>
            </a:r>
            <a:r>
              <a:rPr lang="en-US" b="0" dirty="0"/>
              <a:t>();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86200" y="3094676"/>
            <a:ext cx="1131277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17477" y="2615990"/>
            <a:ext cx="2461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open a file called student.txt in the current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674"/>
            <a:ext cx="5791200" cy="1371600"/>
          </a:xfrm>
        </p:spPr>
        <p:txBody>
          <a:bodyPr/>
          <a:lstStyle/>
          <a:p>
            <a:r>
              <a:rPr lang="en-US" dirty="0"/>
              <a:t>Writing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Aft>
                <a:spcPts val="600"/>
              </a:spcAft>
              <a:buClrTx/>
            </a:pPr>
            <a:r>
              <a:rPr lang="en-US" b="1" dirty="0" smtClean="0"/>
              <a:t>Program to output student data to a file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o</a:t>
            </a:r>
            <a:r>
              <a:rPr lang="en-US" b="0" dirty="0" smtClean="0"/>
              <a:t>fstream dout;</a:t>
            </a:r>
            <a:endParaRPr lang="en-US" b="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dout.open</a:t>
            </a:r>
            <a:r>
              <a:rPr lang="en-US" dirty="0" smtClean="0"/>
              <a:t>("student.txt</a:t>
            </a:r>
            <a:r>
              <a:rPr lang="en-US" b="0" dirty="0" smtClean="0"/>
              <a:t>");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D1282E"/>
                </a:solidFill>
              </a:rPr>
              <a:t>i</a:t>
            </a:r>
            <a:r>
              <a:rPr lang="en-US" dirty="0" smtClean="0">
                <a:solidFill>
                  <a:srgbClr val="D1282E"/>
                </a:solidFill>
              </a:rPr>
              <a:t>f (</a:t>
            </a:r>
            <a:r>
              <a:rPr lang="en-US" dirty="0">
                <a:solidFill>
                  <a:srgbClr val="D1282E"/>
                </a:solidFill>
              </a:rPr>
              <a:t>dout</a:t>
            </a:r>
            <a:r>
              <a:rPr lang="en-US" dirty="0" smtClean="0">
                <a:solidFill>
                  <a:srgbClr val="D1282E"/>
                </a:solidFill>
              </a:rPr>
              <a:t>.fail() ) return;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b="0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f</a:t>
            </a:r>
            <a:r>
              <a:rPr lang="en-US" dirty="0" smtClean="0"/>
              <a:t>or (int i=0; i&lt;count; i++)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dout </a:t>
            </a:r>
            <a:r>
              <a:rPr lang="en-US" b="0" dirty="0" smtClean="0"/>
              <a:t>&lt;&lt; ID[i] &lt;&lt; " "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&lt;&lt; GPA[i] &lt;&lt; " "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b="0" dirty="0"/>
              <a:t> </a:t>
            </a:r>
            <a:r>
              <a:rPr lang="en-US" b="0" dirty="0" smtClean="0"/>
              <a:t>          &lt;&lt; Name[i] &lt;&lt; endl;</a:t>
            </a:r>
            <a:endParaRPr lang="en-US" b="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dout</a:t>
            </a:r>
            <a:r>
              <a:rPr lang="en-US" b="0" dirty="0" smtClean="0"/>
              <a:t>.close</a:t>
            </a:r>
            <a:r>
              <a:rPr lang="en-US" b="0" dirty="0"/>
              <a:t>();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54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86200" y="3415854"/>
            <a:ext cx="1131277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17477" y="2937168"/>
            <a:ext cx="2461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quietly exit this function if the file open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6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674"/>
            <a:ext cx="5791200" cy="1371600"/>
          </a:xfrm>
        </p:spPr>
        <p:txBody>
          <a:bodyPr/>
          <a:lstStyle/>
          <a:p>
            <a:r>
              <a:rPr lang="en-US" dirty="0"/>
              <a:t>Writing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Aft>
                <a:spcPts val="600"/>
              </a:spcAft>
              <a:buClrTx/>
            </a:pPr>
            <a:r>
              <a:rPr lang="en-US" b="1" dirty="0" smtClean="0"/>
              <a:t>Program to output student data to a file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o</a:t>
            </a:r>
            <a:r>
              <a:rPr lang="en-US" b="0" dirty="0" smtClean="0"/>
              <a:t>fstream dout;</a:t>
            </a:r>
            <a:endParaRPr lang="en-US" b="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dout.open</a:t>
            </a:r>
            <a:r>
              <a:rPr lang="en-US" dirty="0" smtClean="0"/>
              <a:t>("student.txt</a:t>
            </a:r>
            <a:r>
              <a:rPr lang="en-US" b="0" dirty="0" smtClean="0"/>
              <a:t>");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dirty="0"/>
              <a:t>dout</a:t>
            </a:r>
            <a:r>
              <a:rPr lang="en-US" dirty="0" smtClean="0"/>
              <a:t>.fail() ) return;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b="0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f</a:t>
            </a:r>
            <a:r>
              <a:rPr lang="en-US" dirty="0" smtClean="0"/>
              <a:t>or (int i=0; i&lt;count; i++)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D1282E"/>
                </a:solidFill>
              </a:rPr>
              <a:t>dout </a:t>
            </a:r>
            <a:r>
              <a:rPr lang="en-US" b="0" dirty="0" smtClean="0">
                <a:solidFill>
                  <a:srgbClr val="D1282E"/>
                </a:solidFill>
              </a:rPr>
              <a:t>&lt;&lt; ID[i] &lt;&lt; " "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D1282E"/>
                </a:solidFill>
              </a:rPr>
              <a:t> </a:t>
            </a:r>
            <a:r>
              <a:rPr lang="en-US" dirty="0" smtClean="0">
                <a:solidFill>
                  <a:srgbClr val="D1282E"/>
                </a:solidFill>
              </a:rPr>
              <a:t>          &lt;&lt; GPA[i] &lt;&lt; " "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b="0" dirty="0">
                <a:solidFill>
                  <a:srgbClr val="D1282E"/>
                </a:solidFill>
              </a:rPr>
              <a:t> </a:t>
            </a:r>
            <a:r>
              <a:rPr lang="en-US" b="0" dirty="0" smtClean="0">
                <a:solidFill>
                  <a:srgbClr val="D1282E"/>
                </a:solidFill>
              </a:rPr>
              <a:t>          &lt;&lt; Name[i] &lt;&lt; endl;</a:t>
            </a:r>
            <a:endParaRPr lang="en-US" b="0" dirty="0">
              <a:solidFill>
                <a:srgbClr val="D1282E"/>
              </a:solidFill>
            </a:endParaRP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dout</a:t>
            </a:r>
            <a:r>
              <a:rPr lang="en-US" b="0" dirty="0" smtClean="0"/>
              <a:t>.close</a:t>
            </a:r>
            <a:r>
              <a:rPr lang="en-US" b="0" dirty="0"/>
              <a:t>();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55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86200" y="4652519"/>
            <a:ext cx="1131277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7477" y="4173833"/>
            <a:ext cx="2461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loop over three arrays that contain student information and write data to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674"/>
            <a:ext cx="5791200" cy="1371600"/>
          </a:xfrm>
        </p:spPr>
        <p:txBody>
          <a:bodyPr/>
          <a:lstStyle/>
          <a:p>
            <a:r>
              <a:rPr lang="en-US" dirty="0"/>
              <a:t>Writing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Aft>
                <a:spcPts val="600"/>
              </a:spcAft>
              <a:buClrTx/>
            </a:pPr>
            <a:r>
              <a:rPr lang="en-US" b="1" dirty="0" smtClean="0"/>
              <a:t>Program to output student data to a file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o</a:t>
            </a:r>
            <a:r>
              <a:rPr lang="en-US" b="0" dirty="0" smtClean="0"/>
              <a:t>fstream dout;</a:t>
            </a:r>
            <a:endParaRPr lang="en-US" b="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dout.open</a:t>
            </a:r>
            <a:r>
              <a:rPr lang="en-US" dirty="0" smtClean="0"/>
              <a:t>("student.txt</a:t>
            </a:r>
            <a:r>
              <a:rPr lang="en-US" b="0" dirty="0" smtClean="0"/>
              <a:t>");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dirty="0"/>
              <a:t>dout</a:t>
            </a:r>
            <a:r>
              <a:rPr lang="en-US" dirty="0" smtClean="0"/>
              <a:t>.fail() ) return;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b="0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f</a:t>
            </a:r>
            <a:r>
              <a:rPr lang="en-US" dirty="0" smtClean="0"/>
              <a:t>or (int i=0; i&lt;count; i++)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/>
              <a:t>   dout </a:t>
            </a:r>
            <a:r>
              <a:rPr lang="en-US" b="0" dirty="0" smtClean="0"/>
              <a:t>&lt;&lt; ID[i] &lt;&lt; " "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&lt;&lt; GPA[i] &lt;&lt; " "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b="0" dirty="0"/>
              <a:t> </a:t>
            </a:r>
            <a:r>
              <a:rPr lang="en-US" b="0" dirty="0" smtClean="0"/>
              <a:t>          &lt;&lt; Name[i] &lt;&lt; endl;</a:t>
            </a:r>
            <a:endParaRPr lang="en-US" b="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tx2"/>
                </a:solidFill>
              </a:rPr>
              <a:t>dout</a:t>
            </a:r>
            <a:r>
              <a:rPr lang="en-US" b="0" dirty="0" smtClean="0">
                <a:solidFill>
                  <a:schemeClr val="tx2"/>
                </a:solidFill>
              </a:rPr>
              <a:t>.close</a:t>
            </a:r>
            <a:r>
              <a:rPr lang="en-US" b="0" dirty="0">
                <a:solidFill>
                  <a:schemeClr val="tx2"/>
                </a:solidFill>
              </a:rPr>
              <a:t>();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56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86200" y="5440865"/>
            <a:ext cx="1131277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7477" y="4962179"/>
            <a:ext cx="2461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close the output file after all data has been written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14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Sample student.txt file</a:t>
            </a:r>
          </a:p>
          <a:p>
            <a:pPr marL="274320" lvl="1" indent="0">
              <a:lnSpc>
                <a:spcPct val="80000"/>
              </a:lnSpc>
              <a:buNone/>
            </a:pPr>
            <a:endParaRPr lang="en-US" sz="1600" dirty="0" smtClean="0"/>
          </a:p>
          <a:p>
            <a:pPr marL="274320" lvl="1" indent="0">
              <a:lnSpc>
                <a:spcPct val="90000"/>
              </a:lnSpc>
              <a:buNone/>
            </a:pPr>
            <a:r>
              <a:rPr lang="da-DK" sz="1600" dirty="0" smtClean="0"/>
              <a:t>123	3.5	Smith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a-DK" sz="1600" dirty="0" smtClean="0"/>
              <a:t>234	2.7	Jones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a-DK" sz="1600" dirty="0" smtClean="0"/>
              <a:t>345</a:t>
            </a:r>
            <a:r>
              <a:rPr lang="da-DK" sz="1600" dirty="0"/>
              <a:t>	</a:t>
            </a:r>
            <a:r>
              <a:rPr lang="da-DK" sz="1600" dirty="0" smtClean="0"/>
              <a:t>3.1	Brown</a:t>
            </a:r>
            <a:endParaRPr lang="da-DK" sz="16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da-DK" sz="1600" dirty="0" smtClean="0"/>
              <a:t>456</a:t>
            </a:r>
            <a:r>
              <a:rPr lang="da-DK" sz="1600" dirty="0"/>
              <a:t>	</a:t>
            </a:r>
            <a:r>
              <a:rPr lang="da-DK" sz="1600" dirty="0" smtClean="0"/>
              <a:t>2.3	Taylor</a:t>
            </a:r>
            <a:endParaRPr lang="da-DK" sz="16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da-DK" sz="1600" dirty="0" smtClean="0"/>
              <a:t>…</a:t>
            </a:r>
          </a:p>
          <a:p>
            <a:pPr marL="274320" lvl="1" indent="0">
              <a:lnSpc>
                <a:spcPct val="80000"/>
              </a:lnSpc>
              <a:buNone/>
            </a:pPr>
            <a:endParaRPr lang="da-DK" sz="16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Notice that t</a:t>
            </a:r>
            <a:r>
              <a:rPr lang="en-US" dirty="0" smtClean="0"/>
              <a:t>his output format has data in a </a:t>
            </a:r>
            <a:r>
              <a:rPr lang="en-US" dirty="0" smtClean="0">
                <a:solidFill>
                  <a:schemeClr val="tx2"/>
                </a:solidFill>
              </a:rPr>
              <a:t>different order </a:t>
            </a:r>
            <a:r>
              <a:rPr lang="en-US" dirty="0" smtClean="0"/>
              <a:t>than our previous student input file format </a:t>
            </a:r>
          </a:p>
          <a:p>
            <a:pPr marL="800100" lvl="1" indent="-342900"/>
            <a:r>
              <a:rPr lang="en-US" dirty="0"/>
              <a:t>W</a:t>
            </a:r>
            <a:r>
              <a:rPr lang="en-US" dirty="0" smtClean="0"/>
              <a:t>e can NOT read this student.txt file using our previous student input program</a:t>
            </a:r>
          </a:p>
          <a:p>
            <a:pPr marL="800100" lvl="1" indent="-342900"/>
            <a:r>
              <a:rPr lang="en-US" dirty="0"/>
              <a:t>We should change either the input format or output format so they match each other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1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Remember to put spaces or tabs between data </a:t>
            </a:r>
            <a:r>
              <a:rPr lang="en-US" dirty="0" smtClean="0"/>
              <a:t>values</a:t>
            </a:r>
          </a:p>
          <a:p>
            <a:pPr marL="800100" lvl="1" indent="-342900"/>
            <a:r>
              <a:rPr lang="en-US" dirty="0" smtClean="0"/>
              <a:t>Otherwise your output data values will be unreadable</a:t>
            </a:r>
            <a:endParaRPr lang="en-US" dirty="0"/>
          </a:p>
          <a:p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Be very careful when opening output files</a:t>
            </a:r>
          </a:p>
          <a:p>
            <a:pPr marL="800100" lvl="1" indent="-342900"/>
            <a:r>
              <a:rPr lang="en-US" dirty="0" smtClean="0"/>
              <a:t>If you open a file that already exists, you will </a:t>
            </a:r>
            <a:r>
              <a:rPr lang="en-US" dirty="0" smtClean="0">
                <a:solidFill>
                  <a:srgbClr val="D1282E"/>
                </a:solidFill>
              </a:rPr>
              <a:t>erase</a:t>
            </a:r>
            <a:r>
              <a:rPr lang="en-US" dirty="0" smtClean="0"/>
              <a:t> the original file and overwrite it with your output</a:t>
            </a:r>
          </a:p>
          <a:p>
            <a:pPr marL="800100" lvl="1" indent="-342900"/>
            <a:r>
              <a:rPr lang="en-US" dirty="0" smtClean="0"/>
              <a:t>This can be very bad, especially if you use the name of the input file (or your source code!) by accident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56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 described the C++ syntax for file output</a:t>
            </a:r>
          </a:p>
          <a:p>
            <a:pPr marL="800100" lvl="1" indent="-342900"/>
            <a:r>
              <a:rPr lang="en-US" dirty="0" smtClean="0"/>
              <a:t>How to declare an </a:t>
            </a:r>
            <a:r>
              <a:rPr lang="en-US" dirty="0"/>
              <a:t>o</a:t>
            </a:r>
            <a:r>
              <a:rPr lang="en-US" dirty="0" smtClean="0"/>
              <a:t>fstream object</a:t>
            </a:r>
          </a:p>
          <a:p>
            <a:pPr marL="800100" lvl="1" indent="-342900"/>
            <a:r>
              <a:rPr lang="en-US" dirty="0" smtClean="0"/>
              <a:t>How to open a file</a:t>
            </a:r>
          </a:p>
          <a:p>
            <a:pPr marL="800100" lvl="1" indent="-342900"/>
            <a:r>
              <a:rPr lang="en-US" dirty="0" smtClean="0"/>
              <a:t>How to check for file open errors</a:t>
            </a:r>
          </a:p>
          <a:p>
            <a:pPr marL="800100" lvl="1" indent="-342900"/>
            <a:r>
              <a:rPr lang="en-US" dirty="0" smtClean="0"/>
              <a:t>How to write to the file</a:t>
            </a:r>
          </a:p>
          <a:p>
            <a:pPr marL="800100" lvl="1" indent="-342900"/>
            <a:r>
              <a:rPr lang="en-US" dirty="0" smtClean="0"/>
              <a:t>How to close the file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8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The term “stream” in computer science has a technical definition of “a sequence of data elements made available over time”</a:t>
            </a:r>
          </a:p>
          <a:p>
            <a:pPr marL="800100" lvl="1" indent="-342900"/>
            <a:r>
              <a:rPr lang="en-US" dirty="0"/>
              <a:t>We can visualize the data elements as moving along a conveyor belt and being processed one at a time</a:t>
            </a:r>
          </a:p>
          <a:p>
            <a:pPr marL="800100" lvl="1" indent="-342900"/>
            <a:endParaRPr lang="en-US" sz="1200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 “cin” command in C++ is an </a:t>
            </a:r>
            <a:r>
              <a:rPr lang="en-US" dirty="0">
                <a:solidFill>
                  <a:srgbClr val="FF0000"/>
                </a:solidFill>
              </a:rPr>
              <a:t>input stream</a:t>
            </a:r>
            <a:r>
              <a:rPr lang="en-US" dirty="0"/>
              <a:t>, where characters that are typed by the user are processed one at a time to read variables of different types</a:t>
            </a:r>
          </a:p>
          <a:p>
            <a:pPr marL="342900" indent="-342900">
              <a:buFont typeface="Wingdings" charset="2"/>
              <a:buChar char="§"/>
            </a:pPr>
            <a:endParaRPr lang="en-US" sz="1200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 “cout” command in C++ is an </a:t>
            </a:r>
            <a:r>
              <a:rPr lang="en-US" dirty="0">
                <a:solidFill>
                  <a:srgbClr val="FF0000"/>
                </a:solidFill>
              </a:rPr>
              <a:t>output stream</a:t>
            </a:r>
            <a:r>
              <a:rPr lang="en-US" dirty="0"/>
              <a:t>, where variable values are converted into ascii characters and then displayed one at a time on the monitor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6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The </a:t>
            </a:r>
            <a:r>
              <a:rPr lang="en-US" dirty="0" smtClean="0"/>
              <a:t>"cin" </a:t>
            </a:r>
            <a:r>
              <a:rPr lang="en-US" dirty="0"/>
              <a:t>command is used to read input from keyboard</a:t>
            </a:r>
          </a:p>
          <a:p>
            <a:pPr marL="800100" lvl="1" indent="-342900"/>
            <a:r>
              <a:rPr lang="en-US" dirty="0"/>
              <a:t>Cin skips spaces and newlines before reading value</a:t>
            </a:r>
          </a:p>
          <a:p>
            <a:pPr marL="800100" lvl="1" indent="-342900"/>
            <a:r>
              <a:rPr lang="en-US" dirty="0"/>
              <a:t>Cin then does ascii to binary conversion to read variable</a:t>
            </a:r>
          </a:p>
          <a:p>
            <a:pPr marL="800100" lvl="1" indent="-342900"/>
            <a:r>
              <a:rPr lang="en-US" dirty="0"/>
              <a:t>Cin stops reading at space or non-matching character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Examples</a:t>
            </a:r>
          </a:p>
          <a:p>
            <a:pPr marL="800100" lvl="1" indent="-342900"/>
            <a:r>
              <a:rPr lang="en-US" dirty="0" smtClean="0"/>
              <a:t>"cin </a:t>
            </a:r>
            <a:r>
              <a:rPr lang="en-US" dirty="0"/>
              <a:t>&gt;&gt; </a:t>
            </a:r>
            <a:r>
              <a:rPr lang="en-US" dirty="0" smtClean="0"/>
              <a:t>char_variable" </a:t>
            </a:r>
            <a:r>
              <a:rPr lang="en-US" dirty="0"/>
              <a:t>– reads single character</a:t>
            </a:r>
          </a:p>
          <a:p>
            <a:pPr marL="800100" lvl="1" indent="-342900"/>
            <a:r>
              <a:rPr lang="en-US" dirty="0" smtClean="0"/>
              <a:t>"cin </a:t>
            </a:r>
            <a:r>
              <a:rPr lang="en-US" dirty="0"/>
              <a:t>&gt;&gt; </a:t>
            </a:r>
            <a:r>
              <a:rPr lang="en-US" dirty="0" smtClean="0"/>
              <a:t>int_variable" </a:t>
            </a:r>
            <a:r>
              <a:rPr lang="en-US" dirty="0"/>
              <a:t>– reads </a:t>
            </a:r>
            <a:r>
              <a:rPr lang="en-US" dirty="0" smtClean="0"/>
              <a:t>sequence of digits </a:t>
            </a:r>
            <a:endParaRPr lang="en-US" dirty="0"/>
          </a:p>
          <a:p>
            <a:pPr marL="800100" lvl="1" indent="-342900"/>
            <a:r>
              <a:rPr lang="en-US" dirty="0" smtClean="0"/>
              <a:t>"cin </a:t>
            </a:r>
            <a:r>
              <a:rPr lang="en-US" dirty="0"/>
              <a:t>&gt;&gt; </a:t>
            </a:r>
            <a:r>
              <a:rPr lang="en-US" dirty="0" smtClean="0"/>
              <a:t>float_variable" </a:t>
            </a:r>
            <a:r>
              <a:rPr lang="en-US" dirty="0"/>
              <a:t>– reads digits and </a:t>
            </a:r>
            <a:r>
              <a:rPr lang="en-US" dirty="0" smtClean="0"/>
              <a:t>decimal point</a:t>
            </a:r>
            <a:endParaRPr lang="en-US" dirty="0"/>
          </a:p>
          <a:p>
            <a:pPr marL="800100" lvl="1" indent="-342900"/>
            <a:r>
              <a:rPr lang="en-US" dirty="0" smtClean="0"/>
              <a:t>"cin </a:t>
            </a:r>
            <a:r>
              <a:rPr lang="en-US" dirty="0"/>
              <a:t>&gt;&gt; </a:t>
            </a:r>
            <a:r>
              <a:rPr lang="en-US" dirty="0" smtClean="0"/>
              <a:t>string_variable" </a:t>
            </a:r>
            <a:r>
              <a:rPr lang="en-US" dirty="0"/>
              <a:t>– reads sequence of characters</a:t>
            </a:r>
          </a:p>
          <a:p>
            <a:pPr marL="800100" lvl="1" indent="-342900"/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0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The </a:t>
            </a:r>
            <a:r>
              <a:rPr lang="en-US" dirty="0" smtClean="0"/>
              <a:t>"cout" </a:t>
            </a:r>
            <a:r>
              <a:rPr lang="en-US" dirty="0"/>
              <a:t>command is used to </a:t>
            </a:r>
            <a:r>
              <a:rPr lang="en-US" dirty="0" smtClean="0"/>
              <a:t>print output on screen</a:t>
            </a:r>
            <a:endParaRPr lang="en-US" dirty="0"/>
          </a:p>
          <a:p>
            <a:pPr marL="800100" lvl="1" indent="-342900"/>
            <a:r>
              <a:rPr lang="en-US" dirty="0" smtClean="0"/>
              <a:t>Cout </a:t>
            </a:r>
            <a:r>
              <a:rPr lang="en-US" dirty="0"/>
              <a:t>then does </a:t>
            </a:r>
            <a:r>
              <a:rPr lang="en-US" dirty="0" smtClean="0"/>
              <a:t>binary to ascii conversion on variable</a:t>
            </a:r>
            <a:endParaRPr lang="en-US" dirty="0"/>
          </a:p>
          <a:p>
            <a:pPr marL="800100" lvl="1" indent="-342900"/>
            <a:r>
              <a:rPr lang="en-US" dirty="0" smtClean="0"/>
              <a:t>Cout prints output characters to screen</a:t>
            </a:r>
          </a:p>
          <a:p>
            <a:pPr marL="800100" lvl="1" indent="-342900"/>
            <a:r>
              <a:rPr lang="en-US" dirty="0" smtClean="0"/>
              <a:t>Cout does </a:t>
            </a:r>
            <a:r>
              <a:rPr lang="en-US" u="sng" dirty="0" smtClean="0"/>
              <a:t>not</a:t>
            </a:r>
            <a:r>
              <a:rPr lang="en-US" dirty="0" smtClean="0"/>
              <a:t> print any spaces before or after variable</a:t>
            </a:r>
            <a:endParaRPr lang="en-US" dirty="0"/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Examples</a:t>
            </a:r>
          </a:p>
          <a:p>
            <a:pPr marL="800100" lvl="1" indent="-342900"/>
            <a:r>
              <a:rPr lang="en-US" dirty="0" smtClean="0"/>
              <a:t>"cout &lt;&lt; char_variable" </a:t>
            </a:r>
            <a:r>
              <a:rPr lang="en-US" dirty="0"/>
              <a:t>– </a:t>
            </a:r>
            <a:r>
              <a:rPr lang="en-US" dirty="0" smtClean="0"/>
              <a:t>prints single </a:t>
            </a:r>
            <a:r>
              <a:rPr lang="en-US" dirty="0"/>
              <a:t>character</a:t>
            </a:r>
          </a:p>
          <a:p>
            <a:pPr marL="800100" lvl="1" indent="-342900"/>
            <a:r>
              <a:rPr lang="en-US" dirty="0" smtClean="0"/>
              <a:t>"cout </a:t>
            </a:r>
            <a:r>
              <a:rPr lang="en-US" dirty="0"/>
              <a:t>&lt;&lt; </a:t>
            </a:r>
            <a:r>
              <a:rPr lang="en-US" dirty="0" smtClean="0"/>
              <a:t>int_variable" </a:t>
            </a:r>
            <a:r>
              <a:rPr lang="en-US" dirty="0"/>
              <a:t>– prints </a:t>
            </a:r>
            <a:r>
              <a:rPr lang="en-US" dirty="0" smtClean="0"/>
              <a:t>sequence of digits </a:t>
            </a:r>
            <a:endParaRPr lang="en-US" dirty="0"/>
          </a:p>
          <a:p>
            <a:pPr marL="800100" lvl="1" indent="-342900"/>
            <a:r>
              <a:rPr lang="en-US" dirty="0" smtClean="0"/>
              <a:t>"cout </a:t>
            </a:r>
            <a:r>
              <a:rPr lang="en-US" dirty="0"/>
              <a:t>&lt;&lt; </a:t>
            </a:r>
            <a:r>
              <a:rPr lang="en-US" dirty="0" smtClean="0"/>
              <a:t>float_variable" </a:t>
            </a:r>
            <a:r>
              <a:rPr lang="en-US" dirty="0"/>
              <a:t>– prints digits and </a:t>
            </a:r>
            <a:r>
              <a:rPr lang="en-US" dirty="0" smtClean="0"/>
              <a:t>decimal point</a:t>
            </a:r>
            <a:endParaRPr lang="en-US" dirty="0"/>
          </a:p>
          <a:p>
            <a:pPr marL="800100" lvl="1" indent="-342900"/>
            <a:r>
              <a:rPr lang="en-US" dirty="0" smtClean="0"/>
              <a:t>"cout </a:t>
            </a:r>
            <a:r>
              <a:rPr lang="en-US" dirty="0"/>
              <a:t>&lt;&lt; </a:t>
            </a:r>
            <a:r>
              <a:rPr lang="en-US" dirty="0" smtClean="0"/>
              <a:t>string_variable" </a:t>
            </a:r>
            <a:r>
              <a:rPr lang="en-US" dirty="0"/>
              <a:t>– prints sequence of characters</a:t>
            </a:r>
          </a:p>
          <a:p>
            <a:pPr marL="800100" lvl="1" indent="-342900"/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6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input command (</a:t>
            </a:r>
            <a:r>
              <a:rPr lang="en-US" dirty="0"/>
              <a:t>cin &gt;&gt; variable) will return a value</a:t>
            </a:r>
          </a:p>
          <a:p>
            <a:pPr marL="800100" lvl="1" indent="-342900"/>
            <a:r>
              <a:rPr lang="en-US" dirty="0"/>
              <a:t>TRUE if the variable is read successfully</a:t>
            </a:r>
          </a:p>
          <a:p>
            <a:pPr marL="800100" lvl="1" indent="-342900"/>
            <a:r>
              <a:rPr lang="en-US" dirty="0"/>
              <a:t>FALSE if </a:t>
            </a:r>
            <a:r>
              <a:rPr lang="en-US" dirty="0" smtClean="0"/>
              <a:t>the variable is NOT read successfully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(</a:t>
            </a:r>
            <a:r>
              <a:rPr lang="en-US" dirty="0"/>
              <a:t>cin &gt;&gt; variable) </a:t>
            </a:r>
            <a:r>
              <a:rPr lang="en-US" dirty="0" smtClean="0"/>
              <a:t>is NOT successful when</a:t>
            </a:r>
          </a:p>
          <a:p>
            <a:pPr marL="800100" lvl="1" indent="-342900"/>
            <a:r>
              <a:rPr lang="en-US" dirty="0" smtClean="0"/>
              <a:t>End of file </a:t>
            </a:r>
            <a:r>
              <a:rPr lang="en-US" dirty="0"/>
              <a:t>has been </a:t>
            </a:r>
            <a:r>
              <a:rPr lang="en-US" dirty="0" smtClean="0"/>
              <a:t>reached</a:t>
            </a:r>
          </a:p>
          <a:p>
            <a:pPr marL="1485900" lvl="2" indent="-342900"/>
            <a:r>
              <a:rPr lang="en-US" dirty="0" smtClean="0"/>
              <a:t>Example: if user enters control-d</a:t>
            </a:r>
          </a:p>
          <a:p>
            <a:pPr marL="800100" lvl="1" indent="-342900"/>
            <a:r>
              <a:rPr lang="en-US" dirty="0"/>
              <a:t>U</a:t>
            </a:r>
            <a:r>
              <a:rPr lang="en-US" dirty="0" smtClean="0"/>
              <a:t>nexpected character encountered when reading variable</a:t>
            </a:r>
          </a:p>
          <a:p>
            <a:pPr marL="1485900" lvl="2" indent="-342900"/>
            <a:r>
              <a:rPr lang="en-US" dirty="0" smtClean="0"/>
              <a:t>Example: if user types in "hello" instead of an integer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2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5755</TotalTime>
  <Words>4373</Words>
  <Application>Microsoft Macintosh PowerPoint</Application>
  <PresentationFormat>On-screen Show (4:3)</PresentationFormat>
  <Paragraphs>772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Essential</vt:lpstr>
      <vt:lpstr>Streams and Files </vt:lpstr>
      <vt:lpstr>OVERVIEW</vt:lpstr>
      <vt:lpstr>OVERVIEW</vt:lpstr>
      <vt:lpstr>OVERVIEW</vt:lpstr>
      <vt:lpstr>Streams and Files</vt:lpstr>
      <vt:lpstr>Standard I/O streams</vt:lpstr>
      <vt:lpstr>Standard I/O streams</vt:lpstr>
      <vt:lpstr>Standard I/O streams</vt:lpstr>
      <vt:lpstr>Standard i/o streams</vt:lpstr>
      <vt:lpstr>Standard i/o streams</vt:lpstr>
      <vt:lpstr>single character i/o</vt:lpstr>
      <vt:lpstr>single character i/o</vt:lpstr>
      <vt:lpstr>single character i/o</vt:lpstr>
      <vt:lpstr>Ascii to integer conversion</vt:lpstr>
      <vt:lpstr>Ascii to integer conversion</vt:lpstr>
      <vt:lpstr>Ascii to integer conversion</vt:lpstr>
      <vt:lpstr>Integer to ascii conversion</vt:lpstr>
      <vt:lpstr>Integer to ascii conversion</vt:lpstr>
      <vt:lpstr>Integer to ascii conversion</vt:lpstr>
      <vt:lpstr>Integer to ascii conversion</vt:lpstr>
      <vt:lpstr>Integer to ascii conversion</vt:lpstr>
      <vt:lpstr>Integer to ascii conversion</vt:lpstr>
      <vt:lpstr>Integer to ascii conversion</vt:lpstr>
      <vt:lpstr>summary</vt:lpstr>
      <vt:lpstr>Streams and files</vt:lpstr>
      <vt:lpstr>Input files</vt:lpstr>
      <vt:lpstr>Input files</vt:lpstr>
      <vt:lpstr>Reading integers</vt:lpstr>
      <vt:lpstr>Reading integers</vt:lpstr>
      <vt:lpstr>Reading integers</vt:lpstr>
      <vt:lpstr>Reading integers</vt:lpstr>
      <vt:lpstr>Reading integers</vt:lpstr>
      <vt:lpstr>Reading integers</vt:lpstr>
      <vt:lpstr>Reading mixed data</vt:lpstr>
      <vt:lpstr>Reading mixed data</vt:lpstr>
      <vt:lpstr>Reading mixed data</vt:lpstr>
      <vt:lpstr>Reading mixed data</vt:lpstr>
      <vt:lpstr>Reading mixed data</vt:lpstr>
      <vt:lpstr>Reading mixed data</vt:lpstr>
      <vt:lpstr>Reading mixed data</vt:lpstr>
      <vt:lpstr>Reading mixed data</vt:lpstr>
      <vt:lpstr>Reading mixed data</vt:lpstr>
      <vt:lpstr>Reading mixed data</vt:lpstr>
      <vt:lpstr>summary</vt:lpstr>
      <vt:lpstr>Streams and files</vt:lpstr>
      <vt:lpstr>Output files</vt:lpstr>
      <vt:lpstr>Output files</vt:lpstr>
      <vt:lpstr>Writing integers</vt:lpstr>
      <vt:lpstr>Writing integers</vt:lpstr>
      <vt:lpstr>Writing integers</vt:lpstr>
      <vt:lpstr>Writing integers</vt:lpstr>
      <vt:lpstr>Writing mixed data</vt:lpstr>
      <vt:lpstr>Writing mixed data</vt:lpstr>
      <vt:lpstr>Writing mixed data</vt:lpstr>
      <vt:lpstr>Writing mixed data</vt:lpstr>
      <vt:lpstr>Writing mixed data</vt:lpstr>
      <vt:lpstr>Writing mixed data</vt:lpstr>
      <vt:lpstr>Software engineering tips</vt:lpstr>
      <vt:lpstr>summary</vt:lpstr>
    </vt:vector>
  </TitlesOfParts>
  <Company>University of Arkansas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Gauch</dc:creator>
  <cp:lastModifiedBy>jgauch</cp:lastModifiedBy>
  <cp:revision>503</cp:revision>
  <cp:lastPrinted>2014-11-17T15:26:27Z</cp:lastPrinted>
  <dcterms:created xsi:type="dcterms:W3CDTF">2014-06-09T16:10:32Z</dcterms:created>
  <dcterms:modified xsi:type="dcterms:W3CDTF">2015-06-05T01:08:57Z</dcterms:modified>
</cp:coreProperties>
</file>