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95"/>
  </p:notesMasterIdLst>
  <p:handoutMasterIdLst>
    <p:handoutMasterId r:id="rId96"/>
  </p:handoutMasterIdLst>
  <p:sldIdLst>
    <p:sldId id="427" r:id="rId2"/>
    <p:sldId id="429" r:id="rId3"/>
    <p:sldId id="430" r:id="rId4"/>
    <p:sldId id="281" r:id="rId5"/>
    <p:sldId id="362" r:id="rId6"/>
    <p:sldId id="363" r:id="rId7"/>
    <p:sldId id="365" r:id="rId8"/>
    <p:sldId id="366" r:id="rId9"/>
    <p:sldId id="364" r:id="rId10"/>
    <p:sldId id="371" r:id="rId11"/>
    <p:sldId id="451" r:id="rId12"/>
    <p:sldId id="372" r:id="rId13"/>
    <p:sldId id="374" r:id="rId14"/>
    <p:sldId id="375" r:id="rId15"/>
    <p:sldId id="376" r:id="rId16"/>
    <p:sldId id="377" r:id="rId17"/>
    <p:sldId id="379" r:id="rId18"/>
    <p:sldId id="380" r:id="rId19"/>
    <p:sldId id="384" r:id="rId20"/>
    <p:sldId id="464" r:id="rId21"/>
    <p:sldId id="465" r:id="rId22"/>
    <p:sldId id="466" r:id="rId23"/>
    <p:sldId id="467" r:id="rId24"/>
    <p:sldId id="468" r:id="rId25"/>
    <p:sldId id="469" r:id="rId26"/>
    <p:sldId id="357" r:id="rId27"/>
    <p:sldId id="391" r:id="rId28"/>
    <p:sldId id="392" r:id="rId29"/>
    <p:sldId id="390" r:id="rId30"/>
    <p:sldId id="400" r:id="rId31"/>
    <p:sldId id="401" r:id="rId32"/>
    <p:sldId id="393" r:id="rId33"/>
    <p:sldId id="394" r:id="rId34"/>
    <p:sldId id="395" r:id="rId35"/>
    <p:sldId id="397" r:id="rId36"/>
    <p:sldId id="402" r:id="rId37"/>
    <p:sldId id="408" r:id="rId38"/>
    <p:sldId id="409" r:id="rId39"/>
    <p:sldId id="410" r:id="rId40"/>
    <p:sldId id="398" r:id="rId41"/>
    <p:sldId id="399" r:id="rId42"/>
    <p:sldId id="403" r:id="rId43"/>
    <p:sldId id="412" r:id="rId44"/>
    <p:sldId id="463" r:id="rId45"/>
    <p:sldId id="413" r:id="rId46"/>
    <p:sldId id="415" r:id="rId47"/>
    <p:sldId id="416" r:id="rId48"/>
    <p:sldId id="417" r:id="rId49"/>
    <p:sldId id="414" r:id="rId50"/>
    <p:sldId id="425" r:id="rId51"/>
    <p:sldId id="358" r:id="rId52"/>
    <p:sldId id="404" r:id="rId53"/>
    <p:sldId id="405" r:id="rId54"/>
    <p:sldId id="406" r:id="rId55"/>
    <p:sldId id="407" r:id="rId56"/>
    <p:sldId id="411" r:id="rId57"/>
    <p:sldId id="462" r:id="rId58"/>
    <p:sldId id="470" r:id="rId59"/>
    <p:sldId id="461" r:id="rId60"/>
    <p:sldId id="447" r:id="rId61"/>
    <p:sldId id="448" r:id="rId62"/>
    <p:sldId id="449" r:id="rId63"/>
    <p:sldId id="450" r:id="rId64"/>
    <p:sldId id="419" r:id="rId65"/>
    <p:sldId id="420" r:id="rId66"/>
    <p:sldId id="422" r:id="rId67"/>
    <p:sldId id="423" r:id="rId68"/>
    <p:sldId id="424" r:id="rId69"/>
    <p:sldId id="421" r:id="rId70"/>
    <p:sldId id="426" r:id="rId71"/>
    <p:sldId id="359" r:id="rId72"/>
    <p:sldId id="418" r:id="rId73"/>
    <p:sldId id="432" r:id="rId74"/>
    <p:sldId id="433" r:id="rId75"/>
    <p:sldId id="434" r:id="rId76"/>
    <p:sldId id="471" r:id="rId77"/>
    <p:sldId id="472" r:id="rId78"/>
    <p:sldId id="431" r:id="rId79"/>
    <p:sldId id="435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55" r:id="rId88"/>
    <p:sldId id="457" r:id="rId89"/>
    <p:sldId id="456" r:id="rId90"/>
    <p:sldId id="458" r:id="rId91"/>
    <p:sldId id="437" r:id="rId92"/>
    <p:sldId id="438" r:id="rId93"/>
    <p:sldId id="436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6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handoutMaster" Target="handoutMasters/handout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5/18/15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5/18/15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May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Excel_Sheet3.xlsx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Excel_Sheet4.xlsx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Excel_Sheet5.xlsx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Conditional Statements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</a:t>
            </a:r>
            <a:r>
              <a:rPr lang="en-US" dirty="0" smtClean="0"/>
              <a:t>e can </a:t>
            </a:r>
            <a:r>
              <a:rPr lang="en-US" dirty="0"/>
              <a:t>combine </a:t>
            </a:r>
            <a:r>
              <a:rPr lang="en-US" dirty="0" smtClean="0"/>
              <a:t>simple logical expressions </a:t>
            </a:r>
            <a:r>
              <a:rPr lang="en-US" dirty="0"/>
              <a:t>to get complex logical expressions that are more powerful</a:t>
            </a:r>
          </a:p>
          <a:p>
            <a:pPr marL="800100" lvl="1" indent="-342900"/>
            <a:r>
              <a:rPr lang="en-US" dirty="0"/>
              <a:t>For example: checking the user has entered enough money AND the vending machine has that item available</a:t>
            </a:r>
          </a:p>
          <a:p>
            <a:pPr lvl="1" indent="0">
              <a:buNone/>
            </a:pP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syntax is</a:t>
            </a:r>
            <a:r>
              <a:rPr lang="en-US" dirty="0" smtClean="0"/>
              <a:t>:   (</a:t>
            </a:r>
            <a:r>
              <a:rPr lang="en-US" dirty="0"/>
              <a:t>expression logical_operator expression)</a:t>
            </a:r>
          </a:p>
          <a:p>
            <a:pPr marL="800100" lvl="1" indent="-342900"/>
            <a:r>
              <a:rPr lang="en-US" dirty="0"/>
              <a:t>The two expressions above </a:t>
            </a:r>
            <a:r>
              <a:rPr lang="en-US" dirty="0" smtClean="0"/>
              <a:t>can either be simple logical expressions </a:t>
            </a:r>
            <a:r>
              <a:rPr lang="en-US" dirty="0"/>
              <a:t>or complex logical expressions</a:t>
            </a:r>
          </a:p>
          <a:p>
            <a:r>
              <a:rPr lang="en-US" dirty="0"/>
              <a:t> 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C++ logical operators are:</a:t>
            </a:r>
          </a:p>
          <a:p>
            <a:r>
              <a:rPr lang="en-US" dirty="0"/>
              <a:t>	</a:t>
            </a:r>
            <a:r>
              <a:rPr lang="en-US" dirty="0" smtClean="0"/>
              <a:t>&amp;</a:t>
            </a:r>
            <a:r>
              <a:rPr lang="en-US" dirty="0"/>
              <a:t>&amp;	</a:t>
            </a:r>
            <a:r>
              <a:rPr lang="en-US" dirty="0" smtClean="0"/>
              <a:t>and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|	</a:t>
            </a:r>
            <a:r>
              <a:rPr lang="en-US" dirty="0" smtClean="0"/>
              <a:t>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2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ruth tables are often be used to enumerate all possible values of a complex logical expression</a:t>
            </a:r>
          </a:p>
          <a:p>
            <a:pPr marL="800100" lvl="1" indent="-342900"/>
            <a:r>
              <a:rPr lang="en-US" dirty="0" smtClean="0"/>
              <a:t>We make columns for all logical expressions</a:t>
            </a:r>
          </a:p>
          <a:p>
            <a:pPr marL="800100" lvl="1" indent="-342900"/>
            <a:r>
              <a:rPr lang="en-US" dirty="0" smtClean="0"/>
              <a:t>Each row illustrates one set of input values</a:t>
            </a:r>
          </a:p>
          <a:p>
            <a:pPr marL="800100" lvl="1" indent="-342900"/>
            <a:r>
              <a:rPr lang="en-US" dirty="0" smtClean="0"/>
              <a:t>The maximum number of rows is always a power of 2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48434"/>
              </p:ext>
            </p:extLst>
          </p:nvPr>
        </p:nvGraphicFramePr>
        <p:xfrm>
          <a:off x="1427233" y="3846177"/>
          <a:ext cx="3314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4" imgW="3314700" imgH="1473200" progId="Excel.Sheet.12">
                  <p:embed/>
                </p:oleObj>
              </mc:Choice>
              <mc:Fallback>
                <p:oleObj name="Worksheet" r:id="rId4" imgW="3314700" imgH="147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7233" y="3846177"/>
                        <a:ext cx="33147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463642" y="5319377"/>
            <a:ext cx="1" cy="43069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481" y="5750086"/>
            <a:ext cx="197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true if </a:t>
            </a:r>
            <a:r>
              <a:rPr lang="en-US" dirty="0" smtClean="0">
                <a:solidFill>
                  <a:srgbClr val="FF0000"/>
                </a:solidFill>
              </a:rPr>
              <a:t>both</a:t>
            </a:r>
            <a:r>
              <a:rPr lang="en-US" dirty="0" smtClean="0"/>
              <a:t> A and B are true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46292" y="5336460"/>
            <a:ext cx="1" cy="43069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0631" y="5767169"/>
            <a:ext cx="197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true if </a:t>
            </a:r>
            <a:r>
              <a:rPr lang="en-US" dirty="0" smtClean="0">
                <a:solidFill>
                  <a:srgbClr val="FF0000"/>
                </a:solidFill>
              </a:rPr>
              <a:t>either</a:t>
            </a:r>
            <a:r>
              <a:rPr lang="en-US" dirty="0" smtClean="0"/>
              <a:t> A and B are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5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95492" cy="4373563"/>
          </a:xfrm>
        </p:spPr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C++ evaluates complex logical expressions from left to right</a:t>
            </a:r>
          </a:p>
          <a:p>
            <a:pPr marL="800100" lvl="1" indent="-342900"/>
            <a:r>
              <a:rPr lang="en-US" dirty="0"/>
              <a:t>(exp1 &amp;&amp; exp2) will be true </a:t>
            </a:r>
            <a:r>
              <a:rPr lang="en-US" dirty="0" smtClean="0"/>
              <a:t>if </a:t>
            </a:r>
            <a:r>
              <a:rPr lang="en-US" u="sng" dirty="0"/>
              <a:t>both</a:t>
            </a:r>
            <a:r>
              <a:rPr lang="en-US" dirty="0"/>
              <a:t> </a:t>
            </a:r>
            <a:r>
              <a:rPr lang="en-US" dirty="0" smtClean="0"/>
              <a:t>exp </a:t>
            </a:r>
            <a:r>
              <a:rPr lang="en-US" dirty="0"/>
              <a:t>are true</a:t>
            </a:r>
          </a:p>
          <a:p>
            <a:pPr marL="800100" lvl="1" indent="-342900"/>
            <a:r>
              <a:rPr lang="en-US" dirty="0"/>
              <a:t>(exp1 &amp;&amp; exp2 &amp;&amp; exp3) will be true </a:t>
            </a:r>
            <a:r>
              <a:rPr lang="en-US" dirty="0" smtClean="0"/>
              <a:t>if </a:t>
            </a:r>
            <a:r>
              <a:rPr lang="en-US" u="sng" dirty="0"/>
              <a:t>all</a:t>
            </a:r>
            <a:r>
              <a:rPr lang="en-US" dirty="0"/>
              <a:t> exp are true</a:t>
            </a:r>
          </a:p>
          <a:p>
            <a:pPr marL="800100" lvl="1" indent="-342900"/>
            <a:r>
              <a:rPr lang="en-US" dirty="0"/>
              <a:t>(exp1 || exp2 || exp3) will be true if </a:t>
            </a:r>
            <a:r>
              <a:rPr lang="en-US" u="sng" dirty="0"/>
              <a:t>any</a:t>
            </a:r>
            <a:r>
              <a:rPr lang="en-US" dirty="0"/>
              <a:t> exp is </a:t>
            </a:r>
            <a:r>
              <a:rPr lang="en-US" dirty="0" smtClean="0"/>
              <a:t>true</a:t>
            </a:r>
          </a:p>
          <a:p>
            <a:pPr lvl="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C++ has a feature called </a:t>
            </a:r>
            <a:r>
              <a:rPr lang="en-US" dirty="0"/>
              <a:t>“conditional evaluation” </a:t>
            </a:r>
            <a:r>
              <a:rPr lang="en-US" dirty="0" smtClean="0"/>
              <a:t>that will stop the evaluation early in some cases</a:t>
            </a:r>
          </a:p>
          <a:p>
            <a:pPr marL="800100" lvl="1" indent="-342900"/>
            <a:r>
              <a:rPr lang="en-US" dirty="0" smtClean="0"/>
              <a:t>(exp1 &amp;&amp; exp2) will be false if exp1 is false</a:t>
            </a:r>
          </a:p>
          <a:p>
            <a:pPr marL="800100" lvl="1" indent="-342900"/>
            <a:r>
              <a:rPr lang="en-US" dirty="0"/>
              <a:t>(exp1 </a:t>
            </a:r>
            <a:r>
              <a:rPr lang="en-US" dirty="0" smtClean="0"/>
              <a:t>|| </a:t>
            </a:r>
            <a:r>
              <a:rPr lang="en-US" dirty="0"/>
              <a:t>exp2) will be </a:t>
            </a:r>
            <a:r>
              <a:rPr lang="en-US" dirty="0" smtClean="0"/>
              <a:t>true if </a:t>
            </a:r>
            <a:r>
              <a:rPr lang="en-US" dirty="0"/>
              <a:t>exp1 is </a:t>
            </a:r>
            <a:r>
              <a:rPr lang="en-US" dirty="0" smtClean="0"/>
              <a:t>true</a:t>
            </a:r>
          </a:p>
          <a:p>
            <a:pPr marL="800100" lvl="1" indent="-342900"/>
            <a:r>
              <a:rPr lang="en-US" dirty="0" smtClean="0"/>
              <a:t>In both cases, C++ does not need to evaluate exp2 because the answer is already known after looking at exp1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1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Complex logical expressions</a:t>
            </a:r>
            <a:endParaRPr lang="en-US" sz="1200" dirty="0"/>
          </a:p>
          <a:p>
            <a:pPr lvl="1"/>
            <a:r>
              <a:rPr lang="en-US" dirty="0"/>
              <a:t>((17 &lt; 42) &amp;&amp; (42 &lt; 17)) is false, because second half is false</a:t>
            </a:r>
            <a:endParaRPr lang="en-US" sz="1200" dirty="0"/>
          </a:p>
          <a:p>
            <a:pPr lvl="1"/>
            <a:r>
              <a:rPr lang="en-US" dirty="0"/>
              <a:t>((17 &lt;= 42) || (42 &lt;= 17)) is true, because first half is </a:t>
            </a:r>
            <a:r>
              <a:rPr lang="en-US" dirty="0" smtClean="0"/>
              <a:t>true</a:t>
            </a:r>
          </a:p>
          <a:p>
            <a:pPr lvl="1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When </a:t>
            </a:r>
            <a:r>
              <a:rPr lang="en-US" dirty="0" smtClean="0"/>
              <a:t>float variables </a:t>
            </a:r>
            <a:r>
              <a:rPr lang="en-US" dirty="0"/>
              <a:t>x = 3.14 and y = 7.89</a:t>
            </a:r>
            <a:endParaRPr lang="en-US" sz="1200" dirty="0"/>
          </a:p>
          <a:p>
            <a:pPr lvl="1"/>
            <a:r>
              <a:rPr lang="en-US" dirty="0"/>
              <a:t>((x &lt; 4) &amp;&amp; (y &lt; 8)) is true, because both halves are true</a:t>
            </a:r>
            <a:endParaRPr lang="en-US" sz="1200" dirty="0"/>
          </a:p>
          <a:p>
            <a:pPr lvl="1"/>
            <a:r>
              <a:rPr lang="en-US" dirty="0"/>
              <a:t>((x &gt; 3) &amp;&amp; (y &gt; 8)) is false, because second half is false</a:t>
            </a:r>
            <a:endParaRPr lang="en-US" sz="1200" dirty="0"/>
          </a:p>
          <a:p>
            <a:pPr lvl="1"/>
            <a:r>
              <a:rPr lang="en-US" dirty="0"/>
              <a:t>((x &lt; 4) || (y &gt; 8)) is true, because first half is true</a:t>
            </a:r>
            <a:endParaRPr lang="en-US" sz="1200" dirty="0"/>
          </a:p>
          <a:p>
            <a:pPr lvl="1"/>
            <a:r>
              <a:rPr lang="en-US" dirty="0"/>
              <a:t>((x &lt; 3) || (y &lt; 8)) is true, because second half is true</a:t>
            </a:r>
            <a:endParaRPr lang="en-US" sz="1200" dirty="0"/>
          </a:p>
          <a:p>
            <a:pPr lvl="1"/>
            <a:r>
              <a:rPr lang="en-US" dirty="0"/>
              <a:t>((x &gt; 4) || (y &gt; 8)) is false, because both halves are </a:t>
            </a:r>
            <a:r>
              <a:rPr lang="en-US" dirty="0" smtClean="0"/>
              <a:t>false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8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not operator </a:t>
            </a:r>
            <a:r>
              <a:rPr lang="en-US" dirty="0" smtClean="0"/>
              <a:t>in in C++ reverses </a:t>
            </a:r>
            <a:r>
              <a:rPr lang="en-US" dirty="0"/>
              <a:t>the value of </a:t>
            </a:r>
            <a:r>
              <a:rPr lang="en-US" dirty="0" smtClean="0"/>
              <a:t>any </a:t>
            </a:r>
            <a:r>
              <a:rPr lang="en-US" dirty="0"/>
              <a:t>logical expression</a:t>
            </a:r>
          </a:p>
          <a:p>
            <a:pPr marL="800100" lvl="1" indent="-342900"/>
            <a:r>
              <a:rPr lang="en-US" dirty="0"/>
              <a:t>Logically “not true” is same as “false”</a:t>
            </a:r>
          </a:p>
          <a:p>
            <a:pPr marL="800100" lvl="1" indent="-342900"/>
            <a:r>
              <a:rPr lang="en-US" dirty="0"/>
              <a:t>Logically “not false” is same as “true</a:t>
            </a:r>
            <a:r>
              <a:rPr lang="en-US" dirty="0" smtClean="0"/>
              <a:t>”</a:t>
            </a:r>
          </a:p>
          <a:p>
            <a:pPr lvl="1" indent="0">
              <a:buNone/>
            </a:pP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C++ syntax for the not operator is</a:t>
            </a:r>
            <a:r>
              <a:rPr lang="en-US" dirty="0" smtClean="0"/>
              <a:t>:   ! expression</a:t>
            </a:r>
            <a:endParaRPr lang="en-US" dirty="0"/>
          </a:p>
          <a:p>
            <a:pPr marL="800100" lvl="1" indent="-342900"/>
            <a:r>
              <a:rPr lang="en-US" dirty="0"/>
              <a:t>This is a “unary” operator since there is just one logical </a:t>
            </a:r>
            <a:r>
              <a:rPr lang="en-US" dirty="0" smtClean="0"/>
              <a:t>expression to the right of the not operator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Examples with </a:t>
            </a:r>
            <a:r>
              <a:rPr lang="en-US" dirty="0" smtClean="0"/>
              <a:t>integer variables a </a:t>
            </a:r>
            <a:r>
              <a:rPr lang="en-US" dirty="0"/>
              <a:t>= 7 and  b = 3</a:t>
            </a:r>
            <a:endParaRPr lang="en-US" sz="1200" dirty="0"/>
          </a:p>
          <a:p>
            <a:pPr lvl="1"/>
            <a:r>
              <a:rPr lang="en-US" dirty="0"/>
              <a:t>(a &gt; b)  is true		! (a &gt; b)  is false		</a:t>
            </a:r>
            <a:endParaRPr lang="en-US" sz="1200" dirty="0"/>
          </a:p>
          <a:p>
            <a:pPr lvl="1"/>
            <a:r>
              <a:rPr lang="en-US" dirty="0"/>
              <a:t>(a &lt;= b)  is false		! (a &lt;= b)  is true</a:t>
            </a:r>
            <a:endParaRPr lang="en-US" sz="1200" dirty="0"/>
          </a:p>
          <a:p>
            <a:pPr lvl="1"/>
            <a:r>
              <a:rPr lang="en-US" dirty="0"/>
              <a:t>(a == b) is false 		! (a == b)  is true</a:t>
            </a:r>
            <a:endParaRPr lang="en-US" sz="1200" dirty="0"/>
          </a:p>
          <a:p>
            <a:pPr lvl="1"/>
            <a:r>
              <a:rPr lang="en-US" dirty="0"/>
              <a:t>(a != b) is true 		! (a != b)  is false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5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We can often </a:t>
            </a:r>
            <a:r>
              <a:rPr lang="en-US" dirty="0" smtClean="0"/>
              <a:t>“move </a:t>
            </a:r>
            <a:r>
              <a:rPr lang="en-US" dirty="0"/>
              <a:t>the not operation </a:t>
            </a:r>
            <a:r>
              <a:rPr lang="en-US" dirty="0" smtClean="0"/>
              <a:t>inside” a simple logical expression</a:t>
            </a: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To do this simplification, we need </a:t>
            </a:r>
            <a:r>
              <a:rPr lang="en-US" dirty="0"/>
              <a:t>to </a:t>
            </a:r>
            <a:r>
              <a:rPr lang="en-US" dirty="0" smtClean="0"/>
              <a:t>remove the ! </a:t>
            </a:r>
            <a:r>
              <a:rPr lang="en-US" dirty="0"/>
              <a:t>o</a:t>
            </a:r>
            <a:r>
              <a:rPr lang="en-US" dirty="0" smtClean="0"/>
              <a:t>perator and “reverse </a:t>
            </a:r>
            <a:r>
              <a:rPr lang="en-US" dirty="0"/>
              <a:t>the logic” of the </a:t>
            </a:r>
            <a:r>
              <a:rPr lang="en-US" dirty="0" smtClean="0"/>
              <a:t>relational operator</a:t>
            </a:r>
            <a:endParaRPr lang="en-US" sz="1200" dirty="0"/>
          </a:p>
          <a:p>
            <a:pPr lvl="1"/>
            <a:r>
              <a:rPr lang="en-US" dirty="0"/>
              <a:t>! (a &lt; b) same as (a &gt;= b)</a:t>
            </a:r>
            <a:endParaRPr lang="en-US" sz="1200" dirty="0"/>
          </a:p>
          <a:p>
            <a:pPr lvl="1"/>
            <a:r>
              <a:rPr lang="en-US" dirty="0"/>
              <a:t>! (a &lt;= b) same as (a &gt; b)</a:t>
            </a:r>
            <a:endParaRPr lang="en-US" sz="1200" dirty="0"/>
          </a:p>
          <a:p>
            <a:pPr lvl="1"/>
            <a:r>
              <a:rPr lang="en-US" dirty="0"/>
              <a:t>! (a &gt; b) same as (a &lt;= b)</a:t>
            </a:r>
            <a:endParaRPr lang="en-US" sz="1200" dirty="0"/>
          </a:p>
          <a:p>
            <a:pPr lvl="1"/>
            <a:r>
              <a:rPr lang="en-US" dirty="0"/>
              <a:t>! (a &gt;= b) same as (a &lt; b)</a:t>
            </a:r>
            <a:endParaRPr lang="en-US" sz="1200" dirty="0"/>
          </a:p>
          <a:p>
            <a:pPr lvl="1"/>
            <a:r>
              <a:rPr lang="en-US" dirty="0"/>
              <a:t>! (a == b) same as (a != b)</a:t>
            </a:r>
            <a:endParaRPr lang="en-US" sz="1200" dirty="0"/>
          </a:p>
          <a:p>
            <a:pPr lvl="1"/>
            <a:r>
              <a:rPr lang="en-US" dirty="0"/>
              <a:t>! (a != b) same as (a == b</a:t>
            </a:r>
            <a:r>
              <a:rPr lang="en-US" dirty="0" smtClean="0"/>
              <a:t>)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45435" y="4337273"/>
            <a:ext cx="648381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09691" y="3734023"/>
            <a:ext cx="291350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</a:t>
            </a:r>
          </a:p>
          <a:p>
            <a:r>
              <a:rPr lang="en-US" dirty="0" smtClean="0"/>
              <a:t>the opposite of &lt; is &gt;= </a:t>
            </a:r>
          </a:p>
          <a:p>
            <a:r>
              <a:rPr lang="en-US" dirty="0" smtClean="0"/>
              <a:t>the opposite of &gt; is &lt;=</a:t>
            </a:r>
          </a:p>
          <a:p>
            <a:r>
              <a:rPr lang="en-US" dirty="0"/>
              <a:t>the opposite of == is !=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72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81108" cy="4373563"/>
          </a:xfrm>
        </p:spPr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When exp1 and exp2 are simple logical expressions</a:t>
            </a:r>
            <a:endParaRPr lang="en-US" sz="1200" dirty="0"/>
          </a:p>
          <a:p>
            <a:pPr lvl="1"/>
            <a:r>
              <a:rPr lang="en-US" dirty="0"/>
              <a:t>! (exp1 &amp;&amp; exp2) is same as (!exp1 || !exp2)</a:t>
            </a:r>
            <a:endParaRPr lang="en-US" sz="1200" dirty="0"/>
          </a:p>
          <a:p>
            <a:pPr lvl="1"/>
            <a:r>
              <a:rPr lang="en-US" dirty="0"/>
              <a:t>! (exp1 || exp2) is same as (!exp1 &amp;&amp; !exp2)</a:t>
            </a:r>
            <a:endParaRPr lang="en-US" sz="1200" dirty="0"/>
          </a:p>
          <a:p>
            <a:pPr lvl="1"/>
            <a:r>
              <a:rPr lang="en-US" dirty="0"/>
              <a:t>! (!exp1 || !exp2) is same as (!!exp1 &amp;&amp; !!exp2) </a:t>
            </a:r>
            <a:r>
              <a:rPr lang="en-US" dirty="0" smtClean="0"/>
              <a:t>or (</a:t>
            </a:r>
            <a:r>
              <a:rPr lang="en-US" dirty="0"/>
              <a:t>exp1 &amp;&amp; exp2)</a:t>
            </a:r>
            <a:endParaRPr lang="en-US" sz="1200" dirty="0"/>
          </a:p>
          <a:p>
            <a:pPr lvl="1"/>
            <a:r>
              <a:rPr lang="en-US" dirty="0"/>
              <a:t>! (!exp1 &amp;&amp; !exp2) is same as (!!exp1 || !!exp2) or (exp1 || exp2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Hence, there are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different ways to represent the same logical expression</a:t>
            </a:r>
          </a:p>
          <a:p>
            <a:pPr marL="800100" lvl="1" indent="-342900"/>
            <a:r>
              <a:rPr lang="en-US" dirty="0"/>
              <a:t>Your goal when programming is to choose the simplest logical expression that represents the relationships you are looking for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Examples with </a:t>
            </a:r>
            <a:r>
              <a:rPr lang="en-US" dirty="0" smtClean="0"/>
              <a:t>float variables x </a:t>
            </a:r>
            <a:r>
              <a:rPr lang="en-US" dirty="0"/>
              <a:t>= 4.3 and y = 9.2</a:t>
            </a:r>
            <a:endParaRPr lang="en-US" sz="1200" dirty="0"/>
          </a:p>
          <a:p>
            <a:pPr marL="274320" lvl="1" indent="0">
              <a:buNone/>
            </a:pPr>
            <a:endParaRPr lang="en-US" sz="1200" dirty="0"/>
          </a:p>
          <a:p>
            <a:pPr lvl="1"/>
            <a:r>
              <a:rPr lang="en-US" dirty="0"/>
              <a:t>!((x &lt; 5) &amp;&amp; (y &lt; 10)) is false</a:t>
            </a:r>
            <a:endParaRPr lang="en-US" sz="1200" dirty="0"/>
          </a:p>
          <a:p>
            <a:pPr lvl="1"/>
            <a:r>
              <a:rPr lang="en-US" dirty="0"/>
              <a:t>( !(x &lt; 5) || !(y &lt; 10)) is </a:t>
            </a:r>
            <a:r>
              <a:rPr lang="en-US" dirty="0" smtClean="0"/>
              <a:t>false</a:t>
            </a:r>
            <a:endParaRPr lang="en-US" sz="1200" dirty="0"/>
          </a:p>
          <a:p>
            <a:pPr lvl="1"/>
            <a:r>
              <a:rPr lang="en-US" dirty="0"/>
              <a:t>((x &gt;= 5) || (y &gt;= 10)) is </a:t>
            </a:r>
            <a:r>
              <a:rPr lang="en-US" dirty="0" smtClean="0"/>
              <a:t>false</a:t>
            </a:r>
          </a:p>
          <a:p>
            <a:pPr marL="274320" lvl="1" indent="0">
              <a:buNone/>
            </a:pPr>
            <a:endParaRPr lang="en-US" sz="1200" dirty="0"/>
          </a:p>
          <a:p>
            <a:pPr lvl="1"/>
            <a:r>
              <a:rPr lang="en-US" dirty="0"/>
              <a:t>!((x &gt;= 5) || (y &gt;= 10)) is true </a:t>
            </a:r>
            <a:endParaRPr lang="en-US" sz="1200" dirty="0"/>
          </a:p>
          <a:p>
            <a:pPr lvl="1"/>
            <a:r>
              <a:rPr lang="en-US" dirty="0"/>
              <a:t>( !(x &gt;=</a:t>
            </a:r>
            <a:r>
              <a:rPr lang="en-US" dirty="0" smtClean="0"/>
              <a:t> </a:t>
            </a:r>
            <a:r>
              <a:rPr lang="en-US" dirty="0"/>
              <a:t>5) &amp;&amp; !(y &gt;= 10)) is </a:t>
            </a:r>
            <a:r>
              <a:rPr lang="en-US" dirty="0" smtClean="0"/>
              <a:t>true</a:t>
            </a:r>
            <a:endParaRPr lang="en-US" sz="1200" dirty="0"/>
          </a:p>
          <a:p>
            <a:pPr lvl="1"/>
            <a:r>
              <a:rPr lang="en-US" dirty="0"/>
              <a:t>((x </a:t>
            </a:r>
            <a:r>
              <a:rPr lang="en-US" dirty="0" smtClean="0"/>
              <a:t>&lt; </a:t>
            </a:r>
            <a:r>
              <a:rPr lang="en-US" dirty="0"/>
              <a:t>5) &amp;&amp; (y &lt; 10)) is </a:t>
            </a:r>
            <a:r>
              <a:rPr lang="en-US" dirty="0" smtClean="0"/>
              <a:t>true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4270375" y="3397251"/>
            <a:ext cx="1248000" cy="46166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18375" y="3397250"/>
            <a:ext cx="321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most people, these logical expressions are the simplest to read and understand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0375" y="3858915"/>
            <a:ext cx="1248000" cy="83373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4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have focused on how logical expressions can be written in C++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seen how relational operators (&lt;, &lt;=, &gt;, &gt;=, ==, and !=) can be used to create simple logical expressions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seen how logical operators (&amp;&amp; and !!) can be used to make more complex logical expressions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Finally, we have seen how the not operator (!) can be used to reverse the true/false value of logical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Many times we want programs to make decisions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b="0" dirty="0" smtClean="0"/>
              <a:t>What drink should we dispense from </a:t>
            </a:r>
            <a:r>
              <a:rPr lang="en-US" dirty="0" smtClean="0"/>
              <a:t>the </a:t>
            </a:r>
            <a:r>
              <a:rPr lang="en-US" b="0" dirty="0" smtClean="0"/>
              <a:t>vending machine?</a:t>
            </a:r>
          </a:p>
          <a:p>
            <a:pPr lvl="1">
              <a:buFont typeface="Wingdings" charset="2"/>
              <a:buChar char="§"/>
            </a:pPr>
            <a:r>
              <a:rPr lang="en-US" b="0" dirty="0" smtClean="0"/>
              <a:t>Should </a:t>
            </a:r>
            <a:r>
              <a:rPr lang="en-US" b="0" dirty="0"/>
              <a:t>we let the user withdraw </a:t>
            </a:r>
            <a:r>
              <a:rPr lang="en-US" b="0" dirty="0" smtClean="0"/>
              <a:t>money from this account?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We make </a:t>
            </a:r>
            <a:r>
              <a:rPr lang="en-US" dirty="0"/>
              <a:t>this choice by looking at values of </a:t>
            </a:r>
            <a:r>
              <a:rPr lang="en-US" dirty="0" smtClean="0"/>
              <a:t>variables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variables meet one condition we </a:t>
            </a:r>
            <a:r>
              <a:rPr lang="en-US" dirty="0" smtClean="0"/>
              <a:t>do one thing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variables do not meet condition we </a:t>
            </a:r>
            <a:r>
              <a:rPr lang="en-US" dirty="0" smtClean="0"/>
              <a:t>do something else</a:t>
            </a:r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make </a:t>
            </a:r>
            <a:r>
              <a:rPr lang="en-US" dirty="0" smtClean="0"/>
              <a:t>decisions in </a:t>
            </a:r>
            <a:r>
              <a:rPr lang="en-US" dirty="0"/>
              <a:t>a program we need </a:t>
            </a:r>
            <a:r>
              <a:rPr lang="en-US" u="sng" dirty="0"/>
              <a:t>conditional </a:t>
            </a:r>
            <a:r>
              <a:rPr lang="en-US" u="sng" dirty="0" smtClean="0"/>
              <a:t>statements </a:t>
            </a:r>
            <a:r>
              <a:rPr lang="en-US" dirty="0" smtClean="0"/>
              <a:t>that let us take different paths through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extend truth tables to study the not operator</a:t>
            </a:r>
          </a:p>
          <a:p>
            <a:pPr marL="800100" lvl="1" indent="-342900"/>
            <a:r>
              <a:rPr lang="en-US" dirty="0" smtClean="0"/>
              <a:t>Add new columns showing !A and !B</a:t>
            </a:r>
            <a:r>
              <a:rPr lang="en-US" dirty="0"/>
              <a:t> </a:t>
            </a:r>
            <a:r>
              <a:rPr lang="en-US" dirty="0" smtClean="0"/>
              <a:t>and their use in complex logical expressions with &amp;&amp; and ||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640"/>
              </p:ext>
            </p:extLst>
          </p:nvPr>
        </p:nvGraphicFramePr>
        <p:xfrm>
          <a:off x="1388411" y="3139614"/>
          <a:ext cx="6045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Worksheet" r:id="rId4" imgW="6045200" imgH="1473200" progId="Excel.Sheet.12">
                  <p:embed/>
                </p:oleObj>
              </mc:Choice>
              <mc:Fallback>
                <p:oleObj name="Worksheet" r:id="rId4" imgW="6045200" imgH="147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8411" y="3139614"/>
                        <a:ext cx="60452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733028" y="4612814"/>
            <a:ext cx="330923" cy="6553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03721" y="4612814"/>
            <a:ext cx="429307" cy="65534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2366" y="5268171"/>
            <a:ext cx="203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Notice anything interesting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extend truth tables to study the not operator</a:t>
            </a:r>
          </a:p>
          <a:p>
            <a:pPr marL="800100" lvl="1" indent="-342900"/>
            <a:r>
              <a:rPr lang="en-US" dirty="0" smtClean="0"/>
              <a:t>Add new columns showing !A and !B</a:t>
            </a:r>
            <a:r>
              <a:rPr lang="en-US" dirty="0"/>
              <a:t> </a:t>
            </a:r>
            <a:r>
              <a:rPr lang="en-US" dirty="0" smtClean="0"/>
              <a:t>and their use in complex logical expressions with &amp;&amp; and ||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54034"/>
              </p:ext>
            </p:extLst>
          </p:nvPr>
        </p:nvGraphicFramePr>
        <p:xfrm>
          <a:off x="1388411" y="3139614"/>
          <a:ext cx="6045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Worksheet" r:id="rId4" imgW="6045200" imgH="1473200" progId="Excel.Sheet.12">
                  <p:embed/>
                </p:oleObj>
              </mc:Choice>
              <mc:Fallback>
                <p:oleObj name="Worksheet" r:id="rId4" imgW="6045200" imgH="147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8411" y="3139614"/>
                        <a:ext cx="60452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733028" y="4612814"/>
            <a:ext cx="330923" cy="6553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03721" y="4612814"/>
            <a:ext cx="429307" cy="65534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7250" y="5268171"/>
            <a:ext cx="467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columns have </a:t>
            </a:r>
            <a:r>
              <a:rPr lang="en-US" u="sng" dirty="0"/>
              <a:t>opposite</a:t>
            </a:r>
            <a:r>
              <a:rPr lang="en-US" dirty="0"/>
              <a:t> values so</a:t>
            </a:r>
          </a:p>
          <a:p>
            <a:pPr algn="ctr"/>
            <a:r>
              <a:rPr lang="en-US" dirty="0"/>
              <a:t>! (A || B) is the same as !A &amp;&amp; !B</a:t>
            </a:r>
          </a:p>
        </p:txBody>
      </p:sp>
    </p:spTree>
    <p:extLst>
      <p:ext uri="{BB962C8B-B14F-4D97-AF65-F5344CB8AC3E}">
        <p14:creationId xmlns:p14="http://schemas.microsoft.com/office/powerpoint/2010/main" val="263844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extend truth tables to study the not operator</a:t>
            </a:r>
          </a:p>
          <a:p>
            <a:pPr marL="800100" lvl="1" indent="-342900"/>
            <a:r>
              <a:rPr lang="en-US" dirty="0" smtClean="0"/>
              <a:t>Add new columns showing !A and !B</a:t>
            </a:r>
            <a:r>
              <a:rPr lang="en-US" dirty="0"/>
              <a:t> </a:t>
            </a:r>
            <a:r>
              <a:rPr lang="en-US" dirty="0" smtClean="0"/>
              <a:t>and their use in complex logical expressions with &amp;&amp; and ||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609082"/>
              </p:ext>
            </p:extLst>
          </p:nvPr>
        </p:nvGraphicFramePr>
        <p:xfrm>
          <a:off x="1388411" y="3139614"/>
          <a:ext cx="6045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Worksheet" r:id="rId4" imgW="6045200" imgH="1473200" progId="Excel.Sheet.12">
                  <p:embed/>
                </p:oleObj>
              </mc:Choice>
              <mc:Fallback>
                <p:oleObj name="Worksheet" r:id="rId4" imgW="6045200" imgH="147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8411" y="3139614"/>
                        <a:ext cx="60452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733028" y="4612814"/>
            <a:ext cx="1261087" cy="6553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34547" y="4612814"/>
            <a:ext cx="1198482" cy="65534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2366" y="5268171"/>
            <a:ext cx="203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similar pattern occurs here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extend truth tables to study the not operator</a:t>
            </a:r>
          </a:p>
          <a:p>
            <a:pPr marL="800100" lvl="1" indent="-342900"/>
            <a:r>
              <a:rPr lang="en-US" dirty="0" smtClean="0"/>
              <a:t>Add new columns showing !A and !B</a:t>
            </a:r>
            <a:r>
              <a:rPr lang="en-US" dirty="0"/>
              <a:t> </a:t>
            </a:r>
            <a:r>
              <a:rPr lang="en-US" dirty="0" smtClean="0"/>
              <a:t>and their use in complex logical expressions with &amp;&amp; and ||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10624"/>
              </p:ext>
            </p:extLst>
          </p:nvPr>
        </p:nvGraphicFramePr>
        <p:xfrm>
          <a:off x="1388411" y="3139614"/>
          <a:ext cx="6045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Worksheet" r:id="rId4" imgW="6045200" imgH="1473200" progId="Excel.Sheet.12">
                  <p:embed/>
                </p:oleObj>
              </mc:Choice>
              <mc:Fallback>
                <p:oleObj name="Worksheet" r:id="rId4" imgW="6045200" imgH="147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8411" y="3139614"/>
                        <a:ext cx="60452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733028" y="4612814"/>
            <a:ext cx="1261087" cy="6553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34547" y="4612814"/>
            <a:ext cx="1198482" cy="65534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250" y="5268171"/>
            <a:ext cx="467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columns have </a:t>
            </a:r>
            <a:r>
              <a:rPr lang="en-US" u="sng" dirty="0"/>
              <a:t>opposite</a:t>
            </a:r>
            <a:r>
              <a:rPr lang="en-US" dirty="0"/>
              <a:t> values so</a:t>
            </a:r>
          </a:p>
          <a:p>
            <a:pPr algn="ctr"/>
            <a:r>
              <a:rPr lang="en-US" dirty="0"/>
              <a:t>! (A &amp;&amp; B) is the same as !A || !B</a:t>
            </a:r>
          </a:p>
        </p:txBody>
      </p:sp>
    </p:spTree>
    <p:extLst>
      <p:ext uri="{BB962C8B-B14F-4D97-AF65-F5344CB8AC3E}">
        <p14:creationId xmlns:p14="http://schemas.microsoft.com/office/powerpoint/2010/main" val="281197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From the truth tables above we saw:</a:t>
            </a:r>
            <a:endParaRPr lang="en-US" dirty="0"/>
          </a:p>
          <a:p>
            <a:r>
              <a:rPr lang="en-US" dirty="0" smtClean="0"/>
              <a:t>	! (A || B) is the same as !A &amp;&amp; !B</a:t>
            </a:r>
          </a:p>
          <a:p>
            <a:r>
              <a:rPr lang="en-US" b="0" dirty="0"/>
              <a:t>	"not (A or B)" is the same as "(not A) and (not B)”</a:t>
            </a:r>
            <a:endParaRPr lang="en-US" dirty="0" smtClean="0"/>
          </a:p>
          <a:p>
            <a:r>
              <a:rPr lang="en-US" dirty="0" smtClean="0"/>
              <a:t>	! </a:t>
            </a:r>
            <a:r>
              <a:rPr lang="en-US" dirty="0"/>
              <a:t>(A </a:t>
            </a:r>
            <a:r>
              <a:rPr lang="en-US" dirty="0" smtClean="0"/>
              <a:t>&amp;&amp; B</a:t>
            </a:r>
            <a:r>
              <a:rPr lang="en-US" dirty="0"/>
              <a:t>) is the same as !A </a:t>
            </a:r>
            <a:r>
              <a:rPr lang="en-US" dirty="0" smtClean="0"/>
              <a:t>|| !B</a:t>
            </a:r>
          </a:p>
          <a:p>
            <a:r>
              <a:rPr lang="en-US" b="0" dirty="0"/>
              <a:t>	"not (A and B)" is the same as "(not A) or (not B)”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These rules are known as “De Morgan’s Laws”</a:t>
            </a:r>
          </a:p>
          <a:p>
            <a:pPr marL="800100" lvl="1" indent="-342900"/>
            <a:r>
              <a:rPr lang="en-US" dirty="0" smtClean="0"/>
              <a:t>We can use this rule to simplify a complex logical expression by “moving </a:t>
            </a:r>
            <a:r>
              <a:rPr lang="en-US" dirty="0"/>
              <a:t>the not operation inside”</a:t>
            </a:r>
          </a:p>
          <a:p>
            <a:pPr marL="800100" lvl="1" indent="-342900"/>
            <a:r>
              <a:rPr lang="en-US" dirty="0"/>
              <a:t>We can also simplify !A and !B by “reversing the logic” of the relational operator</a:t>
            </a:r>
          </a:p>
          <a:p>
            <a:pPr marL="800100" lvl="1" indent="-342900"/>
            <a:r>
              <a:rPr lang="en-US" dirty="0"/>
              <a:t>The final result is a statement that is logically equivalent to the initial statement and often easier to read / understand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1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laws</a:t>
            </a:r>
            <a:br>
              <a:rPr lang="en-US" dirty="0" smtClean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To apply De Morgan’s Laws, </a:t>
            </a:r>
            <a:r>
              <a:rPr lang="en-US" dirty="0"/>
              <a:t>we </a:t>
            </a:r>
            <a:r>
              <a:rPr lang="en-US" dirty="0" smtClean="0"/>
              <a:t>must change the </a:t>
            </a:r>
            <a:r>
              <a:rPr lang="en-US" dirty="0"/>
              <a:t>logical operator and the expressions</a:t>
            </a:r>
            <a:endParaRPr lang="en-US" sz="1200" dirty="0"/>
          </a:p>
          <a:p>
            <a:pPr lvl="1"/>
            <a:r>
              <a:rPr lang="en-US" dirty="0"/>
              <a:t>The &amp;&amp; operator changes into ||</a:t>
            </a:r>
            <a:endParaRPr lang="en-US" sz="1200" dirty="0"/>
          </a:p>
          <a:p>
            <a:pPr lvl="1"/>
            <a:r>
              <a:rPr lang="en-US" dirty="0"/>
              <a:t>The || operator changes into &amp;&amp;</a:t>
            </a:r>
            <a:endParaRPr lang="en-US" sz="1200" dirty="0"/>
          </a:p>
          <a:p>
            <a:pPr lvl="1"/>
            <a:r>
              <a:rPr lang="en-US" dirty="0"/>
              <a:t>The ! is applied to both </a:t>
            </a:r>
            <a:r>
              <a:rPr lang="en-US" dirty="0" smtClean="0"/>
              <a:t>expressions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wo not operators </a:t>
            </a:r>
            <a:r>
              <a:rPr lang="en-US" dirty="0"/>
              <a:t>side by side cancel each other </a:t>
            </a:r>
            <a:r>
              <a:rPr lang="en-US" dirty="0" smtClean="0"/>
              <a:t>out so they can be removed without changing the expression</a:t>
            </a:r>
          </a:p>
          <a:p>
            <a:pPr marL="800100" lvl="1" indent="-342900"/>
            <a:r>
              <a:rPr lang="en-US" dirty="0"/>
              <a:t>“!! true” is equal to “! false” which is equal to “true”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4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Conditional Statements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2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If statements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0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Sometimes we want to selectively </a:t>
            </a:r>
            <a:r>
              <a:rPr lang="en-US" dirty="0"/>
              <a:t>execute </a:t>
            </a:r>
            <a:r>
              <a:rPr lang="en-US" dirty="0" smtClean="0"/>
              <a:t>a block of code 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C++ syntax of the if statement is:</a:t>
            </a:r>
          </a:p>
          <a:p>
            <a:r>
              <a:rPr lang="en-US" dirty="0"/>
              <a:t> 	</a:t>
            </a:r>
            <a:r>
              <a:rPr lang="en-US" b="0" dirty="0" smtClean="0"/>
              <a:t>if </a:t>
            </a:r>
            <a:r>
              <a:rPr lang="en-US" b="0" dirty="0"/>
              <a:t>( logical expression </a:t>
            </a:r>
            <a:r>
              <a:rPr lang="en-US" b="0" dirty="0" smtClean="0"/>
              <a:t>)</a:t>
            </a:r>
          </a:p>
          <a:p>
            <a:r>
              <a:rPr lang="en-US" b="0" dirty="0"/>
              <a:t>	</a:t>
            </a:r>
            <a:r>
              <a:rPr lang="en-US" b="0" dirty="0" smtClean="0"/>
              <a:t>{</a:t>
            </a:r>
            <a:endParaRPr lang="en-US" b="0" dirty="0"/>
          </a:p>
          <a:p>
            <a:r>
              <a:rPr lang="en-US" b="0" dirty="0"/>
              <a:t>	 </a:t>
            </a:r>
            <a:r>
              <a:rPr lang="en-US" b="0" dirty="0" smtClean="0"/>
              <a:t>   /</a:t>
            </a:r>
            <a:r>
              <a:rPr lang="en-US" b="0" dirty="0"/>
              <a:t>/ Block of code to execute if expression is true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smtClean="0"/>
              <a:t>}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When </a:t>
            </a:r>
            <a:r>
              <a:rPr lang="en-US" dirty="0" smtClean="0"/>
              <a:t>expression </a:t>
            </a:r>
            <a:r>
              <a:rPr lang="en-US" dirty="0"/>
              <a:t>is </a:t>
            </a:r>
            <a:r>
              <a:rPr lang="en-US" u="sng" dirty="0"/>
              <a:t>true</a:t>
            </a:r>
            <a:r>
              <a:rPr lang="en-US" dirty="0"/>
              <a:t>, the </a:t>
            </a:r>
            <a:r>
              <a:rPr lang="en-US" dirty="0" smtClean="0"/>
              <a:t>block </a:t>
            </a:r>
            <a:r>
              <a:rPr lang="en-US" dirty="0"/>
              <a:t>of code is executed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When </a:t>
            </a:r>
            <a:r>
              <a:rPr lang="en-US" dirty="0" smtClean="0"/>
              <a:t>expression </a:t>
            </a:r>
            <a:r>
              <a:rPr lang="en-US" dirty="0"/>
              <a:t>is </a:t>
            </a:r>
            <a:r>
              <a:rPr lang="en-US" u="sng" dirty="0"/>
              <a:t>false</a:t>
            </a:r>
            <a:r>
              <a:rPr lang="en-US" dirty="0"/>
              <a:t>, the </a:t>
            </a:r>
            <a:r>
              <a:rPr lang="en-US" dirty="0" smtClean="0"/>
              <a:t>block </a:t>
            </a:r>
            <a:r>
              <a:rPr lang="en-US" dirty="0"/>
              <a:t>of code is skipped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Programming style suggestions: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block of code </a:t>
            </a:r>
            <a:r>
              <a:rPr lang="en-US" dirty="0" smtClean="0"/>
              <a:t>should be indented 3-4 spaces to </a:t>
            </a:r>
            <a:r>
              <a:rPr lang="en-US" dirty="0"/>
              <a:t>aid program </a:t>
            </a:r>
            <a:r>
              <a:rPr lang="en-US" dirty="0" smtClean="0"/>
              <a:t>readability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block of code is </a:t>
            </a:r>
            <a:r>
              <a:rPr lang="en-US" dirty="0" smtClean="0"/>
              <a:t>only </a:t>
            </a: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line </a:t>
            </a:r>
            <a:r>
              <a:rPr lang="en-US" dirty="0" smtClean="0"/>
              <a:t>long, we can omit the curly </a:t>
            </a:r>
            <a:r>
              <a:rPr lang="en-US" dirty="0"/>
              <a:t>brackets { } and shorten the length of the program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Never </a:t>
            </a:r>
            <a:r>
              <a:rPr lang="en-US" dirty="0"/>
              <a:t>put a semi-colon directly after the Boolean </a:t>
            </a:r>
            <a:r>
              <a:rPr lang="en-US" dirty="0" smtClean="0"/>
              <a:t>expression in an if statement</a:t>
            </a:r>
            <a:endParaRPr lang="en-US" sz="1200" dirty="0"/>
          </a:p>
          <a:p>
            <a:pPr lvl="1"/>
            <a:r>
              <a:rPr lang="en-US" dirty="0"/>
              <a:t>The empty statement between ) and ; will be </a:t>
            </a:r>
            <a:r>
              <a:rPr lang="en-US" dirty="0" smtClean="0"/>
              <a:t>selectively executed based on the logical expression value</a:t>
            </a:r>
            <a:endParaRPr lang="en-US" sz="1200" dirty="0"/>
          </a:p>
          <a:p>
            <a:pPr lvl="1"/>
            <a:r>
              <a:rPr lang="en-US" dirty="0"/>
              <a:t>The block of code directly below if statement will </a:t>
            </a:r>
            <a:r>
              <a:rPr lang="en-US" b="1" dirty="0"/>
              <a:t>always</a:t>
            </a:r>
            <a:r>
              <a:rPr lang="en-US" dirty="0"/>
              <a:t> be </a:t>
            </a:r>
            <a:r>
              <a:rPr lang="en-US" dirty="0" smtClean="0"/>
              <a:t>executed, which is probably not what you intended</a:t>
            </a:r>
            <a:endParaRPr lang="en-US" sz="1200" dirty="0"/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85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visualize the program’s if statement decision process using a “flow chart”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4461" y="2646465"/>
            <a:ext cx="3721977" cy="3413015"/>
            <a:chOff x="3545586" y="864278"/>
            <a:chExt cx="3721977" cy="3413015"/>
          </a:xfrm>
        </p:grpSpPr>
        <p:sp>
          <p:nvSpPr>
            <p:cNvPr id="7" name="Diamond 6"/>
            <p:cNvSpPr/>
            <p:nvPr/>
          </p:nvSpPr>
          <p:spPr>
            <a:xfrm>
              <a:off x="3545586" y="1217044"/>
              <a:ext cx="1860993" cy="133169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expression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9304" y="2169514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6588434" y="1904939"/>
              <a:ext cx="0" cy="264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>
              <a:off x="6588434" y="3183717"/>
              <a:ext cx="0" cy="23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476084" y="3421834"/>
              <a:ext cx="2112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4476083" y="864278"/>
              <a:ext cx="0" cy="3527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</p:cNvCxnSpPr>
            <p:nvPr/>
          </p:nvCxnSpPr>
          <p:spPr>
            <a:xfrm>
              <a:off x="5406579" y="1882891"/>
              <a:ext cx="1181855" cy="2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00913" y="1590128"/>
              <a:ext cx="926087" cy="2769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true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7920" y="2738309"/>
              <a:ext cx="926087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false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 flipH="1">
              <a:off x="4462854" y="2548738"/>
              <a:ext cx="13229" cy="1728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21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C++ there are three types of conditional statements: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 if statement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 if-else statement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 switch statement</a:t>
            </a:r>
          </a:p>
          <a:p>
            <a:pPr lvl="0"/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Lesson objectives:</a:t>
            </a:r>
          </a:p>
          <a:p>
            <a:pPr lvl="1"/>
            <a:r>
              <a:rPr lang="en-US" dirty="0" smtClean="0"/>
              <a:t>Learn how </a:t>
            </a:r>
            <a:r>
              <a:rPr lang="en-US" dirty="0"/>
              <a:t>logical expressions are </a:t>
            </a:r>
            <a:r>
              <a:rPr lang="en-US" dirty="0" smtClean="0"/>
              <a:t>written</a:t>
            </a:r>
            <a:endParaRPr lang="en-US" dirty="0"/>
          </a:p>
          <a:p>
            <a:pPr lvl="1"/>
            <a:r>
              <a:rPr lang="en-US" dirty="0" smtClean="0"/>
              <a:t>Learn the </a:t>
            </a:r>
            <a:r>
              <a:rPr lang="en-US" dirty="0"/>
              <a:t>syntax </a:t>
            </a:r>
            <a:r>
              <a:rPr lang="en-US" dirty="0" smtClean="0"/>
              <a:t>and semantics of </a:t>
            </a:r>
            <a:r>
              <a:rPr lang="en-US" dirty="0"/>
              <a:t>conditional </a:t>
            </a:r>
            <a:r>
              <a:rPr lang="en-US" dirty="0" smtClean="0"/>
              <a:t>statements</a:t>
            </a:r>
            <a:endParaRPr lang="en-US" dirty="0"/>
          </a:p>
          <a:p>
            <a:pPr lvl="1"/>
            <a:r>
              <a:rPr lang="en-US" dirty="0" smtClean="0"/>
              <a:t>Study example programs </a:t>
            </a:r>
            <a:r>
              <a:rPr lang="en-US" dirty="0"/>
              <a:t>showing their </a:t>
            </a:r>
            <a:r>
              <a:rPr lang="en-US" dirty="0" smtClean="0"/>
              <a:t>use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online lab </a:t>
            </a:r>
            <a:r>
              <a:rPr lang="en-US" dirty="0"/>
              <a:t>on </a:t>
            </a:r>
            <a:r>
              <a:rPr lang="en-US" dirty="0" smtClean="0"/>
              <a:t>conditional statements</a:t>
            </a:r>
            <a:endParaRPr lang="en-US" dirty="0"/>
          </a:p>
          <a:p>
            <a:pPr lvl="1"/>
            <a:r>
              <a:rPr lang="en-US" dirty="0"/>
              <a:t>Complete </a:t>
            </a:r>
            <a:r>
              <a:rPr lang="en-US" dirty="0" smtClean="0"/>
              <a:t>programming </a:t>
            </a:r>
            <a:r>
              <a:rPr lang="en-US" dirty="0"/>
              <a:t>project using conditional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82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If the logical expression is true, we take one path through the diagram (executing the block of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24461" y="2646465"/>
            <a:ext cx="3721977" cy="3413015"/>
            <a:chOff x="2324461" y="2646465"/>
            <a:chExt cx="3721977" cy="3413015"/>
          </a:xfrm>
        </p:grpSpPr>
        <p:sp>
          <p:nvSpPr>
            <p:cNvPr id="7" name="Diamond 6"/>
            <p:cNvSpPr/>
            <p:nvPr/>
          </p:nvSpPr>
          <p:spPr>
            <a:xfrm>
              <a:off x="2324461" y="2999231"/>
              <a:ext cx="1860993" cy="133169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expression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8179" y="395170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5367309" y="3687126"/>
              <a:ext cx="0" cy="264575"/>
            </a:xfrm>
            <a:prstGeom prst="straightConnector1">
              <a:avLst/>
            </a:prstGeom>
            <a:ln>
              <a:solidFill>
                <a:srgbClr val="D1282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>
              <a:off x="5367309" y="4965904"/>
              <a:ext cx="0" cy="238117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254959" y="5204021"/>
              <a:ext cx="2112350" cy="0"/>
            </a:xfrm>
            <a:prstGeom prst="straightConnector1">
              <a:avLst/>
            </a:prstGeom>
            <a:ln>
              <a:solidFill>
                <a:srgbClr val="D1282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3254958" y="2646465"/>
              <a:ext cx="0" cy="35276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</p:cNvCxnSpPr>
            <p:nvPr/>
          </p:nvCxnSpPr>
          <p:spPr>
            <a:xfrm>
              <a:off x="4185454" y="3665078"/>
              <a:ext cx="1181855" cy="22048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79788" y="3372315"/>
              <a:ext cx="926087" cy="2769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true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6795" y="4520496"/>
              <a:ext cx="926087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false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241729" y="5204021"/>
              <a:ext cx="1" cy="85545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2"/>
            </p:cNvCxnSpPr>
            <p:nvPr/>
          </p:nvCxnSpPr>
          <p:spPr>
            <a:xfrm flipH="1">
              <a:off x="3241729" y="4330925"/>
              <a:ext cx="13229" cy="8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994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If the logical expression is false, we take a different path through the diagram (skipping over the block of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4461" y="2646465"/>
            <a:ext cx="3721977" cy="3413015"/>
            <a:chOff x="2324461" y="2646465"/>
            <a:chExt cx="3721977" cy="3413015"/>
          </a:xfrm>
        </p:grpSpPr>
        <p:sp>
          <p:nvSpPr>
            <p:cNvPr id="7" name="Diamond 6"/>
            <p:cNvSpPr/>
            <p:nvPr/>
          </p:nvSpPr>
          <p:spPr>
            <a:xfrm>
              <a:off x="2324461" y="2999231"/>
              <a:ext cx="1860993" cy="133169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expression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8179" y="395170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5367309" y="3687126"/>
              <a:ext cx="0" cy="264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>
              <a:off x="5367309" y="4965904"/>
              <a:ext cx="0" cy="23811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254959" y="5204021"/>
              <a:ext cx="211235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3254958" y="2646465"/>
              <a:ext cx="0" cy="35276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</p:cNvCxnSpPr>
            <p:nvPr/>
          </p:nvCxnSpPr>
          <p:spPr>
            <a:xfrm>
              <a:off x="4185454" y="3665078"/>
              <a:ext cx="1181855" cy="220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79788" y="3372315"/>
              <a:ext cx="9260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true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6795" y="4520496"/>
              <a:ext cx="926087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false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241729" y="5204021"/>
              <a:ext cx="1" cy="855459"/>
            </a:xfrm>
            <a:prstGeom prst="straightConnector1">
              <a:avLst/>
            </a:prstGeom>
            <a:ln>
              <a:solidFill>
                <a:srgbClr val="D1282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2"/>
            </p:cNvCxnSpPr>
            <p:nvPr/>
          </p:nvCxnSpPr>
          <p:spPr>
            <a:xfrm flipH="1">
              <a:off x="3241729" y="4330925"/>
              <a:ext cx="13229" cy="87309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34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Simple if </a:t>
            </a:r>
            <a:r>
              <a:rPr lang="en-US" dirty="0" smtClean="0"/>
              <a:t>statement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int a, b;</a:t>
            </a:r>
          </a:p>
          <a:p>
            <a:pPr marL="274320" lvl="1" indent="0">
              <a:buNone/>
            </a:pPr>
            <a:r>
              <a:rPr lang="en-US" dirty="0"/>
              <a:t>cin &gt;&gt; a &gt;&gt; b;</a:t>
            </a:r>
          </a:p>
          <a:p>
            <a:pPr marL="274320" lvl="1" indent="0">
              <a:buNone/>
            </a:pPr>
            <a:r>
              <a:rPr lang="en-US" dirty="0"/>
              <a:t>if (a &lt; b)</a:t>
            </a:r>
          </a:p>
          <a:p>
            <a:pPr marL="274320" lvl="1" indent="0">
              <a:buNone/>
            </a:pPr>
            <a:r>
              <a:rPr lang="en-US" dirty="0"/>
              <a:t>{ </a:t>
            </a:r>
          </a:p>
          <a:p>
            <a:pPr marL="274320" lvl="1" indent="0">
              <a:buNone/>
            </a:pPr>
            <a:r>
              <a:rPr lang="en-US" dirty="0"/>
              <a:t>   cout &lt;&lt; “A is smaller than B\n”;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/>
              <a:t>Depending on what data values the user enters, the cout statement will executed or skipped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8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One line block of code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int a, b;</a:t>
            </a:r>
          </a:p>
          <a:p>
            <a:pPr marL="274320" lvl="1" indent="0">
              <a:buNone/>
            </a:pPr>
            <a:r>
              <a:rPr lang="en-US" dirty="0"/>
              <a:t>cin &gt;&gt; a &gt;&gt; b;</a:t>
            </a:r>
          </a:p>
          <a:p>
            <a:pPr marL="274320" lvl="1" indent="0">
              <a:buNone/>
            </a:pPr>
            <a:r>
              <a:rPr lang="en-US" dirty="0" smtClean="0"/>
              <a:t>if </a:t>
            </a:r>
            <a:r>
              <a:rPr lang="en-US" dirty="0"/>
              <a:t>(a == b)</a:t>
            </a:r>
          </a:p>
          <a:p>
            <a:pPr marL="274320" lvl="1" indent="0">
              <a:buNone/>
            </a:pPr>
            <a:r>
              <a:rPr lang="en-US" dirty="0"/>
              <a:t>   cout &lt;&lt; “A is equal to B\n”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This is the same if statement as the previous example but we removed the curly brackets to shorten the program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03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// Block of code </a:t>
            </a:r>
            <a:r>
              <a:rPr lang="en-US" dirty="0" smtClean="0"/>
              <a:t>that never </a:t>
            </a:r>
            <a:r>
              <a:rPr lang="en-US" dirty="0"/>
              <a:t>executes</a:t>
            </a:r>
          </a:p>
          <a:p>
            <a:pPr marL="274320" lvl="1" indent="0">
              <a:buNone/>
            </a:pPr>
            <a:r>
              <a:rPr lang="en-US" dirty="0"/>
              <a:t>if (1 == 2)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“This code will never execute\n”;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// Block of code that always executes</a:t>
            </a:r>
          </a:p>
          <a:p>
            <a:pPr marL="274320" lvl="1" indent="0">
              <a:buNone/>
            </a:pPr>
            <a:r>
              <a:rPr lang="en-US" dirty="0"/>
              <a:t>if (true)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“This code will always execute\n”;</a:t>
            </a:r>
          </a:p>
          <a:p>
            <a:pPr marL="274320" lvl="1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5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01517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Sometimes we </a:t>
            </a:r>
            <a:r>
              <a:rPr lang="en-US" dirty="0" smtClean="0"/>
              <a:t>need to handle two alternatives in our code</a:t>
            </a: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C++ syntax of the </a:t>
            </a:r>
            <a:r>
              <a:rPr lang="en-US" dirty="0" smtClean="0"/>
              <a:t>if-else </a:t>
            </a:r>
            <a:r>
              <a:rPr lang="en-US" dirty="0"/>
              <a:t>statement is:</a:t>
            </a:r>
          </a:p>
          <a:p>
            <a:pPr indent="-182880"/>
            <a:r>
              <a:rPr lang="en-US" dirty="0" smtClean="0"/>
              <a:t>	</a:t>
            </a:r>
            <a:r>
              <a:rPr lang="en-US" b="0" dirty="0" smtClean="0"/>
              <a:t>if ( logical expression )</a:t>
            </a:r>
          </a:p>
          <a:p>
            <a:pPr indent="-182880"/>
            <a:r>
              <a:rPr lang="en-US" b="0" dirty="0" smtClean="0"/>
              <a:t>	{</a:t>
            </a:r>
            <a:endParaRPr lang="en-US" b="0" dirty="0"/>
          </a:p>
          <a:p>
            <a:pPr indent="-182880"/>
            <a:r>
              <a:rPr lang="en-US" b="0" dirty="0" smtClean="0"/>
              <a:t>	    /</a:t>
            </a:r>
            <a:r>
              <a:rPr lang="en-US" b="0" dirty="0"/>
              <a:t>/ </a:t>
            </a:r>
            <a:r>
              <a:rPr lang="en-US" b="0" dirty="0" smtClean="0"/>
              <a:t>Block of code to </a:t>
            </a:r>
            <a:r>
              <a:rPr lang="en-US" b="0" dirty="0"/>
              <a:t>execute if expression is </a:t>
            </a:r>
            <a:r>
              <a:rPr lang="en-US" b="0" dirty="0" smtClean="0"/>
              <a:t>true</a:t>
            </a:r>
          </a:p>
          <a:p>
            <a:pPr indent="-182880"/>
            <a:r>
              <a:rPr lang="en-US" b="0" dirty="0"/>
              <a:t>	</a:t>
            </a:r>
            <a:r>
              <a:rPr lang="en-US" b="0" dirty="0" smtClean="0"/>
              <a:t>}</a:t>
            </a:r>
          </a:p>
          <a:p>
            <a:pPr indent="-182880"/>
            <a:r>
              <a:rPr lang="en-US" b="0" dirty="0"/>
              <a:t>	</a:t>
            </a:r>
            <a:r>
              <a:rPr lang="en-US" b="0" dirty="0" smtClean="0"/>
              <a:t>else</a:t>
            </a:r>
            <a:endParaRPr lang="en-US" b="0" dirty="0"/>
          </a:p>
          <a:p>
            <a:pPr indent="-182880"/>
            <a:r>
              <a:rPr lang="en-US" b="0" dirty="0" smtClean="0"/>
              <a:t>	{</a:t>
            </a:r>
            <a:endParaRPr lang="en-US" b="0" dirty="0"/>
          </a:p>
          <a:p>
            <a:pPr indent="-182880"/>
            <a:r>
              <a:rPr lang="en-US" b="0" dirty="0" smtClean="0"/>
              <a:t>	    /</a:t>
            </a:r>
            <a:r>
              <a:rPr lang="en-US" b="0" dirty="0"/>
              <a:t>/ Block of code </a:t>
            </a:r>
            <a:r>
              <a:rPr lang="en-US" b="0" dirty="0" smtClean="0"/>
              <a:t>to </a:t>
            </a:r>
            <a:r>
              <a:rPr lang="en-US" b="0" dirty="0"/>
              <a:t>execute if expression is false</a:t>
            </a:r>
          </a:p>
          <a:p>
            <a:pPr indent="-182880"/>
            <a:r>
              <a:rPr lang="en-US" b="0" dirty="0" smtClean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21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if-else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Programming style suggestions:</a:t>
            </a:r>
          </a:p>
          <a:p>
            <a:pPr lvl="1"/>
            <a:r>
              <a:rPr lang="en-US" dirty="0" smtClean="0"/>
              <a:t>Type the “if line” and the “else line” and the { } brackets so they are vertically aligned with each other</a:t>
            </a:r>
          </a:p>
          <a:p>
            <a:pPr lvl="1"/>
            <a:r>
              <a:rPr lang="en-US" dirty="0" smtClean="0"/>
              <a:t>Do </a:t>
            </a:r>
            <a:r>
              <a:rPr lang="en-US" u="sng" dirty="0" smtClean="0"/>
              <a:t>not</a:t>
            </a:r>
            <a:r>
              <a:rPr lang="en-US" dirty="0" smtClean="0"/>
              <a:t> put a semi-colon after the “if line” or the “else line” </a:t>
            </a:r>
            <a:r>
              <a:rPr lang="en-US" dirty="0"/>
              <a:t>or you will get very strange run time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The two blocks </a:t>
            </a:r>
            <a:r>
              <a:rPr lang="en-US" dirty="0"/>
              <a:t>of code </a:t>
            </a:r>
            <a:r>
              <a:rPr lang="en-US" dirty="0" smtClean="0"/>
              <a:t>should be indented 3-4 spaces to </a:t>
            </a:r>
            <a:r>
              <a:rPr lang="en-US" dirty="0"/>
              <a:t>aid program </a:t>
            </a:r>
            <a:r>
              <a:rPr lang="en-US" dirty="0" smtClean="0"/>
              <a:t>readability</a:t>
            </a:r>
            <a:endParaRPr lang="en-US" dirty="0"/>
          </a:p>
          <a:p>
            <a:pPr lvl="1"/>
            <a:r>
              <a:rPr lang="en-US" dirty="0"/>
              <a:t>If either block of code is only </a:t>
            </a:r>
            <a:r>
              <a:rPr lang="en-US" u="sng" dirty="0"/>
              <a:t>one</a:t>
            </a:r>
            <a:r>
              <a:rPr lang="en-US" dirty="0"/>
              <a:t> line long, we can omit the curly brackets { } and shorten the length of the program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1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visualize the program’s if-else statement decision process using a “flow chart”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76329" y="2646465"/>
            <a:ext cx="5550279" cy="3086835"/>
            <a:chOff x="1576329" y="2646465"/>
            <a:chExt cx="5550279" cy="3086835"/>
          </a:xfrm>
        </p:grpSpPr>
        <p:sp>
          <p:nvSpPr>
            <p:cNvPr id="7" name="Diamond 6"/>
            <p:cNvSpPr/>
            <p:nvPr/>
          </p:nvSpPr>
          <p:spPr>
            <a:xfrm>
              <a:off x="3404631" y="2999231"/>
              <a:ext cx="1860993" cy="133169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expression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68349" y="395170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 executed if true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6447479" y="3687126"/>
              <a:ext cx="0" cy="264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>
              <a:off x="6447479" y="4965904"/>
              <a:ext cx="0" cy="23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5129" y="5204021"/>
              <a:ext cx="2112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4335128" y="2646465"/>
              <a:ext cx="0" cy="3527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</p:cNvCxnSpPr>
            <p:nvPr/>
          </p:nvCxnSpPr>
          <p:spPr>
            <a:xfrm>
              <a:off x="5265624" y="3665078"/>
              <a:ext cx="1181855" cy="2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9958" y="3372315"/>
              <a:ext cx="926087" cy="2769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true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4012" y="3364385"/>
              <a:ext cx="926087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false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6329" y="396166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 executed if false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222776" y="3649314"/>
              <a:ext cx="1181855" cy="2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34646" y="3649314"/>
              <a:ext cx="0" cy="264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46929" y="4968873"/>
              <a:ext cx="0" cy="23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246929" y="5204021"/>
              <a:ext cx="2074970" cy="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21899" y="5204021"/>
              <a:ext cx="13229" cy="5292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485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If the logical expression is true, we take one path through the </a:t>
            </a:r>
            <a:r>
              <a:rPr lang="en-US" dirty="0" smtClean="0"/>
              <a:t>diagram (</a:t>
            </a:r>
            <a:r>
              <a:rPr lang="en-US" dirty="0"/>
              <a:t>executing </a:t>
            </a:r>
            <a:r>
              <a:rPr lang="en-US" dirty="0" smtClean="0"/>
              <a:t>one block </a:t>
            </a:r>
            <a:r>
              <a:rPr lang="en-US" dirty="0"/>
              <a:t>of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76329" y="2646465"/>
            <a:ext cx="5550279" cy="3086835"/>
            <a:chOff x="1576329" y="2646465"/>
            <a:chExt cx="5550279" cy="3086835"/>
          </a:xfrm>
        </p:grpSpPr>
        <p:sp>
          <p:nvSpPr>
            <p:cNvPr id="7" name="Diamond 6"/>
            <p:cNvSpPr/>
            <p:nvPr/>
          </p:nvSpPr>
          <p:spPr>
            <a:xfrm>
              <a:off x="3404631" y="2999231"/>
              <a:ext cx="1860993" cy="133169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expression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68349" y="395170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 executed if true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6447479" y="3687126"/>
              <a:ext cx="0" cy="2645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>
              <a:off x="6447479" y="4965904"/>
              <a:ext cx="0" cy="23811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5129" y="5204021"/>
              <a:ext cx="211235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4335128" y="2646465"/>
              <a:ext cx="0" cy="35276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</p:cNvCxnSpPr>
            <p:nvPr/>
          </p:nvCxnSpPr>
          <p:spPr>
            <a:xfrm>
              <a:off x="5265624" y="3665078"/>
              <a:ext cx="1181855" cy="220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9958" y="3372315"/>
              <a:ext cx="926087" cy="2769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true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4012" y="3364385"/>
              <a:ext cx="926087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false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6329" y="396166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 executed if false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222776" y="3649314"/>
              <a:ext cx="1181855" cy="2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34646" y="3649314"/>
              <a:ext cx="0" cy="264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46929" y="4968873"/>
              <a:ext cx="0" cy="23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246929" y="5204021"/>
              <a:ext cx="2074970" cy="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21899" y="5204021"/>
              <a:ext cx="13229" cy="52927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585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If the logical expression is </a:t>
            </a:r>
            <a:r>
              <a:rPr lang="en-US" dirty="0" smtClean="0"/>
              <a:t>false, </a:t>
            </a:r>
            <a:r>
              <a:rPr lang="en-US" dirty="0"/>
              <a:t>we take one path through the </a:t>
            </a:r>
            <a:r>
              <a:rPr lang="en-US" dirty="0" smtClean="0"/>
              <a:t>diagram (</a:t>
            </a:r>
            <a:r>
              <a:rPr lang="en-US" dirty="0"/>
              <a:t>executing </a:t>
            </a:r>
            <a:r>
              <a:rPr lang="en-US" dirty="0" smtClean="0"/>
              <a:t>the other block </a:t>
            </a:r>
            <a:r>
              <a:rPr lang="en-US" dirty="0"/>
              <a:t>of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76329" y="2646465"/>
            <a:ext cx="5550279" cy="3086835"/>
            <a:chOff x="1576329" y="2646465"/>
            <a:chExt cx="5550279" cy="3086835"/>
          </a:xfrm>
        </p:grpSpPr>
        <p:sp>
          <p:nvSpPr>
            <p:cNvPr id="7" name="Diamond 6"/>
            <p:cNvSpPr/>
            <p:nvPr/>
          </p:nvSpPr>
          <p:spPr>
            <a:xfrm>
              <a:off x="3404631" y="2999231"/>
              <a:ext cx="1860993" cy="1331694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1282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expression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68349" y="395170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 executed if true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6447479" y="3687126"/>
              <a:ext cx="0" cy="264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>
              <a:off x="6447479" y="4965904"/>
              <a:ext cx="0" cy="23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5129" y="5204021"/>
              <a:ext cx="2112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4335128" y="2646465"/>
              <a:ext cx="0" cy="35276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</p:cNvCxnSpPr>
            <p:nvPr/>
          </p:nvCxnSpPr>
          <p:spPr>
            <a:xfrm>
              <a:off x="5265624" y="3665078"/>
              <a:ext cx="1181855" cy="2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9958" y="3372315"/>
              <a:ext cx="926087" cy="2769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true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4012" y="3364385"/>
              <a:ext cx="926087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false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6329" y="3961661"/>
              <a:ext cx="1358259" cy="1014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Block of code executed if false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222776" y="3649314"/>
              <a:ext cx="1181855" cy="220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34646" y="3649314"/>
              <a:ext cx="0" cy="2645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46929" y="4968873"/>
              <a:ext cx="0" cy="23811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246929" y="5204021"/>
              <a:ext cx="2074970" cy="296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21899" y="5204021"/>
              <a:ext cx="13229" cy="52927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3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Conditional Statements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1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LOGICAL expressions</a:t>
            </a:r>
            <a:endParaRPr lang="en-US" sz="32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0151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Simple if-else example</a:t>
            </a:r>
          </a:p>
          <a:p>
            <a:pPr marL="274320" lvl="1" indent="0">
              <a:buNone/>
            </a:pPr>
            <a:r>
              <a:rPr lang="en-US" dirty="0" smtClean="0"/>
              <a:t>if </a:t>
            </a:r>
            <a:r>
              <a:rPr lang="en-US" dirty="0"/>
              <a:t>((a &gt; 0) &amp;&amp; (b &gt; 0))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 = a / b;</a:t>
            </a:r>
          </a:p>
          <a:p>
            <a:pPr marL="274320" lvl="1" indent="0">
              <a:buNone/>
            </a:pPr>
            <a:r>
              <a:rPr lang="en-US" dirty="0"/>
              <a:t>   a = a - c;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r>
              <a:rPr lang="en-US" dirty="0"/>
              <a:t>else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 = a * b;</a:t>
            </a:r>
          </a:p>
          <a:p>
            <a:pPr marL="274320" lvl="1" indent="0">
              <a:buNone/>
            </a:pPr>
            <a:r>
              <a:rPr lang="en-US" dirty="0"/>
              <a:t>   a = b + c;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3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0151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Ugly if-else example</a:t>
            </a:r>
          </a:p>
          <a:p>
            <a:pPr marL="274320" lvl="1" indent="0">
              <a:buNone/>
            </a:pPr>
            <a:r>
              <a:rPr lang="en-US" dirty="0"/>
              <a:t>if (a &lt; b) {</a:t>
            </a:r>
          </a:p>
          <a:p>
            <a:pPr marL="274320" lvl="1" indent="0">
              <a:buNone/>
            </a:pPr>
            <a:r>
              <a:rPr lang="en-US" dirty="0"/>
              <a:t>c = a * 3;</a:t>
            </a:r>
          </a:p>
          <a:p>
            <a:pPr marL="274320" lvl="1" indent="0">
              <a:buNone/>
            </a:pPr>
            <a:r>
              <a:rPr lang="en-US" dirty="0"/>
              <a:t>a = b - c; } else </a:t>
            </a:r>
          </a:p>
          <a:p>
            <a:pPr marL="274320" lvl="1" indent="0">
              <a:buNone/>
            </a:pPr>
            <a:r>
              <a:rPr lang="en-US" dirty="0"/>
              <a:t>a = c + 5;</a:t>
            </a:r>
          </a:p>
          <a:p>
            <a:pPr lvl="0"/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This code is technically correct, but it is difficult for humans to read and understand the intended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84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0151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</a:t>
            </a:r>
            <a:r>
              <a:rPr lang="en-US" dirty="0" smtClean="0"/>
              <a:t>Pretty if</a:t>
            </a:r>
            <a:r>
              <a:rPr lang="en-US" dirty="0"/>
              <a:t>-else example</a:t>
            </a:r>
          </a:p>
          <a:p>
            <a:pPr marL="274320" lvl="1" indent="0">
              <a:buNone/>
            </a:pPr>
            <a:r>
              <a:rPr lang="en-US" dirty="0"/>
              <a:t>if (a &lt; b) 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 = a * 3;</a:t>
            </a:r>
          </a:p>
          <a:p>
            <a:pPr marL="274320" lvl="1" indent="0">
              <a:buNone/>
            </a:pPr>
            <a:r>
              <a:rPr lang="en-US" dirty="0"/>
              <a:t>   a = b - c; </a:t>
            </a:r>
          </a:p>
          <a:p>
            <a:pPr marL="274320" lvl="1" indent="0">
              <a:buNone/>
            </a:pPr>
            <a:r>
              <a:rPr lang="en-US" dirty="0"/>
              <a:t>} </a:t>
            </a:r>
          </a:p>
          <a:p>
            <a:pPr marL="274320" lvl="1" indent="0">
              <a:buNone/>
            </a:pPr>
            <a:r>
              <a:rPr lang="en-US" dirty="0"/>
              <a:t>else </a:t>
            </a:r>
          </a:p>
          <a:p>
            <a:pPr marL="274320" lvl="1" indent="0">
              <a:buNone/>
            </a:pPr>
            <a:r>
              <a:rPr lang="en-US" dirty="0"/>
              <a:t>   a = c + 5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This is the same portion of code with proper indentation so it is much easier for humans to read and understand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7902" y="2994558"/>
            <a:ext cx="238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the else part is only one line long so we omitted the curly brackets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6625" y="3661582"/>
            <a:ext cx="2251277" cy="84691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17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calculation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convert test scores to letter grades?</a:t>
            </a:r>
          </a:p>
          <a:p>
            <a:pPr marL="800100" lvl="1" indent="-342900"/>
            <a:r>
              <a:rPr lang="en-US" dirty="0" smtClean="0"/>
              <a:t>We must read test scores with values between 0..100</a:t>
            </a:r>
          </a:p>
          <a:p>
            <a:pPr marL="800100" lvl="1" indent="-342900"/>
            <a:r>
              <a:rPr lang="en-US" dirty="0" smtClean="0"/>
              <a:t>We want to output corresponding </a:t>
            </a:r>
            <a:r>
              <a:rPr lang="en-US" dirty="0"/>
              <a:t>A,B,C,D,</a:t>
            </a:r>
            <a:r>
              <a:rPr lang="en-US" dirty="0" smtClean="0"/>
              <a:t>F letter grades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find the letter grade, we need a series of if statements</a:t>
            </a:r>
          </a:p>
          <a:p>
            <a:pPr marL="800100" lvl="1" indent="-342900"/>
            <a:r>
              <a:rPr lang="en-US" dirty="0" smtClean="0"/>
              <a:t>If score is between 90..100 output A</a:t>
            </a:r>
          </a:p>
          <a:p>
            <a:pPr marL="800100" lvl="1" indent="-342900"/>
            <a:r>
              <a:rPr lang="en-US" dirty="0"/>
              <a:t>I</a:t>
            </a:r>
            <a:r>
              <a:rPr lang="en-US" dirty="0" smtClean="0"/>
              <a:t>f score is between 80..89 output B</a:t>
            </a:r>
          </a:p>
          <a:p>
            <a:pPr marL="800100" lvl="1" indent="-342900"/>
            <a:r>
              <a:rPr lang="en-US" dirty="0"/>
              <a:t>If score is between </a:t>
            </a:r>
            <a:r>
              <a:rPr lang="en-US" dirty="0" smtClean="0"/>
              <a:t>70</a:t>
            </a:r>
            <a:r>
              <a:rPr lang="en-US" dirty="0"/>
              <a:t>.</a:t>
            </a:r>
            <a:r>
              <a:rPr lang="en-US" dirty="0" smtClean="0"/>
              <a:t>.79 </a:t>
            </a:r>
            <a:r>
              <a:rPr lang="en-US" dirty="0"/>
              <a:t>output C</a:t>
            </a:r>
            <a:endParaRPr lang="en-US" dirty="0" smtClean="0"/>
          </a:p>
          <a:p>
            <a:pPr marL="800100" lvl="1" indent="-342900"/>
            <a:r>
              <a:rPr lang="en-US" dirty="0"/>
              <a:t>If score is between </a:t>
            </a:r>
            <a:r>
              <a:rPr lang="en-US" dirty="0" smtClean="0"/>
              <a:t>60</a:t>
            </a:r>
            <a:r>
              <a:rPr lang="en-US" dirty="0"/>
              <a:t>.</a:t>
            </a:r>
            <a:r>
              <a:rPr lang="en-US" dirty="0" smtClean="0"/>
              <a:t>.69 </a:t>
            </a:r>
            <a:r>
              <a:rPr lang="en-US" dirty="0"/>
              <a:t>output </a:t>
            </a:r>
            <a:r>
              <a:rPr lang="en-US" dirty="0" smtClean="0"/>
              <a:t>D</a:t>
            </a:r>
          </a:p>
          <a:p>
            <a:pPr marL="800100" lvl="1" indent="-342900"/>
            <a:r>
              <a:rPr lang="en-US" dirty="0"/>
              <a:t>I</a:t>
            </a:r>
            <a:r>
              <a:rPr lang="en-US" dirty="0" smtClean="0"/>
              <a:t>f score is between 0..59 output F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35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calculation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It is very important to develop and test programs incrementally, just a few lines at a time</a:t>
            </a:r>
          </a:p>
          <a:p>
            <a:pPr marL="800100" lvl="1" indent="-342900"/>
            <a:r>
              <a:rPr lang="en-US" dirty="0"/>
              <a:t>Start by writing comments that describe the steps you want the program to take</a:t>
            </a:r>
          </a:p>
          <a:p>
            <a:pPr marL="800100" lvl="1" indent="-342900"/>
            <a:r>
              <a:rPr lang="en-US" dirty="0"/>
              <a:t>Then add some code under each comment that implements that part of the program</a:t>
            </a:r>
          </a:p>
          <a:p>
            <a:pPr marL="800100" lvl="1" indent="-342900"/>
            <a:r>
              <a:rPr lang="en-US" dirty="0"/>
              <a:t>Then compile and run the partial program to make sure there are no syntax errors, and that the part you have implemented is working correctly</a:t>
            </a:r>
          </a:p>
          <a:p>
            <a:pPr marL="800100" lvl="1" indent="-342900"/>
            <a:r>
              <a:rPr lang="en-US" dirty="0"/>
              <a:t>Continue adding small pieces of code, compiling and testing the program until it is 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44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calculation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 smtClean="0"/>
              <a:t>/</a:t>
            </a:r>
            <a:r>
              <a:rPr lang="en-US" sz="1700" b="0" dirty="0"/>
              <a:t>/ </a:t>
            </a:r>
            <a:r>
              <a:rPr lang="en-US" sz="1700" b="0" dirty="0" smtClean="0"/>
              <a:t>Program </a:t>
            </a:r>
            <a:r>
              <a:rPr lang="en-US" sz="1700" b="0" dirty="0"/>
              <a:t>to convert test scores </a:t>
            </a:r>
            <a:r>
              <a:rPr lang="en-US" sz="1700" b="0" dirty="0" smtClean="0"/>
              <a:t>into </a:t>
            </a:r>
            <a:r>
              <a:rPr lang="en-US" sz="1700" b="0" dirty="0"/>
              <a:t>letter grades</a:t>
            </a:r>
          </a:p>
          <a:p>
            <a:r>
              <a:rPr lang="en-US" sz="1700" b="0" dirty="0" smtClean="0"/>
              <a:t>#</a:t>
            </a:r>
            <a:r>
              <a:rPr lang="en-US" sz="1700" b="0" dirty="0"/>
              <a:t>include &lt;iostream&gt;</a:t>
            </a:r>
          </a:p>
          <a:p>
            <a:r>
              <a:rPr lang="en-US" sz="1700" b="0" dirty="0" smtClean="0"/>
              <a:t>using </a:t>
            </a:r>
            <a:r>
              <a:rPr lang="en-US" sz="1700" b="0" dirty="0"/>
              <a:t>namespace std;</a:t>
            </a:r>
          </a:p>
          <a:p>
            <a:r>
              <a:rPr lang="en-US" sz="1700" b="0" dirty="0"/>
              <a:t>int main()</a:t>
            </a:r>
          </a:p>
          <a:p>
            <a:r>
              <a:rPr lang="en-US" sz="1700" b="0" dirty="0"/>
              <a:t>{</a:t>
            </a:r>
          </a:p>
          <a:p>
            <a:r>
              <a:rPr lang="en-US" sz="1700" b="0" dirty="0"/>
              <a:t> </a:t>
            </a:r>
            <a:r>
              <a:rPr lang="en-US" sz="1700" dirty="0"/>
              <a:t>  // Local variable declarations</a:t>
            </a:r>
          </a:p>
          <a:p>
            <a:r>
              <a:rPr lang="en-US" sz="1700" dirty="0"/>
              <a:t>   // Read test score</a:t>
            </a:r>
          </a:p>
          <a:p>
            <a:r>
              <a:rPr lang="en-US" sz="1700" dirty="0"/>
              <a:t>   // Calculate letter grade</a:t>
            </a:r>
          </a:p>
          <a:p>
            <a:r>
              <a:rPr lang="en-US" sz="1700" dirty="0"/>
              <a:t>   // Print output</a:t>
            </a:r>
          </a:p>
          <a:p>
            <a:r>
              <a:rPr lang="en-US" sz="1700" b="0" dirty="0"/>
              <a:t>   return 0;</a:t>
            </a:r>
          </a:p>
          <a:p>
            <a:r>
              <a:rPr lang="en-US" sz="1700" b="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3651251"/>
            <a:ext cx="3292723" cy="1963348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6402" y="3617262"/>
            <a:ext cx="2920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step is to write comments in the main program to explain our approach</a:t>
            </a:r>
          </a:p>
          <a:p>
            <a:endParaRPr lang="en-US" dirty="0" smtClean="0"/>
          </a:p>
          <a:p>
            <a:r>
              <a:rPr lang="en-US" dirty="0"/>
              <a:t>This will compile and run but not do anything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3886200" y="4632925"/>
            <a:ext cx="127020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81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calculation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/</a:t>
            </a:r>
            <a:r>
              <a:rPr lang="en-US" b="0" dirty="0"/>
              <a:t>/ </a:t>
            </a:r>
            <a:r>
              <a:rPr lang="en-US" b="0" dirty="0" smtClean="0"/>
              <a:t>Program </a:t>
            </a:r>
            <a:r>
              <a:rPr lang="en-US" b="0" dirty="0"/>
              <a:t>to convert test scores </a:t>
            </a:r>
            <a:r>
              <a:rPr lang="en-US" b="0" dirty="0" smtClean="0"/>
              <a:t>into </a:t>
            </a:r>
            <a:r>
              <a:rPr lang="en-US" b="0" dirty="0"/>
              <a:t>letter grades</a:t>
            </a:r>
          </a:p>
          <a:p>
            <a:r>
              <a:rPr lang="en-US" b="0" dirty="0" smtClean="0"/>
              <a:t>#</a:t>
            </a:r>
            <a:r>
              <a:rPr lang="en-US" b="0" dirty="0"/>
              <a:t>include &lt;iostream&gt;</a:t>
            </a:r>
          </a:p>
          <a:p>
            <a:r>
              <a:rPr lang="en-US" b="0" dirty="0" smtClean="0"/>
              <a:t>using </a:t>
            </a:r>
            <a:r>
              <a:rPr lang="en-US" b="0" dirty="0"/>
              <a:t>namespace std;</a:t>
            </a:r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Local variable </a:t>
            </a:r>
            <a:r>
              <a:rPr lang="en-US" b="0" dirty="0" smtClean="0"/>
              <a:t>declarations</a:t>
            </a:r>
          </a:p>
          <a:p>
            <a:r>
              <a:rPr lang="en-US" b="0" dirty="0"/>
              <a:t> </a:t>
            </a:r>
            <a:r>
              <a:rPr lang="en-US" b="0" dirty="0" smtClean="0"/>
              <a:t>  </a:t>
            </a:r>
            <a:r>
              <a:rPr lang="en-US" dirty="0"/>
              <a:t>float Score = 0;</a:t>
            </a:r>
          </a:p>
          <a:p>
            <a:r>
              <a:rPr lang="en-US" dirty="0"/>
              <a:t>   char Grade = '?' ; </a:t>
            </a:r>
            <a:endParaRPr lang="en-US" b="0" dirty="0"/>
          </a:p>
          <a:p>
            <a:r>
              <a:rPr lang="en-US" b="0" dirty="0"/>
              <a:t>   // Read test </a:t>
            </a:r>
            <a:r>
              <a:rPr lang="en-US" b="0" dirty="0" smtClean="0"/>
              <a:t>score</a:t>
            </a:r>
          </a:p>
          <a:p>
            <a:r>
              <a:rPr lang="en-US" dirty="0" smtClean="0"/>
              <a:t>   cout </a:t>
            </a:r>
            <a:r>
              <a:rPr lang="en-US" dirty="0"/>
              <a:t>&lt;&lt; “Enter test score: ”;</a:t>
            </a:r>
          </a:p>
          <a:p>
            <a:r>
              <a:rPr lang="en-US" dirty="0"/>
              <a:t>   cin &gt;&gt; Score</a:t>
            </a:r>
            <a:r>
              <a:rPr lang="en-US" dirty="0" smtClean="0"/>
              <a:t>;</a:t>
            </a:r>
          </a:p>
          <a:p>
            <a:r>
              <a:rPr lang="en-US" dirty="0"/>
              <a:t>   cout &gt;&gt; “Score: ” &lt;&lt; Score &lt;&lt; endl;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b="0" dirty="0" smtClean="0"/>
              <a:t> 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3746500"/>
            <a:ext cx="3867398" cy="2379663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277" y="3920669"/>
            <a:ext cx="2730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</a:t>
            </a:r>
            <a:r>
              <a:rPr lang="en-US" u="sng" dirty="0"/>
              <a:t> </a:t>
            </a:r>
            <a:r>
              <a:rPr lang="en-US" dirty="0" smtClean="0"/>
              <a:t>add code to the main program to get the input test score</a:t>
            </a:r>
          </a:p>
          <a:p>
            <a:endParaRPr lang="en-US" dirty="0" smtClean="0"/>
          </a:p>
          <a:p>
            <a:r>
              <a:rPr lang="en-US" dirty="0"/>
              <a:t>This will compile and run but only read and print the input test score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4460875" y="4936332"/>
            <a:ext cx="109240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0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calculation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dirty="0" smtClean="0"/>
              <a:t>   /</a:t>
            </a:r>
            <a:r>
              <a:rPr lang="en-US" sz="1800" b="0" dirty="0"/>
              <a:t>/ Local variable </a:t>
            </a:r>
            <a:r>
              <a:rPr lang="en-US" sz="1800" b="0" dirty="0" smtClean="0"/>
              <a:t>declarations</a:t>
            </a:r>
          </a:p>
          <a:p>
            <a:r>
              <a:rPr lang="en-US" sz="1800" b="0" dirty="0"/>
              <a:t> </a:t>
            </a:r>
            <a:r>
              <a:rPr lang="en-US" sz="1800" b="0" dirty="0" smtClean="0"/>
              <a:t>  </a:t>
            </a:r>
            <a:r>
              <a:rPr lang="en-US" sz="1800" b="0" dirty="0"/>
              <a:t>float Score = 0;</a:t>
            </a:r>
          </a:p>
          <a:p>
            <a:r>
              <a:rPr lang="en-US" sz="1800" b="0" dirty="0"/>
              <a:t>   char Grade = '?' ; </a:t>
            </a:r>
          </a:p>
          <a:p>
            <a:r>
              <a:rPr lang="en-US" sz="1800" b="0" dirty="0"/>
              <a:t>   // Read test </a:t>
            </a:r>
            <a:r>
              <a:rPr lang="en-US" sz="1800" b="0" dirty="0" smtClean="0"/>
              <a:t>score</a:t>
            </a:r>
          </a:p>
          <a:p>
            <a:r>
              <a:rPr lang="en-US" sz="1800" b="0" dirty="0" smtClean="0"/>
              <a:t>   cout </a:t>
            </a:r>
            <a:r>
              <a:rPr lang="en-US" sz="1800" b="0" dirty="0"/>
              <a:t>&lt;&lt; “Enter test score: “;</a:t>
            </a:r>
          </a:p>
          <a:p>
            <a:r>
              <a:rPr lang="en-US" sz="1800" b="0" dirty="0"/>
              <a:t>   cin &gt;&gt; Score</a:t>
            </a:r>
            <a:r>
              <a:rPr lang="en-US" sz="1800" b="0" dirty="0" smtClean="0"/>
              <a:t>;</a:t>
            </a:r>
            <a:r>
              <a:rPr lang="en-US" sz="1800" b="0" dirty="0"/>
              <a:t> </a:t>
            </a:r>
          </a:p>
          <a:p>
            <a:r>
              <a:rPr lang="en-US" sz="1800" b="0" dirty="0"/>
              <a:t>   cout &gt;&gt; “Score: ” &lt;&lt; Score &lt;&lt; endl;</a:t>
            </a:r>
            <a:endParaRPr lang="en-US" sz="1800" b="0" dirty="0" smtClean="0"/>
          </a:p>
          <a:p>
            <a:r>
              <a:rPr lang="en-US" sz="1800" b="0" dirty="0" smtClean="0"/>
              <a:t>   /</a:t>
            </a:r>
            <a:r>
              <a:rPr lang="en-US" sz="1800" b="0" dirty="0"/>
              <a:t>/ Calculate letter grade</a:t>
            </a:r>
          </a:p>
          <a:p>
            <a:r>
              <a:rPr lang="en-US" sz="1800" dirty="0"/>
              <a:t>   if </a:t>
            </a:r>
            <a:r>
              <a:rPr lang="en-US" sz="1800" dirty="0" smtClean="0"/>
              <a:t>((Score </a:t>
            </a:r>
            <a:r>
              <a:rPr lang="en-US" sz="1800" dirty="0"/>
              <a:t>&gt;= 90</a:t>
            </a:r>
            <a:r>
              <a:rPr lang="en-US" sz="1800" dirty="0" smtClean="0"/>
              <a:t>) &amp;&amp; (Score &lt;= 100))</a:t>
            </a:r>
            <a:endParaRPr lang="en-US" sz="1800" dirty="0"/>
          </a:p>
          <a:p>
            <a:r>
              <a:rPr lang="en-US" sz="1800" dirty="0"/>
              <a:t>      Grade = 'A'</a:t>
            </a:r>
            <a:r>
              <a:rPr lang="en-US" sz="1800" dirty="0" smtClean="0"/>
              <a:t>;</a:t>
            </a:r>
          </a:p>
          <a:p>
            <a:r>
              <a:rPr lang="en-US" sz="1800" b="0" dirty="0" smtClean="0"/>
              <a:t>   /</a:t>
            </a:r>
            <a:r>
              <a:rPr lang="en-US" sz="1800" b="0" dirty="0"/>
              <a:t>/ Print output</a:t>
            </a:r>
          </a:p>
          <a:p>
            <a:r>
              <a:rPr lang="en-US" sz="1800" dirty="0"/>
              <a:t>   cout &lt;&lt; </a:t>
            </a:r>
            <a:r>
              <a:rPr lang="en-US" sz="1800" dirty="0" smtClean="0"/>
              <a:t>“Grade: ” </a:t>
            </a:r>
            <a:r>
              <a:rPr lang="en-US" sz="1800" dirty="0"/>
              <a:t>&lt;&lt; </a:t>
            </a:r>
            <a:r>
              <a:rPr lang="en-US" sz="1800" dirty="0" smtClean="0"/>
              <a:t>Grade &lt;&lt; endl;</a:t>
            </a:r>
          </a:p>
          <a:p>
            <a:r>
              <a:rPr lang="en-US" sz="1800" b="0" dirty="0" smtClean="0"/>
              <a:t>  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4090803"/>
            <a:ext cx="4038329" cy="1725588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1652" y="3937934"/>
            <a:ext cx="2781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</a:t>
            </a:r>
            <a:r>
              <a:rPr lang="en-US" dirty="0" smtClean="0"/>
              <a:t>e add more code calculate one letter grade and then print output </a:t>
            </a:r>
          </a:p>
          <a:p>
            <a:endParaRPr lang="en-US" dirty="0"/>
          </a:p>
          <a:p>
            <a:r>
              <a:rPr lang="en-US" dirty="0"/>
              <a:t>This will compile and run but it will only calculate A grades correctly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4609829" y="4953597"/>
            <a:ext cx="641823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54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calculation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dirty="0" smtClean="0"/>
              <a:t>   …</a:t>
            </a:r>
          </a:p>
          <a:p>
            <a:r>
              <a:rPr lang="en-US" sz="1800" b="0" dirty="0" smtClean="0"/>
              <a:t>   /</a:t>
            </a:r>
            <a:r>
              <a:rPr lang="en-US" sz="1800" b="0" dirty="0"/>
              <a:t>/ Calculate letter grade</a:t>
            </a:r>
          </a:p>
          <a:p>
            <a:r>
              <a:rPr lang="en-US" sz="1800" b="0" dirty="0"/>
              <a:t>   if ((Score &gt;= 90) &amp;&amp; (Score &lt;= 100))</a:t>
            </a:r>
          </a:p>
          <a:p>
            <a:r>
              <a:rPr lang="en-US" sz="1800" b="0" dirty="0"/>
              <a:t>      Grade = 'A'</a:t>
            </a:r>
            <a:r>
              <a:rPr lang="en-US" sz="1800" b="0" dirty="0" smtClean="0"/>
              <a:t>;</a:t>
            </a:r>
          </a:p>
          <a:p>
            <a:r>
              <a:rPr lang="en-US" sz="1800" dirty="0" smtClean="0"/>
              <a:t>   </a:t>
            </a:r>
            <a:r>
              <a:rPr lang="en-US" sz="1800" dirty="0"/>
              <a:t>if ((Score &gt;= 80) &amp;&amp; (Score &lt; 90))</a:t>
            </a:r>
          </a:p>
          <a:p>
            <a:r>
              <a:rPr lang="en-US" sz="1800" dirty="0"/>
              <a:t>      Grade = 'B';</a:t>
            </a:r>
          </a:p>
          <a:p>
            <a:r>
              <a:rPr lang="en-US" sz="1800" dirty="0"/>
              <a:t>   if ((Score &gt;= 70) &amp;&amp; (Score &lt; 80))</a:t>
            </a:r>
          </a:p>
          <a:p>
            <a:r>
              <a:rPr lang="en-US" sz="1800" dirty="0"/>
              <a:t>      Grade = 'C';</a:t>
            </a:r>
          </a:p>
          <a:p>
            <a:r>
              <a:rPr lang="en-US" sz="1800" dirty="0"/>
              <a:t>   if ((Score &gt;= 60) &amp;&amp; (Score &lt; 70))</a:t>
            </a:r>
          </a:p>
          <a:p>
            <a:r>
              <a:rPr lang="en-US" sz="1800" dirty="0"/>
              <a:t>      Grade = 'D';</a:t>
            </a:r>
          </a:p>
          <a:p>
            <a:r>
              <a:rPr lang="en-US" sz="1800" dirty="0"/>
              <a:t>   if ((Score &gt;= 0) &amp;&amp; (Score &lt; 60))</a:t>
            </a:r>
          </a:p>
          <a:p>
            <a:r>
              <a:rPr lang="en-US" sz="1800" dirty="0"/>
              <a:t>      Grade = 'F';</a:t>
            </a:r>
          </a:p>
          <a:p>
            <a:r>
              <a:rPr lang="en-US" sz="1800" b="0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3050638"/>
            <a:ext cx="3750776" cy="2765753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7527" y="3417852"/>
            <a:ext cx="2639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add more code to calculate the remaining letter grades</a:t>
            </a:r>
          </a:p>
          <a:p>
            <a:endParaRPr lang="en-US" dirty="0"/>
          </a:p>
          <a:p>
            <a:r>
              <a:rPr lang="en-US" dirty="0"/>
              <a:t>This will compile and run and hopefully calculate all grades 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4344253" y="4433515"/>
            <a:ext cx="923274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85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calculation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should start testing with “expected” input values</a:t>
            </a:r>
          </a:p>
          <a:p>
            <a:pPr marL="800100" lvl="1" indent="-342900"/>
            <a:r>
              <a:rPr lang="en-US" dirty="0" smtClean="0"/>
              <a:t>Try test scores that we know are in the middle of the A,B,C,D,F letter ranges (e.g. 95,85,75,65,55)</a:t>
            </a:r>
          </a:p>
          <a:p>
            <a:pPr marL="800100" lvl="1" indent="-342900"/>
            <a:r>
              <a:rPr lang="en-US" dirty="0"/>
              <a:t>Try input values that are “on the border” of the letter grade ranges to make sure we have our “&gt;=” and “&gt;” conditions right (e.g. 79,80,81)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should then test “unexpected” input values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Try entering test values that are outside the 0..100 range to see what the program will output</a:t>
            </a:r>
          </a:p>
          <a:p>
            <a:pPr marL="800100" lvl="1" indent="-342900"/>
            <a:r>
              <a:rPr lang="en-US" dirty="0" smtClean="0"/>
              <a:t>Finally, see what happens if the user enters something other than an integer test score (e.g. 3.14159,</a:t>
            </a:r>
            <a:r>
              <a:rPr lang="en-US" dirty="0"/>
              <a:t> “</a:t>
            </a:r>
            <a:r>
              <a:rPr lang="en-US" dirty="0" smtClean="0"/>
              <a:t>hello”)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7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fundamental building block of all C++ conditional statements is the </a:t>
            </a:r>
            <a:r>
              <a:rPr lang="en-US" u="sng" dirty="0"/>
              <a:t>logical expression</a:t>
            </a:r>
          </a:p>
          <a:p>
            <a:pPr marL="800100" lvl="1" indent="-342900"/>
            <a:r>
              <a:rPr lang="en-US" dirty="0"/>
              <a:t>Logical expressions always return a Boolean value of either true or false</a:t>
            </a:r>
          </a:p>
          <a:p>
            <a:pPr marL="800100" lvl="1" indent="-342900"/>
            <a:r>
              <a:rPr lang="en-US" dirty="0"/>
              <a:t>Logical expressions are used to decide what portions of the program to execute and what to skip over</a:t>
            </a:r>
          </a:p>
          <a:p>
            <a:pPr lvl="1" indent="0">
              <a:buNone/>
            </a:pP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Simple logical expressions are of the form: </a:t>
            </a:r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data relational_operator data)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Data terms in logical expressions can </a:t>
            </a:r>
            <a:r>
              <a:rPr lang="en-US" dirty="0"/>
              <a:t>be </a:t>
            </a:r>
            <a:r>
              <a:rPr lang="en-US" dirty="0" smtClean="0"/>
              <a:t>variables, constants or </a:t>
            </a:r>
            <a:r>
              <a:rPr lang="en-US" dirty="0"/>
              <a:t>arithmetic expressions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2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studied the syntax and use of the C++ if statement and the if-else statement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also seen how flow chart diagrams can be used to visualize different execution paths in a program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Finally, we showed how if statements can be used to implement a simple grade calculation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2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Conditional Statements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Part 3</a:t>
            </a:r>
          </a:p>
          <a:p>
            <a:pPr eaLnBrk="1" hangingPunct="1"/>
            <a:r>
              <a:rPr lang="en-US" sz="3200" dirty="0" smtClean="0">
                <a:latin typeface="Arial" charset="0"/>
              </a:rPr>
              <a:t>Nested if statements</a:t>
            </a: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15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We can have </a:t>
            </a:r>
            <a:r>
              <a:rPr lang="en-US" dirty="0" smtClean="0"/>
              <a:t>two or more if </a:t>
            </a:r>
            <a:r>
              <a:rPr lang="en-US" dirty="0"/>
              <a:t>statements inside each other to check </a:t>
            </a:r>
            <a:r>
              <a:rPr lang="en-US" dirty="0" smtClean="0"/>
              <a:t>multiple conditions</a:t>
            </a:r>
            <a:endParaRPr lang="en-US" sz="1200" dirty="0"/>
          </a:p>
          <a:p>
            <a:pPr lvl="1"/>
            <a:r>
              <a:rPr lang="en-US" dirty="0"/>
              <a:t>These are called nested if statements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Use indentation to reflect nesting and aid readability</a:t>
            </a:r>
            <a:endParaRPr lang="en-US" sz="1200" dirty="0"/>
          </a:p>
          <a:p>
            <a:pPr lvl="1"/>
            <a:r>
              <a:rPr lang="en-US" dirty="0"/>
              <a:t>Typically indent 3-4 spaces or one tab per nesting level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Need to be careful when matching up { } brackets</a:t>
            </a:r>
            <a:endParaRPr lang="en-US" sz="1200" dirty="0"/>
          </a:p>
          <a:p>
            <a:pPr lvl="1"/>
            <a:r>
              <a:rPr lang="en-US" dirty="0"/>
              <a:t>This way you can </a:t>
            </a:r>
            <a:r>
              <a:rPr lang="en-US" dirty="0" smtClean="0"/>
              <a:t>decipher </a:t>
            </a:r>
            <a:r>
              <a:rPr lang="en-US" dirty="0"/>
              <a:t>the nesting of conditions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22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lvl="1" indent="0">
              <a:buNone/>
            </a:pPr>
            <a:r>
              <a:rPr lang="en-US" dirty="0"/>
              <a:t>if ( logical expression1 )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 smtClean="0"/>
              <a:t>   if </a:t>
            </a:r>
            <a:r>
              <a:rPr lang="en-US" dirty="0"/>
              <a:t>( logical expression2 )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{  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</a:t>
            </a:r>
            <a:r>
              <a:rPr lang="en-US" dirty="0"/>
              <a:t>/ Statements to execute if </a:t>
            </a:r>
            <a:r>
              <a:rPr lang="en-US" dirty="0" smtClean="0"/>
              <a:t>expressions1 and expression2 are true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}</a:t>
            </a:r>
          </a:p>
          <a:p>
            <a:pPr marL="274320" lvl="1" indent="0">
              <a:buNone/>
            </a:pPr>
            <a:r>
              <a:rPr lang="en-US" dirty="0"/>
              <a:t>   else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{ 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</a:t>
            </a:r>
            <a:r>
              <a:rPr lang="en-US" dirty="0"/>
              <a:t>/ Statements to execute if </a:t>
            </a:r>
            <a:r>
              <a:rPr lang="en-US" dirty="0" smtClean="0"/>
              <a:t>expression1 true and expression2 false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}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r>
              <a:rPr lang="en-US" dirty="0"/>
              <a:t>else</a:t>
            </a:r>
          </a:p>
          <a:p>
            <a:pPr marL="274320" lvl="1" indent="0">
              <a:buNone/>
            </a:pPr>
            <a:r>
              <a:rPr lang="en-US" dirty="0" smtClean="0"/>
              <a:t>{ 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/>
              <a:t>/ Statements to execute if expression1 </a:t>
            </a:r>
            <a:r>
              <a:rPr lang="en-US" dirty="0" smtClean="0"/>
              <a:t>false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12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Simple nested if example</a:t>
            </a:r>
          </a:p>
          <a:p>
            <a:pPr marL="274320" lvl="1" indent="0">
              <a:buNone/>
            </a:pPr>
            <a:r>
              <a:rPr lang="en-US" dirty="0"/>
              <a:t>cin &gt;&gt; a &gt;&gt; b;</a:t>
            </a:r>
          </a:p>
          <a:p>
            <a:pPr marL="274320" lvl="1" indent="0">
              <a:buNone/>
            </a:pPr>
            <a:r>
              <a:rPr lang="en-US" dirty="0"/>
              <a:t>if (a &lt; b)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“A is smaller than B\n”;</a:t>
            </a:r>
          </a:p>
          <a:p>
            <a:pPr marL="274320" lvl="1" indent="0">
              <a:buNone/>
            </a:pPr>
            <a:r>
              <a:rPr lang="en-US" dirty="0"/>
              <a:t>   if ((a &gt; 0) &amp;&amp; (b &gt; 0)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cout &lt;&lt; </a:t>
            </a:r>
            <a:r>
              <a:rPr lang="en-US" dirty="0" smtClean="0"/>
              <a:t>“A and B are both </a:t>
            </a:r>
            <a:r>
              <a:rPr lang="en-US" dirty="0"/>
              <a:t>positive\n”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smtClean="0"/>
              <a:t>   else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cout &lt;&lt; “A or B or both are negative\n”</a:t>
            </a:r>
            <a:r>
              <a:rPr lang="en-US" dirty="0" smtClean="0"/>
              <a:t>;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4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// Ugly </a:t>
            </a:r>
            <a:r>
              <a:rPr lang="en-US" dirty="0"/>
              <a:t>nested if example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if (a &gt; 0) {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 smtClean="0"/>
              <a:t>if </a:t>
            </a:r>
            <a:r>
              <a:rPr lang="en-US" dirty="0"/>
              <a:t>(b &lt; 0) {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a </a:t>
            </a:r>
            <a:r>
              <a:rPr lang="en-US" dirty="0"/>
              <a:t>= 3 * b;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c </a:t>
            </a:r>
            <a:r>
              <a:rPr lang="en-US" dirty="0"/>
              <a:t>= a + b; } }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 smtClean="0"/>
              <a:t>else </a:t>
            </a:r>
            <a:r>
              <a:rPr lang="en-US" dirty="0"/>
              <a:t>{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a </a:t>
            </a:r>
            <a:r>
              <a:rPr lang="en-US" dirty="0"/>
              <a:t>= 2 * a;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c </a:t>
            </a:r>
            <a:r>
              <a:rPr lang="en-US" dirty="0"/>
              <a:t>= b / a; </a:t>
            </a:r>
            <a:r>
              <a:rPr lang="en-US" dirty="0" smtClean="0"/>
              <a:t>}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7902" y="3216808"/>
            <a:ext cx="238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hard to see what if statement the else code goes with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206626" y="3678473"/>
            <a:ext cx="2251276" cy="83002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93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06574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dirty="0"/>
              <a:t>// </a:t>
            </a:r>
            <a:r>
              <a:rPr lang="en-US" dirty="0" smtClean="0"/>
              <a:t>Pretty nested </a:t>
            </a:r>
            <a:r>
              <a:rPr lang="en-US" dirty="0"/>
              <a:t>if example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if (a &gt; 0)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{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if (b &lt; 0)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{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   a = 3 * b;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   c = a + b;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}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}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else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{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a = 2 * a;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c = b / a;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0777" y="4140138"/>
            <a:ext cx="238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see the else goes with the first if statement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349501" y="4601803"/>
            <a:ext cx="2251276" cy="83002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59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can use nested if statements to calculate grades with fewer comparison operations then the previous example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key is to make use of what we know is true when we go into the “else” block of code and not test this again</a:t>
            </a:r>
          </a:p>
          <a:p>
            <a:pPr indent="-182880"/>
            <a:endParaRPr lang="en-US" dirty="0"/>
          </a:p>
          <a:p>
            <a:pPr indent="-182880"/>
            <a:r>
              <a:rPr lang="en-US" sz="1800" b="0" dirty="0"/>
              <a:t>   if (Score &gt;= 90)</a:t>
            </a:r>
          </a:p>
          <a:p>
            <a:pPr indent="-182880"/>
            <a:r>
              <a:rPr lang="en-US" sz="1800" b="0" dirty="0"/>
              <a:t>      Grade = 'A';</a:t>
            </a:r>
          </a:p>
          <a:p>
            <a:pPr indent="-182880"/>
            <a:r>
              <a:rPr lang="en-US" sz="1800" b="0" dirty="0"/>
              <a:t>   else</a:t>
            </a:r>
          </a:p>
          <a:p>
            <a:pPr indent="-182880"/>
            <a:r>
              <a:rPr lang="en-US" sz="1800" b="0" dirty="0"/>
              <a:t>   {</a:t>
            </a:r>
          </a:p>
          <a:p>
            <a:pPr indent="-182880"/>
            <a:r>
              <a:rPr lang="en-US" sz="1800" b="0" dirty="0"/>
              <a:t>      …</a:t>
            </a:r>
          </a:p>
          <a:p>
            <a:pPr indent="-182880"/>
            <a:r>
              <a:rPr lang="en-US" sz="1800" b="0" dirty="0"/>
              <a:t>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0" y="5238447"/>
            <a:ext cx="32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Score &lt; 90 so we do not need to test for this again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291822" y="5561613"/>
            <a:ext cx="1279928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678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8475"/>
            <a:ext cx="7620000" cy="4373563"/>
          </a:xfrm>
        </p:spPr>
        <p:txBody>
          <a:bodyPr>
            <a:normAutofit lnSpcReduction="10000"/>
          </a:bodyPr>
          <a:lstStyle/>
          <a:p>
            <a:pPr indent="-182880"/>
            <a:r>
              <a:rPr lang="en-US" sz="1800" b="0" dirty="0"/>
              <a:t>   if (Score &gt;= 90)</a:t>
            </a:r>
          </a:p>
          <a:p>
            <a:pPr indent="-182880"/>
            <a:r>
              <a:rPr lang="en-US" sz="1800" b="0" dirty="0"/>
              <a:t>      Grade = 'A';</a:t>
            </a:r>
          </a:p>
          <a:p>
            <a:pPr indent="-182880"/>
            <a:r>
              <a:rPr lang="en-US" sz="1800" b="0" dirty="0"/>
              <a:t>   else</a:t>
            </a:r>
          </a:p>
          <a:p>
            <a:pPr indent="-182880"/>
            <a:r>
              <a:rPr lang="en-US" sz="1800" b="0" dirty="0"/>
              <a:t>   {</a:t>
            </a:r>
          </a:p>
          <a:p>
            <a:pPr indent="-182880"/>
            <a:r>
              <a:rPr lang="en-US" sz="1800" b="0" dirty="0"/>
              <a:t>       if (Score &gt;= 80) </a:t>
            </a:r>
          </a:p>
          <a:p>
            <a:pPr indent="-182880"/>
            <a:r>
              <a:rPr lang="en-US" sz="1800" b="0" dirty="0"/>
              <a:t>          Grade = ‘B';</a:t>
            </a:r>
          </a:p>
          <a:p>
            <a:pPr indent="-182880"/>
            <a:r>
              <a:rPr lang="en-US" sz="1800" b="0" dirty="0"/>
              <a:t>      else</a:t>
            </a:r>
          </a:p>
          <a:p>
            <a:pPr indent="-182880"/>
            <a:r>
              <a:rPr lang="en-US" sz="1800" b="0" dirty="0"/>
              <a:t>      {</a:t>
            </a:r>
          </a:p>
          <a:p>
            <a:pPr indent="-182880"/>
            <a:r>
              <a:rPr lang="en-US" sz="1800" b="0" dirty="0"/>
              <a:t>          …</a:t>
            </a:r>
          </a:p>
          <a:p>
            <a:pPr indent="-182880"/>
            <a:r>
              <a:rPr lang="en-US" sz="1800" b="0" dirty="0"/>
              <a:t>      }</a:t>
            </a:r>
          </a:p>
          <a:p>
            <a:pPr indent="-182880"/>
            <a:r>
              <a:rPr lang="en-US" sz="1800" b="0" dirty="0"/>
              <a:t>   }</a:t>
            </a:r>
            <a:endParaRPr lang="en-US" b="0" dirty="0"/>
          </a:p>
          <a:p>
            <a:pPr lvl="1" indent="0"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5125" y="4682822"/>
            <a:ext cx="32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Score &lt; 80 so we do not need to test for this again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625197" y="5005988"/>
            <a:ext cx="1279928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1775" y="3088972"/>
            <a:ext cx="34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also know Score &lt; 90 so the score is in the B range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761847" y="3412138"/>
            <a:ext cx="1279928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7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/>
              <a:t>   if (Score &gt;= 90)</a:t>
            </a:r>
          </a:p>
          <a:p>
            <a:r>
              <a:rPr lang="en-US" sz="1800" b="0" dirty="0"/>
              <a:t>      Grade = 'A'</a:t>
            </a:r>
            <a:r>
              <a:rPr lang="en-US" sz="1800" b="0" dirty="0" smtClean="0"/>
              <a:t>;</a:t>
            </a:r>
          </a:p>
          <a:p>
            <a:r>
              <a:rPr lang="en-US" sz="1800" b="0" dirty="0" smtClean="0"/>
              <a:t>   else </a:t>
            </a:r>
            <a:r>
              <a:rPr lang="en-US" sz="1800" b="0" dirty="0"/>
              <a:t>if (Score &gt;= 80) </a:t>
            </a:r>
          </a:p>
          <a:p>
            <a:r>
              <a:rPr lang="en-US" sz="1800" b="0" dirty="0"/>
              <a:t>      Grade = 'B';</a:t>
            </a:r>
          </a:p>
          <a:p>
            <a:r>
              <a:rPr lang="en-US" sz="1800" b="0" dirty="0"/>
              <a:t>   else if (Score &gt;= 70) </a:t>
            </a:r>
          </a:p>
          <a:p>
            <a:r>
              <a:rPr lang="en-US" sz="1800" b="0" dirty="0"/>
              <a:t>      Grade = 'C';</a:t>
            </a:r>
          </a:p>
          <a:p>
            <a:r>
              <a:rPr lang="en-US" sz="1800" b="0" dirty="0"/>
              <a:t>   else if (Score &gt;= 60) </a:t>
            </a:r>
          </a:p>
          <a:p>
            <a:r>
              <a:rPr lang="en-US" sz="1800" b="0" dirty="0"/>
              <a:t>      Grade = 'D';</a:t>
            </a:r>
          </a:p>
          <a:p>
            <a:r>
              <a:rPr lang="en-US" sz="1800" b="0" dirty="0"/>
              <a:t>   else if (Score &gt;= 0) </a:t>
            </a:r>
          </a:p>
          <a:p>
            <a:r>
              <a:rPr lang="en-US" sz="1800" b="0" dirty="0"/>
              <a:t>      Grade = 'F’;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8350" y="2791891"/>
            <a:ext cx="3276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each else block is only one line long we can omit the curly brackets to save space</a:t>
            </a:r>
          </a:p>
          <a:p>
            <a:endParaRPr lang="en-US" dirty="0"/>
          </a:p>
          <a:p>
            <a:r>
              <a:rPr lang="en-US" dirty="0"/>
              <a:t>We can also line up all of the “else if” statements with the original if statement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298422" y="3807554"/>
            <a:ext cx="127992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C++ relational operators are: 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	</a:t>
            </a:r>
            <a:r>
              <a:rPr lang="en-US" dirty="0" smtClean="0"/>
              <a:t>less </a:t>
            </a:r>
            <a:r>
              <a:rPr lang="en-US" dirty="0"/>
              <a:t>than</a:t>
            </a:r>
          </a:p>
          <a:p>
            <a:r>
              <a:rPr lang="en-US" dirty="0"/>
              <a:t>	</a:t>
            </a:r>
            <a:r>
              <a:rPr lang="en-US" dirty="0" smtClean="0"/>
              <a:t>&gt;</a:t>
            </a:r>
            <a:r>
              <a:rPr lang="en-US" dirty="0"/>
              <a:t>	</a:t>
            </a:r>
            <a:r>
              <a:rPr lang="en-US" dirty="0" smtClean="0"/>
              <a:t>greater </a:t>
            </a:r>
            <a:r>
              <a:rPr lang="en-US" dirty="0"/>
              <a:t>than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=	</a:t>
            </a:r>
            <a:r>
              <a:rPr lang="en-US" dirty="0" smtClean="0"/>
              <a:t>less </a:t>
            </a:r>
            <a:r>
              <a:rPr lang="en-US" dirty="0"/>
              <a:t>than or equal</a:t>
            </a:r>
          </a:p>
          <a:p>
            <a:r>
              <a:rPr lang="en-US" dirty="0"/>
              <a:t>	</a:t>
            </a:r>
            <a:r>
              <a:rPr lang="en-US" dirty="0" smtClean="0"/>
              <a:t>&gt;</a:t>
            </a:r>
            <a:r>
              <a:rPr lang="en-US" dirty="0"/>
              <a:t>=	</a:t>
            </a:r>
            <a:r>
              <a:rPr lang="en-US" dirty="0" smtClean="0"/>
              <a:t>greater </a:t>
            </a:r>
            <a:r>
              <a:rPr lang="en-US" dirty="0"/>
              <a:t>than or </a:t>
            </a:r>
            <a:r>
              <a:rPr lang="en-US" dirty="0" smtClean="0"/>
              <a:t>equal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= 	</a:t>
            </a:r>
            <a:r>
              <a:rPr lang="en-US" dirty="0" smtClean="0"/>
              <a:t>equal </a:t>
            </a:r>
            <a:r>
              <a:rPr lang="en-US" dirty="0"/>
              <a:t>to</a:t>
            </a:r>
          </a:p>
          <a:p>
            <a:r>
              <a:rPr lang="en-US" dirty="0"/>
              <a:t>	</a:t>
            </a:r>
            <a:r>
              <a:rPr lang="en-US" dirty="0" smtClean="0"/>
              <a:t>!</a:t>
            </a:r>
            <a:r>
              <a:rPr lang="en-US" dirty="0"/>
              <a:t>=	</a:t>
            </a:r>
            <a:r>
              <a:rPr lang="en-US" dirty="0" smtClean="0"/>
              <a:t>not </a:t>
            </a:r>
            <a:r>
              <a:rPr lang="en-US" dirty="0"/>
              <a:t>equal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30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In C++ we can store true/false values in Boolean variables</a:t>
            </a: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constants “true” and “false” can be used to initialize these variables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Done = true;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Quit = false;</a:t>
            </a:r>
          </a:p>
          <a:p>
            <a:pPr marL="274320" lvl="1" indent="0">
              <a:buNone/>
            </a:pP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Boolean expressions can also be used to initialize these variables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Positive = (a &gt;= 0);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Negative = (b &lt; 0);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311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Boolean variables and </a:t>
            </a:r>
            <a:r>
              <a:rPr lang="en-US" dirty="0" smtClean="0"/>
              <a:t>true/false constants </a:t>
            </a:r>
            <a:r>
              <a:rPr lang="en-US" dirty="0"/>
              <a:t>can also be used in logical expressions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(Done == true) is true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(Quit != true) is true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(</a:t>
            </a:r>
            <a:r>
              <a:rPr lang="en-US" dirty="0"/>
              <a:t>Done == Quit) is false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(true == Positive) </a:t>
            </a:r>
            <a:r>
              <a:rPr lang="en-US" dirty="0"/>
              <a:t>is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((a &lt; b) == false) is </a:t>
            </a:r>
            <a:r>
              <a:rPr lang="en-US" dirty="0" smtClean="0"/>
              <a:t>false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(Negative) is false</a:t>
            </a:r>
          </a:p>
          <a:p>
            <a:r>
              <a:rPr lang="en-US" dirty="0"/>
              <a:t> 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48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Internally </a:t>
            </a:r>
            <a:r>
              <a:rPr lang="en-US" dirty="0"/>
              <a:t>C++ stores Boolean variables as integers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0 is normally used for false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1 is normally used for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Any value </a:t>
            </a:r>
            <a:r>
              <a:rPr lang="en-US" dirty="0" smtClean="0"/>
              <a:t>not equal to 1 </a:t>
            </a:r>
            <a:r>
              <a:rPr lang="en-US" dirty="0"/>
              <a:t>is </a:t>
            </a:r>
            <a:r>
              <a:rPr lang="en-US" dirty="0" smtClean="0"/>
              <a:t>considered true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It is considered </a:t>
            </a:r>
            <a:r>
              <a:rPr lang="en-US" dirty="0" smtClean="0"/>
              <a:t>“bad programming style” </a:t>
            </a:r>
            <a:r>
              <a:rPr lang="en-US" dirty="0"/>
              <a:t>to use integers instead of </a:t>
            </a:r>
            <a:r>
              <a:rPr lang="en-US" dirty="0" smtClean="0"/>
              <a:t>the true</a:t>
            </a:r>
            <a:r>
              <a:rPr lang="en-US" dirty="0"/>
              <a:t>/</a:t>
            </a:r>
            <a:r>
              <a:rPr lang="en-US" dirty="0" smtClean="0"/>
              <a:t>false keywords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Good = 0;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Bad = 1;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bool Ugly = a;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19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Integers are used when writing Boolean values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cout &lt;&lt; Good will print 0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cout &lt;&lt; Bad will print 1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cout &lt;&lt; Ugly will also print </a:t>
            </a:r>
            <a:r>
              <a:rPr lang="en-US" dirty="0" smtClean="0"/>
              <a:t>1</a:t>
            </a:r>
          </a:p>
          <a:p>
            <a:pPr marL="274320" lvl="1" indent="0">
              <a:buNone/>
            </a:pPr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Integers are also used when reading Boolean values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cin &gt;&gt; Good;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Entering 0 sets Good variable to false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Entering any value &gt;= 1 sets Good variable to </a:t>
            </a:r>
            <a:r>
              <a:rPr lang="en-US" dirty="0" smtClean="0"/>
              <a:t>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Entering </a:t>
            </a:r>
            <a:r>
              <a:rPr lang="en-US" dirty="0"/>
              <a:t>value &lt; 0 also sets Good variable to true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we </a:t>
            </a:r>
            <a:r>
              <a:rPr lang="en-US" dirty="0" smtClean="0"/>
              <a:t>test a number to see if it is prime?</a:t>
            </a:r>
            <a:endParaRPr lang="en-US" dirty="0"/>
          </a:p>
          <a:p>
            <a:pPr marL="800100" lvl="1" indent="-342900"/>
            <a:r>
              <a:rPr lang="en-US" dirty="0"/>
              <a:t>We are given numerical values between 1</a:t>
            </a:r>
            <a:r>
              <a:rPr lang="en-US" dirty="0" smtClean="0"/>
              <a:t>.</a:t>
            </a:r>
            <a:r>
              <a:rPr lang="en-US" dirty="0"/>
              <a:t>.</a:t>
            </a:r>
            <a:r>
              <a:rPr lang="en-US" dirty="0" smtClean="0"/>
              <a:t>100</a:t>
            </a:r>
          </a:p>
          <a:p>
            <a:pPr marL="800100" lvl="1" indent="-342900"/>
            <a:r>
              <a:rPr lang="en-US" dirty="0" smtClean="0"/>
              <a:t>We need to see if it has any factors besides 1 and itself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need some nested if statements</a:t>
            </a:r>
          </a:p>
          <a:p>
            <a:pPr marL="800100" lvl="1" indent="-342900"/>
            <a:r>
              <a:rPr lang="en-US" dirty="0" smtClean="0"/>
              <a:t>Test if input number is between 1..100</a:t>
            </a:r>
          </a:p>
          <a:p>
            <a:pPr marL="800100" lvl="1" indent="-342900"/>
            <a:r>
              <a:rPr lang="en-US" dirty="0" smtClean="0"/>
              <a:t>If so, then test if 2,3,5,7 are factors of input number</a:t>
            </a:r>
          </a:p>
          <a:p>
            <a:pPr marL="800100" lvl="1" indent="-342900"/>
            <a:r>
              <a:rPr lang="en-US" dirty="0" smtClean="0"/>
              <a:t>Then print out “prime” or “not prime”</a:t>
            </a:r>
          </a:p>
          <a:p>
            <a:pPr marL="342900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5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// </a:t>
            </a:r>
            <a:r>
              <a:rPr lang="en-US" b="0" dirty="0" smtClean="0"/>
              <a:t>Check for prime numbers </a:t>
            </a:r>
            <a:r>
              <a:rPr lang="en-US" b="0" dirty="0"/>
              <a:t>using a factoring approach</a:t>
            </a:r>
          </a:p>
          <a:p>
            <a:r>
              <a:rPr lang="en-US" b="0" dirty="0" smtClean="0"/>
              <a:t>#</a:t>
            </a:r>
            <a:r>
              <a:rPr lang="en-US" b="0" dirty="0"/>
              <a:t>include &lt;iostream&gt;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/>
              <a:t> </a:t>
            </a:r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</a:t>
            </a:r>
            <a:r>
              <a:rPr lang="en-US" dirty="0"/>
              <a:t> // Local variable declarations</a:t>
            </a:r>
          </a:p>
          <a:p>
            <a:r>
              <a:rPr lang="en-US" dirty="0"/>
              <a:t>   // Read input parameters</a:t>
            </a:r>
          </a:p>
          <a:p>
            <a:r>
              <a:rPr lang="en-US" dirty="0"/>
              <a:t>   // Check input is valid</a:t>
            </a:r>
          </a:p>
          <a:p>
            <a:r>
              <a:rPr lang="en-US" dirty="0"/>
              <a:t>   // Check if number is prime</a:t>
            </a:r>
          </a:p>
          <a:p>
            <a:r>
              <a:rPr lang="en-US" dirty="0"/>
              <a:t>   // Print output</a:t>
            </a:r>
          </a:p>
          <a:p>
            <a:r>
              <a:rPr lang="en-US" b="0" dirty="0"/>
              <a:t>   return 0;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3810333"/>
            <a:ext cx="3204777" cy="1566865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6402" y="3804908"/>
            <a:ext cx="2380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first version of program we just write comments in the main program to explain our approach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3798254" y="4593766"/>
            <a:ext cx="135814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37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/>
              <a:t>// </a:t>
            </a:r>
            <a:r>
              <a:rPr lang="en-US" sz="1700" b="0" dirty="0" smtClean="0"/>
              <a:t>Check for prime numbers </a:t>
            </a:r>
            <a:r>
              <a:rPr lang="en-US" sz="1700" b="0" dirty="0"/>
              <a:t>using a factoring approach</a:t>
            </a:r>
          </a:p>
          <a:p>
            <a:r>
              <a:rPr lang="en-US" sz="1700" b="0" dirty="0" smtClean="0"/>
              <a:t>#</a:t>
            </a:r>
            <a:r>
              <a:rPr lang="en-US" sz="1700" b="0" dirty="0"/>
              <a:t>include &lt;iostream&gt;</a:t>
            </a:r>
          </a:p>
          <a:p>
            <a:r>
              <a:rPr lang="en-US" sz="1700" b="0" dirty="0"/>
              <a:t>using namespace std;</a:t>
            </a:r>
          </a:p>
          <a:p>
            <a:r>
              <a:rPr lang="en-US" sz="1700" b="0" dirty="0"/>
              <a:t> </a:t>
            </a:r>
          </a:p>
          <a:p>
            <a:r>
              <a:rPr lang="en-US" sz="1700" b="0" dirty="0"/>
              <a:t>int main()</a:t>
            </a:r>
          </a:p>
          <a:p>
            <a:r>
              <a:rPr lang="en-US" sz="1700" b="0" dirty="0"/>
              <a:t>{</a:t>
            </a:r>
          </a:p>
          <a:p>
            <a:r>
              <a:rPr lang="en-US" sz="1700" b="0" dirty="0"/>
              <a:t>   // Local variable declarations</a:t>
            </a:r>
          </a:p>
          <a:p>
            <a:r>
              <a:rPr lang="en-US" sz="1700" dirty="0"/>
              <a:t>   int Number = 0</a:t>
            </a:r>
            <a:r>
              <a:rPr lang="en-US" sz="1700" dirty="0" smtClean="0"/>
              <a:t>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dirty="0"/>
              <a:t>bool Prime = true</a:t>
            </a:r>
            <a:r>
              <a:rPr lang="en-US" sz="1700" dirty="0" smtClean="0"/>
              <a:t>; </a:t>
            </a:r>
          </a:p>
          <a:p>
            <a:r>
              <a:rPr lang="en-US" sz="1700" b="0" dirty="0"/>
              <a:t> </a:t>
            </a:r>
            <a:r>
              <a:rPr lang="en-US" sz="1700" b="0" dirty="0" smtClean="0"/>
              <a:t>  /</a:t>
            </a:r>
            <a:r>
              <a:rPr lang="en-US" sz="1700" b="0" dirty="0"/>
              <a:t>/ Read input parameters</a:t>
            </a:r>
          </a:p>
          <a:p>
            <a:r>
              <a:rPr lang="en-US" sz="1700" dirty="0"/>
              <a:t>  </a:t>
            </a:r>
            <a:r>
              <a:rPr lang="en-US" sz="1700" dirty="0" smtClean="0"/>
              <a:t> cout </a:t>
            </a:r>
            <a:r>
              <a:rPr lang="en-US" sz="1700" dirty="0"/>
              <a:t>&lt;&lt; “Enter a number </a:t>
            </a:r>
            <a:r>
              <a:rPr lang="en-US" sz="1700" dirty="0" smtClean="0"/>
              <a:t>[</a:t>
            </a:r>
            <a:r>
              <a:rPr lang="en-US" sz="1700" dirty="0"/>
              <a:t>1..100]</a:t>
            </a:r>
            <a:r>
              <a:rPr lang="en-US" sz="1700" dirty="0" smtClean="0"/>
              <a:t>:”;</a:t>
            </a:r>
            <a:endParaRPr lang="en-US" sz="1700" dirty="0"/>
          </a:p>
          <a:p>
            <a:r>
              <a:rPr lang="en-US" sz="1700" dirty="0"/>
              <a:t>   cin &gt;&gt; Number</a:t>
            </a:r>
            <a:r>
              <a:rPr lang="en-US" sz="1700" dirty="0" smtClean="0"/>
              <a:t>;</a:t>
            </a:r>
            <a:endParaRPr lang="en-US" sz="17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4047732"/>
            <a:ext cx="3727037" cy="2314687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4320514" y="5205076"/>
            <a:ext cx="83588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402" y="4466412"/>
            <a:ext cx="2380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second version of program we initialize variables and read the input value from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13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 smtClean="0"/>
              <a:t>…</a:t>
            </a:r>
            <a:endParaRPr lang="en-US" sz="1700" b="0" dirty="0"/>
          </a:p>
          <a:p>
            <a:r>
              <a:rPr lang="en-US" sz="1700" dirty="0" smtClean="0"/>
              <a:t>   </a:t>
            </a:r>
            <a:r>
              <a:rPr lang="en-US" sz="1700" b="0" dirty="0" smtClean="0"/>
              <a:t>cout </a:t>
            </a:r>
            <a:r>
              <a:rPr lang="en-US" sz="1700" b="0" dirty="0"/>
              <a:t>&lt;&lt; “Enter a number </a:t>
            </a:r>
            <a:r>
              <a:rPr lang="en-US" sz="1700" b="0" dirty="0" smtClean="0"/>
              <a:t>[</a:t>
            </a:r>
            <a:r>
              <a:rPr lang="en-US" sz="1700" b="0" dirty="0"/>
              <a:t>1..100]</a:t>
            </a:r>
            <a:r>
              <a:rPr lang="en-US" sz="1700" b="0" dirty="0" smtClean="0"/>
              <a:t>:”;</a:t>
            </a:r>
            <a:endParaRPr lang="en-US" sz="1700" b="0" dirty="0"/>
          </a:p>
          <a:p>
            <a:r>
              <a:rPr lang="en-US" sz="1700" b="0" dirty="0"/>
              <a:t>   cin &gt;&gt; Number</a:t>
            </a:r>
            <a:r>
              <a:rPr lang="en-US" sz="1700" b="0" dirty="0" smtClean="0"/>
              <a:t>;</a:t>
            </a:r>
          </a:p>
          <a:p>
            <a:r>
              <a:rPr lang="en-US" sz="1800" dirty="0" smtClean="0"/>
              <a:t>   </a:t>
            </a:r>
            <a:r>
              <a:rPr lang="en-US" sz="1800" b="0" dirty="0" smtClean="0"/>
              <a:t>/</a:t>
            </a:r>
            <a:r>
              <a:rPr lang="en-US" sz="1800" b="0" dirty="0"/>
              <a:t>/ Check input is valid</a:t>
            </a:r>
          </a:p>
          <a:p>
            <a:r>
              <a:rPr lang="en-US" sz="1800" dirty="0"/>
              <a:t>   if ((Number &lt; 1) || (Number &gt; 100))</a:t>
            </a:r>
          </a:p>
          <a:p>
            <a:r>
              <a:rPr lang="en-US" sz="1800" dirty="0"/>
              <a:t>      cout &lt;&lt; “Error: Number is out of range\n”;</a:t>
            </a:r>
          </a:p>
          <a:p>
            <a:r>
              <a:rPr lang="en-US" sz="1800" dirty="0"/>
              <a:t>   else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</a:t>
            </a:r>
            <a:r>
              <a:rPr lang="en-US" sz="1800" b="0" dirty="0"/>
              <a:t> // Check if number is prime</a:t>
            </a:r>
          </a:p>
          <a:p>
            <a:r>
              <a:rPr lang="en-US" sz="1800" b="0" dirty="0"/>
              <a:t>      // Print output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}</a:t>
            </a:r>
            <a:endParaRPr lang="en-US" sz="17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2896325"/>
            <a:ext cx="4961470" cy="313373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5554947" y="4463190"/>
            <a:ext cx="61036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5313" y="3863025"/>
            <a:ext cx="238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next version of the program we add code to verify the range of input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52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 smtClean="0"/>
              <a:t>…</a:t>
            </a:r>
            <a:endParaRPr lang="en-US" sz="1700" b="0" dirty="0"/>
          </a:p>
          <a:p>
            <a:r>
              <a:rPr lang="en-US" sz="1700" b="0" dirty="0" smtClean="0"/>
              <a:t>      /</a:t>
            </a:r>
            <a:r>
              <a:rPr lang="en-US" sz="1700" b="0" dirty="0"/>
              <a:t>/ Check if number is </a:t>
            </a:r>
            <a:r>
              <a:rPr lang="en-US" sz="1700" b="0" dirty="0" smtClean="0"/>
              <a:t>prime</a:t>
            </a:r>
          </a:p>
          <a:p>
            <a:r>
              <a:rPr lang="en-US" sz="1700" dirty="0" smtClean="0"/>
              <a:t>      if </a:t>
            </a:r>
            <a:r>
              <a:rPr lang="en-US" sz="1700" dirty="0"/>
              <a:t>(Number == 1) Prime = false;</a:t>
            </a:r>
          </a:p>
          <a:p>
            <a:r>
              <a:rPr lang="en-US" sz="1700" dirty="0"/>
              <a:t>      if ((Number &gt; 2) &amp;&amp; (Number % 2 == 0)) Prime = false;</a:t>
            </a:r>
          </a:p>
          <a:p>
            <a:r>
              <a:rPr lang="en-US" sz="1700" dirty="0"/>
              <a:t>      if ((Number &gt; 3) &amp;&amp; (Number % 3 == 0)) Prime = false;</a:t>
            </a:r>
          </a:p>
          <a:p>
            <a:r>
              <a:rPr lang="en-US" sz="1700" dirty="0"/>
              <a:t>      if ((Number &gt; 5) &amp;&amp; (Number % 5 == 0)) Prime = false;</a:t>
            </a:r>
          </a:p>
          <a:p>
            <a:r>
              <a:rPr lang="en-US" sz="1700" dirty="0"/>
              <a:t>      if ((Number &gt; 7) &amp;&amp; (Number % 7 == 0)) Prime = false</a:t>
            </a:r>
            <a:r>
              <a:rPr lang="en-US" sz="1700" dirty="0" smtClean="0"/>
              <a:t>;</a:t>
            </a:r>
            <a:endParaRPr lang="en-US" sz="1700" b="0" dirty="0"/>
          </a:p>
          <a:p>
            <a:r>
              <a:rPr lang="en-US" sz="1700" b="0" dirty="0"/>
              <a:t>      // Print output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    if </a:t>
            </a:r>
            <a:r>
              <a:rPr lang="en-US" sz="1700" dirty="0"/>
              <a:t>(Prime)</a:t>
            </a:r>
          </a:p>
          <a:p>
            <a:r>
              <a:rPr lang="en-US" sz="1700" dirty="0"/>
              <a:t>         cout &lt;&lt; “Number “ &lt;&lt; Number &lt;&lt; “ IS prime\n”;</a:t>
            </a:r>
          </a:p>
          <a:p>
            <a:r>
              <a:rPr lang="en-US" sz="1700" dirty="0"/>
              <a:t>      else</a:t>
            </a:r>
          </a:p>
          <a:p>
            <a:r>
              <a:rPr lang="en-US" sz="1700" dirty="0"/>
              <a:t>         cout &lt;&lt; “Number “ &lt;&lt; Number &lt;&lt; “ is NOT prime\n”; </a:t>
            </a:r>
          </a:p>
          <a:p>
            <a:r>
              <a:rPr lang="en-US" sz="1700" b="0" dirty="0" smtClean="0"/>
              <a:t>…</a:t>
            </a:r>
            <a:endParaRPr lang="en-US" sz="17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7781" y="2552090"/>
            <a:ext cx="5673642" cy="3902027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6421423" y="4503104"/>
            <a:ext cx="545999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67422" y="3764440"/>
            <a:ext cx="1997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final version we finish the prime number calculation and print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21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should we test the </a:t>
            </a:r>
            <a:r>
              <a:rPr lang="en-US" dirty="0" smtClean="0"/>
              <a:t>prime number program?</a:t>
            </a:r>
          </a:p>
          <a:p>
            <a:pPr marL="800100" lvl="1" indent="-342900"/>
            <a:r>
              <a:rPr lang="en-US" dirty="0" smtClean="0"/>
              <a:t>Test the range checking code by entering values “on the border” of the input range (e.g. 0,1,2 and 99,100,101)</a:t>
            </a:r>
          </a:p>
          <a:p>
            <a:pPr marL="800100" lvl="1" indent="-342900"/>
            <a:r>
              <a:rPr lang="en-US" dirty="0" smtClean="0"/>
              <a:t>Test program with several values we know </a:t>
            </a:r>
            <a:r>
              <a:rPr lang="en-US" u="sng" dirty="0" smtClean="0"/>
              <a:t>are</a:t>
            </a:r>
            <a:r>
              <a:rPr lang="en-US" dirty="0" smtClean="0"/>
              <a:t> prime</a:t>
            </a:r>
          </a:p>
          <a:p>
            <a:pPr marL="800100" lvl="1" indent="-342900"/>
            <a:r>
              <a:rPr lang="en-US" dirty="0"/>
              <a:t>Test program with several values we know are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dirty="0" smtClean="0"/>
              <a:t>prime</a:t>
            </a:r>
          </a:p>
          <a:p>
            <a:pPr marL="800100" lvl="1" indent="-342900"/>
            <a:r>
              <a:rPr lang="en-US" dirty="0" smtClean="0"/>
              <a:t>To be really compulsive we could test all values between 1..100 and compare to known prime numbers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What is wrong with this program?</a:t>
            </a:r>
          </a:p>
          <a:p>
            <a:pPr marL="800100" lvl="1" indent="-342900"/>
            <a:r>
              <a:rPr lang="en-US" dirty="0" smtClean="0"/>
              <a:t>It only works for inputs between 1..100</a:t>
            </a:r>
          </a:p>
          <a:p>
            <a:pPr marL="800100" lvl="1" indent="-342900"/>
            <a:r>
              <a:rPr lang="en-US" dirty="0" smtClean="0"/>
              <a:t>It will not “scale up” easily if we extend this input range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xamples using numbers: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(17 &lt; 42) is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(42 &gt; 17) is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(17 == 42) is false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(42 != 17) is </a:t>
            </a:r>
            <a:r>
              <a:rPr lang="en-US" dirty="0" smtClean="0"/>
              <a:t>true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((42 - 17) &gt; (42 + 17)) is false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((17 * 3) &lt;= (17 + 17 + 17) is true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01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showed how if statements and if-else statements can be nested inside each other to create more complex paths through a program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also showed how proper indenting is important to read and understand programs with nested if statements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have seen how Boolean variables can be used to store true/false values </a:t>
            </a:r>
            <a:r>
              <a:rPr lang="en-US" dirty="0" smtClean="0"/>
              <a:t>in a program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Finally, we used an incremental approach to create a program for checking the factors of input numbers to see if they are prime or not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09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Conditional Statements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Part 4</a:t>
            </a:r>
          </a:p>
          <a:p>
            <a:pPr eaLnBrk="1" hangingPunct="1"/>
            <a:r>
              <a:rPr lang="en-US" sz="3200" dirty="0" smtClean="0">
                <a:latin typeface="Arial" charset="0"/>
              </a:rPr>
              <a:t>Switch statements</a:t>
            </a: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8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switch statement is convenient for handling </a:t>
            </a:r>
            <a:r>
              <a:rPr lang="en-US" dirty="0" smtClean="0"/>
              <a:t>multiple branches based on the value of one decision variable</a:t>
            </a:r>
          </a:p>
          <a:p>
            <a:pPr marL="800100" lvl="1" indent="-342900"/>
            <a:r>
              <a:rPr lang="en-US" dirty="0"/>
              <a:t>The program looks </a:t>
            </a:r>
            <a:r>
              <a:rPr lang="en-US" dirty="0" smtClean="0"/>
              <a:t>at the </a:t>
            </a:r>
            <a:r>
              <a:rPr lang="en-US" dirty="0"/>
              <a:t>value of </a:t>
            </a:r>
            <a:r>
              <a:rPr lang="en-US" dirty="0" smtClean="0"/>
              <a:t>the decision </a:t>
            </a:r>
            <a:r>
              <a:rPr lang="en-US" dirty="0"/>
              <a:t>variable</a:t>
            </a:r>
          </a:p>
          <a:p>
            <a:pPr marL="800100" lvl="1" indent="-342900"/>
            <a:r>
              <a:rPr lang="en-US" dirty="0"/>
              <a:t>The program jumps directly to </a:t>
            </a:r>
            <a:r>
              <a:rPr lang="en-US" dirty="0" smtClean="0"/>
              <a:t>the matching case label</a:t>
            </a:r>
            <a:endParaRPr lang="en-US" dirty="0"/>
          </a:p>
          <a:p>
            <a:pPr marL="800100" lvl="1" indent="-342900"/>
            <a:r>
              <a:rPr lang="en-US" dirty="0"/>
              <a:t>The </a:t>
            </a:r>
            <a:r>
              <a:rPr lang="en-US" dirty="0" smtClean="0"/>
              <a:t>statements following the case label are executed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Special features of the switch statement:</a:t>
            </a:r>
          </a:p>
          <a:p>
            <a:pPr marL="800100" lvl="1" indent="-342900"/>
            <a:r>
              <a:rPr lang="en-US" dirty="0" smtClean="0"/>
              <a:t>The “break” command at the end of a block of statements will make the program jump to the end of the switch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/>
              <a:t>program executes </a:t>
            </a:r>
            <a:r>
              <a:rPr lang="en-US" dirty="0" smtClean="0"/>
              <a:t>the statements after the “default” label if </a:t>
            </a:r>
            <a:r>
              <a:rPr lang="en-US" dirty="0"/>
              <a:t>no other cases match </a:t>
            </a:r>
            <a:r>
              <a:rPr lang="en-US" dirty="0" smtClean="0"/>
              <a:t>the decision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05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switch ( decision variable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case value1 : </a:t>
            </a:r>
          </a:p>
          <a:p>
            <a:r>
              <a:rPr lang="en-US" dirty="0"/>
              <a:t>      // Statements to execute </a:t>
            </a:r>
            <a:r>
              <a:rPr lang="en-US" dirty="0" smtClean="0"/>
              <a:t>if variable </a:t>
            </a:r>
            <a:r>
              <a:rPr lang="en-US" dirty="0"/>
              <a:t>equals value1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case value2: </a:t>
            </a:r>
          </a:p>
          <a:p>
            <a:r>
              <a:rPr lang="en-US" dirty="0"/>
              <a:t>      // Statements to execute </a:t>
            </a:r>
            <a:r>
              <a:rPr lang="en-US" dirty="0" smtClean="0"/>
              <a:t>if variable </a:t>
            </a:r>
            <a:r>
              <a:rPr lang="en-US" dirty="0"/>
              <a:t>equals value2</a:t>
            </a:r>
          </a:p>
          <a:p>
            <a:r>
              <a:rPr lang="en-US" dirty="0"/>
              <a:t>      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...</a:t>
            </a:r>
          </a:p>
          <a:p>
            <a:r>
              <a:rPr lang="en-US" dirty="0" smtClean="0"/>
              <a:t>   </a:t>
            </a:r>
            <a:r>
              <a:rPr lang="en-US" dirty="0"/>
              <a:t>default:  </a:t>
            </a:r>
          </a:p>
          <a:p>
            <a:r>
              <a:rPr lang="en-US" dirty="0"/>
              <a:t>      // Statements to execute </a:t>
            </a:r>
            <a:r>
              <a:rPr lang="en-US" dirty="0" smtClean="0"/>
              <a:t>if variable </a:t>
            </a:r>
            <a:r>
              <a:rPr lang="en-US" dirty="0"/>
              <a:t>not equal to any value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14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 </a:t>
            </a:r>
            <a:r>
              <a:rPr lang="en-US" dirty="0"/>
              <a:t>Age = 0;</a:t>
            </a:r>
          </a:p>
          <a:p>
            <a:r>
              <a:rPr lang="en-US" dirty="0"/>
              <a:t>cin &gt;&gt; Age;</a:t>
            </a:r>
          </a:p>
          <a:p>
            <a:r>
              <a:rPr lang="en-US" dirty="0"/>
              <a:t>switch (Age)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case 0: </a:t>
            </a:r>
          </a:p>
          <a:p>
            <a:r>
              <a:rPr lang="en-US" dirty="0"/>
              <a:t>      cout &lt;&lt; “Hey babe, how you are doing?” &lt;&lt; endl;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case 7: </a:t>
            </a:r>
          </a:p>
          <a:p>
            <a:r>
              <a:rPr lang="en-US" dirty="0"/>
              <a:t>      cout &lt;&lt; “Are you going to first grade now?” &lt;&lt; endl;</a:t>
            </a:r>
          </a:p>
          <a:p>
            <a:r>
              <a:rPr lang="en-US" dirty="0"/>
              <a:t>      break;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2275" y="2120597"/>
            <a:ext cx="34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will execute this code only if Age == 0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000251" y="2443763"/>
            <a:ext cx="2232024" cy="125511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0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case </a:t>
            </a:r>
            <a:r>
              <a:rPr lang="en-US" dirty="0"/>
              <a:t>21: </a:t>
            </a:r>
          </a:p>
          <a:p>
            <a:r>
              <a:rPr lang="en-US" dirty="0"/>
              <a:t>      cout &lt;&lt; “Lets go for a drink” &lt;&lt; endl;</a:t>
            </a:r>
          </a:p>
          <a:p>
            <a:r>
              <a:rPr lang="en-US" dirty="0"/>
              <a:t>      break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case </a:t>
            </a:r>
            <a:r>
              <a:rPr lang="en-US" dirty="0"/>
              <a:t>42: </a:t>
            </a:r>
          </a:p>
          <a:p>
            <a:r>
              <a:rPr lang="en-US" dirty="0"/>
              <a:t>      cout &lt;&lt; “This is the ultimate age” &lt;&lt; endl;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default: </a:t>
            </a:r>
          </a:p>
          <a:p>
            <a:r>
              <a:rPr lang="en-US" dirty="0"/>
              <a:t>      cout &lt;&lt; “Your age is boring” &lt;&lt; endl;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069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har Choice = ‘ ‘</a:t>
            </a:r>
            <a:r>
              <a:rPr lang="en-US" dirty="0"/>
              <a:t>;</a:t>
            </a:r>
          </a:p>
          <a:p>
            <a:r>
              <a:rPr lang="en-US" dirty="0"/>
              <a:t>cin &gt;&gt; Choice;</a:t>
            </a:r>
          </a:p>
          <a:p>
            <a:r>
              <a:rPr lang="en-US" dirty="0"/>
              <a:t>switch (Choice)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case ‘d’:  case ‘D’:</a:t>
            </a:r>
          </a:p>
          <a:p>
            <a:r>
              <a:rPr lang="en-US" dirty="0"/>
              <a:t>      cout &lt;&lt; “Deposit money in bank” &lt;&lt; endl;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case ‘w’:  case ‘W’:</a:t>
            </a:r>
          </a:p>
          <a:p>
            <a:r>
              <a:rPr lang="en-US" dirty="0"/>
              <a:t>      cout &lt;&lt; “Withdraw money from bank” &lt;&lt; endl;</a:t>
            </a:r>
          </a:p>
          <a:p>
            <a:r>
              <a:rPr lang="en-US" dirty="0"/>
              <a:t>      break;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2275" y="2120597"/>
            <a:ext cx="34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will execute this code only if Choice is ‘d’ or ‘D’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016250" y="2443763"/>
            <a:ext cx="1216025" cy="90586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34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case </a:t>
            </a:r>
            <a:r>
              <a:rPr lang="en-US" dirty="0"/>
              <a:t>‘t’:  case ‘T’:</a:t>
            </a:r>
          </a:p>
          <a:p>
            <a:r>
              <a:rPr lang="en-US" dirty="0"/>
              <a:t>      cout &lt;&lt; “Transfer money between accounts” &lt;&lt; endl;</a:t>
            </a:r>
          </a:p>
          <a:p>
            <a:r>
              <a:rPr lang="en-US" dirty="0"/>
              <a:t>      break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case </a:t>
            </a:r>
            <a:r>
              <a:rPr lang="en-US" dirty="0"/>
              <a:t>‘q’:  case ‘Q’:</a:t>
            </a:r>
          </a:p>
          <a:p>
            <a:r>
              <a:rPr lang="en-US" dirty="0"/>
              <a:t>      cout &lt;&lt; “Quit banking program” &lt;&lt; endl;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default: </a:t>
            </a:r>
          </a:p>
          <a:p>
            <a:r>
              <a:rPr lang="en-US" dirty="0"/>
              <a:t>      cout &lt;&lt; “Invalid command” &lt;&lt; endl;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02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main advantage of switch statement over a sequence of if-else statements is that it is much faster</a:t>
            </a:r>
          </a:p>
          <a:p>
            <a:pPr marL="800100" lvl="1" indent="-342900"/>
            <a:r>
              <a:rPr lang="en-US" dirty="0"/>
              <a:t>J</a:t>
            </a:r>
            <a:r>
              <a:rPr lang="en-US" dirty="0" smtClean="0"/>
              <a:t>umping to blocks of code is based on a lookup table instead of a sequence of variable comparisons 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main disadvantage </a:t>
            </a:r>
            <a:r>
              <a:rPr lang="en-US" dirty="0"/>
              <a:t>of switch </a:t>
            </a:r>
            <a:r>
              <a:rPr lang="en-US" dirty="0" smtClean="0"/>
              <a:t>statements is that the decision variable must be an integer or a character</a:t>
            </a:r>
            <a:endParaRPr lang="en-US" dirty="0"/>
          </a:p>
          <a:p>
            <a:pPr marL="800100" lvl="1" indent="-342900"/>
            <a:r>
              <a:rPr lang="en-US" dirty="0" smtClean="0"/>
              <a:t>We can </a:t>
            </a:r>
            <a:r>
              <a:rPr lang="en-US" u="sng" dirty="0" smtClean="0"/>
              <a:t>not</a:t>
            </a:r>
            <a:r>
              <a:rPr lang="en-US" dirty="0" smtClean="0"/>
              <a:t> use a switch with a float or string decision variable or with complex logical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9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we </a:t>
            </a:r>
            <a:r>
              <a:rPr lang="en-US" dirty="0" smtClean="0"/>
              <a:t>create a user interface for banking?</a:t>
            </a:r>
            <a:endParaRPr lang="en-US" dirty="0"/>
          </a:p>
          <a:p>
            <a:pPr marL="800100" lvl="1" indent="-342900"/>
            <a:r>
              <a:rPr lang="en-US" dirty="0" smtClean="0"/>
              <a:t>Assume user selects commands from a menu</a:t>
            </a:r>
          </a:p>
          <a:p>
            <a:pPr marL="800100" lvl="1" indent="-342900"/>
            <a:r>
              <a:rPr lang="en-US" dirty="0" smtClean="0"/>
              <a:t>We need to see read and process user commands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use a switch statements to handle menu</a:t>
            </a:r>
          </a:p>
          <a:p>
            <a:pPr marL="800100" lvl="1" indent="-342900"/>
            <a:r>
              <a:rPr lang="en-US" dirty="0" smtClean="0"/>
              <a:t>Ask user for numerical code for user command</a:t>
            </a:r>
          </a:p>
          <a:p>
            <a:pPr marL="800100" lvl="1" indent="-342900"/>
            <a:r>
              <a:rPr lang="en-US" dirty="0" smtClean="0"/>
              <a:t>Jump to the code to process that banking operation</a:t>
            </a:r>
          </a:p>
          <a:p>
            <a:pPr marL="800100" lvl="1" indent="-342900"/>
            <a:r>
              <a:rPr lang="en-US" dirty="0" smtClean="0"/>
              <a:t>Repeat until the user quits the application</a:t>
            </a:r>
          </a:p>
          <a:p>
            <a:pPr marL="342900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xamples with variables: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int a=17, b=42;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(a &lt; b) is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(a &gt;= b) is false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(a == 17) is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(a != b) is true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((a + 17) == b) is false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((42 – a) &lt; b) is true</a:t>
            </a:r>
            <a:endParaRPr lang="en-US" sz="1200" dirty="0"/>
          </a:p>
          <a:p>
            <a:r>
              <a:rPr lang="en-US" dirty="0"/>
              <a:t> </a:t>
            </a:r>
            <a:endParaRPr lang="en-US" sz="1200" dirty="0"/>
          </a:p>
          <a:p>
            <a:pPr lvl="1"/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12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/>
              <a:t>// Simulate bank deposits and withdrawals</a:t>
            </a:r>
          </a:p>
          <a:p>
            <a:r>
              <a:rPr lang="en-US" sz="1700" b="0" dirty="0" smtClean="0"/>
              <a:t>#</a:t>
            </a:r>
            <a:r>
              <a:rPr lang="en-US" sz="1700" b="0" dirty="0"/>
              <a:t>include &lt;iostream&gt;</a:t>
            </a:r>
          </a:p>
          <a:p>
            <a:r>
              <a:rPr lang="en-US" sz="1700" b="0" dirty="0"/>
              <a:t>using namespace std;</a:t>
            </a:r>
          </a:p>
          <a:p>
            <a:r>
              <a:rPr lang="en-US" sz="1700" b="0" dirty="0"/>
              <a:t>int main()</a:t>
            </a:r>
          </a:p>
          <a:p>
            <a:r>
              <a:rPr lang="en-US" sz="1700" b="0" dirty="0"/>
              <a:t>{</a:t>
            </a:r>
          </a:p>
          <a:p>
            <a:r>
              <a:rPr lang="en-US" sz="1700" b="0" dirty="0"/>
              <a:t>   </a:t>
            </a:r>
            <a:r>
              <a:rPr lang="en-US" sz="1700" dirty="0"/>
              <a:t>// Local variable declarations</a:t>
            </a:r>
          </a:p>
          <a:p>
            <a:r>
              <a:rPr lang="en-US" sz="1700" dirty="0"/>
              <a:t>   // Print command prompt</a:t>
            </a:r>
          </a:p>
          <a:p>
            <a:r>
              <a:rPr lang="en-US" sz="1700" dirty="0"/>
              <a:t>   // Read </a:t>
            </a:r>
            <a:r>
              <a:rPr lang="en-US" sz="1700" dirty="0" smtClean="0"/>
              <a:t>user input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 Handle </a:t>
            </a:r>
            <a:r>
              <a:rPr lang="en-US" sz="1700" dirty="0"/>
              <a:t>banking command</a:t>
            </a:r>
          </a:p>
          <a:p>
            <a:r>
              <a:rPr lang="en-US" sz="1700" b="0" dirty="0"/>
              <a:t>   return 0;</a:t>
            </a:r>
          </a:p>
          <a:p>
            <a:r>
              <a:rPr lang="en-US" sz="1700" b="0" dirty="0" smtClean="0"/>
              <a:t>}</a:t>
            </a:r>
            <a:endParaRPr lang="en-US" sz="17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477" y="3661975"/>
            <a:ext cx="3292723" cy="1598971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6402" y="3713264"/>
            <a:ext cx="2380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first version of program we just write comments in the main program to explain our approach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886200" y="4451928"/>
            <a:ext cx="1270202" cy="953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334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 smtClean="0"/>
              <a:t>   …</a:t>
            </a:r>
          </a:p>
          <a:p>
            <a:r>
              <a:rPr lang="en-US" sz="1700" b="0" dirty="0" smtClean="0"/>
              <a:t>   // Local variable declarations </a:t>
            </a:r>
          </a:p>
          <a:p>
            <a:r>
              <a:rPr lang="en-US" sz="1700" dirty="0" smtClean="0"/>
              <a:t>   int Command = 0;</a:t>
            </a:r>
          </a:p>
          <a:p>
            <a:r>
              <a:rPr lang="en-US" sz="1700" b="0" dirty="0" smtClean="0"/>
              <a:t>   // Print command prompt</a:t>
            </a:r>
          </a:p>
          <a:p>
            <a:r>
              <a:rPr lang="en-US" sz="1700" dirty="0" smtClean="0"/>
              <a:t>   cout &lt;&lt; “Enter command number:\n”;</a:t>
            </a:r>
          </a:p>
          <a:p>
            <a:r>
              <a:rPr lang="en-US" sz="1700" b="0" dirty="0" smtClean="0"/>
              <a:t>   // Read user input</a:t>
            </a:r>
          </a:p>
          <a:p>
            <a:r>
              <a:rPr lang="en-US" sz="1700" dirty="0" smtClean="0"/>
              <a:t>   cin &gt;&gt; Command;</a:t>
            </a:r>
          </a:p>
          <a:p>
            <a:r>
              <a:rPr lang="en-US" sz="1700" b="0" dirty="0" smtClean="0"/>
              <a:t>   …</a:t>
            </a:r>
            <a:endParaRPr lang="en-US" sz="17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521" y="2165983"/>
            <a:ext cx="4331221" cy="2426807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5535" y="2779222"/>
            <a:ext cx="238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next version of program we add the code to read the user command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932742" y="3379387"/>
            <a:ext cx="1062793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386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/>
              <a:t> </a:t>
            </a:r>
            <a:r>
              <a:rPr lang="en-US" sz="1700" b="0" dirty="0" smtClean="0"/>
              <a:t>  // Handle </a:t>
            </a:r>
            <a:r>
              <a:rPr lang="en-US" sz="1700" b="0" dirty="0"/>
              <a:t>banking command</a:t>
            </a:r>
          </a:p>
          <a:p>
            <a:r>
              <a:rPr lang="en-US" sz="1700" b="0" dirty="0" smtClean="0"/>
              <a:t>   </a:t>
            </a:r>
            <a:r>
              <a:rPr lang="en-US" sz="1700" dirty="0" smtClean="0"/>
              <a:t>switch </a:t>
            </a:r>
            <a:r>
              <a:rPr lang="en-US" sz="1700" dirty="0"/>
              <a:t>(Command)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{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case </a:t>
            </a:r>
            <a:r>
              <a:rPr lang="en-US" sz="1700" dirty="0"/>
              <a:t>0: // Quit code</a:t>
            </a:r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case 1: // Deposit code</a:t>
            </a:r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case 2: // Withdraw code</a:t>
            </a:r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case 3: // Print </a:t>
            </a:r>
            <a:r>
              <a:rPr lang="en-US" sz="1700" dirty="0" smtClean="0"/>
              <a:t>balance code</a:t>
            </a:r>
            <a:endParaRPr lang="en-US" sz="1700" dirty="0"/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}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521" y="2165983"/>
            <a:ext cx="3662183" cy="4288134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289" y="3709885"/>
            <a:ext cx="238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add the skeleton of the switch statement to handle the user command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263704" y="4310050"/>
            <a:ext cx="128958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832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// Simulate bank deposits and withdrawals</a:t>
            </a:r>
          </a:p>
          <a:p>
            <a:r>
              <a:rPr lang="en-US" sz="1200" dirty="0" smtClean="0"/>
              <a:t>#</a:t>
            </a:r>
            <a:r>
              <a:rPr lang="en-US" sz="1200" dirty="0"/>
              <a:t>include &lt;iostream&gt;</a:t>
            </a:r>
          </a:p>
          <a:p>
            <a:r>
              <a:rPr lang="en-US" sz="1200" dirty="0"/>
              <a:t>using namespace std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int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// Local variable declarations </a:t>
            </a:r>
          </a:p>
          <a:p>
            <a:r>
              <a:rPr lang="en-US" sz="1200" dirty="0"/>
              <a:t>   int Command = 0;</a:t>
            </a:r>
          </a:p>
          <a:p>
            <a:r>
              <a:rPr lang="en-US" sz="1200" dirty="0"/>
              <a:t>   int Money = 0;</a:t>
            </a:r>
          </a:p>
          <a:p>
            <a:r>
              <a:rPr lang="en-US" sz="1200" dirty="0"/>
              <a:t>   int Balance = 100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   // Print command prompt</a:t>
            </a:r>
          </a:p>
          <a:p>
            <a:r>
              <a:rPr lang="en-US" sz="1200" dirty="0"/>
              <a:t>   cout &lt;&lt; “Enter command number:\n”</a:t>
            </a:r>
          </a:p>
          <a:p>
            <a:r>
              <a:rPr lang="en-US" sz="1200" dirty="0"/>
              <a:t>            &lt;&lt; “   0 - quit\n”</a:t>
            </a:r>
          </a:p>
          <a:p>
            <a:r>
              <a:rPr lang="en-US" sz="1200" dirty="0"/>
              <a:t>            &lt;&lt; “   1 - deposit money\n”</a:t>
            </a:r>
          </a:p>
          <a:p>
            <a:r>
              <a:rPr lang="en-US" sz="1200" dirty="0"/>
              <a:t>            &lt;&lt; “   2 - withdraw money\n”</a:t>
            </a:r>
          </a:p>
          <a:p>
            <a:r>
              <a:rPr lang="en-US" sz="1200" dirty="0"/>
              <a:t>            &lt;&lt; “   3 - print balance\n”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521" y="3821655"/>
            <a:ext cx="2823049" cy="2460829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4799" y="4313406"/>
            <a:ext cx="231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final version add bank account variables and add code to perform banking operations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424570" y="5052070"/>
            <a:ext cx="2080229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381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 </a:t>
            </a:r>
            <a:r>
              <a:rPr lang="en-US" sz="1200" dirty="0" smtClean="0"/>
              <a:t>  /</a:t>
            </a:r>
            <a:r>
              <a:rPr lang="en-US" sz="1200" dirty="0"/>
              <a:t>/ Read and handle banking </a:t>
            </a:r>
            <a:r>
              <a:rPr lang="en-US" sz="1200" dirty="0" smtClean="0"/>
              <a:t>commands</a:t>
            </a:r>
            <a:endParaRPr lang="en-US" sz="1200" dirty="0"/>
          </a:p>
          <a:p>
            <a:r>
              <a:rPr lang="en-US" sz="1200" dirty="0"/>
              <a:t>   cin &gt;&gt; Command;</a:t>
            </a:r>
          </a:p>
          <a:p>
            <a:r>
              <a:rPr lang="en-US" sz="1200" dirty="0"/>
              <a:t>   switch (Command)</a:t>
            </a:r>
          </a:p>
          <a:p>
            <a:r>
              <a:rPr lang="en-US" sz="1200" dirty="0"/>
              <a:t>   {</a:t>
            </a:r>
          </a:p>
          <a:p>
            <a:r>
              <a:rPr lang="en-US" sz="1200" dirty="0"/>
              <a:t>   case 0: // Quit code</a:t>
            </a:r>
          </a:p>
          <a:p>
            <a:r>
              <a:rPr lang="en-US" sz="1200" dirty="0"/>
              <a:t>      cout &lt;&lt; “See you later!” &lt;&lt; endl;</a:t>
            </a:r>
          </a:p>
          <a:p>
            <a:r>
              <a:rPr lang="en-US" sz="1200" dirty="0"/>
              <a:t>      break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   case 1: // Deposit code</a:t>
            </a:r>
          </a:p>
          <a:p>
            <a:r>
              <a:rPr lang="en-US" sz="1200" dirty="0"/>
              <a:t>      cout &lt;&lt; “Enter deposit amount: “;</a:t>
            </a:r>
          </a:p>
          <a:p>
            <a:r>
              <a:rPr lang="en-US" sz="1200" dirty="0"/>
              <a:t>      cin &gt;&gt; Money;</a:t>
            </a:r>
          </a:p>
          <a:p>
            <a:r>
              <a:rPr lang="en-US" sz="1200" dirty="0"/>
              <a:t>      Balance = Balance + Money;</a:t>
            </a:r>
          </a:p>
          <a:p>
            <a:r>
              <a:rPr lang="en-US" sz="1200" dirty="0"/>
              <a:t>      break;</a:t>
            </a:r>
          </a:p>
          <a:p>
            <a:r>
              <a:rPr lang="en-US" sz="1200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522" y="2925778"/>
            <a:ext cx="2879748" cy="2404128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920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   case </a:t>
            </a:r>
            <a:r>
              <a:rPr lang="en-US" sz="1200" dirty="0"/>
              <a:t>2: // Withdraw code</a:t>
            </a:r>
          </a:p>
          <a:p>
            <a:r>
              <a:rPr lang="en-US" sz="1200" dirty="0"/>
              <a:t>      cout &lt;&lt; “Enter withdraw amount: “;</a:t>
            </a:r>
          </a:p>
          <a:p>
            <a:r>
              <a:rPr lang="en-US" sz="1200" dirty="0"/>
              <a:t>      cin &gt;&gt; Money;</a:t>
            </a:r>
          </a:p>
          <a:p>
            <a:r>
              <a:rPr lang="en-US" sz="1200" dirty="0"/>
              <a:t>      Balance = Balance - Money;</a:t>
            </a:r>
          </a:p>
          <a:p>
            <a:r>
              <a:rPr lang="en-US" sz="1200" dirty="0"/>
              <a:t>      </a:t>
            </a:r>
            <a:r>
              <a:rPr lang="en-US" sz="1200" dirty="0" smtClean="0"/>
              <a:t>break</a:t>
            </a:r>
            <a:r>
              <a:rPr lang="en-US" sz="1200" dirty="0"/>
              <a:t>;</a:t>
            </a:r>
          </a:p>
          <a:p>
            <a:r>
              <a:rPr lang="en-US" sz="1200" dirty="0"/>
              <a:t>   case 3: // Print </a:t>
            </a:r>
            <a:r>
              <a:rPr lang="en-US" sz="1200" dirty="0" smtClean="0"/>
              <a:t>balance code</a:t>
            </a:r>
            <a:endParaRPr lang="en-US" sz="1200" dirty="0"/>
          </a:p>
          <a:p>
            <a:r>
              <a:rPr lang="en-US" sz="1200" dirty="0"/>
              <a:t>      cout &lt;&lt; “Current balance = “ &lt;&lt; Balance &lt;&lt; endl;</a:t>
            </a:r>
          </a:p>
          <a:p>
            <a:r>
              <a:rPr lang="en-US" sz="1200" dirty="0"/>
              <a:t>      break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   default: // Handle other values</a:t>
            </a:r>
          </a:p>
          <a:p>
            <a:r>
              <a:rPr lang="en-US" sz="1200" dirty="0"/>
              <a:t>      cout &lt;&lt; “Ooops try again” &lt;&lt; endl;</a:t>
            </a:r>
          </a:p>
          <a:p>
            <a:r>
              <a:rPr lang="en-US" sz="1200" dirty="0"/>
              <a:t>      break;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// Print final balance</a:t>
            </a:r>
          </a:p>
          <a:p>
            <a:r>
              <a:rPr lang="en-US" sz="1200" dirty="0"/>
              <a:t>cout &lt;&lt; “Final balance = “ &lt;&lt; Balance &lt;&lt; endl;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521" y="1752600"/>
            <a:ext cx="3877635" cy="3259779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61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First, we should test program with “normal” inputs</a:t>
            </a:r>
          </a:p>
          <a:p>
            <a:pPr marL="800100" lvl="1" indent="-342900"/>
            <a:r>
              <a:rPr lang="en-US" dirty="0" smtClean="0"/>
              <a:t>Try entering all valid menu commands</a:t>
            </a:r>
          </a:p>
          <a:p>
            <a:pPr marL="800100" lvl="1" indent="-342900"/>
            <a:r>
              <a:rPr lang="en-US" dirty="0"/>
              <a:t>Try variety of deposit/withdraw amounts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Then, we should test with “abnormal” inputs</a:t>
            </a:r>
          </a:p>
          <a:p>
            <a:pPr marL="800100" lvl="1" indent="-342900"/>
            <a:r>
              <a:rPr lang="en-US" dirty="0"/>
              <a:t>W</a:t>
            </a:r>
            <a:r>
              <a:rPr lang="en-US" dirty="0" smtClean="0"/>
              <a:t>hat happens if we enter an invalid menu command?</a:t>
            </a:r>
          </a:p>
          <a:p>
            <a:pPr marL="800100" lvl="1" indent="-342900"/>
            <a:r>
              <a:rPr lang="en-US" dirty="0"/>
              <a:t>What happens if we enter a</a:t>
            </a:r>
            <a:r>
              <a:rPr lang="en-US" dirty="0" smtClean="0"/>
              <a:t> negative input value?</a:t>
            </a:r>
            <a:endParaRPr lang="en-US" dirty="0"/>
          </a:p>
          <a:p>
            <a:pPr marL="800100" lvl="1" indent="-342900"/>
            <a:r>
              <a:rPr lang="en-US" dirty="0"/>
              <a:t>What happens if the withdraw amount is larger then the account balance?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If we find problems, we should </a:t>
            </a:r>
            <a:r>
              <a:rPr lang="en-US" dirty="0">
                <a:solidFill>
                  <a:schemeClr val="tx2"/>
                </a:solidFill>
              </a:rPr>
              <a:t>fix them or document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370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To improve the menu, we can use letters that match the commands d=deposit, w=withdrawal instead of numbers</a:t>
            </a:r>
          </a:p>
          <a:p>
            <a:pPr marL="800100" lvl="1" indent="-342900"/>
            <a:r>
              <a:rPr lang="en-US" dirty="0"/>
              <a:t>Print letter based command menu</a:t>
            </a:r>
          </a:p>
          <a:p>
            <a:pPr marL="800100" lvl="1" indent="-342900"/>
            <a:r>
              <a:rPr lang="en-US" dirty="0"/>
              <a:t>Read in letters from user</a:t>
            </a:r>
          </a:p>
          <a:p>
            <a:pPr marL="800100" lvl="1" indent="-342900"/>
            <a:r>
              <a:rPr lang="en-US" dirty="0"/>
              <a:t>Convert switch cases to letters 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To avoid negative balances, we must check to see if there is enough money in account before doing the withdrawal</a:t>
            </a:r>
          </a:p>
          <a:p>
            <a:pPr marL="800100" lvl="1" indent="-342900"/>
            <a:r>
              <a:rPr lang="en-US" dirty="0"/>
              <a:t>This requires an if statement inside the switch</a:t>
            </a:r>
          </a:p>
          <a:p>
            <a:pPr marL="800100" lvl="1" indent="-342900"/>
            <a:r>
              <a:rPr lang="en-US" dirty="0"/>
              <a:t>Only do the withdrawal if the amount is valid</a:t>
            </a:r>
          </a:p>
          <a:p>
            <a:pPr marL="800100" lvl="1" indent="-342900"/>
            <a:r>
              <a:rPr lang="en-US" dirty="0"/>
              <a:t>Print error message if withdrawal amount is invalid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505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   // Print command prompt</a:t>
            </a:r>
          </a:p>
          <a:p>
            <a:r>
              <a:rPr lang="en-US" sz="1800" dirty="0"/>
              <a:t>   cout &lt;&lt; “Enter command character:\n”</a:t>
            </a:r>
          </a:p>
          <a:p>
            <a:r>
              <a:rPr lang="en-US" sz="1800" dirty="0"/>
              <a:t>            &lt;&lt; “   q / Q - quit\n”</a:t>
            </a:r>
          </a:p>
          <a:p>
            <a:r>
              <a:rPr lang="en-US" sz="1800" dirty="0"/>
              <a:t>            &lt;&lt; “   d / D - deposit money\n”</a:t>
            </a:r>
          </a:p>
          <a:p>
            <a:r>
              <a:rPr lang="en-US" sz="1800" dirty="0"/>
              <a:t>            &lt;&lt; “   w / W - withdraw money\n”</a:t>
            </a:r>
          </a:p>
          <a:p>
            <a:r>
              <a:rPr lang="en-US" sz="1800" dirty="0"/>
              <a:t>            &lt;&lt; “   p / P - print balance\n”;</a:t>
            </a:r>
          </a:p>
          <a:p>
            <a:endParaRPr lang="en-US" sz="1800" dirty="0"/>
          </a:p>
          <a:p>
            <a:r>
              <a:rPr lang="en-US" sz="1800" dirty="0"/>
              <a:t>   // Read user input</a:t>
            </a:r>
          </a:p>
          <a:p>
            <a:r>
              <a:rPr lang="en-US" sz="1800" dirty="0"/>
              <a:t>   char Command = ‘ ‘;</a:t>
            </a:r>
          </a:p>
          <a:p>
            <a:r>
              <a:rPr lang="en-US" sz="1800" dirty="0"/>
              <a:t>   cin &gt;&gt; Command;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184" y="4527522"/>
            <a:ext cx="2659574" cy="1279092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42455" y="4843902"/>
            <a:ext cx="212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single letter for user command</a:t>
            </a:r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>
            <a:off x="3303758" y="5167068"/>
            <a:ext cx="1238697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2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/>
              <a:t> </a:t>
            </a:r>
            <a:r>
              <a:rPr lang="en-US" sz="1700" b="0" dirty="0" smtClean="0"/>
              <a:t>  // Handle </a:t>
            </a:r>
            <a:r>
              <a:rPr lang="en-US" sz="1700" b="0" dirty="0"/>
              <a:t>banking command</a:t>
            </a:r>
          </a:p>
          <a:p>
            <a:r>
              <a:rPr lang="en-US" sz="1700" b="0" dirty="0" smtClean="0"/>
              <a:t>   </a:t>
            </a:r>
            <a:r>
              <a:rPr lang="en-US" sz="1700" dirty="0" smtClean="0"/>
              <a:t>switch </a:t>
            </a:r>
            <a:r>
              <a:rPr lang="en-US" sz="1700" dirty="0"/>
              <a:t>(Command)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{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case </a:t>
            </a:r>
            <a:r>
              <a:rPr lang="en-US" sz="1700" dirty="0"/>
              <a:t>‘q’: case ‘Q’   // Quit code</a:t>
            </a:r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case ‘d’: case ‘D’   // Deposit code</a:t>
            </a:r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case ‘w’: case ‘W’   // Withdraw code</a:t>
            </a:r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case ‘p’: case ‘P’    // Print </a:t>
            </a:r>
            <a:r>
              <a:rPr lang="en-US" sz="1700" dirty="0" smtClean="0"/>
              <a:t>balance code</a:t>
            </a:r>
            <a:endParaRPr lang="en-US" sz="1700" dirty="0"/>
          </a:p>
          <a:p>
            <a:r>
              <a:rPr lang="en-US" sz="1700" dirty="0"/>
              <a:t>      break</a:t>
            </a:r>
            <a:r>
              <a:rPr lang="en-US" sz="1700" dirty="0" smtClean="0"/>
              <a:t>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}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521" y="2165983"/>
            <a:ext cx="4266690" cy="4288134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289" y="3709885"/>
            <a:ext cx="233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new switch statement will use single character to select a command</a:t>
            </a: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868211" y="4310050"/>
            <a:ext cx="68507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7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Warning: Do not use a single = for checking equality </a:t>
            </a:r>
            <a:endParaRPr lang="en-US" sz="1200" dirty="0"/>
          </a:p>
          <a:p>
            <a:pPr lvl="1">
              <a:buFont typeface="Wingdings" charset="2"/>
              <a:buChar char="§"/>
            </a:pPr>
            <a:r>
              <a:rPr lang="en-US" dirty="0"/>
              <a:t>If you use = instead of == you will NOT get an error message but it will return a true/false value you are NOT expecting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 = operator is only used for data assignment to variables as we saw in the previous section</a:t>
            </a:r>
          </a:p>
          <a:p>
            <a:pPr lvl="0"/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Warning</a:t>
            </a:r>
            <a:r>
              <a:rPr lang="en-US" dirty="0"/>
              <a:t>: Do not use =&lt;, =&gt;, =! to compare data </a:t>
            </a:r>
            <a:r>
              <a:rPr lang="en-US" dirty="0" smtClean="0"/>
              <a:t>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You will get a compiler error message if you type these relational operators in backwards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Just remember the correct operators &lt;=, &gt;=, != all end with “equal” just like the phrases “less than or equal”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032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700" dirty="0"/>
          </a:p>
          <a:p>
            <a:r>
              <a:rPr lang="en-US" sz="1700" dirty="0"/>
              <a:t>   case ‘w’: case ‘W’     // Withdraw code</a:t>
            </a:r>
          </a:p>
          <a:p>
            <a:r>
              <a:rPr lang="en-US" sz="1800" dirty="0"/>
              <a:t>      cout &lt;&lt; “Enter withdraw amount: “;</a:t>
            </a:r>
          </a:p>
          <a:p>
            <a:r>
              <a:rPr lang="en-US" sz="1800" dirty="0"/>
              <a:t>      cin &gt;&gt; Money;</a:t>
            </a:r>
          </a:p>
          <a:p>
            <a:r>
              <a:rPr lang="en-US" sz="1800" dirty="0"/>
              <a:t>      if ((Money &lt;= Balance) &amp;&amp; (Money &gt; 0))</a:t>
            </a:r>
          </a:p>
          <a:p>
            <a:r>
              <a:rPr lang="en-US" sz="1800" dirty="0"/>
              <a:t>         Balance = Balance - Money;</a:t>
            </a:r>
          </a:p>
          <a:p>
            <a:r>
              <a:rPr lang="en-US" sz="1800" dirty="0"/>
              <a:t>      else</a:t>
            </a:r>
          </a:p>
          <a:p>
            <a:r>
              <a:rPr lang="en-US" sz="1800" dirty="0"/>
              <a:t>         cout &lt;&lt; “Can not withdraw money\n”;</a:t>
            </a:r>
          </a:p>
          <a:p>
            <a:r>
              <a:rPr lang="en-US" sz="1800" dirty="0"/>
              <a:t>      break;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807" y="3331226"/>
            <a:ext cx="4546119" cy="165641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0465" y="3553451"/>
            <a:ext cx="233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if statement does error checking before withdrawing the money</a:t>
            </a: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5263926" y="4153616"/>
            <a:ext cx="686539" cy="581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47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There are </a:t>
            </a:r>
            <a:r>
              <a:rPr lang="en-US" dirty="0" smtClean="0"/>
              <a:t>many ways </a:t>
            </a:r>
            <a:r>
              <a:rPr lang="en-US" dirty="0"/>
              <a:t>to write conditional code </a:t>
            </a:r>
            <a:endParaRPr lang="en-US" sz="1200" dirty="0"/>
          </a:p>
          <a:p>
            <a:pPr marL="800100" lvl="1" indent="-342900"/>
            <a:r>
              <a:rPr lang="en-US" dirty="0" smtClean="0"/>
              <a:t>Your </a:t>
            </a:r>
            <a:r>
              <a:rPr lang="en-US" dirty="0"/>
              <a:t>task is to find the simplest correct </a:t>
            </a:r>
            <a:r>
              <a:rPr lang="en-US" dirty="0" smtClean="0"/>
              <a:t>code for the task</a:t>
            </a:r>
            <a:endParaRPr lang="en-US" dirty="0"/>
          </a:p>
          <a:p>
            <a:pPr marL="800100" lvl="1" indent="-342900"/>
            <a:endParaRPr lang="en-US" sz="12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Make your code easy to read and understand</a:t>
            </a:r>
          </a:p>
          <a:p>
            <a:pPr marL="800100" lvl="1" indent="-342900"/>
            <a:r>
              <a:rPr lang="en-US" dirty="0" smtClean="0"/>
              <a:t>Indent </a:t>
            </a:r>
            <a:r>
              <a:rPr lang="en-US" dirty="0"/>
              <a:t>your program to reflect the nesting of blocks of </a:t>
            </a:r>
            <a:r>
              <a:rPr lang="en-US" dirty="0" smtClean="0"/>
              <a:t>code</a:t>
            </a:r>
          </a:p>
          <a:p>
            <a:pPr marL="800100" lvl="1" indent="-342900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Develop your program incrementally</a:t>
            </a:r>
            <a:endParaRPr lang="en-US" sz="1200" dirty="0"/>
          </a:p>
          <a:p>
            <a:pPr marL="800100" lvl="1" indent="-342900"/>
            <a:r>
              <a:rPr lang="en-US" dirty="0" smtClean="0"/>
              <a:t>Compile and run your code frequently</a:t>
            </a:r>
          </a:p>
          <a:p>
            <a:pPr marL="800100" lvl="1" indent="-342900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Anticipate </a:t>
            </a:r>
            <a:r>
              <a:rPr lang="en-US" dirty="0" smtClean="0"/>
              <a:t>potential user input errors</a:t>
            </a:r>
          </a:p>
          <a:p>
            <a:pPr marL="800100" lvl="1" indent="-342900"/>
            <a:r>
              <a:rPr lang="en-US" dirty="0" smtClean="0"/>
              <a:t>Check </a:t>
            </a:r>
            <a:r>
              <a:rPr lang="en-US" dirty="0"/>
              <a:t>for normal and abnormal </a:t>
            </a:r>
            <a:r>
              <a:rPr lang="en-US" dirty="0" smtClean="0"/>
              <a:t>input values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26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Common programming mistakes</a:t>
            </a:r>
          </a:p>
          <a:p>
            <a:pPr marL="800100" lvl="1" indent="-342900"/>
            <a:r>
              <a:rPr lang="en-US" dirty="0" smtClean="0"/>
              <a:t>Missing </a:t>
            </a:r>
            <a:r>
              <a:rPr lang="en-US" dirty="0"/>
              <a:t>or unmatched ( ) brackets in logical </a:t>
            </a:r>
            <a:r>
              <a:rPr lang="en-US" dirty="0" smtClean="0"/>
              <a:t>expressions</a:t>
            </a:r>
          </a:p>
          <a:p>
            <a:pPr marL="800100" lvl="1" indent="-342900"/>
            <a:r>
              <a:rPr lang="en-US" dirty="0"/>
              <a:t>Missing or unmatched { } brackets in </a:t>
            </a:r>
            <a:r>
              <a:rPr lang="en-US" dirty="0" smtClean="0"/>
              <a:t>conditional statement</a:t>
            </a:r>
            <a:endParaRPr lang="en-US" dirty="0"/>
          </a:p>
          <a:p>
            <a:pPr marL="800100" lvl="1" indent="-342900"/>
            <a:r>
              <a:rPr lang="en-US" dirty="0"/>
              <a:t>Missing break statement </a:t>
            </a:r>
            <a:r>
              <a:rPr lang="en-US" dirty="0" smtClean="0"/>
              <a:t>at bottom of </a:t>
            </a:r>
            <a:r>
              <a:rPr lang="en-US" dirty="0"/>
              <a:t>switch cases </a:t>
            </a:r>
          </a:p>
          <a:p>
            <a:pPr marL="800100" lvl="1" indent="-342900"/>
            <a:r>
              <a:rPr lang="en-US" dirty="0" smtClean="0"/>
              <a:t>Never use &amp; </a:t>
            </a:r>
            <a:r>
              <a:rPr lang="en-US" dirty="0"/>
              <a:t>instead of &amp;</a:t>
            </a:r>
            <a:r>
              <a:rPr lang="en-US" dirty="0" smtClean="0"/>
              <a:t>&amp; in logical expressions</a:t>
            </a:r>
            <a:endParaRPr lang="en-US" dirty="0"/>
          </a:p>
          <a:p>
            <a:pPr marL="800100" lvl="1" indent="-342900"/>
            <a:r>
              <a:rPr lang="en-US" dirty="0"/>
              <a:t>Never use | instead of |</a:t>
            </a:r>
            <a:r>
              <a:rPr lang="en-US" dirty="0" smtClean="0"/>
              <a:t>| </a:t>
            </a:r>
            <a:r>
              <a:rPr lang="en-US" dirty="0"/>
              <a:t>in logical expressions</a:t>
            </a:r>
          </a:p>
          <a:p>
            <a:pPr marL="800100" lvl="1" indent="-342900"/>
            <a:r>
              <a:rPr lang="en-US" dirty="0"/>
              <a:t>Never use = instead of == in logical expressions</a:t>
            </a:r>
          </a:p>
          <a:p>
            <a:pPr marL="800100" lvl="1" indent="-342900"/>
            <a:r>
              <a:rPr lang="en-US" dirty="0"/>
              <a:t>Never use </a:t>
            </a:r>
            <a:r>
              <a:rPr lang="en-US" dirty="0" smtClean="0"/>
              <a:t>“;” </a:t>
            </a:r>
            <a:r>
              <a:rPr lang="en-US" dirty="0"/>
              <a:t>directly after logical </a:t>
            </a:r>
            <a:r>
              <a:rPr lang="en-US" dirty="0" smtClean="0"/>
              <a:t>expression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85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studied the syntax and use of the C++ switch statement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also showed an example where a switch statement was used to create a menu-based banking program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Finally, have discussed several software engineering tips </a:t>
            </a:r>
            <a:r>
              <a:rPr lang="en-US" dirty="0" smtClean="0"/>
              <a:t>for creating and debugging conditional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1151</TotalTime>
  <Words>7387</Words>
  <Application>Microsoft Macintosh PowerPoint</Application>
  <PresentationFormat>On-screen Show (4:3)</PresentationFormat>
  <Paragraphs>1085</Paragraphs>
  <Slides>93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Essential</vt:lpstr>
      <vt:lpstr>Worksheet</vt:lpstr>
      <vt:lpstr>Conditional Statements</vt:lpstr>
      <vt:lpstr>OVERVIEW</vt:lpstr>
      <vt:lpstr>OVERVIEW</vt:lpstr>
      <vt:lpstr>Conditional Statements</vt:lpstr>
      <vt:lpstr>logical expressions</vt:lpstr>
      <vt:lpstr>logical expressions</vt:lpstr>
      <vt:lpstr>logical expressions</vt:lpstr>
      <vt:lpstr>logical expressions</vt:lpstr>
      <vt:lpstr>logical expressions</vt:lpstr>
      <vt:lpstr>Complex logical expressions</vt:lpstr>
      <vt:lpstr>Complex logical expressions</vt:lpstr>
      <vt:lpstr>Complex logical expressions</vt:lpstr>
      <vt:lpstr>Complex logical expressions</vt:lpstr>
      <vt:lpstr>The NOT operator</vt:lpstr>
      <vt:lpstr>The NOT operator</vt:lpstr>
      <vt:lpstr>The NOT operator</vt:lpstr>
      <vt:lpstr>The NOT operator</vt:lpstr>
      <vt:lpstr>The NOT operator</vt:lpstr>
      <vt:lpstr>summary</vt:lpstr>
      <vt:lpstr>De morgan’s laws (optional)</vt:lpstr>
      <vt:lpstr>De morgan’s laws (optional)</vt:lpstr>
      <vt:lpstr>De morgan’s laws (optional)</vt:lpstr>
      <vt:lpstr>De morgan’s laws (optional)</vt:lpstr>
      <vt:lpstr>De morgan’s laws (optional)</vt:lpstr>
      <vt:lpstr>De morgan’s laws (optional)</vt:lpstr>
      <vt:lpstr>Conditional Statements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The if-else statement</vt:lpstr>
      <vt:lpstr>Grade calculation example</vt:lpstr>
      <vt:lpstr>Grade calculation example</vt:lpstr>
      <vt:lpstr>Grade calculation example</vt:lpstr>
      <vt:lpstr>Grade calculation example</vt:lpstr>
      <vt:lpstr>Grade calculation example</vt:lpstr>
      <vt:lpstr>Grade calculation example</vt:lpstr>
      <vt:lpstr>Grade calculation example</vt:lpstr>
      <vt:lpstr>summary</vt:lpstr>
      <vt:lpstr>Conditional Statements</vt:lpstr>
      <vt:lpstr>Nested if statements</vt:lpstr>
      <vt:lpstr>Nested if statements</vt:lpstr>
      <vt:lpstr>Nested if statements</vt:lpstr>
      <vt:lpstr>Nested if statements</vt:lpstr>
      <vt:lpstr>Nested if statements</vt:lpstr>
      <vt:lpstr>Nested if statements</vt:lpstr>
      <vt:lpstr>Nested if statements</vt:lpstr>
      <vt:lpstr>Nested if statements</vt:lpstr>
      <vt:lpstr>Boolean variables</vt:lpstr>
      <vt:lpstr>Boolean variables</vt:lpstr>
      <vt:lpstr>Boolean variables</vt:lpstr>
      <vt:lpstr>Boolean variables</vt:lpstr>
      <vt:lpstr>Prime number example</vt:lpstr>
      <vt:lpstr>Prime number example</vt:lpstr>
      <vt:lpstr>Prime number example</vt:lpstr>
      <vt:lpstr>Prime number example</vt:lpstr>
      <vt:lpstr>Prime number example</vt:lpstr>
      <vt:lpstr>Prime number example</vt:lpstr>
      <vt:lpstr>summary</vt:lpstr>
      <vt:lpstr>Conditional Statements</vt:lpstr>
      <vt:lpstr>Switch statements</vt:lpstr>
      <vt:lpstr>Switch statements</vt:lpstr>
      <vt:lpstr>Switch statements</vt:lpstr>
      <vt:lpstr>Switch statements</vt:lpstr>
      <vt:lpstr>Switch statements</vt:lpstr>
      <vt:lpstr>Switch statements</vt:lpstr>
      <vt:lpstr>Switch statements</vt:lpstr>
      <vt:lpstr>Menu example</vt:lpstr>
      <vt:lpstr>Menu example</vt:lpstr>
      <vt:lpstr>Menu example</vt:lpstr>
      <vt:lpstr>Menu example</vt:lpstr>
      <vt:lpstr>Menu example</vt:lpstr>
      <vt:lpstr>Menu example</vt:lpstr>
      <vt:lpstr>Menu example</vt:lpstr>
      <vt:lpstr>Menu example</vt:lpstr>
      <vt:lpstr>Improved menu example</vt:lpstr>
      <vt:lpstr>Improved Menu example</vt:lpstr>
      <vt:lpstr>Improved Menu example</vt:lpstr>
      <vt:lpstr>Improved Menu example</vt:lpstr>
      <vt:lpstr>Software engineering tips</vt:lpstr>
      <vt:lpstr>Software engineering tips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jgauch</cp:lastModifiedBy>
  <cp:revision>116</cp:revision>
  <cp:lastPrinted>2014-06-10T20:22:22Z</cp:lastPrinted>
  <dcterms:created xsi:type="dcterms:W3CDTF">2014-06-09T16:10:32Z</dcterms:created>
  <dcterms:modified xsi:type="dcterms:W3CDTF">2015-05-18T18:03:22Z</dcterms:modified>
</cp:coreProperties>
</file>