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109"/>
  </p:notesMasterIdLst>
  <p:handoutMasterIdLst>
    <p:handoutMasterId r:id="rId110"/>
  </p:handoutMasterIdLst>
  <p:sldIdLst>
    <p:sldId id="427" r:id="rId2"/>
    <p:sldId id="429" r:id="rId3"/>
    <p:sldId id="430" r:id="rId4"/>
    <p:sldId id="578" r:id="rId5"/>
    <p:sldId id="579" r:id="rId6"/>
    <p:sldId id="281" r:id="rId7"/>
    <p:sldId id="505" r:id="rId8"/>
    <p:sldId id="518" r:id="rId9"/>
    <p:sldId id="511" r:id="rId10"/>
    <p:sldId id="506" r:id="rId11"/>
    <p:sldId id="596" r:id="rId12"/>
    <p:sldId id="598" r:id="rId13"/>
    <p:sldId id="600" r:id="rId14"/>
    <p:sldId id="601" r:id="rId15"/>
    <p:sldId id="512" r:id="rId16"/>
    <p:sldId id="513" r:id="rId17"/>
    <p:sldId id="514" r:id="rId18"/>
    <p:sldId id="515" r:id="rId19"/>
    <p:sldId id="520" r:id="rId20"/>
    <p:sldId id="521" r:id="rId21"/>
    <p:sldId id="595" r:id="rId22"/>
    <p:sldId id="591" r:id="rId23"/>
    <p:sldId id="614" r:id="rId24"/>
    <p:sldId id="615" r:id="rId25"/>
    <p:sldId id="616" r:id="rId26"/>
    <p:sldId id="522" r:id="rId27"/>
    <p:sldId id="519" r:id="rId28"/>
    <p:sldId id="524" r:id="rId29"/>
    <p:sldId id="523" r:id="rId30"/>
    <p:sldId id="594" r:id="rId31"/>
    <p:sldId id="501" r:id="rId32"/>
    <p:sldId id="497" r:id="rId33"/>
    <p:sldId id="525" r:id="rId34"/>
    <p:sldId id="529" r:id="rId35"/>
    <p:sldId id="526" r:id="rId36"/>
    <p:sldId id="530" r:id="rId37"/>
    <p:sldId id="617" r:id="rId38"/>
    <p:sldId id="532" r:id="rId39"/>
    <p:sldId id="618" r:id="rId40"/>
    <p:sldId id="533" r:id="rId41"/>
    <p:sldId id="541" r:id="rId42"/>
    <p:sldId id="603" r:id="rId43"/>
    <p:sldId id="538" r:id="rId44"/>
    <p:sldId id="605" r:id="rId45"/>
    <p:sldId id="547" r:id="rId46"/>
    <p:sldId id="606" r:id="rId47"/>
    <p:sldId id="607" r:id="rId48"/>
    <p:sldId id="602" r:id="rId49"/>
    <p:sldId id="604" r:id="rId50"/>
    <p:sldId id="608" r:id="rId51"/>
    <p:sldId id="527" r:id="rId52"/>
    <p:sldId id="528" r:id="rId53"/>
    <p:sldId id="535" r:id="rId54"/>
    <p:sldId id="536" r:id="rId55"/>
    <p:sldId id="537" r:id="rId56"/>
    <p:sldId id="609" r:id="rId57"/>
    <p:sldId id="610" r:id="rId58"/>
    <p:sldId id="611" r:id="rId59"/>
    <p:sldId id="534" r:id="rId60"/>
    <p:sldId id="542" r:id="rId61"/>
    <p:sldId id="612" r:id="rId62"/>
    <p:sldId id="543" r:id="rId63"/>
    <p:sldId id="545" r:id="rId64"/>
    <p:sldId id="544" r:id="rId65"/>
    <p:sldId id="546" r:id="rId66"/>
    <p:sldId id="613" r:id="rId67"/>
    <p:sldId id="502" r:id="rId68"/>
    <p:sldId id="498" r:id="rId69"/>
    <p:sldId id="548" r:id="rId70"/>
    <p:sldId id="555" r:id="rId71"/>
    <p:sldId id="551" r:id="rId72"/>
    <p:sldId id="580" r:id="rId73"/>
    <p:sldId id="581" r:id="rId74"/>
    <p:sldId id="582" r:id="rId75"/>
    <p:sldId id="583" r:id="rId76"/>
    <p:sldId id="584" r:id="rId77"/>
    <p:sldId id="585" r:id="rId78"/>
    <p:sldId id="552" r:id="rId79"/>
    <p:sldId id="586" r:id="rId80"/>
    <p:sldId id="587" r:id="rId81"/>
    <p:sldId id="589" r:id="rId82"/>
    <p:sldId id="588" r:id="rId83"/>
    <p:sldId id="556" r:id="rId84"/>
    <p:sldId id="553" r:id="rId85"/>
    <p:sldId id="557" r:id="rId86"/>
    <p:sldId id="559" r:id="rId87"/>
    <p:sldId id="558" r:id="rId88"/>
    <p:sldId id="560" r:id="rId89"/>
    <p:sldId id="561" r:id="rId90"/>
    <p:sldId id="562" r:id="rId91"/>
    <p:sldId id="563" r:id="rId92"/>
    <p:sldId id="564" r:id="rId93"/>
    <p:sldId id="565" r:id="rId94"/>
    <p:sldId id="569" r:id="rId95"/>
    <p:sldId id="566" r:id="rId96"/>
    <p:sldId id="503" r:id="rId97"/>
    <p:sldId id="500" r:id="rId98"/>
    <p:sldId id="571" r:id="rId99"/>
    <p:sldId id="572" r:id="rId100"/>
    <p:sldId id="574" r:id="rId101"/>
    <p:sldId id="573" r:id="rId102"/>
    <p:sldId id="575" r:id="rId103"/>
    <p:sldId id="576" r:id="rId104"/>
    <p:sldId id="577" r:id="rId105"/>
    <p:sldId id="437" r:id="rId106"/>
    <p:sldId id="484" r:id="rId107"/>
    <p:sldId id="436" r:id="rId10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0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slide" Target="slides/slide107.xml"/><Relationship Id="rId10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handoutMaster" Target="handoutMasters/handoutMaster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printerSettings" Target="printerSettings/printerSettings1.bin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EAD61-69FE-724C-BA2D-DAEC76DEC57C}" type="datetimeFigureOut">
              <a:rPr lang="en-US" smtClean="0"/>
              <a:t>5/23/15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D0F4-0FC5-C142-9636-E56781CEC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3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9EA21-05C7-5F40-803D-3C182470DD99}" type="datetimeFigureOut">
              <a:rPr lang="en-US" smtClean="0"/>
              <a:t>5/23/15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4C62A-ABB0-C640-965E-2F7DDAE120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544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4C62A-ABB0-C640-965E-2F7DDAE1200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013B-2DC7-BC48-AA6A-EB670F913E54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F8FD-604B-2443-95BC-B635C6C91E11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60E21-84E3-2E49-88CB-97F97AE4EF5C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BD4B-094C-4047-8546-855DFF20D59B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F9DF9-35B7-C346-AA2D-585F6A026D06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F29D-A054-FA45-B7E7-A8E28F88490E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D69B4-424A-1B4C-A257-FFB7F3EE980B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E75B-5663-954A-9A55-F1F41A94015F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7FE8-A1FC-8648-9362-60AA76AE5E7A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3CF-17C3-7E46-BFAA-F38A786D32E2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29B0-877D-B443-8F5E-BC31A90EF690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FB2AFD7-5D86-9240-89E4-547854B55051}" type="datetime4">
              <a:rPr lang="en-US" smtClean="0"/>
              <a:t>May 23,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3862" y="6454117"/>
            <a:ext cx="681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functions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OVERVIEW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18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// Function declaration example</a:t>
            </a:r>
          </a:p>
          <a:p>
            <a:r>
              <a:rPr lang="en-US" b="0" dirty="0"/>
              <a:t>int </a:t>
            </a:r>
            <a:r>
              <a:rPr lang="en-US" b="0" dirty="0" smtClean="0"/>
              <a:t> ReadNum</a:t>
            </a:r>
            <a:r>
              <a:rPr lang="en-US" b="0" dirty="0"/>
              <a:t>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int Number = 0;</a:t>
            </a:r>
          </a:p>
          <a:p>
            <a:r>
              <a:rPr lang="en-US" b="0" dirty="0"/>
              <a:t>   while ((Number &lt; 1) || (Number &gt; 9))</a:t>
            </a:r>
          </a:p>
          <a:p>
            <a:r>
              <a:rPr lang="en-US" b="0" dirty="0"/>
              <a:t>   { </a:t>
            </a:r>
          </a:p>
          <a:p>
            <a:r>
              <a:rPr lang="en-US" b="0" dirty="0"/>
              <a:t>       cout &lt;&lt; ”Enter a number between 1..9: ";</a:t>
            </a:r>
          </a:p>
          <a:p>
            <a:r>
              <a:rPr lang="en-US" b="0" dirty="0"/>
              <a:t>       cin &gt;&gt; Number;</a:t>
            </a:r>
          </a:p>
          <a:p>
            <a:r>
              <a:rPr lang="en-US" b="0" dirty="0"/>
              <a:t>   }</a:t>
            </a:r>
          </a:p>
          <a:p>
            <a:r>
              <a:rPr lang="en-US" b="0" dirty="0"/>
              <a:t>   return( Number );</a:t>
            </a:r>
          </a:p>
          <a:p>
            <a:r>
              <a:rPr lang="en-US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2256" y="2108809"/>
            <a:ext cx="1503119" cy="4893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7362" y="1891813"/>
            <a:ext cx="1782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the function we are declaring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2365375" y="2353478"/>
            <a:ext cx="3751987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8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&lt;cmath&gt; library includes a wide range of trigonometric functions and other functions you remember fondly from math class </a:t>
            </a:r>
          </a:p>
          <a:p>
            <a:pPr marL="800100" lvl="1" indent="-342900"/>
            <a:r>
              <a:rPr lang="en-US" dirty="0"/>
              <a:t>double </a:t>
            </a:r>
            <a:r>
              <a:rPr lang="en-US" dirty="0" smtClean="0"/>
              <a:t>sin (</a:t>
            </a:r>
            <a:r>
              <a:rPr lang="en-US" dirty="0"/>
              <a:t>double x)</a:t>
            </a:r>
            <a:r>
              <a:rPr lang="en-US" dirty="0" smtClean="0"/>
              <a:t>;</a:t>
            </a:r>
          </a:p>
          <a:p>
            <a:pPr marL="800100" lvl="1" indent="-342900"/>
            <a:r>
              <a:rPr lang="en-US" dirty="0"/>
              <a:t>double cos (double x)</a:t>
            </a:r>
            <a:r>
              <a:rPr lang="en-US" dirty="0" smtClean="0"/>
              <a:t>;</a:t>
            </a:r>
          </a:p>
          <a:p>
            <a:pPr marL="800100" lvl="1" indent="-342900"/>
            <a:r>
              <a:rPr lang="en-US" dirty="0" smtClean="0"/>
              <a:t>double </a:t>
            </a:r>
            <a:r>
              <a:rPr lang="en-US" dirty="0"/>
              <a:t>sqrt (double x)</a:t>
            </a:r>
            <a:r>
              <a:rPr lang="en-US" dirty="0" smtClean="0"/>
              <a:t>;</a:t>
            </a:r>
          </a:p>
          <a:p>
            <a:pPr marL="800100" lvl="1" indent="-342900"/>
            <a:r>
              <a:rPr lang="en-US" dirty="0"/>
              <a:t>d</a:t>
            </a:r>
            <a:r>
              <a:rPr lang="en-US" dirty="0" smtClean="0"/>
              <a:t>ouble log (double x);</a:t>
            </a:r>
          </a:p>
          <a:p>
            <a:pPr marL="800100" lvl="1" indent="-342900"/>
            <a:r>
              <a:rPr lang="en-US" dirty="0" smtClean="0"/>
              <a:t>double </a:t>
            </a:r>
            <a:r>
              <a:rPr lang="en-US" dirty="0"/>
              <a:t>pow (double base, double exponent)</a:t>
            </a:r>
            <a:r>
              <a:rPr lang="en-US" dirty="0" smtClean="0"/>
              <a:t>;</a:t>
            </a:r>
          </a:p>
          <a:p>
            <a:pPr lvl="1" indent="0">
              <a:buNone/>
            </a:pPr>
            <a:r>
              <a:rPr lang="en-US" dirty="0" smtClean="0"/>
              <a:t>…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All of these functions have been implemented very cleverly so they are fast and accurate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420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#include &lt;iostream&gt;</a:t>
            </a:r>
          </a:p>
          <a:p>
            <a:r>
              <a:rPr lang="en-US" dirty="0"/>
              <a:t>#include &lt;cmath&gt;</a:t>
            </a:r>
          </a:p>
          <a:p>
            <a:r>
              <a:rPr lang="en-US" b="0" dirty="0"/>
              <a:t>using namespace std;</a:t>
            </a:r>
          </a:p>
          <a:p>
            <a:r>
              <a:rPr lang="en-US" b="0" dirty="0" smtClean="0"/>
              <a:t>int </a:t>
            </a:r>
            <a:r>
              <a:rPr lang="en-US" b="0" dirty="0"/>
              <a:t>main()</a:t>
            </a:r>
          </a:p>
          <a:p>
            <a:r>
              <a:rPr lang="en-US" b="0" dirty="0" smtClean="0"/>
              <a:t>{    </a:t>
            </a:r>
          </a:p>
          <a:p>
            <a:r>
              <a:rPr lang="en-US" b="0" dirty="0"/>
              <a:t> </a:t>
            </a:r>
            <a:r>
              <a:rPr lang="en-US" b="0" dirty="0" smtClean="0"/>
              <a:t>  /</a:t>
            </a:r>
            <a:r>
              <a:rPr lang="en-US" b="0" dirty="0"/>
              <a:t>/ Calculate and print sin and cos table</a:t>
            </a:r>
          </a:p>
          <a:p>
            <a:r>
              <a:rPr lang="en-US" b="0" dirty="0"/>
              <a:t>   for (int Degrees = 0; Degrees &lt;= 360; Degrees += 10)</a:t>
            </a:r>
          </a:p>
          <a:p>
            <a:r>
              <a:rPr lang="en-US" b="0" dirty="0"/>
              <a:t>   {</a:t>
            </a:r>
          </a:p>
          <a:p>
            <a:r>
              <a:rPr lang="en-US" b="0" dirty="0"/>
              <a:t>      double Radians = Degrees * M_PI / 180.0;</a:t>
            </a:r>
          </a:p>
          <a:p>
            <a:r>
              <a:rPr lang="en-US" b="0" dirty="0" smtClean="0"/>
              <a:t>      cout </a:t>
            </a:r>
            <a:r>
              <a:rPr lang="en-US" b="0" dirty="0"/>
              <a:t>&lt;&lt; Degrees &lt;&lt; " " &lt;&lt; </a:t>
            </a:r>
            <a:r>
              <a:rPr lang="en-US" dirty="0"/>
              <a:t>cos(Radians</a:t>
            </a:r>
            <a:r>
              <a:rPr lang="en-US" dirty="0" smtClean="0"/>
              <a:t>) </a:t>
            </a:r>
            <a:r>
              <a:rPr lang="en-US" b="0" dirty="0" smtClean="0"/>
              <a:t>&lt;</a:t>
            </a:r>
            <a:r>
              <a:rPr lang="en-US" b="0" dirty="0"/>
              <a:t>&lt; " </a:t>
            </a:r>
            <a:r>
              <a:rPr lang="en-US" b="0" dirty="0" smtClean="0"/>
              <a:t> </a:t>
            </a:r>
            <a:r>
              <a:rPr lang="en-US" b="0" dirty="0"/>
              <a:t>" </a:t>
            </a:r>
            <a:r>
              <a:rPr lang="en-US" b="0" dirty="0" smtClean="0"/>
              <a:t>&lt;</a:t>
            </a:r>
            <a:r>
              <a:rPr lang="en-US" b="0" dirty="0"/>
              <a:t>&lt; </a:t>
            </a:r>
            <a:r>
              <a:rPr lang="en-US" dirty="0"/>
              <a:t>sin(Radians)</a:t>
            </a:r>
            <a:r>
              <a:rPr lang="en-US" b="0" dirty="0" smtClean="0"/>
              <a:t>&lt;</a:t>
            </a:r>
            <a:r>
              <a:rPr lang="en-US" b="0" dirty="0"/>
              <a:t>&lt; endl;</a:t>
            </a:r>
          </a:p>
          <a:p>
            <a:r>
              <a:rPr lang="en-US" b="0" dirty="0"/>
              <a:t>   }</a:t>
            </a:r>
          </a:p>
          <a:p>
            <a:r>
              <a:rPr lang="en-US" b="0" dirty="0"/>
              <a:t>   return 0;</a:t>
            </a:r>
          </a:p>
          <a:p>
            <a:r>
              <a:rPr lang="en-US" b="0" dirty="0" smtClean="0"/>
              <a:t>}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437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Iomanip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The </a:t>
            </a:r>
            <a:r>
              <a:rPr lang="en-US" dirty="0" smtClean="0"/>
              <a:t>&lt;iomanip&gt; </a:t>
            </a:r>
            <a:r>
              <a:rPr lang="en-US" dirty="0"/>
              <a:t>library includes </a:t>
            </a:r>
            <a:r>
              <a:rPr lang="en-US" dirty="0" smtClean="0"/>
              <a:t>functions to help you create well formatted program output</a:t>
            </a:r>
          </a:p>
          <a:p>
            <a:pPr marL="800100" lvl="1" indent="-342900"/>
            <a:r>
              <a:rPr lang="en-US" dirty="0"/>
              <a:t>s</a:t>
            </a:r>
            <a:r>
              <a:rPr lang="en-US" dirty="0" smtClean="0"/>
              <a:t>etw(int n);</a:t>
            </a:r>
          </a:p>
          <a:p>
            <a:pPr marL="800100" lvl="1" indent="-342900"/>
            <a:r>
              <a:rPr lang="en-US" dirty="0" smtClean="0"/>
              <a:t>setprecision(</a:t>
            </a:r>
            <a:r>
              <a:rPr lang="en-US" dirty="0"/>
              <a:t>int n);</a:t>
            </a:r>
          </a:p>
          <a:p>
            <a:pPr marL="800100" lvl="1" indent="-342900"/>
            <a:r>
              <a:rPr lang="en-US" dirty="0" smtClean="0"/>
              <a:t>setfill(char c);</a:t>
            </a:r>
          </a:p>
          <a:p>
            <a:pPr lvl="1" indent="0">
              <a:buNone/>
            </a:pPr>
            <a:r>
              <a:rPr lang="en-US" dirty="0" smtClean="0"/>
              <a:t>…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These functions are used together with “cout” to control how the next value will be printed on the 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94521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Iomanip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#include &lt;iostream&gt;</a:t>
            </a:r>
          </a:p>
          <a:p>
            <a:r>
              <a:rPr lang="en-US" dirty="0"/>
              <a:t>#include &lt;iomanip&gt;	</a:t>
            </a:r>
          </a:p>
          <a:p>
            <a:r>
              <a:rPr lang="en-US" b="0" dirty="0"/>
              <a:t>#include &lt;cmath&gt;</a:t>
            </a:r>
          </a:p>
          <a:p>
            <a:r>
              <a:rPr lang="en-US" b="0" dirty="0"/>
              <a:t>using namespace std;</a:t>
            </a:r>
          </a:p>
          <a:p>
            <a:r>
              <a:rPr lang="en-US" b="0" dirty="0" smtClean="0"/>
              <a:t>int </a:t>
            </a:r>
            <a:r>
              <a:rPr lang="en-US" b="0" dirty="0"/>
              <a:t>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// Print header for table</a:t>
            </a:r>
          </a:p>
          <a:p>
            <a:r>
              <a:rPr lang="en-US" b="0" dirty="0"/>
              <a:t>   cout &lt;&lt; </a:t>
            </a:r>
            <a:r>
              <a:rPr lang="en-US" dirty="0"/>
              <a:t>setw(8)</a:t>
            </a:r>
            <a:r>
              <a:rPr lang="en-US" b="0" dirty="0"/>
              <a:t> &lt;&lt; "</a:t>
            </a:r>
            <a:r>
              <a:rPr lang="en-US" b="0" dirty="0" smtClean="0"/>
              <a:t>Angle” 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       &lt;</a:t>
            </a:r>
            <a:r>
              <a:rPr lang="en-US" b="0" dirty="0"/>
              <a:t>&lt; </a:t>
            </a:r>
            <a:r>
              <a:rPr lang="en-US" dirty="0"/>
              <a:t>setw(8)</a:t>
            </a:r>
            <a:r>
              <a:rPr lang="en-US" b="0" dirty="0"/>
              <a:t> </a:t>
            </a:r>
            <a:r>
              <a:rPr lang="en-US" b="0" dirty="0" smtClean="0"/>
              <a:t>&lt;</a:t>
            </a:r>
            <a:r>
              <a:rPr lang="en-US" b="0" dirty="0"/>
              <a:t>&lt; "</a:t>
            </a:r>
            <a:r>
              <a:rPr lang="en-US" b="0" dirty="0" smtClean="0"/>
              <a:t>Cos” 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       &lt;</a:t>
            </a:r>
            <a:r>
              <a:rPr lang="en-US" b="0" dirty="0"/>
              <a:t>&lt; </a:t>
            </a:r>
            <a:r>
              <a:rPr lang="en-US" dirty="0"/>
              <a:t>setw(8)</a:t>
            </a:r>
            <a:r>
              <a:rPr lang="en-US" b="0" dirty="0"/>
              <a:t> &lt;&lt; "</a:t>
            </a:r>
            <a:r>
              <a:rPr lang="en-US" b="0" dirty="0" smtClean="0"/>
              <a:t>Sin”;&lt;</a:t>
            </a:r>
            <a:r>
              <a:rPr lang="en-US" b="0" dirty="0"/>
              <a:t>&lt; endl;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077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Iomanip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   /</a:t>
            </a:r>
            <a:r>
              <a:rPr lang="en-US" b="0" dirty="0"/>
              <a:t>/ Calculate and print sin and cos table</a:t>
            </a:r>
          </a:p>
          <a:p>
            <a:r>
              <a:rPr lang="en-US" b="0" dirty="0"/>
              <a:t>   for (int Degrees = 0; Degrees &lt;= 360; Degrees += 10)</a:t>
            </a:r>
          </a:p>
          <a:p>
            <a:r>
              <a:rPr lang="en-US" b="0" dirty="0"/>
              <a:t>   {</a:t>
            </a:r>
          </a:p>
          <a:p>
            <a:r>
              <a:rPr lang="en-US" b="0" dirty="0"/>
              <a:t>      double Radians = Degrees * M_PI / 180.0;</a:t>
            </a:r>
          </a:p>
          <a:p>
            <a:r>
              <a:rPr lang="en-US" b="0" dirty="0" smtClean="0"/>
              <a:t>      cout </a:t>
            </a:r>
            <a:r>
              <a:rPr lang="en-US" b="0" dirty="0"/>
              <a:t>&lt;&lt; </a:t>
            </a:r>
            <a:r>
              <a:rPr lang="en-US" dirty="0"/>
              <a:t>setw(8)</a:t>
            </a:r>
            <a:r>
              <a:rPr lang="en-US" b="0" dirty="0"/>
              <a:t> &lt;&lt; Degrees;</a:t>
            </a:r>
          </a:p>
          <a:p>
            <a:r>
              <a:rPr lang="en-US" b="0" dirty="0"/>
              <a:t>      cout &lt;&lt; </a:t>
            </a:r>
            <a:r>
              <a:rPr lang="en-US" dirty="0"/>
              <a:t>setw(8) &lt;&lt; setprecision(3</a:t>
            </a:r>
            <a:r>
              <a:rPr lang="en-US" dirty="0" smtClean="0"/>
              <a:t>) </a:t>
            </a:r>
            <a:r>
              <a:rPr lang="en-US" b="0" dirty="0" smtClean="0"/>
              <a:t>&lt;</a:t>
            </a:r>
            <a:r>
              <a:rPr lang="en-US" b="0" dirty="0"/>
              <a:t>&lt; cos(Radians)</a:t>
            </a:r>
            <a:r>
              <a:rPr lang="en-US" b="0" dirty="0" smtClean="0"/>
              <a:t>;</a:t>
            </a:r>
            <a:endParaRPr lang="en-US" b="0" dirty="0"/>
          </a:p>
          <a:p>
            <a:r>
              <a:rPr lang="en-US" b="0" dirty="0"/>
              <a:t>      cout &lt;&lt; </a:t>
            </a:r>
            <a:r>
              <a:rPr lang="en-US" dirty="0"/>
              <a:t>setw(8) &lt;&lt; setprecision(3) </a:t>
            </a:r>
            <a:r>
              <a:rPr lang="en-US" b="0" dirty="0" smtClean="0"/>
              <a:t>&lt;</a:t>
            </a:r>
            <a:r>
              <a:rPr lang="en-US" b="0" dirty="0"/>
              <a:t>&lt; sin(Radians</a:t>
            </a:r>
            <a:r>
              <a:rPr lang="en-US" b="0" dirty="0" smtClean="0"/>
              <a:t>) &lt;&lt; endl;</a:t>
            </a:r>
            <a:endParaRPr lang="en-US" b="0" dirty="0"/>
          </a:p>
          <a:p>
            <a:r>
              <a:rPr lang="en-US" b="0" dirty="0" smtClean="0"/>
              <a:t>   }</a:t>
            </a:r>
            <a:endParaRPr lang="en-US" b="0" dirty="0"/>
          </a:p>
          <a:p>
            <a:r>
              <a:rPr lang="en-US" b="0" dirty="0"/>
              <a:t>   return 0;</a:t>
            </a:r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47820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engineering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Start your program with "</a:t>
            </a:r>
            <a:r>
              <a:rPr lang="en-US" dirty="0"/>
              <a:t>empty" </a:t>
            </a:r>
            <a:r>
              <a:rPr lang="en-US" dirty="0" smtClean="0"/>
              <a:t>function bodies </a:t>
            </a:r>
          </a:p>
          <a:p>
            <a:pPr marL="800100" lvl="1" indent="-342900"/>
            <a:r>
              <a:rPr lang="en-US" dirty="0"/>
              <a:t>H</a:t>
            </a:r>
            <a:r>
              <a:rPr lang="en-US" dirty="0" smtClean="0"/>
              <a:t>elps </a:t>
            </a:r>
            <a:r>
              <a:rPr lang="en-US" dirty="0"/>
              <a:t>debug the </a:t>
            </a:r>
            <a:r>
              <a:rPr lang="en-US" dirty="0" smtClean="0"/>
              <a:t>main program and parameter passing</a:t>
            </a:r>
          </a:p>
          <a:p>
            <a:pPr marL="800100" lvl="1" indent="-342900"/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Implement and test bodies </a:t>
            </a:r>
            <a:r>
              <a:rPr lang="en-US" dirty="0"/>
              <a:t>of functions one at a time 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This </a:t>
            </a:r>
            <a:r>
              <a:rPr lang="en-US" dirty="0"/>
              <a:t>way you are never far from a running </a:t>
            </a:r>
            <a:r>
              <a:rPr lang="en-US" dirty="0" smtClean="0"/>
              <a:t>program</a:t>
            </a:r>
            <a:endParaRPr lang="en-US" sz="1200" dirty="0"/>
          </a:p>
          <a:p>
            <a:pPr marL="800100" lvl="1" indent="-342900"/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Print </a:t>
            </a:r>
            <a:r>
              <a:rPr lang="en-US" dirty="0"/>
              <a:t>debugging messages </a:t>
            </a:r>
            <a:r>
              <a:rPr lang="en-US" dirty="0" smtClean="0"/>
              <a:t>inside each function</a:t>
            </a:r>
            <a:endParaRPr lang="en-US" sz="1200" dirty="0"/>
          </a:p>
          <a:p>
            <a:pPr marL="800100" lvl="1" indent="-342900"/>
            <a:r>
              <a:rPr lang="en-US" dirty="0" smtClean="0"/>
              <a:t>To see </a:t>
            </a:r>
            <a:r>
              <a:rPr lang="en-US" dirty="0"/>
              <a:t>which function is being </a:t>
            </a:r>
            <a:r>
              <a:rPr lang="en-US" dirty="0" smtClean="0"/>
              <a:t>called and its parameters</a:t>
            </a:r>
          </a:p>
          <a:p>
            <a:pPr marL="800100" lvl="1" indent="-342900"/>
            <a:endParaRPr lang="en-US" sz="1200" dirty="0"/>
          </a:p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Give </a:t>
            </a:r>
            <a:r>
              <a:rPr lang="en-US" dirty="0"/>
              <a:t>functions and parameters meaningful </a:t>
            </a:r>
            <a:r>
              <a:rPr lang="en-US" dirty="0" smtClean="0"/>
              <a:t>names</a:t>
            </a:r>
          </a:p>
          <a:p>
            <a:pPr marL="800100" lvl="1" indent="-342900"/>
            <a:r>
              <a:rPr lang="en-US" dirty="0" smtClean="0"/>
              <a:t>Make your code easier to read and understand</a:t>
            </a:r>
          </a:p>
          <a:p>
            <a:pPr lvl="0"/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626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engineering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Common mistakes when creating functions</a:t>
            </a:r>
            <a:endParaRPr lang="en-US" dirty="0"/>
          </a:p>
          <a:p>
            <a:pPr marL="800100" lvl="1" indent="-342900"/>
            <a:r>
              <a:rPr lang="en-US" dirty="0" smtClean="0"/>
              <a:t>Function definition does </a:t>
            </a:r>
            <a:r>
              <a:rPr lang="en-US" dirty="0"/>
              <a:t>not </a:t>
            </a:r>
            <a:r>
              <a:rPr lang="en-US" dirty="0" smtClean="0"/>
              <a:t>match function </a:t>
            </a:r>
            <a:r>
              <a:rPr lang="en-US" dirty="0"/>
              <a:t>prototype </a:t>
            </a:r>
            <a:endParaRPr lang="en-US" dirty="0" smtClean="0"/>
          </a:p>
          <a:p>
            <a:pPr marL="800100" lvl="1" indent="-342900"/>
            <a:r>
              <a:rPr lang="en-US" dirty="0"/>
              <a:t>S</a:t>
            </a:r>
            <a:r>
              <a:rPr lang="en-US" dirty="0" smtClean="0"/>
              <a:t>emicolon at end of function definition is not needed</a:t>
            </a:r>
          </a:p>
          <a:p>
            <a:pPr marL="800100" lvl="1" indent="-342900"/>
            <a:r>
              <a:rPr lang="en-US" dirty="0"/>
              <a:t>Infinite loop of recursive function </a:t>
            </a:r>
            <a:r>
              <a:rPr lang="en-US" dirty="0" smtClean="0"/>
              <a:t>calls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Common mistakes when calling functions:</a:t>
            </a:r>
          </a:p>
          <a:p>
            <a:pPr marL="800100" lvl="1" indent="-342900"/>
            <a:r>
              <a:rPr lang="en-US" dirty="0" smtClean="0"/>
              <a:t>Incorrect </a:t>
            </a:r>
            <a:r>
              <a:rPr lang="en-US" dirty="0"/>
              <a:t>number or types of parameters</a:t>
            </a:r>
            <a:endParaRPr lang="en-US" sz="1200" dirty="0"/>
          </a:p>
          <a:p>
            <a:pPr marL="800100" lvl="1" indent="-342900"/>
            <a:r>
              <a:rPr lang="en-US" dirty="0" smtClean="0"/>
              <a:t>Incorrect </a:t>
            </a:r>
            <a:r>
              <a:rPr lang="en-US" dirty="0"/>
              <a:t>ordering of parameters</a:t>
            </a:r>
            <a:endParaRPr lang="en-US" sz="1200" dirty="0"/>
          </a:p>
          <a:p>
            <a:pPr marL="800100" lvl="1" indent="-342900"/>
            <a:r>
              <a:rPr lang="en-US" dirty="0" smtClean="0"/>
              <a:t>Function return value not used properly</a:t>
            </a:r>
          </a:p>
          <a:p>
            <a:pPr marL="800100" lvl="1" indent="-34290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7827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we have introduced C++ function libraries and some example programs that use these libraries</a:t>
            </a:r>
          </a:p>
          <a:p>
            <a:pPr marL="800100" lvl="1" indent="-342900"/>
            <a:r>
              <a:rPr lang="en-US" dirty="0" smtClean="0"/>
              <a:t>Learning how to use the built in libraries is an important skill for all programmers to develop</a:t>
            </a:r>
          </a:p>
          <a:p>
            <a:pPr marL="800100" lvl="1" indent="-342900"/>
            <a:r>
              <a:rPr lang="en-US" dirty="0"/>
              <a:t>Y</a:t>
            </a:r>
            <a:r>
              <a:rPr lang="en-US" dirty="0" smtClean="0"/>
              <a:t>ou do not want to waste your time to reinvent a function that has already been written and debugged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have also discussed </a:t>
            </a:r>
            <a:r>
              <a:rPr lang="en-US" dirty="0"/>
              <a:t>several software engineering tips </a:t>
            </a:r>
            <a:r>
              <a:rPr lang="en-US" dirty="0" smtClean="0"/>
              <a:t>for creating and debugging programs using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8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// Function declaration example</a:t>
            </a:r>
          </a:p>
          <a:p>
            <a:r>
              <a:rPr lang="en-US" b="0" dirty="0"/>
              <a:t>int </a:t>
            </a:r>
            <a:r>
              <a:rPr lang="en-US" b="0" dirty="0" smtClean="0"/>
              <a:t> ReadNum</a:t>
            </a:r>
            <a:r>
              <a:rPr lang="en-US" b="0" dirty="0"/>
              <a:t>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int Number = 0;</a:t>
            </a:r>
          </a:p>
          <a:p>
            <a:r>
              <a:rPr lang="en-US" b="0" dirty="0"/>
              <a:t>   while ((Number &lt; 1) || (Number &gt; 9))</a:t>
            </a:r>
          </a:p>
          <a:p>
            <a:r>
              <a:rPr lang="en-US" b="0" dirty="0"/>
              <a:t>   { </a:t>
            </a:r>
          </a:p>
          <a:p>
            <a:r>
              <a:rPr lang="en-US" b="0" dirty="0"/>
              <a:t>       cout &lt;&lt; ”Enter a number between 1..9: ";</a:t>
            </a:r>
          </a:p>
          <a:p>
            <a:r>
              <a:rPr lang="en-US" b="0" dirty="0"/>
              <a:t>       cin &gt;&gt; Number;</a:t>
            </a:r>
          </a:p>
          <a:p>
            <a:r>
              <a:rPr lang="en-US" b="0" dirty="0"/>
              <a:t>   }</a:t>
            </a:r>
          </a:p>
          <a:p>
            <a:r>
              <a:rPr lang="en-US" b="0" dirty="0"/>
              <a:t>   return( Number );</a:t>
            </a:r>
          </a:p>
          <a:p>
            <a:r>
              <a:rPr lang="en-US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475" y="2947672"/>
            <a:ext cx="4730760" cy="27990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6165" y="3876107"/>
            <a:ext cx="1782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to be performed by the function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5418235" y="4337772"/>
            <a:ext cx="817930" cy="943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9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// Function declaration example</a:t>
            </a:r>
          </a:p>
          <a:p>
            <a:r>
              <a:rPr lang="en-US" b="0" dirty="0"/>
              <a:t>int </a:t>
            </a:r>
            <a:r>
              <a:rPr lang="en-US" b="0" dirty="0" smtClean="0"/>
              <a:t> ReadNum</a:t>
            </a:r>
            <a:r>
              <a:rPr lang="en-US" b="0" dirty="0"/>
              <a:t>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int Number = 0;</a:t>
            </a:r>
          </a:p>
          <a:p>
            <a:r>
              <a:rPr lang="en-US" b="0" dirty="0"/>
              <a:t>   while ((Number &lt; 1) || (Number &gt; 9))</a:t>
            </a:r>
          </a:p>
          <a:p>
            <a:r>
              <a:rPr lang="en-US" b="0" dirty="0"/>
              <a:t>   { </a:t>
            </a:r>
          </a:p>
          <a:p>
            <a:r>
              <a:rPr lang="en-US" b="0" dirty="0"/>
              <a:t>       cout &lt;&lt; ”Enter a number between 1..9: ";</a:t>
            </a:r>
          </a:p>
          <a:p>
            <a:r>
              <a:rPr lang="en-US" b="0" dirty="0"/>
              <a:t>       cin &gt;&gt; Number;</a:t>
            </a:r>
          </a:p>
          <a:p>
            <a:r>
              <a:rPr lang="en-US" b="0" dirty="0"/>
              <a:t>   }</a:t>
            </a:r>
          </a:p>
          <a:p>
            <a:r>
              <a:rPr lang="en-US" b="0" dirty="0"/>
              <a:t>   return( Number );</a:t>
            </a:r>
          </a:p>
          <a:p>
            <a:r>
              <a:rPr lang="en-US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1" y="2108809"/>
            <a:ext cx="451664" cy="48933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17362" y="2108809"/>
            <a:ext cx="1782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type of the function return value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908866" y="2570474"/>
            <a:ext cx="520849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2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// Function declaration example</a:t>
            </a:r>
          </a:p>
          <a:p>
            <a:r>
              <a:rPr lang="en-US" b="0" dirty="0"/>
              <a:t>int </a:t>
            </a:r>
            <a:r>
              <a:rPr lang="en-US" b="0" dirty="0" smtClean="0"/>
              <a:t> ReadNum</a:t>
            </a:r>
            <a:r>
              <a:rPr lang="en-US" b="0" dirty="0"/>
              <a:t>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int Number = 0;</a:t>
            </a:r>
          </a:p>
          <a:p>
            <a:r>
              <a:rPr lang="en-US" b="0" dirty="0"/>
              <a:t>   while ((Number &lt; 1) || (Number &gt; 9))</a:t>
            </a:r>
          </a:p>
          <a:p>
            <a:r>
              <a:rPr lang="en-US" b="0" dirty="0"/>
              <a:t>   { </a:t>
            </a:r>
          </a:p>
          <a:p>
            <a:r>
              <a:rPr lang="en-US" b="0" dirty="0"/>
              <a:t>       cout &lt;&lt; ”Enter a number between 1..9: ";</a:t>
            </a:r>
          </a:p>
          <a:p>
            <a:r>
              <a:rPr lang="en-US" b="0" dirty="0"/>
              <a:t>       cin &gt;&gt; Number;</a:t>
            </a:r>
          </a:p>
          <a:p>
            <a:r>
              <a:rPr lang="en-US" b="0" dirty="0"/>
              <a:t>   }</a:t>
            </a:r>
          </a:p>
          <a:p>
            <a:r>
              <a:rPr lang="en-US" b="0" dirty="0"/>
              <a:t>   return( Number );</a:t>
            </a:r>
          </a:p>
          <a:p>
            <a:r>
              <a:rPr lang="en-US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4269" y="2900048"/>
            <a:ext cx="1808106" cy="44273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93546" y="1976718"/>
            <a:ext cx="2269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</a:t>
            </a:r>
            <a:r>
              <a:rPr lang="en-US" dirty="0" smtClean="0"/>
              <a:t>ocal variable can only be used within this function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1"/>
            <a:endCxn id="10" idx="3"/>
          </p:cNvCxnSpPr>
          <p:nvPr/>
        </p:nvCxnSpPr>
        <p:spPr>
          <a:xfrm flipH="1">
            <a:off x="2492375" y="2438383"/>
            <a:ext cx="3001171" cy="68303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9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8475"/>
            <a:ext cx="7620000" cy="4518025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// Function declaration example</a:t>
            </a:r>
          </a:p>
          <a:p>
            <a:r>
              <a:rPr lang="en-US" b="0" dirty="0"/>
              <a:t>int </a:t>
            </a:r>
            <a:r>
              <a:rPr lang="en-US" b="0" dirty="0" smtClean="0"/>
              <a:t> ReadNum</a:t>
            </a:r>
            <a:r>
              <a:rPr lang="en-US" b="0" dirty="0"/>
              <a:t>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int Number = 0; </a:t>
            </a:r>
          </a:p>
          <a:p>
            <a:r>
              <a:rPr lang="en-US" b="0" dirty="0"/>
              <a:t>   cout &lt;&lt; ”Enter a number between 1..9: ";</a:t>
            </a:r>
          </a:p>
          <a:p>
            <a:r>
              <a:rPr lang="en-US" b="0" dirty="0"/>
              <a:t>   cin &gt;&gt; Number;</a:t>
            </a:r>
          </a:p>
          <a:p>
            <a:r>
              <a:rPr lang="en-US" b="0" dirty="0"/>
              <a:t>   while ((Number &lt; 1) || (Number &gt; 9))</a:t>
            </a:r>
          </a:p>
          <a:p>
            <a:r>
              <a:rPr lang="en-US" b="0" dirty="0"/>
              <a:t>   { </a:t>
            </a:r>
          </a:p>
          <a:p>
            <a:r>
              <a:rPr lang="en-US" b="0" dirty="0"/>
              <a:t>       cout &lt;&lt; ”Invalid.  Please enter a number between 1..9: ";</a:t>
            </a:r>
          </a:p>
          <a:p>
            <a:r>
              <a:rPr lang="en-US" b="0" dirty="0"/>
              <a:t>       cin &gt;&gt; Number;</a:t>
            </a:r>
          </a:p>
          <a:p>
            <a:r>
              <a:rPr lang="en-US" b="0" dirty="0"/>
              <a:t>   }</a:t>
            </a:r>
          </a:p>
          <a:p>
            <a:r>
              <a:rPr lang="en-US" b="0" dirty="0"/>
              <a:t>   return( Number );</a:t>
            </a:r>
          </a:p>
          <a:p>
            <a:r>
              <a:rPr lang="en-US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52519" y="5359129"/>
            <a:ext cx="2155642" cy="4776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79024" y="5088682"/>
            <a:ext cx="209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 returned by the function to the main program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08161" y="5582097"/>
            <a:ext cx="3170863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8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Now that we have declared the function ReadNum how can we use this function in the main program?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need to specify the following in a function call</a:t>
            </a:r>
          </a:p>
          <a:p>
            <a:pPr marL="800100" lvl="1" indent="-342900"/>
            <a:r>
              <a:rPr lang="en-US" dirty="0" smtClean="0"/>
              <a:t>The name of the function we wish to execute</a:t>
            </a:r>
          </a:p>
          <a:p>
            <a:pPr marL="800100" lvl="1" indent="-342900"/>
            <a:r>
              <a:rPr lang="en-US" dirty="0" smtClean="0"/>
              <a:t>Variables passed in as parameters (if any)</a:t>
            </a:r>
          </a:p>
          <a:p>
            <a:pPr marL="800100" lvl="1" indent="-342900"/>
            <a:r>
              <a:rPr lang="en-US" dirty="0" smtClean="0"/>
              <a:t>Operations to be performed with return value (if any)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main program </a:t>
            </a:r>
            <a:r>
              <a:rPr lang="en-US" dirty="0"/>
              <a:t>will jump to function code, execute it, and return with </a:t>
            </a:r>
            <a:r>
              <a:rPr lang="en-US" dirty="0" smtClean="0"/>
              <a:t>the value that was calculated</a:t>
            </a:r>
            <a:endParaRPr lang="en-US" sz="1200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Return </a:t>
            </a:r>
            <a:r>
              <a:rPr lang="en-US" dirty="0"/>
              <a:t>values can be used to assign variables or </a:t>
            </a:r>
            <a:r>
              <a:rPr lang="en-US" dirty="0" smtClean="0"/>
              <a:t>they can be output (we should not ignore them)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</a:t>
            </a:r>
            <a:r>
              <a:rPr lang="en-US" b="0" dirty="0" smtClean="0"/>
              <a:t>nt main()</a:t>
            </a:r>
          </a:p>
          <a:p>
            <a:r>
              <a:rPr lang="en-US" b="0" dirty="0" smtClean="0"/>
              <a:t>{</a:t>
            </a:r>
          </a:p>
          <a:p>
            <a:r>
              <a:rPr lang="en-US" b="0" dirty="0" smtClean="0"/>
              <a:t>…</a:t>
            </a:r>
          </a:p>
          <a:p>
            <a:r>
              <a:rPr lang="en-US" b="0" dirty="0" smtClean="0"/>
              <a:t>   </a:t>
            </a:r>
            <a:r>
              <a:rPr lang="en-US" b="0" dirty="0"/>
              <a:t>// Function usage example</a:t>
            </a:r>
          </a:p>
          <a:p>
            <a:r>
              <a:rPr lang="en-US" b="0" dirty="0" smtClean="0"/>
              <a:t>   int Num = 0;</a:t>
            </a:r>
            <a:endParaRPr lang="en-US" b="0" dirty="0"/>
          </a:p>
          <a:p>
            <a:r>
              <a:rPr lang="en-US" b="0" dirty="0" smtClean="0"/>
              <a:t>   Num </a:t>
            </a:r>
            <a:r>
              <a:rPr lang="en-US" b="0" dirty="0"/>
              <a:t>= ReadNum();</a:t>
            </a:r>
          </a:p>
          <a:p>
            <a:r>
              <a:rPr lang="en-US" b="0" dirty="0" smtClean="0"/>
              <a:t>   cout </a:t>
            </a:r>
            <a:r>
              <a:rPr lang="en-US" b="0" dirty="0"/>
              <a:t>&lt;&lt; "Your Lucky number is " &lt;&lt; Num &lt;&lt; endl;</a:t>
            </a:r>
          </a:p>
          <a:p>
            <a:r>
              <a:rPr lang="en-US" b="0" dirty="0" smtClean="0"/>
              <a:t>…</a:t>
            </a:r>
          </a:p>
          <a:p>
            <a:r>
              <a:rPr lang="en-US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2519" y="3914696"/>
            <a:ext cx="2443106" cy="524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5019" y="2160369"/>
            <a:ext cx="2738843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call will cause the main program to jump to the ReadNum function, execute that code and store the return value in variable Num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3095625" y="3037533"/>
            <a:ext cx="2449394" cy="113930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229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trace the executions functions in a program using the “black box” method</a:t>
            </a:r>
          </a:p>
          <a:p>
            <a:pPr marL="800100" lvl="1" indent="-342900"/>
            <a:r>
              <a:rPr lang="en-US" dirty="0" smtClean="0"/>
              <a:t>Draw a box for the main program</a:t>
            </a:r>
          </a:p>
          <a:p>
            <a:pPr marL="800100" lvl="1" indent="-342900"/>
            <a:r>
              <a:rPr lang="en-US" dirty="0" smtClean="0"/>
              <a:t>Draw a second box for the function being called</a:t>
            </a:r>
          </a:p>
          <a:p>
            <a:pPr marL="800100" lvl="1" indent="-342900"/>
            <a:r>
              <a:rPr lang="en-US" dirty="0" smtClean="0"/>
              <a:t>Draw an arrow from the function call in the main program to the top of the function being called</a:t>
            </a:r>
          </a:p>
          <a:p>
            <a:pPr marL="800100" lvl="1" indent="-342900"/>
            <a:r>
              <a:rPr lang="en-US" dirty="0" smtClean="0"/>
              <a:t>Draw a second arrow from the bottom of the function back to the main program labeled with the return value</a:t>
            </a:r>
          </a:p>
          <a:p>
            <a:pPr marL="800100" lvl="1" indent="-342900"/>
            <a:r>
              <a:rPr lang="en-US" dirty="0" smtClean="0"/>
              <a:t>Using this black box diagram we can visualize the execution of the program by following the arrows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864" y="2368332"/>
            <a:ext cx="229788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main()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Num = ReadNum();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3160" y="2382015"/>
            <a:ext cx="193332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ReadNum()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  r</a:t>
            </a:r>
            <a:r>
              <a:rPr lang="en-US" dirty="0" smtClean="0"/>
              <a:t>eturn(…);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98422" y="2400082"/>
            <a:ext cx="2284738" cy="185249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2580" y="4706956"/>
            <a:ext cx="251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leave the main program and jump to the ReadNum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864" y="2400082"/>
            <a:ext cx="232963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main()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Num = ReadNum();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3160" y="2382015"/>
            <a:ext cx="1933329" cy="2031325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ReadNum()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  r</a:t>
            </a:r>
            <a:r>
              <a:rPr lang="en-US" dirty="0" smtClean="0"/>
              <a:t>eturn(…);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98422" y="2400082"/>
            <a:ext cx="2284738" cy="18524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2579" y="4706956"/>
            <a:ext cx="311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then execute the code inside the ReadNum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19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Wingdings" charset="2"/>
              <a:buChar char="§"/>
            </a:pPr>
            <a:r>
              <a:rPr lang="en-US" dirty="0" smtClean="0"/>
              <a:t>In real life, we often find ourselves doing the same task over and over</a:t>
            </a:r>
            <a:endParaRPr lang="en-US" sz="1200" dirty="0"/>
          </a:p>
          <a:p>
            <a:pPr marL="800100" lvl="1" indent="-342900"/>
            <a:r>
              <a:rPr lang="en-US" dirty="0" smtClean="0"/>
              <a:t>Example: make toast and jam for breakfast in the morning</a:t>
            </a:r>
            <a:endParaRPr lang="en-US" sz="1200" dirty="0"/>
          </a:p>
          <a:p>
            <a:pPr marL="800100" lvl="1" indent="-342900"/>
            <a:r>
              <a:rPr lang="en-US" dirty="0" smtClean="0"/>
              <a:t>Example: drive our car from home to work and back</a:t>
            </a:r>
            <a:endParaRPr lang="en-US" sz="1200" dirty="0"/>
          </a:p>
          <a:p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Once we have decided on our favorite way to do these tasks, we can write down the steps we normally take</a:t>
            </a:r>
          </a:p>
          <a:p>
            <a:pPr marL="800100" lvl="1" indent="-342900"/>
            <a:r>
              <a:rPr lang="en-US" dirty="0" smtClean="0"/>
              <a:t>Make a recipe card for making breakfast items</a:t>
            </a:r>
          </a:p>
          <a:p>
            <a:pPr marL="800100" lvl="1" indent="-342900"/>
            <a:r>
              <a:rPr lang="en-US" dirty="0" smtClean="0"/>
              <a:t>Write down series of turns to travel from A to B</a:t>
            </a:r>
          </a:p>
          <a:p>
            <a:pPr marL="800100" lvl="1" indent="-342900"/>
            <a:r>
              <a:rPr lang="en-US" dirty="0" smtClean="0"/>
              <a:t>This written descriptions will let others </a:t>
            </a:r>
            <a:r>
              <a:rPr lang="en-US" u="sng" dirty="0" smtClean="0"/>
              <a:t>reuse our work</a:t>
            </a: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864" y="2400082"/>
            <a:ext cx="226613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Num = ReadNum();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3160" y="2382015"/>
            <a:ext cx="193332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 ReadNum()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  r</a:t>
            </a:r>
            <a:r>
              <a:rPr lang="en-US" dirty="0" smtClean="0"/>
              <a:t>eturn(…);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598422" y="2400082"/>
            <a:ext cx="2284738" cy="18524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04954" y="3949649"/>
            <a:ext cx="2109956" cy="3029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2578" y="4706956"/>
            <a:ext cx="3574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reach the bottom of the ReadNum function we return a value to the main program.  </a:t>
            </a:r>
          </a:p>
          <a:p>
            <a:r>
              <a:rPr lang="en-US" dirty="0"/>
              <a:t>I</a:t>
            </a:r>
            <a:r>
              <a:rPr lang="en-US" dirty="0" smtClean="0"/>
              <a:t>f the user enters the number 6 the return value would be 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5592" y="4136342"/>
            <a:ext cx="3612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6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48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</a:t>
            </a:r>
            <a:r>
              <a:rPr lang="en-US" b="0" dirty="0" smtClean="0"/>
              <a:t>nt main()</a:t>
            </a:r>
          </a:p>
          <a:p>
            <a:r>
              <a:rPr lang="en-US" b="0" dirty="0" smtClean="0"/>
              <a:t>{</a:t>
            </a:r>
          </a:p>
          <a:p>
            <a:r>
              <a:rPr lang="en-US" b="0" dirty="0" smtClean="0"/>
              <a:t>…</a:t>
            </a:r>
          </a:p>
          <a:p>
            <a:r>
              <a:rPr lang="en-US" b="0" dirty="0" smtClean="0"/>
              <a:t>   </a:t>
            </a:r>
            <a:r>
              <a:rPr lang="en-US" b="0" dirty="0"/>
              <a:t>// Function usage example</a:t>
            </a:r>
          </a:p>
          <a:p>
            <a:r>
              <a:rPr lang="en-US" b="0" dirty="0" smtClean="0"/>
              <a:t>   int Num = 0;</a:t>
            </a:r>
            <a:endParaRPr lang="en-US" b="0" dirty="0"/>
          </a:p>
          <a:p>
            <a:r>
              <a:rPr lang="en-US" b="0" dirty="0" smtClean="0"/>
              <a:t>   Num </a:t>
            </a:r>
            <a:r>
              <a:rPr lang="en-US" b="0" dirty="0"/>
              <a:t>= ReadNum();</a:t>
            </a:r>
          </a:p>
          <a:p>
            <a:r>
              <a:rPr lang="en-US" b="0" dirty="0" smtClean="0"/>
              <a:t>   cout </a:t>
            </a:r>
            <a:r>
              <a:rPr lang="en-US" b="0" dirty="0"/>
              <a:t>&lt;&lt; "Your Lucky number is " &lt;&lt; Num &lt;&lt; endl;</a:t>
            </a:r>
          </a:p>
          <a:p>
            <a:r>
              <a:rPr lang="en-US" b="0" dirty="0" smtClean="0"/>
              <a:t>…</a:t>
            </a:r>
          </a:p>
          <a:p>
            <a:r>
              <a:rPr lang="en-US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2518" y="3914696"/>
            <a:ext cx="2427231" cy="524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4887" y="2812302"/>
            <a:ext cx="253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ReadNum returned the value 6, which is now stored in Num variable</a:t>
            </a: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3079749" y="3273967"/>
            <a:ext cx="2245138" cy="90287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2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0" dirty="0"/>
              <a:t>i</a:t>
            </a:r>
            <a:r>
              <a:rPr lang="en-US" sz="1800" b="0" dirty="0" smtClean="0"/>
              <a:t>nt main()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…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   </a:t>
            </a:r>
            <a:r>
              <a:rPr lang="en-US" sz="1800" b="0" dirty="0"/>
              <a:t>// Function usage </a:t>
            </a:r>
            <a:r>
              <a:rPr lang="en-US" sz="1800" b="0" dirty="0" smtClean="0"/>
              <a:t>example</a:t>
            </a:r>
            <a:endParaRPr lang="en-US" sz="1800" b="0" dirty="0"/>
          </a:p>
          <a:p>
            <a:pPr>
              <a:lnSpc>
                <a:spcPct val="90000"/>
              </a:lnSpc>
            </a:pPr>
            <a:r>
              <a:rPr lang="en-US" sz="1800" b="0" dirty="0" smtClean="0"/>
              <a:t>   int Num = 0;</a:t>
            </a:r>
            <a:endParaRPr lang="en-US" sz="1800" b="0" dirty="0"/>
          </a:p>
          <a:p>
            <a:pPr>
              <a:lnSpc>
                <a:spcPct val="90000"/>
              </a:lnSpc>
            </a:pPr>
            <a:r>
              <a:rPr lang="en-US" sz="1800" b="0" dirty="0" smtClean="0"/>
              <a:t>   Num </a:t>
            </a:r>
            <a:r>
              <a:rPr lang="en-US" sz="1800" b="0" dirty="0"/>
              <a:t>= ReadNum();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   </a:t>
            </a:r>
            <a:r>
              <a:rPr lang="en-US" sz="1800" b="0" dirty="0"/>
              <a:t>cout &lt;&lt; “Your l</a:t>
            </a:r>
            <a:r>
              <a:rPr lang="en-US" sz="1800" b="0" dirty="0" smtClean="0"/>
              <a:t>ucky </a:t>
            </a:r>
            <a:r>
              <a:rPr lang="en-US" sz="1800" b="0" dirty="0"/>
              <a:t>number is &lt;&lt; </a:t>
            </a:r>
            <a:r>
              <a:rPr lang="en-US" sz="1800" b="0" dirty="0" smtClean="0"/>
              <a:t>Num &lt;</a:t>
            </a:r>
            <a:r>
              <a:rPr lang="en-US" sz="1800" b="0" dirty="0"/>
              <a:t>&lt; endl</a:t>
            </a:r>
            <a:r>
              <a:rPr lang="en-US" sz="1800" b="0" dirty="0" smtClean="0"/>
              <a:t>;</a:t>
            </a:r>
            <a:endParaRPr lang="en-US" sz="1800" b="0" dirty="0"/>
          </a:p>
          <a:p>
            <a:pPr>
              <a:lnSpc>
                <a:spcPct val="90000"/>
              </a:lnSpc>
            </a:pPr>
            <a:r>
              <a:rPr lang="en-US" sz="1800" b="0" dirty="0" smtClean="0"/>
              <a:t>   </a:t>
            </a:r>
            <a:r>
              <a:rPr lang="en-US" sz="1800" b="0" dirty="0"/>
              <a:t> Num = ReadNum()</a:t>
            </a:r>
            <a:r>
              <a:rPr lang="en-US" sz="1800" b="0" dirty="0" smtClean="0"/>
              <a:t>;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   cout </a:t>
            </a:r>
            <a:r>
              <a:rPr lang="en-US" sz="1800" b="0" dirty="0"/>
              <a:t>&lt;&lt; "Your second lucky number is " &lt;&lt; Num &lt;&lt; endl;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…</a:t>
            </a:r>
          </a:p>
          <a:p>
            <a:pPr>
              <a:lnSpc>
                <a:spcPct val="90000"/>
              </a:lnSpc>
            </a:pPr>
            <a:r>
              <a:rPr lang="en-US" sz="18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637" y="4377266"/>
            <a:ext cx="2292237" cy="4207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3286" y="2160369"/>
            <a:ext cx="3060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time we call ReadNum the code in the function will be executed and a new value will be returned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936874" y="2760534"/>
            <a:ext cx="2286412" cy="182709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9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without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What happens if a function does not have a return value?</a:t>
            </a:r>
          </a:p>
          <a:p>
            <a:pPr marL="800100" lvl="1" indent="-342900"/>
            <a:r>
              <a:rPr lang="en-US" dirty="0"/>
              <a:t>In some cases, we just want a function to print out something like a help message or a command menu</a:t>
            </a:r>
          </a:p>
          <a:p>
            <a:pPr marL="800100" lvl="1" indent="-342900"/>
            <a:r>
              <a:rPr lang="en-US" dirty="0"/>
              <a:t>In this case, the function does not need to return anything to the main program, so we can </a:t>
            </a:r>
            <a:r>
              <a:rPr lang="en-US" u="sng" dirty="0"/>
              <a:t>omit</a:t>
            </a:r>
            <a:r>
              <a:rPr lang="en-US" dirty="0"/>
              <a:t> the return statement</a:t>
            </a:r>
          </a:p>
          <a:p>
            <a:pPr marL="800100" lvl="1" indent="-342900"/>
            <a:r>
              <a:rPr lang="en-US" dirty="0"/>
              <a:t>When the code reaches the bottom of the function, it will automatically return to the location the function was called in the main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86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without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// Function declaration example</a:t>
            </a:r>
          </a:p>
          <a:p>
            <a:r>
              <a:rPr lang="en-US" b="0" dirty="0"/>
              <a:t>void PrintMenu()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cout &lt;&lt; “Welcome to ACME bank:\n”;</a:t>
            </a:r>
          </a:p>
          <a:p>
            <a:r>
              <a:rPr lang="en-US" b="0" dirty="0"/>
              <a:t>   cout &lt;&lt; “Please enter one of the commands below:\n”;</a:t>
            </a:r>
          </a:p>
          <a:p>
            <a:r>
              <a:rPr lang="en-US" b="0" dirty="0"/>
              <a:t>   cout &lt;&lt; “   d – Deposit money into your account\n”;</a:t>
            </a:r>
          </a:p>
          <a:p>
            <a:r>
              <a:rPr lang="en-US" b="0" dirty="0"/>
              <a:t>   cout &lt;&lt; “   w – Withdraw money from your account\n”;</a:t>
            </a:r>
          </a:p>
          <a:p>
            <a:r>
              <a:rPr lang="en-US" b="0" dirty="0"/>
              <a:t>   cout &lt;&lt; “   t – Transfer money between accounts\n”;</a:t>
            </a:r>
          </a:p>
          <a:p>
            <a:r>
              <a:rPr lang="en-US" b="0" dirty="0"/>
              <a:t>   cout &lt;&lt; “   q – Quit this banking program\n”;</a:t>
            </a:r>
          </a:p>
          <a:p>
            <a:r>
              <a:rPr lang="en-US" b="0" dirty="0"/>
              <a:t>}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0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without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0" dirty="0"/>
              <a:t>i</a:t>
            </a:r>
            <a:r>
              <a:rPr lang="en-US" sz="1800" b="0" dirty="0" smtClean="0"/>
              <a:t>nt main()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{</a:t>
            </a:r>
          </a:p>
          <a:p>
            <a:pPr>
              <a:lnSpc>
                <a:spcPct val="90000"/>
              </a:lnSpc>
            </a:pPr>
            <a:r>
              <a:rPr lang="en-US" sz="1800" b="0" dirty="0"/>
              <a:t>  char Command;</a:t>
            </a:r>
          </a:p>
          <a:p>
            <a:pPr>
              <a:lnSpc>
                <a:spcPct val="90000"/>
              </a:lnSpc>
            </a:pPr>
            <a:r>
              <a:rPr lang="en-US" sz="1800" b="0" dirty="0"/>
              <a:t>   …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   </a:t>
            </a:r>
            <a:r>
              <a:rPr lang="en-US" sz="1800" b="0" dirty="0"/>
              <a:t>// Function usage </a:t>
            </a:r>
            <a:r>
              <a:rPr lang="en-US" sz="1800" b="0" dirty="0" smtClean="0"/>
              <a:t>example</a:t>
            </a:r>
            <a:endParaRPr lang="en-US" sz="1800" b="0" dirty="0"/>
          </a:p>
          <a:p>
            <a:pPr>
              <a:lnSpc>
                <a:spcPct val="90000"/>
              </a:lnSpc>
            </a:pPr>
            <a:r>
              <a:rPr lang="en-US" sz="1800" b="0" dirty="0" smtClean="0"/>
              <a:t>   PrintMenu();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   cin &gt;&gt; Command;</a:t>
            </a:r>
          </a:p>
          <a:p>
            <a:pPr>
              <a:lnSpc>
                <a:spcPct val="90000"/>
              </a:lnSpc>
            </a:pPr>
            <a:r>
              <a:rPr lang="en-US" sz="1800" b="0" dirty="0"/>
              <a:t>   cout &lt;&lt; “Command:“ &lt;&lt; Command &lt;&lt; “:\n”;</a:t>
            </a:r>
          </a:p>
          <a:p>
            <a:pPr>
              <a:lnSpc>
                <a:spcPct val="90000"/>
              </a:lnSpc>
            </a:pPr>
            <a:r>
              <a:rPr lang="en-US" sz="1800" b="0" dirty="0" smtClean="0"/>
              <a:t>   …</a:t>
            </a:r>
          </a:p>
          <a:p>
            <a:pPr>
              <a:lnSpc>
                <a:spcPct val="90000"/>
              </a:lnSpc>
            </a:pPr>
            <a:r>
              <a:rPr lang="en-US" sz="1800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4637" y="3666896"/>
            <a:ext cx="1577863" cy="42071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2060" y="3277089"/>
            <a:ext cx="346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call PrintMenu, the program will jump to the function, print the messages, and then return to this location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222500" y="3877254"/>
            <a:ext cx="208956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3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“Local variables</a:t>
            </a:r>
            <a:r>
              <a:rPr lang="en-US" dirty="0"/>
              <a:t>” are defined </a:t>
            </a:r>
            <a:r>
              <a:rPr lang="en-US" u="sng" dirty="0" smtClean="0"/>
              <a:t>inside</a:t>
            </a:r>
            <a:r>
              <a:rPr lang="en-US" dirty="0" smtClean="0"/>
              <a:t> a function, and </a:t>
            </a:r>
            <a:r>
              <a:rPr lang="en-US" dirty="0"/>
              <a:t>can only be accessed </a:t>
            </a:r>
            <a:r>
              <a:rPr lang="en-US" u="sng" dirty="0"/>
              <a:t>within</a:t>
            </a:r>
            <a:r>
              <a:rPr lang="en-US" dirty="0"/>
              <a:t> the function  </a:t>
            </a:r>
          </a:p>
          <a:p>
            <a:pPr marL="800100" lvl="1" indent="-342900"/>
            <a:r>
              <a:rPr lang="en-US" dirty="0" smtClean="0"/>
              <a:t>Local </a:t>
            </a:r>
            <a:r>
              <a:rPr lang="en-US" dirty="0"/>
              <a:t>variables to store temporary values</a:t>
            </a:r>
          </a:p>
          <a:p>
            <a:pPr marL="800100" lvl="1" indent="-342900"/>
            <a:r>
              <a:rPr lang="en-US" dirty="0" smtClean="0"/>
              <a:t>Initialize local </a:t>
            </a:r>
            <a:r>
              <a:rPr lang="en-US" dirty="0"/>
              <a:t>variables each </a:t>
            </a:r>
            <a:r>
              <a:rPr lang="en-US" dirty="0" smtClean="0"/>
              <a:t>time the function </a:t>
            </a:r>
            <a:r>
              <a:rPr lang="en-US" dirty="0"/>
              <a:t>is </a:t>
            </a:r>
            <a:r>
              <a:rPr lang="en-US" dirty="0" smtClean="0"/>
              <a:t>called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“Global variables” are defined at top of program </a:t>
            </a:r>
            <a:r>
              <a:rPr lang="en-US" u="sng" dirty="0" smtClean="0"/>
              <a:t>before</a:t>
            </a:r>
            <a:r>
              <a:rPr lang="en-US" dirty="0"/>
              <a:t> the function definitions, and can accessed </a:t>
            </a:r>
            <a:r>
              <a:rPr lang="en-US" u="sng" dirty="0"/>
              <a:t>anywhere</a:t>
            </a:r>
            <a:r>
              <a:rPr lang="en-US" dirty="0"/>
              <a:t> in the program</a:t>
            </a:r>
          </a:p>
          <a:p>
            <a:pPr marL="800100" lvl="1" indent="-342900"/>
            <a:r>
              <a:rPr lang="en-US" dirty="0" smtClean="0"/>
              <a:t>Global variables should only be used for constants like PI</a:t>
            </a:r>
          </a:p>
          <a:p>
            <a:pPr marL="800100" lvl="1" indent="-342900"/>
            <a:r>
              <a:rPr lang="en-US" dirty="0"/>
              <a:t>Initialize global variables each time the program is run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53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// Global variables</a:t>
            </a:r>
          </a:p>
          <a:p>
            <a:r>
              <a:rPr lang="en-US" b="0" dirty="0"/>
              <a:t>onst int Value = 42;</a:t>
            </a:r>
          </a:p>
          <a:p>
            <a:r>
              <a:rPr lang="en-US" b="0" dirty="0"/>
              <a:t>const float PI = 3.14159;</a:t>
            </a:r>
          </a:p>
          <a:p>
            <a:r>
              <a:rPr lang="en-US" b="0" dirty="0"/>
              <a:t> </a:t>
            </a:r>
          </a:p>
          <a:p>
            <a:r>
              <a:rPr lang="en-US" b="0" dirty="0"/>
              <a:t>// Function declaration</a:t>
            </a:r>
          </a:p>
          <a:p>
            <a:r>
              <a:rPr lang="en-US" b="0" dirty="0"/>
              <a:t>float Silly()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// Local variables</a:t>
            </a:r>
          </a:p>
          <a:p>
            <a:r>
              <a:rPr lang="en-US" b="0" dirty="0"/>
              <a:t>   float Value;</a:t>
            </a:r>
          </a:p>
          <a:p>
            <a:r>
              <a:rPr lang="en-US" b="0" dirty="0"/>
              <a:t>   int Data;</a:t>
            </a:r>
          </a:p>
          <a:p>
            <a:r>
              <a:rPr lang="en-US" b="0" dirty="0"/>
              <a:t> </a:t>
            </a:r>
            <a:r>
              <a:rPr lang="en-US" b="0" dirty="0" smtClean="0"/>
              <a:t>   …</a:t>
            </a:r>
            <a:endParaRPr lang="en-US" b="0" dirty="0"/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199" y="2085508"/>
            <a:ext cx="2860675" cy="792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5019" y="2019973"/>
            <a:ext cx="2532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global variables can be used anywhere in the program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3317874" y="2481638"/>
            <a:ext cx="2227145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5134" y="4603037"/>
            <a:ext cx="2257744" cy="7922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92953" y="4537502"/>
            <a:ext cx="2384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local variables can only be used in the function Silly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1"/>
            <a:endCxn id="14" idx="3"/>
          </p:cNvCxnSpPr>
          <p:nvPr/>
        </p:nvCxnSpPr>
        <p:spPr>
          <a:xfrm flipH="1">
            <a:off x="2862878" y="4999167"/>
            <a:ext cx="2830075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7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4350"/>
            <a:ext cx="76200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// Global variables</a:t>
            </a:r>
          </a:p>
          <a:p>
            <a:r>
              <a:rPr lang="en-US" b="0" dirty="0"/>
              <a:t>int Value = 42;</a:t>
            </a:r>
          </a:p>
          <a:p>
            <a:r>
              <a:rPr lang="en-US" b="0" dirty="0"/>
              <a:t>const float PI = 3.14159;</a:t>
            </a:r>
          </a:p>
          <a:p>
            <a:r>
              <a:rPr lang="en-US" b="0" dirty="0"/>
              <a:t> </a:t>
            </a:r>
          </a:p>
          <a:p>
            <a:r>
              <a:rPr lang="en-US" b="0" dirty="0"/>
              <a:t>// Function declaration</a:t>
            </a:r>
          </a:p>
          <a:p>
            <a:r>
              <a:rPr lang="en-US" b="0" dirty="0"/>
              <a:t>float Silly()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// Local variables</a:t>
            </a:r>
          </a:p>
          <a:p>
            <a:r>
              <a:rPr lang="en-US" b="0" dirty="0"/>
              <a:t>   float Value;</a:t>
            </a:r>
          </a:p>
          <a:p>
            <a:r>
              <a:rPr lang="en-US" b="0" dirty="0"/>
              <a:t>   int Data;</a:t>
            </a:r>
          </a:p>
          <a:p>
            <a:r>
              <a:rPr lang="en-US" b="0" dirty="0"/>
              <a:t> </a:t>
            </a:r>
            <a:r>
              <a:rPr lang="en-US" b="0" dirty="0" smtClean="0"/>
              <a:t>   …</a:t>
            </a:r>
            <a:endParaRPr lang="en-US" b="0" dirty="0"/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2085508"/>
            <a:ext cx="1989745" cy="3961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5019" y="2283573"/>
            <a:ext cx="25321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case, the local variable Value “hides” the global variable with the same name</a:t>
            </a:r>
          </a:p>
          <a:p>
            <a:endParaRPr lang="en-US" dirty="0"/>
          </a:p>
          <a:p>
            <a:r>
              <a:rPr lang="en-US" dirty="0" smtClean="0"/>
              <a:t>We can not access the global variable from within the Silly function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 flipV="1">
            <a:off x="2446945" y="2283573"/>
            <a:ext cx="3098074" cy="115416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05134" y="4603037"/>
            <a:ext cx="1608769" cy="3961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13903" y="3501235"/>
            <a:ext cx="3331116" cy="136336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0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 </a:t>
            </a:r>
            <a:r>
              <a:rPr lang="en-US" b="0" dirty="0" smtClean="0"/>
              <a:t>   …</a:t>
            </a:r>
          </a:p>
          <a:p>
            <a:r>
              <a:rPr lang="en-US" b="0" dirty="0" smtClean="0"/>
              <a:t>   /</a:t>
            </a:r>
            <a:r>
              <a:rPr lang="en-US" b="0" dirty="0"/>
              <a:t>/ </a:t>
            </a:r>
            <a:r>
              <a:rPr lang="en-US" b="0" dirty="0" smtClean="0"/>
              <a:t>Code inside Silly function</a:t>
            </a:r>
            <a:endParaRPr lang="en-US" b="0" dirty="0"/>
          </a:p>
          <a:p>
            <a:r>
              <a:rPr lang="en-US" b="0" dirty="0"/>
              <a:t>   cout &lt;&lt; "Enter your age in months: ";</a:t>
            </a:r>
          </a:p>
          <a:p>
            <a:r>
              <a:rPr lang="en-US" b="0" dirty="0"/>
              <a:t>   cin &gt;&gt; Data;	</a:t>
            </a:r>
            <a:r>
              <a:rPr lang="en-US" b="0" dirty="0" smtClean="0"/>
              <a:t>	/</a:t>
            </a:r>
            <a:r>
              <a:rPr lang="en-US" b="0" dirty="0"/>
              <a:t>/ Changes local </a:t>
            </a:r>
            <a:r>
              <a:rPr lang="en-US" b="0" dirty="0" smtClean="0"/>
              <a:t>variable Data</a:t>
            </a:r>
            <a:endParaRPr lang="en-US" b="0" dirty="0"/>
          </a:p>
          <a:p>
            <a:r>
              <a:rPr lang="en-US" b="0" dirty="0"/>
              <a:t>   Value = Data * PI;	</a:t>
            </a:r>
            <a:r>
              <a:rPr lang="en-US" b="0" dirty="0" smtClean="0"/>
              <a:t>/</a:t>
            </a:r>
            <a:r>
              <a:rPr lang="en-US" b="0" dirty="0"/>
              <a:t>/ Uses global constant PI</a:t>
            </a:r>
          </a:p>
          <a:p>
            <a:r>
              <a:rPr lang="en-US" b="0" dirty="0"/>
              <a:t>   return(Value);		</a:t>
            </a:r>
            <a:r>
              <a:rPr lang="en-US" b="0" dirty="0" smtClean="0"/>
              <a:t>/</a:t>
            </a:r>
            <a:r>
              <a:rPr lang="en-US" b="0" dirty="0"/>
              <a:t>/ Returns </a:t>
            </a:r>
            <a:r>
              <a:rPr lang="en-US" b="0" dirty="0" smtClean="0"/>
              <a:t>local </a:t>
            </a:r>
            <a:r>
              <a:rPr lang="en-US" b="0" dirty="0"/>
              <a:t>variable </a:t>
            </a:r>
            <a:r>
              <a:rPr lang="en-US" b="0" dirty="0" smtClean="0"/>
              <a:t>Value   </a:t>
            </a:r>
            <a:endParaRPr lang="en-US" b="0" dirty="0"/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0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Functions in C++ can be used much in the same way</a:t>
            </a:r>
          </a:p>
          <a:p>
            <a:pPr marL="800100" lvl="1" indent="-342900"/>
            <a:r>
              <a:rPr lang="en-US" dirty="0" smtClean="0"/>
              <a:t>We write down the code we want to reuse when we </a:t>
            </a:r>
            <a:r>
              <a:rPr lang="en-US" u="sng" dirty="0" smtClean="0"/>
              <a:t>declare the function</a:t>
            </a:r>
          </a:p>
          <a:p>
            <a:pPr marL="800100" lvl="1" indent="-342900"/>
            <a:r>
              <a:rPr lang="en-US" dirty="0" smtClean="0"/>
              <a:t>Then to execute this code, we </a:t>
            </a:r>
            <a:r>
              <a:rPr lang="en-US" u="sng" dirty="0" smtClean="0"/>
              <a:t>call the function </a:t>
            </a:r>
            <a:r>
              <a:rPr lang="en-US" dirty="0" smtClean="0"/>
              <a:t>from the main program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This approach is a big time saver for programmers because they can focus on implementing and debugging smaller pieces of code, and then reuse this work</a:t>
            </a:r>
          </a:p>
          <a:p>
            <a:pPr marL="800100" lvl="1" indent="-342900"/>
            <a:endParaRPr lang="en-US" sz="1200" dirty="0"/>
          </a:p>
          <a:p>
            <a:pPr lvl="0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8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dirty="0"/>
              <a:t>// </a:t>
            </a:r>
            <a:r>
              <a:rPr lang="en-US" b="0" dirty="0" smtClean="0"/>
              <a:t>Function declaration</a:t>
            </a:r>
          </a:p>
          <a:p>
            <a:r>
              <a:rPr lang="en-US" b="0" dirty="0"/>
              <a:t>v</a:t>
            </a:r>
            <a:r>
              <a:rPr lang="en-US" b="0" dirty="0" smtClean="0"/>
              <a:t>oid FunctionOne 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// Local variables</a:t>
            </a:r>
          </a:p>
          <a:p>
            <a:r>
              <a:rPr lang="en-US" b="0" dirty="0" smtClean="0"/>
              <a:t>   float Temp = 1.7;</a:t>
            </a:r>
            <a:endParaRPr lang="en-US" b="0" dirty="0"/>
          </a:p>
          <a:p>
            <a:r>
              <a:rPr lang="en-US" b="0" dirty="0"/>
              <a:t> </a:t>
            </a:r>
            <a:r>
              <a:rPr lang="en-US" b="0" dirty="0" smtClean="0"/>
              <a:t>  cout &lt;&lt; “Temp: “ &lt;&lt; Temp &lt;&lt; endl;</a:t>
            </a:r>
          </a:p>
          <a:p>
            <a:r>
              <a:rPr lang="en-US" b="0" dirty="0" smtClean="0"/>
              <a:t>}</a:t>
            </a:r>
          </a:p>
          <a:p>
            <a:r>
              <a:rPr lang="en-US" b="0" dirty="0"/>
              <a:t> </a:t>
            </a:r>
          </a:p>
          <a:p>
            <a:r>
              <a:rPr lang="en-US" b="0" dirty="0"/>
              <a:t>// Function declaration</a:t>
            </a:r>
          </a:p>
          <a:p>
            <a:r>
              <a:rPr lang="en-US" b="0" dirty="0"/>
              <a:t>float </a:t>
            </a:r>
            <a:r>
              <a:rPr lang="en-US" b="0" dirty="0" smtClean="0"/>
              <a:t>FunctionTwo(</a:t>
            </a:r>
            <a:r>
              <a:rPr lang="en-US" b="0" dirty="0"/>
              <a:t>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// Local variables</a:t>
            </a:r>
          </a:p>
          <a:p>
            <a:r>
              <a:rPr lang="en-US" b="0" dirty="0"/>
              <a:t>   int </a:t>
            </a:r>
            <a:r>
              <a:rPr lang="en-US" b="0" dirty="0" smtClean="0"/>
              <a:t>Temp = 0;</a:t>
            </a:r>
            <a:endParaRPr lang="en-US" b="0" dirty="0"/>
          </a:p>
          <a:p>
            <a:r>
              <a:rPr lang="en-US" b="0" dirty="0"/>
              <a:t>   cout &lt;&lt; “Temp: “ &lt;&lt; Temp &lt;&lt; endl;</a:t>
            </a:r>
          </a:p>
          <a:p>
            <a:r>
              <a:rPr lang="en-US" b="0" dirty="0"/>
              <a:t> </a:t>
            </a:r>
            <a:r>
              <a:rPr lang="en-US" b="0" dirty="0" smtClean="0"/>
              <a:t>   …</a:t>
            </a:r>
            <a:endParaRPr lang="en-US" b="0" dirty="0"/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287" y="2814267"/>
            <a:ext cx="1608769" cy="3208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4019" y="2090563"/>
            <a:ext cx="253218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allowed to reuse the names of local variables in different functions</a:t>
            </a:r>
          </a:p>
          <a:p>
            <a:endParaRPr lang="en-US" dirty="0"/>
          </a:p>
          <a:p>
            <a:r>
              <a:rPr lang="en-US" dirty="0" smtClean="0"/>
              <a:t>These variables are stored in different memory locations and do not effect each other in any way</a:t>
            </a: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 flipV="1">
            <a:off x="2237056" y="2974685"/>
            <a:ext cx="2926963" cy="54704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8287" y="4987804"/>
            <a:ext cx="1608769" cy="32360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7" idx="1"/>
            <a:endCxn id="14" idx="3"/>
          </p:cNvCxnSpPr>
          <p:nvPr/>
        </p:nvCxnSpPr>
        <p:spPr>
          <a:xfrm flipH="1">
            <a:off x="2237056" y="3521725"/>
            <a:ext cx="2926963" cy="162788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87535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we have shown how a function can be declared in in C++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have also shown </a:t>
            </a:r>
            <a:r>
              <a:rPr lang="en-US" dirty="0"/>
              <a:t>how a function can be </a:t>
            </a:r>
            <a:r>
              <a:rPr lang="en-US" dirty="0" smtClean="0"/>
              <a:t>called from within the main program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Finally, we discussed the difference between local and global variables in a C++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98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functions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2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Function parameters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919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 function </a:t>
            </a:r>
            <a:r>
              <a:rPr lang="en-US" dirty="0"/>
              <a:t>may need </a:t>
            </a:r>
            <a:r>
              <a:rPr lang="en-US" dirty="0" smtClean="0"/>
              <a:t>some input </a:t>
            </a:r>
            <a:r>
              <a:rPr lang="en-US" dirty="0"/>
              <a:t>to perform desired task</a:t>
            </a:r>
          </a:p>
          <a:p>
            <a:pPr marL="800100" lvl="1" indent="-342900"/>
            <a:r>
              <a:rPr lang="en-US" dirty="0" smtClean="0"/>
              <a:t>We can </a:t>
            </a:r>
            <a:r>
              <a:rPr lang="en-US" dirty="0"/>
              <a:t>pass data </a:t>
            </a:r>
            <a:r>
              <a:rPr lang="en-US" dirty="0" smtClean="0"/>
              <a:t>into </a:t>
            </a:r>
            <a:r>
              <a:rPr lang="en-US" dirty="0"/>
              <a:t>function </a:t>
            </a:r>
            <a:r>
              <a:rPr lang="en-US" dirty="0" smtClean="0"/>
              <a:t>using parameters</a:t>
            </a:r>
            <a:endParaRPr lang="en-US" dirty="0"/>
          </a:p>
          <a:p>
            <a:pPr marL="800100" lvl="1" indent="-342900"/>
            <a:r>
              <a:rPr lang="en-US" dirty="0" smtClean="0"/>
              <a:t>We need </a:t>
            </a:r>
            <a:r>
              <a:rPr lang="en-US" dirty="0"/>
              <a:t>to specify </a:t>
            </a:r>
            <a:r>
              <a:rPr lang="en-US" dirty="0" smtClean="0"/>
              <a:t>the data type </a:t>
            </a:r>
            <a:r>
              <a:rPr lang="en-US" dirty="0"/>
              <a:t>and </a:t>
            </a:r>
            <a:r>
              <a:rPr lang="en-US" dirty="0" smtClean="0"/>
              <a:t>the names </a:t>
            </a:r>
            <a:r>
              <a:rPr lang="en-US" dirty="0"/>
              <a:t>of parameters when </a:t>
            </a:r>
            <a:r>
              <a:rPr lang="en-US" dirty="0" smtClean="0"/>
              <a:t>defining a function</a:t>
            </a:r>
            <a:endParaRPr lang="en-US" dirty="0"/>
          </a:p>
          <a:p>
            <a:pPr marL="800100" lvl="1" indent="-342900"/>
            <a:r>
              <a:rPr lang="en-US" dirty="0" smtClean="0"/>
              <a:t>We need </a:t>
            </a:r>
            <a:r>
              <a:rPr lang="en-US" dirty="0"/>
              <a:t>to provide </a:t>
            </a:r>
            <a:r>
              <a:rPr lang="en-US" dirty="0" smtClean="0"/>
              <a:t>the values of parameters </a:t>
            </a:r>
            <a:r>
              <a:rPr lang="en-US" dirty="0"/>
              <a:t>when calling </a:t>
            </a:r>
            <a:r>
              <a:rPr lang="en-US" dirty="0" smtClean="0"/>
              <a:t>the function ( hence the name </a:t>
            </a:r>
            <a:r>
              <a:rPr lang="en-US" dirty="0" smtClean="0">
                <a:solidFill>
                  <a:srgbClr val="FF0000"/>
                </a:solidFill>
              </a:rPr>
              <a:t>value parameter </a:t>
            </a:r>
            <a:r>
              <a:rPr lang="en-US" dirty="0" smtClean="0"/>
              <a:t>)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Example</a:t>
            </a:r>
          </a:p>
          <a:p>
            <a:pPr marL="800100" lvl="1" indent="-342900"/>
            <a:r>
              <a:rPr lang="en-US" dirty="0" smtClean="0"/>
              <a:t>To calculate the square of a number in a function, we need to pass in the number to square as a value parameter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9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// Function with value parameter</a:t>
            </a:r>
          </a:p>
          <a:p>
            <a:r>
              <a:rPr lang="en-US" b="0" dirty="0"/>
              <a:t>float Square</a:t>
            </a:r>
            <a:r>
              <a:rPr lang="en-US" b="0" dirty="0" smtClean="0"/>
              <a:t>( const </a:t>
            </a:r>
            <a:r>
              <a:rPr lang="en-US" b="0" dirty="0"/>
              <a:t>float </a:t>
            </a:r>
            <a:r>
              <a:rPr lang="en-US" b="0" dirty="0" smtClean="0"/>
              <a:t>Number )</a:t>
            </a:r>
            <a:endParaRPr lang="en-US" b="0" dirty="0"/>
          </a:p>
          <a:p>
            <a:r>
              <a:rPr lang="en-US" b="0" dirty="0"/>
              <a:t>{</a:t>
            </a:r>
          </a:p>
          <a:p>
            <a:r>
              <a:rPr lang="en-US" b="0" dirty="0"/>
              <a:t>   float Result = Number * Number;</a:t>
            </a:r>
          </a:p>
          <a:p>
            <a:r>
              <a:rPr lang="en-US" b="0" dirty="0"/>
              <a:t>   return( Result );</a:t>
            </a:r>
          </a:p>
          <a:p>
            <a:r>
              <a:rPr lang="en-US" b="0" dirty="0"/>
              <a:t>}</a:t>
            </a:r>
          </a:p>
          <a:p>
            <a:r>
              <a:rPr lang="en-US" b="0" dirty="0"/>
              <a:t> 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10946" y="2143763"/>
            <a:ext cx="2435293" cy="5708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5019" y="1961719"/>
            <a:ext cx="2233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is a value parameter with a float data type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4346239" y="2423384"/>
            <a:ext cx="1198780" cy="582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79866" y="2983572"/>
            <a:ext cx="2435293" cy="5708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29144" y="4472711"/>
            <a:ext cx="273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use Number in our function to calculate desired return value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4599284" y="3507148"/>
            <a:ext cx="929860" cy="142722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052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</a:t>
            </a:r>
            <a:r>
              <a:rPr lang="en-US" b="0" dirty="0" smtClean="0"/>
              <a:t>nt main()</a:t>
            </a:r>
          </a:p>
          <a:p>
            <a:r>
              <a:rPr lang="en-US" b="0" dirty="0" smtClean="0"/>
              <a:t>…</a:t>
            </a:r>
            <a:endParaRPr lang="en-US" b="0" dirty="0"/>
          </a:p>
          <a:p>
            <a:r>
              <a:rPr lang="en-US" b="0" dirty="0"/>
              <a:t>// </a:t>
            </a:r>
            <a:r>
              <a:rPr lang="en-US" b="0" dirty="0" smtClean="0"/>
              <a:t>Calling the Square function</a:t>
            </a:r>
            <a:endParaRPr lang="en-US" b="0" dirty="0"/>
          </a:p>
          <a:p>
            <a:r>
              <a:rPr lang="en-US" b="0" dirty="0"/>
              <a:t>c</a:t>
            </a:r>
            <a:r>
              <a:rPr lang="en-US" b="0" dirty="0" smtClean="0"/>
              <a:t>out &lt;</a:t>
            </a:r>
            <a:r>
              <a:rPr lang="en-US" b="0" dirty="0"/>
              <a:t>&lt; Square(3.0) &lt;&lt; endl;</a:t>
            </a:r>
          </a:p>
          <a:p>
            <a:r>
              <a:rPr lang="en-US" b="0" dirty="0"/>
              <a:t>float Num = 5.0;</a:t>
            </a:r>
          </a:p>
          <a:p>
            <a:r>
              <a:rPr lang="en-US" b="0" dirty="0"/>
              <a:t>c</a:t>
            </a:r>
            <a:r>
              <a:rPr lang="en-US" b="0" dirty="0" smtClean="0"/>
              <a:t>out &lt;</a:t>
            </a:r>
            <a:r>
              <a:rPr lang="en-US" b="0" dirty="0"/>
              <a:t>&lt; Square(Num) &lt;&lt; endl</a:t>
            </a:r>
            <a:r>
              <a:rPr lang="en-US" b="0" dirty="0" smtClean="0"/>
              <a:t>;</a:t>
            </a:r>
          </a:p>
          <a:p>
            <a:r>
              <a:rPr lang="en-US" b="0" dirty="0" smtClean="0"/>
              <a:t>…</a:t>
            </a:r>
          </a:p>
          <a:p>
            <a:r>
              <a:rPr lang="en-US" b="0" dirty="0"/>
              <a:t>}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55321" y="3016888"/>
            <a:ext cx="1502179" cy="5708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89394" y="3104719"/>
            <a:ext cx="29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function with value 3.0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857500" y="3289385"/>
            <a:ext cx="2131894" cy="1295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444221" y="3899538"/>
            <a:ext cx="1603779" cy="5708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78294" y="3987369"/>
            <a:ext cx="29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function with value 5.0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1"/>
            <a:endCxn id="12" idx="3"/>
          </p:cNvCxnSpPr>
          <p:nvPr/>
        </p:nvCxnSpPr>
        <p:spPr>
          <a:xfrm flipH="1">
            <a:off x="3048000" y="4172035"/>
            <a:ext cx="2030294" cy="1295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865" y="2400082"/>
            <a:ext cx="2313760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cout &lt;&lt; Square(3.0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24567" y="2382015"/>
            <a:ext cx="361618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loat Square(</a:t>
            </a:r>
            <a:r>
              <a:rPr lang="en-US" dirty="0">
                <a:solidFill>
                  <a:srgbClr val="FF0000"/>
                </a:solidFill>
              </a:rPr>
              <a:t>Number=</a:t>
            </a:r>
            <a:r>
              <a:rPr lang="en-US" dirty="0" smtClean="0">
                <a:solidFill>
                  <a:srgbClr val="FF0000"/>
                </a:solidFill>
              </a:rPr>
              <a:t>3.0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   r</a:t>
            </a:r>
            <a:r>
              <a:rPr lang="en-US" dirty="0" smtClean="0"/>
              <a:t>eturn(Result);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3222625" y="2400085"/>
            <a:ext cx="1660535" cy="143115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17899" y="3949649"/>
            <a:ext cx="18652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2578" y="4818081"/>
            <a:ext cx="316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call Square(3.0) we initialize the parameter Number with a value of </a:t>
            </a:r>
            <a:r>
              <a:rPr lang="en-US" dirty="0"/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166637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865" y="2400082"/>
            <a:ext cx="2313760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cout &lt;&lt; Square(3.0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3160" y="2382015"/>
            <a:ext cx="30543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loat Square(</a:t>
            </a:r>
            <a:r>
              <a:rPr lang="en-US" dirty="0"/>
              <a:t>Number=</a:t>
            </a:r>
            <a:r>
              <a:rPr lang="en-US" dirty="0" smtClean="0"/>
              <a:t>3.0)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…</a:t>
            </a:r>
          </a:p>
          <a:p>
            <a:r>
              <a:rPr lang="en-US" dirty="0">
                <a:solidFill>
                  <a:srgbClr val="FF0000"/>
                </a:solidFill>
              </a:rPr>
              <a:t>   r</a:t>
            </a:r>
            <a:r>
              <a:rPr lang="en-US" dirty="0" smtClean="0">
                <a:solidFill>
                  <a:srgbClr val="FF0000"/>
                </a:solidFill>
              </a:rPr>
              <a:t>eturn(Result);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3222625" y="2400085"/>
            <a:ext cx="1660535" cy="14311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017899" y="3949649"/>
            <a:ext cx="186526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02578" y="4786331"/>
            <a:ext cx="316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calculates and returns a value of 9.0 to the main program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5592" y="4136342"/>
            <a:ext cx="69178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9.0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750" y="2400082"/>
            <a:ext cx="2619147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float Num = 5.0;</a:t>
            </a:r>
          </a:p>
          <a:p>
            <a:r>
              <a:rPr lang="en-US" dirty="0"/>
              <a:t>c</a:t>
            </a:r>
            <a:r>
              <a:rPr lang="en-US" dirty="0" smtClean="0"/>
              <a:t>out &lt;&lt; Square(Num);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3159" y="2382015"/>
            <a:ext cx="318133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loat Square(</a:t>
            </a:r>
            <a:r>
              <a:rPr lang="en-US" dirty="0">
                <a:solidFill>
                  <a:srgbClr val="FF0000"/>
                </a:solidFill>
              </a:rPr>
              <a:t>Number=</a:t>
            </a:r>
            <a:r>
              <a:rPr lang="en-US" dirty="0" smtClean="0">
                <a:solidFill>
                  <a:srgbClr val="FF0000"/>
                </a:solidFill>
              </a:rPr>
              <a:t>5.0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…</a:t>
            </a:r>
          </a:p>
          <a:p>
            <a:r>
              <a:rPr lang="en-US" dirty="0"/>
              <a:t>   r</a:t>
            </a:r>
            <a:r>
              <a:rPr lang="en-US" dirty="0" smtClean="0"/>
              <a:t>eturn(Result);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85897" y="2400084"/>
            <a:ext cx="1597263" cy="173625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85897" y="3949649"/>
            <a:ext cx="1597264" cy="302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2578" y="4818081"/>
            <a:ext cx="316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call Square(Num) we initialize the parameter Number with a value of </a:t>
            </a:r>
            <a:r>
              <a:rPr lang="en-US" dirty="0"/>
              <a:t>5.0</a:t>
            </a:r>
          </a:p>
        </p:txBody>
      </p:sp>
    </p:spTree>
    <p:extLst>
      <p:ext uri="{BB962C8B-B14F-4D97-AF65-F5344CB8AC3E}">
        <p14:creationId xmlns:p14="http://schemas.microsoft.com/office/powerpoint/2010/main" val="2309994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125" y="2400082"/>
            <a:ext cx="2666772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float Num = 5.0;</a:t>
            </a:r>
          </a:p>
          <a:p>
            <a:r>
              <a:rPr lang="en-US" dirty="0"/>
              <a:t>c</a:t>
            </a:r>
            <a:r>
              <a:rPr lang="en-US" dirty="0" smtClean="0"/>
              <a:t>out &lt;&lt; Square(Num);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3160" y="2382015"/>
            <a:ext cx="34007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loat Square(</a:t>
            </a:r>
            <a:r>
              <a:rPr lang="en-US" dirty="0"/>
              <a:t>Number = </a:t>
            </a:r>
            <a:r>
              <a:rPr lang="en-US" dirty="0" smtClean="0"/>
              <a:t>5.0)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…</a:t>
            </a:r>
          </a:p>
          <a:p>
            <a:r>
              <a:rPr lang="en-US" dirty="0">
                <a:solidFill>
                  <a:srgbClr val="FF0000"/>
                </a:solidFill>
              </a:rPr>
              <a:t>   r</a:t>
            </a:r>
            <a:r>
              <a:rPr lang="en-US" dirty="0" smtClean="0">
                <a:solidFill>
                  <a:srgbClr val="FF0000"/>
                </a:solidFill>
              </a:rPr>
              <a:t>eturn(Result);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85897" y="2400084"/>
            <a:ext cx="1597263" cy="173625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85897" y="3949649"/>
            <a:ext cx="1597264" cy="3029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05592" y="4136342"/>
            <a:ext cx="8505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25.0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02578" y="4786331"/>
            <a:ext cx="316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function calculates and returns a value of 25.0 to the main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9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Functions play an important role in software development</a:t>
            </a:r>
          </a:p>
          <a:p>
            <a:pPr marL="800100" lvl="1" indent="-342900"/>
            <a:r>
              <a:rPr lang="en-US" dirty="0" smtClean="0"/>
              <a:t>Break a big problem down into a sequence of smaller problems that we know how to solve</a:t>
            </a:r>
          </a:p>
          <a:p>
            <a:pPr marL="800100" lvl="1" indent="-342900"/>
            <a:r>
              <a:rPr lang="en-US" dirty="0" smtClean="0"/>
              <a:t>Implement and test solutions to each of the smaller problems using functions </a:t>
            </a:r>
          </a:p>
          <a:p>
            <a:pPr marL="800100" lvl="1" indent="-342900"/>
            <a:r>
              <a:rPr lang="en-US" dirty="0" smtClean="0"/>
              <a:t>Use the functions we created above to create an effective solution to the big problem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Functions in the same category are often packaged together to create function libraries</a:t>
            </a:r>
          </a:p>
          <a:p>
            <a:pPr marL="800100" lvl="1" indent="-342900"/>
            <a:r>
              <a:rPr lang="en-US" dirty="0" smtClean="0"/>
              <a:t>C++ has created function libraries for input/output, string manipulation, mathematics, random numbers, etc.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0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Parameters versus globals:</a:t>
            </a:r>
            <a:endParaRPr lang="en-US" dirty="0"/>
          </a:p>
          <a:p>
            <a:pPr marL="800100" lvl="1" indent="-342900"/>
            <a:r>
              <a:rPr lang="en-US" dirty="0"/>
              <a:t>The recommended way to send information into functions is to use </a:t>
            </a:r>
            <a:r>
              <a:rPr lang="en-US" u="sng" dirty="0"/>
              <a:t>value parameters</a:t>
            </a:r>
          </a:p>
          <a:p>
            <a:pPr marL="800100" lvl="1" indent="-342900"/>
            <a:r>
              <a:rPr lang="en-US" dirty="0"/>
              <a:t>Some people use global variables for this purpose, but this is an ugly and error prone approach, so don’t be tempted to follow their example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Const versus no const</a:t>
            </a:r>
            <a:endParaRPr lang="en-US" dirty="0"/>
          </a:p>
          <a:p>
            <a:pPr marL="800100" lvl="1" indent="-342900"/>
            <a:r>
              <a:rPr lang="en-US" dirty="0" smtClean="0"/>
              <a:t>We use the keyword “const” before the value parameter type so the variable can </a:t>
            </a:r>
            <a:r>
              <a:rPr lang="en-US" u="sng" dirty="0" smtClean="0"/>
              <a:t>not be modified </a:t>
            </a:r>
            <a:r>
              <a:rPr lang="en-US" dirty="0" smtClean="0"/>
              <a:t>inside the function</a:t>
            </a:r>
          </a:p>
          <a:p>
            <a:pPr marL="800100" lvl="1" indent="-342900"/>
            <a:r>
              <a:rPr lang="en-US" dirty="0"/>
              <a:t>Some people omit the “const”, and modify the value parameter, but this may cause confusion in some cases, so this practice is discouraged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2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digits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can we calculate the sum of the digits in an integer between 0..99999?</a:t>
            </a:r>
          </a:p>
          <a:p>
            <a:pPr marL="800100" lvl="1" indent="-342900"/>
            <a:r>
              <a:rPr lang="en-US" dirty="0" smtClean="0"/>
              <a:t>Find each of the 5 digits in the number</a:t>
            </a:r>
          </a:p>
          <a:p>
            <a:pPr marL="800100" lvl="1" indent="-342900"/>
            <a:r>
              <a:rPr lang="en-US" dirty="0" smtClean="0"/>
              <a:t>Add them up to get the sum of digits</a:t>
            </a:r>
          </a:p>
          <a:p>
            <a:pPr marL="800100" lvl="1" indent="-342900"/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can we implement this using functions?</a:t>
            </a:r>
            <a:endParaRPr lang="en-US" dirty="0"/>
          </a:p>
          <a:p>
            <a:pPr marL="800100" lvl="1" indent="-342900"/>
            <a:r>
              <a:rPr lang="en-US" dirty="0" smtClean="0"/>
              <a:t>We can implement a SumDigits function to extract the individual digits of the number and calculate their sum</a:t>
            </a:r>
          </a:p>
          <a:p>
            <a:pPr marL="800100" lvl="1" indent="-342900"/>
            <a:r>
              <a:rPr lang="en-US" dirty="0" smtClean="0"/>
              <a:t>We can write a main program that prompts the user for input, does error checking, and calls SumDigits to calculate the final answer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81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digits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Which function should we implement first?</a:t>
            </a:r>
            <a:endParaRPr lang="en-US" dirty="0"/>
          </a:p>
          <a:p>
            <a:pPr marL="800100" lvl="1" indent="-342900"/>
            <a:r>
              <a:rPr lang="en-US" dirty="0" smtClean="0"/>
              <a:t>There is no right way or wrong way to do this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If we implement and test the main program before SumDigits, this is called a </a:t>
            </a:r>
            <a:r>
              <a:rPr lang="en-US" dirty="0">
                <a:solidFill>
                  <a:srgbClr val="FF0000"/>
                </a:solidFill>
              </a:rPr>
              <a:t>top down </a:t>
            </a:r>
            <a:r>
              <a:rPr lang="en-US" dirty="0"/>
              <a:t>approach</a:t>
            </a:r>
          </a:p>
          <a:p>
            <a:pPr marL="800100" lvl="1" indent="-342900"/>
            <a:r>
              <a:rPr lang="en-US" dirty="0"/>
              <a:t>In this case, we need to implement a “dummy” version of SumDigits to test the main program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If we implement and test SumDigits before the main program, this is called a </a:t>
            </a:r>
            <a:r>
              <a:rPr lang="en-US" dirty="0">
                <a:solidFill>
                  <a:srgbClr val="FF0000"/>
                </a:solidFill>
              </a:rPr>
              <a:t>bottom up </a:t>
            </a:r>
            <a:r>
              <a:rPr lang="en-US" dirty="0"/>
              <a:t>approach</a:t>
            </a:r>
          </a:p>
          <a:p>
            <a:pPr marL="800100" lvl="1" indent="-342900"/>
            <a:r>
              <a:rPr lang="en-US" dirty="0"/>
              <a:t>In this case, we need a “dummy” version of the main program to test the SumDigits function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6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digits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// Function to calculate </a:t>
            </a:r>
            <a:r>
              <a:rPr lang="en-US" b="0" dirty="0" smtClean="0"/>
              <a:t>sum of digits</a:t>
            </a:r>
            <a:endParaRPr lang="en-US" b="0" dirty="0"/>
          </a:p>
          <a:p>
            <a:r>
              <a:rPr lang="en-US" b="0" dirty="0"/>
              <a:t>int </a:t>
            </a:r>
            <a:r>
              <a:rPr lang="en-US" b="0" dirty="0" smtClean="0"/>
              <a:t>SumDigits(</a:t>
            </a:r>
            <a:r>
              <a:rPr lang="en-US" b="0" dirty="0"/>
              <a:t>const int Number)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// Return answer </a:t>
            </a:r>
          </a:p>
          <a:p>
            <a:r>
              <a:rPr lang="en-US" b="0" dirty="0"/>
              <a:t>   return (42);</a:t>
            </a:r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3250" y="3032126"/>
            <a:ext cx="2143126" cy="9298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60876" y="3497048"/>
            <a:ext cx="3270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</a:t>
            </a:r>
            <a:r>
              <a:rPr lang="en-US" u="sng" dirty="0" smtClean="0"/>
              <a:t>top down </a:t>
            </a:r>
            <a:r>
              <a:rPr lang="en-US" dirty="0" smtClean="0"/>
              <a:t>approach we create a dummy version of this function that has the correct parameters but does not do any real work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 flipV="1">
            <a:off x="2746376" y="3497048"/>
            <a:ext cx="1714500" cy="73866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08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digits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// Main body of program</a:t>
            </a:r>
          </a:p>
          <a:p>
            <a:r>
              <a:rPr lang="en-US" b="0" dirty="0"/>
              <a:t>int 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 smtClean="0"/>
              <a:t>   int Input;</a:t>
            </a:r>
            <a:endParaRPr lang="en-US" b="0" dirty="0"/>
          </a:p>
          <a:p>
            <a:r>
              <a:rPr lang="en-US" b="0" dirty="0"/>
              <a:t>   cout &lt;&lt; "Enter number in [0..99999] range: ";</a:t>
            </a:r>
          </a:p>
          <a:p>
            <a:r>
              <a:rPr lang="en-US" b="0" dirty="0"/>
              <a:t>   cin &gt;&gt; Input</a:t>
            </a:r>
            <a:r>
              <a:rPr lang="en-US" b="0" dirty="0" smtClean="0"/>
              <a:t>;</a:t>
            </a:r>
            <a:endParaRPr lang="en-US" b="0" dirty="0"/>
          </a:p>
          <a:p>
            <a:r>
              <a:rPr lang="en-US" b="0" dirty="0" smtClean="0"/>
              <a:t>   if </a:t>
            </a:r>
            <a:r>
              <a:rPr lang="en-US" b="0" dirty="0"/>
              <a:t>((Input &lt; 0) || (Input &gt; 99999))</a:t>
            </a:r>
          </a:p>
          <a:p>
            <a:r>
              <a:rPr lang="en-US" b="0" dirty="0"/>
              <a:t>      cout &lt;&lt; "Number must be in [0..99999]" &lt;&lt; endl</a:t>
            </a:r>
            <a:r>
              <a:rPr lang="en-US" b="0" dirty="0" smtClean="0"/>
              <a:t>;</a:t>
            </a:r>
            <a:endParaRPr lang="en-US" b="0" dirty="0"/>
          </a:p>
          <a:p>
            <a:r>
              <a:rPr lang="en-US" b="0" dirty="0" smtClean="0"/>
              <a:t>   else</a:t>
            </a:r>
            <a:endParaRPr lang="en-US" b="0" dirty="0"/>
          </a:p>
          <a:p>
            <a:r>
              <a:rPr lang="en-US" b="0" dirty="0" smtClean="0"/>
              <a:t>      cout </a:t>
            </a:r>
            <a:r>
              <a:rPr lang="en-US" b="0" dirty="0"/>
              <a:t>&lt;&lt; "</a:t>
            </a:r>
            <a:r>
              <a:rPr lang="en-US" b="0" dirty="0" smtClean="0"/>
              <a:t>Sum digits = </a:t>
            </a:r>
            <a:r>
              <a:rPr lang="en-US" b="0" dirty="0"/>
              <a:t>" &lt;&lt; </a:t>
            </a:r>
            <a:r>
              <a:rPr lang="en-US" b="0" dirty="0" smtClean="0"/>
              <a:t>SumDigits(</a:t>
            </a:r>
            <a:r>
              <a:rPr lang="en-US" b="0" dirty="0"/>
              <a:t>Input)</a:t>
            </a:r>
            <a:r>
              <a:rPr lang="en-US" b="0" dirty="0" smtClean="0"/>
              <a:t>&lt;</a:t>
            </a:r>
            <a:r>
              <a:rPr lang="en-US" b="0" dirty="0"/>
              <a:t>&lt; endl</a:t>
            </a:r>
            <a:r>
              <a:rPr lang="en-US" b="0" dirty="0" smtClean="0"/>
              <a:t>;</a:t>
            </a:r>
            <a:endParaRPr lang="en-US" b="0" dirty="0"/>
          </a:p>
          <a:p>
            <a:r>
              <a:rPr lang="en-US" b="0" dirty="0"/>
              <a:t>   return 0 ;</a:t>
            </a:r>
          </a:p>
          <a:p>
            <a:r>
              <a:rPr lang="en-US" b="0" dirty="0" smtClean="0"/>
              <a:t>}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0625" y="4937125"/>
            <a:ext cx="1952625" cy="58737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19987" y="1968069"/>
            <a:ext cx="319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</a:t>
            </a:r>
            <a:r>
              <a:rPr lang="en-US" u="sng" dirty="0" smtClean="0"/>
              <a:t>top down </a:t>
            </a:r>
            <a:r>
              <a:rPr lang="en-US" dirty="0" smtClean="0"/>
              <a:t>approach we write a main program that calls the dummy function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5683251" y="2891399"/>
            <a:ext cx="1133618" cy="204572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1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digits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program </a:t>
            </a:r>
            <a:r>
              <a:rPr lang="en-US" dirty="0" smtClean="0"/>
              <a:t>output: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Enter number in [0..99999] range: 123</a:t>
            </a:r>
          </a:p>
          <a:p>
            <a:pPr marL="274320" lvl="1" indent="0">
              <a:buNone/>
            </a:pPr>
            <a:r>
              <a:rPr lang="en-US" dirty="0"/>
              <a:t>Sum digits = </a:t>
            </a:r>
            <a:r>
              <a:rPr lang="en-US" dirty="0" smtClean="0"/>
              <a:t>42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Enter </a:t>
            </a:r>
            <a:r>
              <a:rPr lang="en-US" dirty="0"/>
              <a:t>number in [0..99999] range: 23456</a:t>
            </a:r>
          </a:p>
          <a:p>
            <a:pPr marL="274320" lvl="1" indent="0">
              <a:buNone/>
            </a:pPr>
            <a:r>
              <a:rPr lang="en-US" dirty="0"/>
              <a:t>Sum digits = </a:t>
            </a:r>
            <a:r>
              <a:rPr lang="en-US" dirty="0" smtClean="0"/>
              <a:t>42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Enter number in [0..99999] range: 222222</a:t>
            </a:r>
          </a:p>
          <a:p>
            <a:pPr marL="274320" lvl="1" indent="0">
              <a:buNone/>
            </a:pPr>
            <a:r>
              <a:rPr lang="en-US" dirty="0"/>
              <a:t>Number must be in [0..99999]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6624" y="2883589"/>
            <a:ext cx="464033" cy="4649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4463" y="2792884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shows the dummy output from the function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670657" y="3116050"/>
            <a:ext cx="279380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23611" y="5131489"/>
            <a:ext cx="3626139" cy="4649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9675" y="5596411"/>
            <a:ext cx="370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shows error checking is working correctly in main program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  <a:endCxn id="15" idx="3"/>
          </p:cNvCxnSpPr>
          <p:nvPr/>
        </p:nvCxnSpPr>
        <p:spPr>
          <a:xfrm flipH="1" flipV="1">
            <a:off x="4349750" y="5363950"/>
            <a:ext cx="669925" cy="55562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206624" y="3988489"/>
            <a:ext cx="464033" cy="4649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/>
          <p:cNvCxnSpPr>
            <a:endCxn id="28" idx="3"/>
          </p:cNvCxnSpPr>
          <p:nvPr/>
        </p:nvCxnSpPr>
        <p:spPr>
          <a:xfrm flipH="1">
            <a:off x="2670657" y="3116050"/>
            <a:ext cx="2793806" cy="110490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656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digits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can we find the individual digits of the number so we can calculate their sum?</a:t>
            </a:r>
          </a:p>
          <a:p>
            <a:pPr marL="800100" lvl="1" indent="-342900"/>
            <a:r>
              <a:rPr lang="en-US" dirty="0"/>
              <a:t>The first digit is easy, just divide by 10000 to trim off the last four digits of the number</a:t>
            </a:r>
          </a:p>
          <a:p>
            <a:pPr marL="800100" lvl="1" indent="-342900"/>
            <a:endParaRPr lang="en-US" sz="1400" dirty="0"/>
          </a:p>
          <a:p>
            <a:r>
              <a:rPr lang="en-US" b="0" dirty="0"/>
              <a:t>	int Digit1 = Number / 10000;</a:t>
            </a:r>
          </a:p>
          <a:p>
            <a:pPr lvl="2" indent="0">
              <a:buNone/>
            </a:pPr>
            <a:endParaRPr lang="en-US" sz="2000" dirty="0"/>
          </a:p>
          <a:p>
            <a:pPr marL="800100" lvl="1" indent="-342900"/>
            <a:r>
              <a:rPr lang="en-US" dirty="0"/>
              <a:t>The last digit is also easy, just use the modulo 10 operation to trim off the first four digits of the number</a:t>
            </a:r>
          </a:p>
          <a:p>
            <a:pPr marL="800100" lvl="1" indent="-342900"/>
            <a:endParaRPr lang="en-US" sz="1400" dirty="0"/>
          </a:p>
          <a:p>
            <a:r>
              <a:rPr lang="en-US" b="0" dirty="0"/>
              <a:t>	int Digit5 = Number % 10;</a:t>
            </a:r>
          </a:p>
          <a:p>
            <a:pPr marL="0" lvl="2" indent="0">
              <a:spcAft>
                <a:spcPts val="600"/>
              </a:spcAft>
              <a:buClrTx/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3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digits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endParaRPr lang="en-US" dirty="0"/>
          </a:p>
          <a:p>
            <a:pPr marL="800100" lvl="1" indent="-342900"/>
            <a:r>
              <a:rPr lang="en-US" dirty="0"/>
              <a:t>The other digits require a careful combination of modulo and division operations to trim off digits from the front and the back of the number</a:t>
            </a:r>
          </a:p>
          <a:p>
            <a:pPr marL="800100" lvl="1" indent="-342900"/>
            <a:endParaRPr lang="en-US" sz="1400" dirty="0"/>
          </a:p>
          <a:p>
            <a:pPr marL="0" lvl="2" indent="0">
              <a:spcAft>
                <a:spcPts val="600"/>
              </a:spcAft>
              <a:buClrTx/>
              <a:buNone/>
            </a:pPr>
            <a:r>
              <a:rPr lang="en-US" sz="2000" dirty="0"/>
              <a:t>	int Digit2 = (Number % 10000) / 1000;</a:t>
            </a:r>
          </a:p>
          <a:p>
            <a:r>
              <a:rPr lang="en-US" b="0" dirty="0"/>
              <a:t> 	int Digit3 = (Number % 1000) / 100;</a:t>
            </a:r>
          </a:p>
          <a:p>
            <a:r>
              <a:rPr lang="en-US" b="0" dirty="0"/>
              <a:t>   	int Digit4 = (Number % 100) / 10;</a:t>
            </a:r>
          </a:p>
          <a:p>
            <a:endParaRPr lang="en-US" sz="1000" b="0" dirty="0"/>
          </a:p>
          <a:p>
            <a:pPr marL="800100" lvl="1" indent="-342900"/>
            <a:r>
              <a:rPr lang="en-US" dirty="0"/>
              <a:t>Notice there is a very nice symmetry to these calculations, which is normally a sign that you have the correct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8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digits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// Function to calculate </a:t>
            </a:r>
            <a:r>
              <a:rPr lang="en-US" b="0" dirty="0" smtClean="0"/>
              <a:t>sum of digits</a:t>
            </a:r>
            <a:endParaRPr lang="en-US" b="0" dirty="0"/>
          </a:p>
          <a:p>
            <a:r>
              <a:rPr lang="en-US" b="0" dirty="0"/>
              <a:t>int </a:t>
            </a:r>
            <a:r>
              <a:rPr lang="en-US" b="0" dirty="0" smtClean="0"/>
              <a:t>SumDigits(</a:t>
            </a:r>
            <a:r>
              <a:rPr lang="en-US" b="0" dirty="0"/>
              <a:t>const int Number)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// Get digits and calculate </a:t>
            </a:r>
            <a:r>
              <a:rPr lang="en-US" b="0" dirty="0" smtClean="0"/>
              <a:t>their sum</a:t>
            </a:r>
            <a:endParaRPr lang="en-US" b="0" dirty="0"/>
          </a:p>
          <a:p>
            <a:r>
              <a:rPr lang="en-US" b="0" dirty="0"/>
              <a:t>   int Digit1 = Number / 10000;</a:t>
            </a:r>
          </a:p>
          <a:p>
            <a:r>
              <a:rPr lang="en-US" b="0" dirty="0"/>
              <a:t>   int Digit2 = (Number % 10000) / 1000;</a:t>
            </a:r>
          </a:p>
          <a:p>
            <a:r>
              <a:rPr lang="en-US" b="0" dirty="0"/>
              <a:t>   int Digit3 = (Number % 1000) / 100;</a:t>
            </a:r>
          </a:p>
          <a:p>
            <a:r>
              <a:rPr lang="en-US" b="0" dirty="0"/>
              <a:t>   int Digit4 = (Number % 100) / 10;</a:t>
            </a:r>
          </a:p>
          <a:p>
            <a:r>
              <a:rPr lang="en-US" b="0" dirty="0"/>
              <a:t>   int Digit5 = Number % 10;</a:t>
            </a:r>
          </a:p>
          <a:p>
            <a:r>
              <a:rPr lang="en-US" b="0" dirty="0"/>
              <a:t>   return (Digit1+Digit2+Digit3+Digit4+Digit5);</a:t>
            </a:r>
          </a:p>
          <a:p>
            <a:r>
              <a:rPr lang="en-US" b="0" dirty="0"/>
              <a:t>}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7375" y="2865484"/>
            <a:ext cx="4905376" cy="292889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4876" y="3591266"/>
            <a:ext cx="2857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</a:t>
            </a:r>
            <a:r>
              <a:rPr lang="en-US" u="sng" dirty="0" smtClean="0"/>
              <a:t>top down </a:t>
            </a:r>
            <a:r>
              <a:rPr lang="en-US" dirty="0" smtClean="0"/>
              <a:t>approach we now fill in the correct SumDigits function and run it with our previous main program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5492751" y="4329930"/>
            <a:ext cx="492125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208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digits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program </a:t>
            </a:r>
            <a:r>
              <a:rPr lang="en-US" dirty="0" smtClean="0"/>
              <a:t>output: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Enter number in [0..99999] range: 123</a:t>
            </a:r>
          </a:p>
          <a:p>
            <a:pPr marL="274320" lvl="1" indent="0">
              <a:buNone/>
            </a:pPr>
            <a:r>
              <a:rPr lang="en-US" dirty="0"/>
              <a:t>Sum digits = </a:t>
            </a:r>
            <a:r>
              <a:rPr lang="en-US" dirty="0" smtClean="0"/>
              <a:t>6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Enter </a:t>
            </a:r>
            <a:r>
              <a:rPr lang="en-US" dirty="0"/>
              <a:t>number in [0..99999] range: 23456</a:t>
            </a:r>
          </a:p>
          <a:p>
            <a:pPr marL="274320" lvl="1" indent="0">
              <a:buNone/>
            </a:pPr>
            <a:r>
              <a:rPr lang="en-US" dirty="0"/>
              <a:t>Sum digits = </a:t>
            </a:r>
            <a:r>
              <a:rPr lang="en-US" dirty="0" smtClean="0"/>
              <a:t>20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Enter number in [0..99999] range: 222222</a:t>
            </a:r>
          </a:p>
          <a:p>
            <a:pPr marL="274320" lvl="1" indent="0">
              <a:buNone/>
            </a:pPr>
            <a:r>
              <a:rPr lang="en-US" dirty="0"/>
              <a:t>Number must be in [0..99999]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6624" y="2883589"/>
            <a:ext cx="464033" cy="4649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4463" y="2792884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shows the correct output from the function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670657" y="3116050"/>
            <a:ext cx="2793806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06624" y="3988489"/>
            <a:ext cx="464033" cy="4649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>
            <a:endCxn id="9" idx="3"/>
          </p:cNvCxnSpPr>
          <p:nvPr/>
        </p:nvCxnSpPr>
        <p:spPr>
          <a:xfrm flipH="1">
            <a:off x="2670657" y="3116050"/>
            <a:ext cx="2793806" cy="110490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82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Arial"/>
              <a:buChar char="•"/>
            </a:pPr>
            <a:endParaRPr lang="en-US" dirty="0" smtClean="0"/>
          </a:p>
          <a:p>
            <a:pPr marL="342900" lvl="0" indent="-342900">
              <a:buFont typeface="Wingdings" charset="2"/>
              <a:buChar char="§"/>
            </a:pPr>
            <a:r>
              <a:rPr lang="en-US" dirty="0"/>
              <a:t>Lesson objectives:</a:t>
            </a:r>
            <a:endParaRPr lang="en-US" dirty="0" smtClean="0"/>
          </a:p>
          <a:p>
            <a:pPr lvl="1"/>
            <a:r>
              <a:rPr lang="en-US" dirty="0" smtClean="0"/>
              <a:t>Learn the </a:t>
            </a:r>
            <a:r>
              <a:rPr lang="en-US" dirty="0"/>
              <a:t>syntax </a:t>
            </a:r>
            <a:r>
              <a:rPr lang="en-US" dirty="0" smtClean="0"/>
              <a:t>for declaring functions in C++</a:t>
            </a:r>
          </a:p>
          <a:p>
            <a:pPr lvl="1"/>
            <a:r>
              <a:rPr lang="en-US" dirty="0" smtClean="0"/>
              <a:t>Learn how to call and trace the execution of functions</a:t>
            </a:r>
          </a:p>
          <a:p>
            <a:pPr lvl="1"/>
            <a:r>
              <a:rPr lang="en-US" dirty="0" smtClean="0"/>
              <a:t>Learn how to pass value and reference parameters</a:t>
            </a:r>
          </a:p>
          <a:p>
            <a:pPr lvl="1"/>
            <a:r>
              <a:rPr lang="en-US" dirty="0"/>
              <a:t>Study example programs showing their use</a:t>
            </a:r>
          </a:p>
          <a:p>
            <a:pPr lvl="1"/>
            <a:r>
              <a:rPr lang="en-US" dirty="0"/>
              <a:t>Complete online labs on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Complete programming project using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24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some applications, a function </a:t>
            </a:r>
            <a:r>
              <a:rPr lang="en-US" dirty="0"/>
              <a:t>may need to change the value of </a:t>
            </a:r>
            <a:r>
              <a:rPr lang="en-US" dirty="0" smtClean="0"/>
              <a:t>one or more variables in the main program</a:t>
            </a:r>
            <a:endParaRPr lang="en-US" dirty="0"/>
          </a:p>
          <a:p>
            <a:pPr marL="800100" lvl="1" indent="-342900"/>
            <a:r>
              <a:rPr lang="en-US" dirty="0" smtClean="0"/>
              <a:t>We can use </a:t>
            </a:r>
            <a:r>
              <a:rPr lang="en-US" dirty="0" smtClean="0">
                <a:solidFill>
                  <a:srgbClr val="FF0000"/>
                </a:solidFill>
              </a:rPr>
              <a:t>reference parameters </a:t>
            </a:r>
            <a:r>
              <a:rPr lang="en-US" dirty="0" smtClean="0"/>
              <a:t>to accomplish this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do we define reference parameters?</a:t>
            </a:r>
          </a:p>
          <a:p>
            <a:pPr marL="800100" lvl="1" indent="-342900"/>
            <a:r>
              <a:rPr lang="en-US" dirty="0" smtClean="0"/>
              <a:t>We need </a:t>
            </a:r>
            <a:r>
              <a:rPr lang="en-US" dirty="0"/>
              <a:t>to specify </a:t>
            </a:r>
            <a:r>
              <a:rPr lang="en-US" dirty="0" smtClean="0"/>
              <a:t>the data type </a:t>
            </a:r>
            <a:r>
              <a:rPr lang="en-US" dirty="0"/>
              <a:t>and </a:t>
            </a:r>
            <a:r>
              <a:rPr lang="en-US" dirty="0" smtClean="0"/>
              <a:t>the name </a:t>
            </a:r>
            <a:r>
              <a:rPr lang="en-US" dirty="0"/>
              <a:t>of </a:t>
            </a:r>
            <a:r>
              <a:rPr lang="en-US" dirty="0" smtClean="0"/>
              <a:t>reference parameters </a:t>
            </a:r>
            <a:r>
              <a:rPr lang="en-US" dirty="0"/>
              <a:t>when </a:t>
            </a:r>
            <a:r>
              <a:rPr lang="en-US" dirty="0" smtClean="0"/>
              <a:t>defining the function</a:t>
            </a:r>
            <a:endParaRPr lang="en-US" dirty="0"/>
          </a:p>
          <a:p>
            <a:pPr marL="800100" lvl="1" indent="-342900"/>
            <a:r>
              <a:rPr lang="en-US" dirty="0" smtClean="0"/>
              <a:t>To specify that this is a reference parameter, we add "</a:t>
            </a:r>
            <a:r>
              <a:rPr lang="en-US" dirty="0"/>
              <a:t>&amp;" between </a:t>
            </a:r>
            <a:r>
              <a:rPr lang="en-US" dirty="0" smtClean="0"/>
              <a:t>the data type </a:t>
            </a:r>
            <a:r>
              <a:rPr lang="en-US" dirty="0"/>
              <a:t>and parameter </a:t>
            </a:r>
            <a:r>
              <a:rPr lang="en-US" dirty="0" smtClean="0"/>
              <a:t>name</a:t>
            </a:r>
            <a:endParaRPr lang="en-US" dirty="0"/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9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do we call functions with reference parameters?</a:t>
            </a:r>
          </a:p>
          <a:p>
            <a:pPr marL="800100" lvl="1" indent="-342900"/>
            <a:r>
              <a:rPr lang="en-US" dirty="0" smtClean="0"/>
              <a:t>When calling the function, we must provide the </a:t>
            </a:r>
            <a:r>
              <a:rPr lang="en-US" u="sng" dirty="0" smtClean="0"/>
              <a:t>names</a:t>
            </a:r>
            <a:r>
              <a:rPr lang="en-US" dirty="0" smtClean="0"/>
              <a:t> of the variables we want to pass in as reference parameters</a:t>
            </a:r>
          </a:p>
          <a:p>
            <a:pPr marL="800100" lvl="1" indent="-342900"/>
            <a:r>
              <a:rPr lang="en-US" dirty="0" smtClean="0"/>
              <a:t>This makes the reference parameter an </a:t>
            </a:r>
            <a:r>
              <a:rPr lang="en-US" dirty="0" smtClean="0">
                <a:solidFill>
                  <a:srgbClr val="FF0000"/>
                </a:solidFill>
              </a:rPr>
              <a:t>alias</a:t>
            </a:r>
            <a:r>
              <a:rPr lang="en-US" dirty="0" smtClean="0"/>
              <a:t> for the variable we passed in</a:t>
            </a:r>
          </a:p>
          <a:p>
            <a:pPr marL="800100" lvl="1" indent="-342900"/>
            <a:r>
              <a:rPr lang="en-US" dirty="0"/>
              <a:t>W</a:t>
            </a:r>
            <a:r>
              <a:rPr lang="en-US" dirty="0" smtClean="0"/>
              <a:t>e now have two names for the same piece of memory in the program</a:t>
            </a:r>
          </a:p>
          <a:p>
            <a:pPr marL="800100" lvl="1" indent="-342900"/>
            <a:r>
              <a:rPr lang="en-US" dirty="0"/>
              <a:t>C</a:t>
            </a:r>
            <a:r>
              <a:rPr lang="en-US" dirty="0" smtClean="0"/>
              <a:t>hanges to the reference parameter inside the function will really change the variable you passed into the function</a:t>
            </a:r>
          </a:p>
          <a:p>
            <a:pPr marL="800100" lvl="1" indent="-342900"/>
            <a:r>
              <a:rPr lang="en-US" dirty="0"/>
              <a:t>We can </a:t>
            </a:r>
            <a:r>
              <a:rPr lang="en-US" u="sng" dirty="0"/>
              <a:t>not</a:t>
            </a:r>
            <a:r>
              <a:rPr lang="en-US" dirty="0"/>
              <a:t> use a literal constant or an expression as the parameter to the function, we can only use variable names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5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// </a:t>
            </a:r>
            <a:r>
              <a:rPr lang="en-US" b="0" dirty="0" smtClean="0"/>
              <a:t>Function with </a:t>
            </a:r>
            <a:r>
              <a:rPr lang="en-US" b="0" dirty="0"/>
              <a:t>reference parameter</a:t>
            </a:r>
          </a:p>
          <a:p>
            <a:r>
              <a:rPr lang="en-US" b="0" dirty="0"/>
              <a:t>void GetGrade(const float Average, char </a:t>
            </a:r>
            <a:r>
              <a:rPr lang="en-US" b="0" dirty="0" smtClean="0"/>
              <a:t>&amp; Grade</a:t>
            </a:r>
            <a:r>
              <a:rPr lang="en-US" b="0" dirty="0"/>
              <a:t>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if (Average &gt;= 90) Grade = 'A';</a:t>
            </a:r>
          </a:p>
          <a:p>
            <a:r>
              <a:rPr lang="en-US" b="0" dirty="0"/>
              <a:t>   else if (Average &gt;= 80) Grade = 'B';</a:t>
            </a:r>
          </a:p>
          <a:p>
            <a:r>
              <a:rPr lang="en-US" b="0" dirty="0"/>
              <a:t>   else if (Average &gt;= 70) Grade = 'C';</a:t>
            </a:r>
          </a:p>
          <a:p>
            <a:r>
              <a:rPr lang="en-US" b="0" dirty="0"/>
              <a:t>   else if (Average &gt;= 60) Grade = 'D';</a:t>
            </a:r>
          </a:p>
          <a:p>
            <a:r>
              <a:rPr lang="en-US" b="0" dirty="0"/>
              <a:t>   else Grade = 'F';</a:t>
            </a:r>
          </a:p>
          <a:p>
            <a:r>
              <a:rPr lang="en-US" b="0" dirty="0"/>
              <a:t>}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7717" y="2167065"/>
            <a:ext cx="1750684" cy="5708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4495" y="3359825"/>
            <a:ext cx="2532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Grade is a reference parameter of the GetGrade function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2"/>
          </p:cNvCxnSpPr>
          <p:nvPr/>
        </p:nvCxnSpPr>
        <p:spPr>
          <a:xfrm flipH="1" flipV="1">
            <a:off x="5373059" y="2737958"/>
            <a:ext cx="591436" cy="1083532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// </a:t>
            </a:r>
            <a:r>
              <a:rPr lang="en-US" b="0" dirty="0" smtClean="0"/>
              <a:t>Function with </a:t>
            </a:r>
            <a:r>
              <a:rPr lang="en-US" b="0" dirty="0"/>
              <a:t>reference parameter</a:t>
            </a:r>
          </a:p>
          <a:p>
            <a:r>
              <a:rPr lang="en-US" b="0" dirty="0"/>
              <a:t>void GetGrade(const float Average, char </a:t>
            </a:r>
            <a:r>
              <a:rPr lang="en-US" b="0" dirty="0" smtClean="0"/>
              <a:t>&amp; Grade</a:t>
            </a:r>
            <a:r>
              <a:rPr lang="en-US" b="0" dirty="0"/>
              <a:t>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if (Average &gt;= 90) Grade = 'A';</a:t>
            </a:r>
          </a:p>
          <a:p>
            <a:r>
              <a:rPr lang="en-US" b="0" dirty="0"/>
              <a:t>   else if (Average &gt;= 80) Grade = 'B';</a:t>
            </a:r>
          </a:p>
          <a:p>
            <a:r>
              <a:rPr lang="en-US" b="0" dirty="0"/>
              <a:t>   else if (Average &gt;= 70) Grade = 'C';</a:t>
            </a:r>
          </a:p>
          <a:p>
            <a:r>
              <a:rPr lang="en-US" b="0" dirty="0"/>
              <a:t>   else if (Average &gt;= 60) Grade = 'D';</a:t>
            </a:r>
          </a:p>
          <a:p>
            <a:r>
              <a:rPr lang="en-US" b="0" dirty="0"/>
              <a:t>   else Grade = 'F';</a:t>
            </a:r>
          </a:p>
          <a:p>
            <a:r>
              <a:rPr lang="en-US" b="0" dirty="0"/>
              <a:t>}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171" y="2982625"/>
            <a:ext cx="4218067" cy="23185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64495" y="3541723"/>
            <a:ext cx="253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Changes to Grade in this function will modify some variable in the main program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4882238" y="4141888"/>
            <a:ext cx="1082257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// </a:t>
            </a:r>
            <a:r>
              <a:rPr lang="en-US" b="0" dirty="0" smtClean="0"/>
              <a:t>Function with </a:t>
            </a:r>
            <a:r>
              <a:rPr lang="en-US" b="0" dirty="0"/>
              <a:t>reference parameter</a:t>
            </a:r>
          </a:p>
          <a:p>
            <a:r>
              <a:rPr lang="en-US" b="0" dirty="0"/>
              <a:t>void GetGrade(const float Average, char </a:t>
            </a:r>
            <a:r>
              <a:rPr lang="en-US" b="0" dirty="0" smtClean="0"/>
              <a:t>&amp; Grade</a:t>
            </a:r>
            <a:r>
              <a:rPr lang="en-US" b="0" dirty="0"/>
              <a:t>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if (Average &gt;= 90) Grade = 'A';</a:t>
            </a:r>
          </a:p>
          <a:p>
            <a:r>
              <a:rPr lang="en-US" b="0" dirty="0"/>
              <a:t>   else if (Average &gt;= 80) Grade = 'B';</a:t>
            </a:r>
          </a:p>
          <a:p>
            <a:r>
              <a:rPr lang="en-US" b="0" dirty="0"/>
              <a:t>   else if (Average &gt;= 70) Grade = 'C';</a:t>
            </a:r>
          </a:p>
          <a:p>
            <a:r>
              <a:rPr lang="en-US" b="0" dirty="0"/>
              <a:t>   else if (Average &gt;= 60) Grade = 'D';</a:t>
            </a:r>
          </a:p>
          <a:p>
            <a:r>
              <a:rPr lang="en-US" b="0" dirty="0"/>
              <a:t>   else Grade = 'F';</a:t>
            </a:r>
          </a:p>
          <a:p>
            <a:r>
              <a:rPr lang="en-US" b="0" dirty="0"/>
              <a:t>}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1" y="2225319"/>
            <a:ext cx="638098" cy="50098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6945" y="5202833"/>
            <a:ext cx="2532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this is a void function and there is no return statement 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 flipV="1">
            <a:off x="1095299" y="2475813"/>
            <a:ext cx="3711646" cy="318868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1095299" y="5202834"/>
            <a:ext cx="3711646" cy="461664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9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i</a:t>
            </a:r>
            <a:r>
              <a:rPr lang="en-US" b="0" dirty="0" smtClean="0"/>
              <a:t>nt main()</a:t>
            </a:r>
          </a:p>
          <a:p>
            <a:r>
              <a:rPr lang="en-US" b="0" dirty="0" smtClean="0"/>
              <a:t>{</a:t>
            </a:r>
          </a:p>
          <a:p>
            <a:r>
              <a:rPr lang="en-US" b="0" dirty="0" smtClean="0"/>
              <a:t>…</a:t>
            </a:r>
          </a:p>
          <a:p>
            <a:r>
              <a:rPr lang="en-US" b="0" dirty="0" smtClean="0"/>
              <a:t>/</a:t>
            </a:r>
            <a:r>
              <a:rPr lang="en-US" b="0" dirty="0"/>
              <a:t>/ </a:t>
            </a:r>
            <a:r>
              <a:rPr lang="en-US" b="0" dirty="0" smtClean="0"/>
              <a:t>Calling function with </a:t>
            </a:r>
            <a:r>
              <a:rPr lang="en-US" b="0" dirty="0"/>
              <a:t>reference parameter</a:t>
            </a:r>
          </a:p>
          <a:p>
            <a:r>
              <a:rPr lang="en-US" b="0" dirty="0"/>
              <a:t>float NewScore = 86.4;</a:t>
            </a:r>
          </a:p>
          <a:p>
            <a:r>
              <a:rPr lang="en-US" b="0" dirty="0"/>
              <a:t>char NewGrade = '?</a:t>
            </a:r>
            <a:r>
              <a:rPr lang="en-US" b="0" dirty="0" smtClean="0"/>
              <a:t>'</a:t>
            </a:r>
            <a:r>
              <a:rPr lang="en-US" b="0" dirty="0"/>
              <a:t>;</a:t>
            </a:r>
          </a:p>
          <a:p>
            <a:r>
              <a:rPr lang="en-US" b="0" dirty="0"/>
              <a:t>GetGrade(NewScore, NewGrade);</a:t>
            </a:r>
          </a:p>
          <a:p>
            <a:r>
              <a:rPr lang="en-US" b="0" dirty="0"/>
              <a:t>cout &lt;&lt; "Your final grade is " &lt;&lt; NewGrade &lt;&lt; endl; </a:t>
            </a:r>
            <a:endParaRPr lang="en-US" b="0" dirty="0" smtClean="0"/>
          </a:p>
          <a:p>
            <a:r>
              <a:rPr lang="en-US" b="0" dirty="0" smtClean="0"/>
              <a:t>…</a:t>
            </a:r>
          </a:p>
          <a:p>
            <a:r>
              <a:rPr lang="en-US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159365"/>
            <a:ext cx="4110429" cy="50098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73035" y="2940990"/>
            <a:ext cx="2532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call the GetGrade function with NewGrade as a reference parameter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4567629" y="3541155"/>
            <a:ext cx="1505406" cy="86870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66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864" y="2400082"/>
            <a:ext cx="371503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float NewScore = 86.4;</a:t>
            </a:r>
          </a:p>
          <a:p>
            <a:r>
              <a:rPr lang="en-US" dirty="0"/>
              <a:t>char NewGrade = '?’;</a:t>
            </a:r>
          </a:p>
          <a:p>
            <a:r>
              <a:rPr lang="en-US" dirty="0"/>
              <a:t>GetGrade(NewScore, NewGrade);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0290" y="2382015"/>
            <a:ext cx="241087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void GetGrade(</a:t>
            </a:r>
          </a:p>
          <a:p>
            <a:r>
              <a:rPr lang="en-US" dirty="0">
                <a:solidFill>
                  <a:srgbClr val="FF0000"/>
                </a:solidFill>
              </a:rPr>
              <a:t>Average=86.4, </a:t>
            </a:r>
          </a:p>
          <a:p>
            <a:r>
              <a:rPr lang="en-US" dirty="0">
                <a:solidFill>
                  <a:srgbClr val="FF0000"/>
                </a:solidFill>
              </a:rPr>
              <a:t>Grade=NewGrade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  …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4623897" y="2400089"/>
            <a:ext cx="1350091" cy="143115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23897" y="4226409"/>
            <a:ext cx="13500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6545" y="5195356"/>
            <a:ext cx="3091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call GetGrade the parameter Average is 86.4</a:t>
            </a:r>
          </a:p>
          <a:p>
            <a:r>
              <a:rPr lang="en-US" dirty="0" smtClean="0"/>
              <a:t>and parameter Grade is an </a:t>
            </a:r>
            <a:r>
              <a:rPr lang="en-US" dirty="0" smtClean="0">
                <a:solidFill>
                  <a:srgbClr val="FF0000"/>
                </a:solidFill>
              </a:rPr>
              <a:t>alias</a:t>
            </a:r>
            <a:r>
              <a:rPr lang="en-US" dirty="0" smtClean="0"/>
              <a:t> for NewGrade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86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864" y="2400082"/>
            <a:ext cx="371503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float NewScore = 86.4;</a:t>
            </a:r>
          </a:p>
          <a:p>
            <a:r>
              <a:rPr lang="en-US" dirty="0"/>
              <a:t>char NewGrade = '?’;</a:t>
            </a:r>
          </a:p>
          <a:p>
            <a:r>
              <a:rPr lang="en-US" dirty="0"/>
              <a:t>GetGrade(NewScore, </a:t>
            </a:r>
            <a:r>
              <a:rPr lang="en-US" dirty="0">
                <a:solidFill>
                  <a:srgbClr val="FF0000"/>
                </a:solidFill>
              </a:rPr>
              <a:t>NewGrade</a:t>
            </a:r>
            <a:r>
              <a:rPr lang="en-US" dirty="0"/>
              <a:t>);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0290" y="2382015"/>
            <a:ext cx="241087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void GetGrade(</a:t>
            </a:r>
          </a:p>
          <a:p>
            <a:r>
              <a:rPr lang="en-US" dirty="0"/>
              <a:t>Average=86.4, </a:t>
            </a:r>
          </a:p>
          <a:p>
            <a:r>
              <a:rPr lang="en-US" dirty="0"/>
              <a:t>Grade=NewGrade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rgbClr val="FF0000"/>
                </a:solidFill>
              </a:rPr>
              <a:t>Grade = ‘B’;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4623897" y="2400089"/>
            <a:ext cx="1350091" cy="14311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23897" y="4226409"/>
            <a:ext cx="13500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6545" y="5195356"/>
            <a:ext cx="3091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change Grade to be equal to ‘B’ we are really changing NewGrade to ‘B’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69741" y="4298124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‘B’</a:t>
            </a:r>
          </a:p>
        </p:txBody>
      </p:sp>
    </p:spTree>
    <p:extLst>
      <p:ext uri="{BB962C8B-B14F-4D97-AF65-F5344CB8AC3E}">
        <p14:creationId xmlns:p14="http://schemas.microsoft.com/office/powerpoint/2010/main" val="231630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864" y="2400082"/>
            <a:ext cx="3715033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float NewScore = 86.4;</a:t>
            </a:r>
          </a:p>
          <a:p>
            <a:r>
              <a:rPr lang="en-US" dirty="0"/>
              <a:t>char NewGrade = '?’;</a:t>
            </a:r>
          </a:p>
          <a:p>
            <a:r>
              <a:rPr lang="en-US" dirty="0"/>
              <a:t>GetGrade(NewScore, NewGrade);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0290" y="2382015"/>
            <a:ext cx="241087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void GetGrade(</a:t>
            </a:r>
          </a:p>
          <a:p>
            <a:r>
              <a:rPr lang="en-US" dirty="0"/>
              <a:t>const float Average, </a:t>
            </a:r>
          </a:p>
          <a:p>
            <a:r>
              <a:rPr lang="en-US" dirty="0"/>
              <a:t>char &amp; Grade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…</a:t>
            </a:r>
          </a:p>
          <a:p>
            <a:r>
              <a:rPr lang="en-US" dirty="0">
                <a:solidFill>
                  <a:srgbClr val="000000"/>
                </a:solidFill>
              </a:rPr>
              <a:t>Grade = ‘B’;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4623897" y="2400089"/>
            <a:ext cx="1350091" cy="14311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23897" y="4226409"/>
            <a:ext cx="1350091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16545" y="5195356"/>
            <a:ext cx="3555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we return to the main program the value of NewGrade has been modified and can be used in the rest of the program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9741" y="4298124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‘B’</a:t>
            </a:r>
          </a:p>
        </p:txBody>
      </p:sp>
    </p:spTree>
    <p:extLst>
      <p:ext uri="{BB962C8B-B14F-4D97-AF65-F5344CB8AC3E}">
        <p14:creationId xmlns:p14="http://schemas.microsoft.com/office/powerpoint/2010/main" val="336757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Advantages:</a:t>
            </a:r>
            <a:endParaRPr lang="en-US" dirty="0"/>
          </a:p>
          <a:p>
            <a:pPr marL="800100" lvl="1" indent="-342900"/>
            <a:r>
              <a:rPr lang="en-US" dirty="0" smtClean="0"/>
              <a:t>We can use reference parameters to modify </a:t>
            </a:r>
            <a:r>
              <a:rPr lang="en-US" u="sng" dirty="0" smtClean="0"/>
              <a:t>multiple</a:t>
            </a:r>
            <a:r>
              <a:rPr lang="en-US" dirty="0" smtClean="0"/>
              <a:t> variables in the main program</a:t>
            </a:r>
          </a:p>
          <a:p>
            <a:pPr marL="800100" lvl="1" indent="-342900"/>
            <a:r>
              <a:rPr lang="en-US" dirty="0" smtClean="0"/>
              <a:t>No data is copied from the main program to the function when we make the function call (unlike value parameters)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Disadvantages</a:t>
            </a:r>
          </a:p>
          <a:p>
            <a:pPr marL="800100" lvl="1" indent="-342900"/>
            <a:r>
              <a:rPr lang="en-US" dirty="0"/>
              <a:t>We must provide a variable name when calling functions with reference parameters</a:t>
            </a:r>
          </a:p>
          <a:p>
            <a:pPr marL="800100" lvl="1" indent="-342900"/>
            <a:r>
              <a:rPr lang="en-US" dirty="0" smtClean="0"/>
              <a:t>Keeping track of the “aliases” created by reference parameters is more difficult than tracing value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8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functions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1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Declaring functions</a:t>
            </a:r>
            <a:endParaRPr lang="en-US" sz="3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can we calculate and print the prime factors of an integer that is between 1..100?</a:t>
            </a:r>
          </a:p>
          <a:p>
            <a:pPr marL="800100" lvl="1" indent="-342900"/>
            <a:r>
              <a:rPr lang="en-US" dirty="0"/>
              <a:t>W</a:t>
            </a:r>
            <a:r>
              <a:rPr lang="en-US" dirty="0" smtClean="0"/>
              <a:t>e need to print a message for each time one of the prime numbers 2,3,5,7 divides evenly into the input value</a:t>
            </a:r>
          </a:p>
          <a:p>
            <a:pPr marL="800100" lvl="1" indent="-342900"/>
            <a:r>
              <a:rPr lang="en-US" dirty="0"/>
              <a:t>We also need to modify the input value by dividing it by this prime factor until it is no longer a factor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b="0" dirty="0"/>
              <a:t>	input = 50</a:t>
            </a:r>
          </a:p>
          <a:p>
            <a:r>
              <a:rPr lang="en-US" b="0" dirty="0"/>
              <a:t>	2 is a factor, input = 50/2 = 25</a:t>
            </a:r>
          </a:p>
          <a:p>
            <a:r>
              <a:rPr lang="en-US" b="0" dirty="0"/>
              <a:t>	5 is a factor, input = 25/5 = 5</a:t>
            </a:r>
          </a:p>
          <a:p>
            <a:r>
              <a:rPr lang="en-US" b="0" dirty="0"/>
              <a:t>	5 is a factor, input = 5/5 =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8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How can we implement this using functions?</a:t>
            </a:r>
          </a:p>
          <a:p>
            <a:pPr marL="800100" lvl="1" indent="-342900"/>
            <a:r>
              <a:rPr lang="en-US" dirty="0"/>
              <a:t>There is no correct answer as long as we are breaking the larger problem down into smaller pieces that are easy to implement and debug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Option 1:  </a:t>
            </a:r>
          </a:p>
          <a:p>
            <a:pPr marL="800100" lvl="1" indent="-342900"/>
            <a:r>
              <a:rPr lang="en-US" dirty="0" smtClean="0"/>
              <a:t>Have the main program handle user input and have the function do all the work and print out the prime factors </a:t>
            </a:r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Option 2: </a:t>
            </a:r>
          </a:p>
          <a:p>
            <a:pPr marL="800100" lvl="1" indent="-342900"/>
            <a:r>
              <a:rPr lang="en-US" dirty="0"/>
              <a:t>Have the main program handle user input and then call the function multiple times to check each of the prime factors one at a time ( we illustrate this approach below 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78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// Function to </a:t>
            </a:r>
            <a:r>
              <a:rPr lang="en-US" b="0" dirty="0" smtClean="0"/>
              <a:t>check one prime </a:t>
            </a:r>
            <a:r>
              <a:rPr lang="en-US" b="0" dirty="0"/>
              <a:t>factor</a:t>
            </a:r>
          </a:p>
          <a:p>
            <a:r>
              <a:rPr lang="en-US" b="0" dirty="0"/>
              <a:t>void CheckFactors</a:t>
            </a:r>
            <a:r>
              <a:rPr lang="en-US" b="0" dirty="0" smtClean="0"/>
              <a:t>( int </a:t>
            </a:r>
            <a:r>
              <a:rPr lang="en-US" b="0" dirty="0"/>
              <a:t>&amp; Number, const int </a:t>
            </a:r>
            <a:r>
              <a:rPr lang="en-US" b="0" dirty="0" smtClean="0"/>
              <a:t>Factor )</a:t>
            </a:r>
            <a:endParaRPr lang="en-US" b="0" dirty="0"/>
          </a:p>
          <a:p>
            <a:r>
              <a:rPr lang="en-US" b="0" dirty="0"/>
              <a:t>{</a:t>
            </a:r>
          </a:p>
          <a:p>
            <a:r>
              <a:rPr lang="en-US" b="0" dirty="0"/>
              <a:t>   while (Number % Factor == 0)</a:t>
            </a:r>
          </a:p>
          <a:p>
            <a:r>
              <a:rPr lang="en-US" b="0" dirty="0"/>
              <a:t>   {</a:t>
            </a:r>
          </a:p>
          <a:p>
            <a:r>
              <a:rPr lang="en-US" b="0" dirty="0"/>
              <a:t>      cout &lt;&lt; Factor &lt;&lt; " is a factor\n";</a:t>
            </a:r>
          </a:p>
          <a:p>
            <a:r>
              <a:rPr lang="en-US" b="0" dirty="0"/>
              <a:t>      Number = Number / Factor;</a:t>
            </a:r>
          </a:p>
          <a:p>
            <a:r>
              <a:rPr lang="en-US" b="0" dirty="0"/>
              <a:t>   }</a:t>
            </a:r>
          </a:p>
          <a:p>
            <a:r>
              <a:rPr lang="en-US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5853" y="4372634"/>
            <a:ext cx="3368171" cy="5597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69013" y="3134871"/>
            <a:ext cx="281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is a reference parameter and Factor is a value parameter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4463293" y="2738246"/>
            <a:ext cx="1005720" cy="85829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01535" y="2178457"/>
            <a:ext cx="3598032" cy="5597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69013" y="5238152"/>
            <a:ext cx="2814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where we modify the reference parameter which is an </a:t>
            </a:r>
            <a:r>
              <a:rPr lang="en-US" dirty="0" smtClean="0">
                <a:solidFill>
                  <a:srgbClr val="FF0000"/>
                </a:solidFill>
              </a:rPr>
              <a:t>alias</a:t>
            </a:r>
            <a:r>
              <a:rPr lang="en-US" dirty="0" smtClean="0"/>
              <a:t> for a variable in main program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1"/>
            <a:endCxn id="6" idx="3"/>
          </p:cNvCxnSpPr>
          <p:nvPr/>
        </p:nvCxnSpPr>
        <p:spPr>
          <a:xfrm flipH="1" flipV="1">
            <a:off x="4224024" y="4652528"/>
            <a:ext cx="1244989" cy="118578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577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// Main body of program</a:t>
            </a:r>
          </a:p>
          <a:p>
            <a:r>
              <a:rPr lang="en-US" b="0" dirty="0"/>
              <a:t>int 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// Get user input</a:t>
            </a:r>
          </a:p>
          <a:p>
            <a:r>
              <a:rPr lang="en-US" b="0" dirty="0"/>
              <a:t>   int Num;</a:t>
            </a:r>
          </a:p>
          <a:p>
            <a:r>
              <a:rPr lang="en-US" b="0" dirty="0"/>
              <a:t>   cout &lt;&lt; "Enter number in [1..100] range: ";</a:t>
            </a:r>
          </a:p>
          <a:p>
            <a:r>
              <a:rPr lang="en-US" b="0" dirty="0"/>
              <a:t>   cin &gt;&gt; Num;</a:t>
            </a:r>
          </a:p>
          <a:p>
            <a:endParaRPr lang="en-US" b="0" dirty="0"/>
          </a:p>
          <a:p>
            <a:r>
              <a:rPr lang="en-US" b="0" dirty="0"/>
              <a:t>   // Check input value</a:t>
            </a:r>
          </a:p>
          <a:p>
            <a:r>
              <a:rPr lang="en-US" b="0" dirty="0"/>
              <a:t>   if ((Num &lt; 1) || (Num &gt; 100))</a:t>
            </a:r>
          </a:p>
          <a:p>
            <a:r>
              <a:rPr lang="en-US" b="0" dirty="0"/>
              <a:t>      cout &lt;&lt; "Number must be in [1..100]" &lt;&lt; endl</a:t>
            </a:r>
            <a:r>
              <a:rPr lang="en-US" b="0" dirty="0" smtClean="0"/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933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 smtClean="0"/>
              <a:t>…</a:t>
            </a:r>
          </a:p>
          <a:p>
            <a:r>
              <a:rPr lang="en-US" b="0" dirty="0" smtClean="0"/>
              <a:t>   /</a:t>
            </a:r>
            <a:r>
              <a:rPr lang="en-US" b="0" dirty="0"/>
              <a:t>/ Calculate prime factors</a:t>
            </a:r>
          </a:p>
          <a:p>
            <a:r>
              <a:rPr lang="en-US" b="0" dirty="0"/>
              <a:t>   else</a:t>
            </a:r>
          </a:p>
          <a:p>
            <a:r>
              <a:rPr lang="en-US" b="0" dirty="0"/>
              <a:t>   {</a:t>
            </a:r>
          </a:p>
          <a:p>
            <a:r>
              <a:rPr lang="en-US" b="0" dirty="0"/>
              <a:t>      CheckFactors(Num, 2);</a:t>
            </a:r>
          </a:p>
          <a:p>
            <a:r>
              <a:rPr lang="en-US" b="0" dirty="0"/>
              <a:t>      CheckFactors(Num, 3);</a:t>
            </a:r>
          </a:p>
          <a:p>
            <a:r>
              <a:rPr lang="en-US" b="0" dirty="0"/>
              <a:t>      CheckFactors(Num, 5);</a:t>
            </a:r>
          </a:p>
          <a:p>
            <a:r>
              <a:rPr lang="en-US" b="0" dirty="0"/>
              <a:t>      CheckFactors(</a:t>
            </a:r>
            <a:r>
              <a:rPr lang="en-US" b="0" dirty="0" smtClean="0"/>
              <a:t>Num, </a:t>
            </a:r>
            <a:r>
              <a:rPr lang="en-US" b="0" dirty="0"/>
              <a:t>7);</a:t>
            </a:r>
          </a:p>
          <a:p>
            <a:r>
              <a:rPr lang="en-US" b="0" dirty="0"/>
              <a:t>      if (Num &gt; 1</a:t>
            </a:r>
            <a:r>
              <a:rPr lang="en-US" b="0" dirty="0" smtClean="0"/>
              <a:t>) </a:t>
            </a:r>
          </a:p>
          <a:p>
            <a:r>
              <a:rPr lang="en-US" b="0" dirty="0"/>
              <a:t>         cout &lt;&lt; Num &lt;&lt; " is a factor\n";</a:t>
            </a:r>
          </a:p>
          <a:p>
            <a:r>
              <a:rPr lang="en-US" b="0" dirty="0"/>
              <a:t>   }</a:t>
            </a:r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4254" y="3386440"/>
            <a:ext cx="2898840" cy="169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351" y="2739510"/>
            <a:ext cx="2814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call the CheckFactors function four times to check primes 2,3,5,7</a:t>
            </a:r>
          </a:p>
          <a:p>
            <a:endParaRPr lang="en-US" dirty="0"/>
          </a:p>
          <a:p>
            <a:r>
              <a:rPr lang="en-US" dirty="0"/>
              <a:t>In each function call, we modify the variable Num by dividing by the prime factor as needed</a:t>
            </a:r>
          </a:p>
        </p:txBody>
      </p:sp>
      <p:cxnSp>
        <p:nvCxnSpPr>
          <p:cNvPr id="8" name="Straight Arrow Connector 7"/>
          <p:cNvCxnSpPr>
            <a:endCxn id="6" idx="3"/>
          </p:cNvCxnSpPr>
          <p:nvPr/>
        </p:nvCxnSpPr>
        <p:spPr>
          <a:xfrm flipH="1">
            <a:off x="3773094" y="3254375"/>
            <a:ext cx="1489257" cy="97867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229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factors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</a:t>
            </a:r>
            <a:r>
              <a:rPr lang="en-US" dirty="0"/>
              <a:t>p</a:t>
            </a:r>
            <a:r>
              <a:rPr lang="en-US" dirty="0" smtClean="0"/>
              <a:t>rogram output:</a:t>
            </a:r>
          </a:p>
          <a:p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Enter number in [1..100] range: 42</a:t>
            </a:r>
          </a:p>
          <a:p>
            <a:pPr marL="274320" lvl="1" indent="0">
              <a:buNone/>
            </a:pPr>
            <a:r>
              <a:rPr lang="en-US" dirty="0"/>
              <a:t>2 is a factor</a:t>
            </a:r>
          </a:p>
          <a:p>
            <a:pPr marL="274320" lvl="1" indent="0">
              <a:buNone/>
            </a:pPr>
            <a:r>
              <a:rPr lang="en-US" dirty="0"/>
              <a:t>3 is a factor</a:t>
            </a:r>
          </a:p>
          <a:p>
            <a:pPr marL="274320" lvl="1" indent="0">
              <a:buNone/>
            </a:pPr>
            <a:r>
              <a:rPr lang="en-US" dirty="0"/>
              <a:t>7 is a </a:t>
            </a:r>
            <a:r>
              <a:rPr lang="en-US" dirty="0" smtClean="0"/>
              <a:t>factor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Enter number in [1..100] range: 65</a:t>
            </a:r>
          </a:p>
          <a:p>
            <a:pPr marL="274320" lvl="1" indent="0">
              <a:buNone/>
            </a:pPr>
            <a:r>
              <a:rPr lang="en-US" dirty="0"/>
              <a:t>5 is a factor</a:t>
            </a:r>
          </a:p>
          <a:p>
            <a:pPr marL="274320" lvl="1" indent="0">
              <a:buNone/>
            </a:pPr>
            <a:r>
              <a:rPr lang="en-US" dirty="0"/>
              <a:t>13 is a factor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165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factors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How could we extend this program to handle values greater than 100?</a:t>
            </a:r>
          </a:p>
          <a:p>
            <a:pPr marL="800100" lvl="1" indent="-342900"/>
            <a:r>
              <a:rPr lang="en-US" dirty="0"/>
              <a:t>We could add a loop in the main program that calls the CheckFactors function with every value between 2 and the square root of Num to see if they are factors</a:t>
            </a:r>
          </a:p>
          <a:p>
            <a:pPr marL="800100" lvl="1" indent="-342900"/>
            <a:endParaRPr lang="en-US" dirty="0"/>
          </a:p>
          <a:p>
            <a:pPr marL="342900" indent="-342900"/>
            <a:r>
              <a:rPr lang="en-US" b="0" dirty="0"/>
              <a:t>		for (int Factor=2; Factor&lt;sqrt(Num); Factor++)</a:t>
            </a:r>
          </a:p>
          <a:p>
            <a:pPr marL="342900" indent="-342900"/>
            <a:r>
              <a:rPr lang="en-US" b="0" dirty="0"/>
              <a:t>   		   CheckFactors(Num, Factor);</a:t>
            </a:r>
          </a:p>
          <a:p>
            <a:pPr marL="342900" indent="-342900"/>
            <a:endParaRPr lang="en-US" b="0" dirty="0"/>
          </a:p>
          <a:p>
            <a:pPr marL="800100" lvl="1" indent="-342900"/>
            <a:r>
              <a:rPr lang="en-US" dirty="0"/>
              <a:t>This would remove the need for input error checking and would also make the main program much shorter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09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we have described how value parameters and reference parameters can be used to get data in and out of functions</a:t>
            </a:r>
          </a:p>
          <a:p>
            <a:pPr marL="800100" lvl="1" indent="-342900"/>
            <a:r>
              <a:rPr lang="en-US" dirty="0" smtClean="0"/>
              <a:t>Value parameters: “const int Number”</a:t>
            </a:r>
          </a:p>
          <a:p>
            <a:pPr marL="800100" lvl="1" indent="-342900"/>
            <a:r>
              <a:rPr lang="en-US" dirty="0" smtClean="0"/>
              <a:t>Reference parameters: “float &amp; Value”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have also shown two example programs that use functions with parameters to solve problems</a:t>
            </a:r>
          </a:p>
          <a:p>
            <a:pPr marL="800100" lvl="1" indent="-342900"/>
            <a:r>
              <a:rPr lang="en-US" dirty="0" smtClean="0"/>
              <a:t>Sum of digits</a:t>
            </a:r>
          </a:p>
          <a:p>
            <a:pPr marL="800100" lvl="1" indent="-342900"/>
            <a:r>
              <a:rPr lang="en-US" dirty="0" smtClean="0"/>
              <a:t>Prime factors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611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functions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3</a:t>
            </a:r>
          </a:p>
          <a:p>
            <a:pPr eaLnBrk="1" hangingPunct="1"/>
            <a:r>
              <a:rPr lang="en-US" sz="3200" b="1" dirty="0" smtClean="0">
                <a:latin typeface="Arial" charset="0"/>
              </a:rPr>
              <a:t>recursion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4235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Recursion is a very powerful problem solving method </a:t>
            </a:r>
            <a:endParaRPr lang="en-US" dirty="0" smtClean="0"/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Recursive </a:t>
            </a:r>
            <a:r>
              <a:rPr lang="en-US" dirty="0"/>
              <a:t>functions </a:t>
            </a:r>
            <a:r>
              <a:rPr lang="en-US" u="sng" dirty="0" smtClean="0"/>
              <a:t>call </a:t>
            </a:r>
            <a:r>
              <a:rPr lang="en-US" u="sng" dirty="0"/>
              <a:t>themselves </a:t>
            </a:r>
            <a:r>
              <a:rPr lang="en-US" dirty="0"/>
              <a:t>to solve problems</a:t>
            </a:r>
          </a:p>
          <a:p>
            <a:pPr marL="800100" lvl="1" indent="-342900"/>
            <a:r>
              <a:rPr lang="en-US" dirty="0" smtClean="0"/>
              <a:t>We reduce </a:t>
            </a:r>
            <a:r>
              <a:rPr lang="en-US" dirty="0"/>
              <a:t>"size" of problem each recursive function call</a:t>
            </a:r>
          </a:p>
          <a:p>
            <a:pPr marL="800100" lvl="1" indent="-342900"/>
            <a:r>
              <a:rPr lang="en-US" dirty="0" smtClean="0"/>
              <a:t>Need </a:t>
            </a:r>
            <a:r>
              <a:rPr lang="en-US" dirty="0"/>
              <a:t>to have </a:t>
            </a:r>
            <a:r>
              <a:rPr lang="en-US" dirty="0" smtClean="0"/>
              <a:t>a terminating </a:t>
            </a:r>
            <a:r>
              <a:rPr lang="en-US" dirty="0"/>
              <a:t>condition to stop </a:t>
            </a:r>
            <a:r>
              <a:rPr lang="en-US" dirty="0" smtClean="0"/>
              <a:t>recursion</a:t>
            </a:r>
            <a:endParaRPr lang="en-US" dirty="0"/>
          </a:p>
          <a:p>
            <a:pPr marL="800100" lvl="1" indent="-342900"/>
            <a:r>
              <a:rPr lang="en-US" dirty="0" smtClean="0"/>
              <a:t>Visualize </a:t>
            </a:r>
            <a:r>
              <a:rPr lang="en-US" dirty="0"/>
              <a:t>using black box method with inputs and </a:t>
            </a:r>
            <a:r>
              <a:rPr lang="en-US" dirty="0" smtClean="0"/>
              <a:t>returns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Recursive </a:t>
            </a:r>
            <a:r>
              <a:rPr lang="en-US" dirty="0"/>
              <a:t>solutions can also be implemented via </a:t>
            </a:r>
            <a:r>
              <a:rPr lang="en-US" dirty="0" smtClean="0"/>
              <a:t>iteration</a:t>
            </a:r>
          </a:p>
          <a:p>
            <a:pPr marL="800100" lvl="1" indent="-342900"/>
            <a:r>
              <a:rPr lang="en-US" dirty="0" smtClean="0"/>
              <a:t>Sometimes the recursive function is smaller</a:t>
            </a:r>
          </a:p>
          <a:p>
            <a:pPr marL="800100" lvl="1" indent="-342900"/>
            <a:r>
              <a:rPr lang="en-US" dirty="0" smtClean="0"/>
              <a:t>Sometimes the iterative function is faster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3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order to </a:t>
            </a:r>
            <a:r>
              <a:rPr lang="en-US" u="sng" dirty="0" smtClean="0"/>
              <a:t>declare</a:t>
            </a:r>
            <a:r>
              <a:rPr lang="en-US" dirty="0" smtClean="0"/>
              <a:t> a function in C++ we need </a:t>
            </a:r>
            <a:r>
              <a:rPr lang="en-US" dirty="0"/>
              <a:t>to </a:t>
            </a:r>
            <a:r>
              <a:rPr lang="en-US" dirty="0" smtClean="0"/>
              <a:t>provide the following information:</a:t>
            </a:r>
            <a:endParaRPr lang="en-US" dirty="0"/>
          </a:p>
          <a:p>
            <a:pPr marL="914400" lvl="1" indent="-457200"/>
            <a:r>
              <a:rPr lang="en-US" dirty="0" smtClean="0"/>
              <a:t>The </a:t>
            </a:r>
            <a:r>
              <a:rPr lang="en-US" dirty="0"/>
              <a:t>name of the </a:t>
            </a:r>
            <a:r>
              <a:rPr lang="en-US" dirty="0" smtClean="0"/>
              <a:t>function</a:t>
            </a:r>
          </a:p>
          <a:p>
            <a:pPr marL="914400" lvl="1" indent="-457200"/>
            <a:r>
              <a:rPr lang="en-US" dirty="0"/>
              <a:t>List of operations to be performed</a:t>
            </a:r>
          </a:p>
          <a:p>
            <a:pPr marL="914400" lvl="1" indent="-457200"/>
            <a:r>
              <a:rPr lang="en-US" dirty="0"/>
              <a:t>Type of data value to be </a:t>
            </a:r>
            <a:r>
              <a:rPr lang="en-US" dirty="0" smtClean="0"/>
              <a:t>returned</a:t>
            </a:r>
            <a:endParaRPr lang="en-US" dirty="0"/>
          </a:p>
          <a:p>
            <a:pPr marL="914400" lvl="1" indent="-457200"/>
            <a:r>
              <a:rPr lang="en-US" dirty="0" smtClean="0"/>
              <a:t>Types </a:t>
            </a:r>
            <a:r>
              <a:rPr lang="en-US" dirty="0"/>
              <a:t>and names of parameters (if any)</a:t>
            </a:r>
          </a:p>
          <a:p>
            <a:pPr marL="914400" lvl="1" indent="-457200"/>
            <a:r>
              <a:rPr lang="en-US" dirty="0" smtClean="0"/>
              <a:t>Declaration </a:t>
            </a:r>
            <a:r>
              <a:rPr lang="en-US" dirty="0"/>
              <a:t>of local variables (if any)</a:t>
            </a:r>
          </a:p>
          <a:p>
            <a:pPr marL="914400" lvl="1" indent="-457200"/>
            <a:r>
              <a:rPr lang="en-US" dirty="0" smtClean="0"/>
              <a:t>Value </a:t>
            </a:r>
            <a:r>
              <a:rPr lang="en-US" dirty="0"/>
              <a:t>to be returned to the main program (if any)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88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Example: calculating N factorial</a:t>
            </a:r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Recursive solution solves problem in terms of itself</a:t>
            </a:r>
          </a:p>
          <a:p>
            <a:pPr marL="800100" lvl="1" indent="-342900"/>
            <a:r>
              <a:rPr lang="en-US" dirty="0" smtClean="0"/>
              <a:t>Factorial(N) = N * Factorial(N-1)</a:t>
            </a:r>
          </a:p>
          <a:p>
            <a:pPr marL="800100" lvl="1" indent="-342900"/>
            <a:r>
              <a:rPr lang="en-US" dirty="0" smtClean="0"/>
              <a:t>This is the </a:t>
            </a:r>
            <a:r>
              <a:rPr lang="en-US" dirty="0" smtClean="0">
                <a:solidFill>
                  <a:srgbClr val="FF0000"/>
                </a:solidFill>
              </a:rPr>
              <a:t>recurrence relationship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must stop at some point</a:t>
            </a:r>
          </a:p>
          <a:p>
            <a:pPr marL="800100" lvl="1" indent="-342900"/>
            <a:r>
              <a:rPr lang="en-US" dirty="0" smtClean="0"/>
              <a:t>Factorial(1) = 1</a:t>
            </a:r>
          </a:p>
          <a:p>
            <a:pPr marL="800100" lvl="1" indent="-342900"/>
            <a:r>
              <a:rPr lang="en-US" dirty="0" smtClean="0"/>
              <a:t>This is the </a:t>
            </a:r>
            <a:r>
              <a:rPr lang="en-US" dirty="0" smtClean="0">
                <a:solidFill>
                  <a:srgbClr val="FF0000"/>
                </a:solidFill>
              </a:rPr>
              <a:t>terminating condition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566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/</a:t>
            </a:r>
            <a:r>
              <a:rPr lang="en-US" b="0" dirty="0"/>
              <a:t>/ Recursive Factorial function</a:t>
            </a:r>
          </a:p>
          <a:p>
            <a:r>
              <a:rPr lang="en-US" b="0" dirty="0"/>
              <a:t>int Factorial(const int Num)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if (Num &lt;= 1)</a:t>
            </a:r>
          </a:p>
          <a:p>
            <a:r>
              <a:rPr lang="en-US" b="0" dirty="0"/>
              <a:t>      return(1);</a:t>
            </a:r>
          </a:p>
          <a:p>
            <a:r>
              <a:rPr lang="en-US" b="0" dirty="0"/>
              <a:t>   else </a:t>
            </a:r>
          </a:p>
          <a:p>
            <a:r>
              <a:rPr lang="en-US" b="0" dirty="0"/>
              <a:t>      return( Num * Factorial(Num-1) );</a:t>
            </a:r>
          </a:p>
          <a:p>
            <a:r>
              <a:rPr lang="en-US" b="0" dirty="0" smtClean="0"/>
              <a:t>}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362" y="3013392"/>
            <a:ext cx="1776116" cy="5830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647" y="2551727"/>
            <a:ext cx="266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terminating condition of for the recursive function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337478" y="3013392"/>
            <a:ext cx="1777169" cy="29153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35890" y="4371291"/>
            <a:ext cx="1971981" cy="5830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8677" y="4347215"/>
            <a:ext cx="266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we are recursively calling the Factorial function with a smaller parameter value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4507871" y="4662825"/>
            <a:ext cx="1240806" cy="28455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4501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695" y="2400081"/>
            <a:ext cx="158895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/>
              <a:t>c</a:t>
            </a:r>
            <a:r>
              <a:rPr lang="en-US" sz="1600" dirty="0" smtClean="0"/>
              <a:t>out &lt;&lt; Factorial(3);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9344" y="2400081"/>
            <a:ext cx="1500189" cy="1815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Factorial(3)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3*Factorial(2);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66144" y="2400085"/>
            <a:ext cx="1063200" cy="9137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0396" y="4311639"/>
            <a:ext cx="692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the main program calls Factorial(3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71146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695" y="2400081"/>
            <a:ext cx="158895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/>
              <a:t>c</a:t>
            </a:r>
            <a:r>
              <a:rPr lang="en-US" sz="1600" dirty="0" smtClean="0"/>
              <a:t>out &lt;&lt; Factorial(3);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9344" y="2400081"/>
            <a:ext cx="150018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Factorial(3)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3*Factorial(2);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66144" y="2400085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0331" y="2400085"/>
            <a:ext cx="1500189" cy="1815882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Factorial(2)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2*Factorial(1);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50645" y="2400085"/>
            <a:ext cx="1063200" cy="91379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0396" y="4311639"/>
            <a:ext cx="692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the main program calls Factorial(3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Then, Factorial(3) calls Factorial(2)</a:t>
            </a:r>
          </a:p>
        </p:txBody>
      </p:sp>
    </p:spTree>
    <p:extLst>
      <p:ext uri="{BB962C8B-B14F-4D97-AF65-F5344CB8AC3E}">
        <p14:creationId xmlns:p14="http://schemas.microsoft.com/office/powerpoint/2010/main" val="23583858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695" y="2400081"/>
            <a:ext cx="158895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/>
              <a:t>c</a:t>
            </a:r>
            <a:r>
              <a:rPr lang="en-US" sz="1600" dirty="0" smtClean="0"/>
              <a:t>out &lt;&lt; Factorial(3);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9344" y="2400081"/>
            <a:ext cx="150018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Factorial(3)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3*Factorial(2);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66144" y="2400085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0331" y="2400085"/>
            <a:ext cx="150018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Factorial(2)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2*Factorial(1);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184998" y="2400085"/>
            <a:ext cx="1500189" cy="1569660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Factorial(1)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1;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50645" y="2400085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121798" y="2400081"/>
            <a:ext cx="1063200" cy="91379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0396" y="4311639"/>
            <a:ext cx="6924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the main program calls Factorial(3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Then, Factorial(3) calls Factorial(2)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Then, Factorial</a:t>
            </a:r>
            <a:r>
              <a:rPr lang="en-US" dirty="0" smtClean="0"/>
              <a:t>(2) </a:t>
            </a:r>
            <a:r>
              <a:rPr lang="en-US" dirty="0"/>
              <a:t>calls Factorial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714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695" y="2400081"/>
            <a:ext cx="158895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/>
              <a:t>c</a:t>
            </a:r>
            <a:r>
              <a:rPr lang="en-US" sz="1600" dirty="0" smtClean="0"/>
              <a:t>out &lt;&lt; Factorial(3);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9344" y="2400081"/>
            <a:ext cx="150018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Factorial(3)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3*Factorial(2);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66144" y="2400085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0331" y="2400085"/>
            <a:ext cx="150018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Factorial(2)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2*Factorial(1);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184998" y="2400085"/>
            <a:ext cx="150018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Factorial(1)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1;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50645" y="2400085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121798" y="2400081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121798" y="3389570"/>
            <a:ext cx="1063200" cy="58016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0381" y="3899033"/>
            <a:ext cx="3612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396" y="4311639"/>
            <a:ext cx="692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the main program calls Factorial(3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Then, Factorial(3) calls Factorial(2)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Then, Factorial</a:t>
            </a:r>
            <a:r>
              <a:rPr lang="en-US" dirty="0" smtClean="0"/>
              <a:t>(2) </a:t>
            </a:r>
            <a:r>
              <a:rPr lang="en-US" dirty="0"/>
              <a:t>calls Factorial</a:t>
            </a:r>
            <a:r>
              <a:rPr lang="en-US" dirty="0" smtClean="0"/>
              <a:t>(1)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Then, Factorial(1) returns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886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695" y="2400081"/>
            <a:ext cx="158895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/>
              <a:t>c</a:t>
            </a:r>
            <a:r>
              <a:rPr lang="en-US" sz="1600" dirty="0" smtClean="0"/>
              <a:t>out &lt;&lt; Factorial(3);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9344" y="2400081"/>
            <a:ext cx="150018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Factorial(3)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3*Factorial(2);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66144" y="2400085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10331" y="2400085"/>
            <a:ext cx="150018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Factorial(2)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2*Factorial(1);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184998" y="2400085"/>
            <a:ext cx="150018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Factorial(1)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1;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50645" y="2400085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950645" y="3389574"/>
            <a:ext cx="1063200" cy="58016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9228" y="3899037"/>
            <a:ext cx="3612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1282E"/>
                </a:solidFill>
              </a:rPr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121798" y="2400081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121798" y="3389570"/>
            <a:ext cx="1063200" cy="580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0381" y="3899033"/>
            <a:ext cx="3612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396" y="4311639"/>
            <a:ext cx="6924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the main program calls Factorial(3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Then, Factorial(3) calls Factorial(2)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Then, Factorial</a:t>
            </a:r>
            <a:r>
              <a:rPr lang="en-US" dirty="0" smtClean="0"/>
              <a:t>(2) </a:t>
            </a:r>
            <a:r>
              <a:rPr lang="en-US" dirty="0"/>
              <a:t>calls Factorial</a:t>
            </a:r>
            <a:r>
              <a:rPr lang="en-US" dirty="0" smtClean="0"/>
              <a:t>(1)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Then, Factorial(1) returns 1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 smtClean="0"/>
              <a:t>Then, Factorial(2) returns 2*1=2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297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695" y="2400081"/>
            <a:ext cx="158895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/>
              <a:t>c</a:t>
            </a:r>
            <a:r>
              <a:rPr lang="en-US" sz="1600" dirty="0" smtClean="0"/>
              <a:t>out &lt;&lt; Factorial(3)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9344" y="2400081"/>
            <a:ext cx="150018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Factorial(3)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3*Factorial(2);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66144" y="2400085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766144" y="3389574"/>
            <a:ext cx="1063200" cy="580168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4727" y="3899037"/>
            <a:ext cx="3612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D1282E"/>
                </a:solidFill>
              </a:rPr>
              <a:t>6</a:t>
            </a:r>
            <a:endParaRPr lang="en-US" dirty="0">
              <a:solidFill>
                <a:srgbClr val="D1282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10331" y="2400085"/>
            <a:ext cx="1500189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Factorial(2)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2*Factorial(1);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184998" y="2400085"/>
            <a:ext cx="150018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Factorial(1)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r</a:t>
            </a:r>
            <a:r>
              <a:rPr lang="en-US" sz="1600" dirty="0" smtClean="0"/>
              <a:t>eturn 1;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50645" y="2400085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950645" y="3389574"/>
            <a:ext cx="1063200" cy="580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9228" y="3899037"/>
            <a:ext cx="3612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121798" y="2400081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121798" y="3389570"/>
            <a:ext cx="1063200" cy="580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0381" y="3899033"/>
            <a:ext cx="3612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396" y="4311639"/>
            <a:ext cx="6924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the main program calls Factorial(3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Then, Factorial(3) calls Factorial(2)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Then, Factorial</a:t>
            </a:r>
            <a:r>
              <a:rPr lang="en-US" dirty="0" smtClean="0"/>
              <a:t>(2) </a:t>
            </a:r>
            <a:r>
              <a:rPr lang="en-US" dirty="0"/>
              <a:t>calls Factorial</a:t>
            </a:r>
            <a:r>
              <a:rPr lang="en-US" dirty="0" smtClean="0"/>
              <a:t>(1)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Then, Factorial(1) returns 1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/>
              <a:t>Then, Factorial(2) returns 2*1=2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smtClean="0"/>
              <a:t>Then, </a:t>
            </a:r>
            <a:r>
              <a:rPr lang="en-US" dirty="0"/>
              <a:t>Factorial</a:t>
            </a:r>
            <a:r>
              <a:rPr lang="en-US" dirty="0" smtClean="0"/>
              <a:t>(3) </a:t>
            </a:r>
            <a:r>
              <a:rPr lang="en-US" dirty="0"/>
              <a:t>returns </a:t>
            </a:r>
            <a:r>
              <a:rPr lang="en-US" dirty="0" smtClean="0"/>
              <a:t>3*2=6</a:t>
            </a:r>
          </a:p>
          <a:p>
            <a:pPr marL="3028950" lvl="6" indent="-285750">
              <a:buFont typeface="Arial"/>
              <a:buChar char="•"/>
            </a:pPr>
            <a:r>
              <a:rPr lang="en-US" dirty="0" smtClean="0"/>
              <a:t>Finally, the main program prints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6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/>
              <a:t>In this case the iterative solution is the same size and will run slightly faster than the recursive solution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  <a:p>
            <a:r>
              <a:rPr lang="en-US" b="0" dirty="0" smtClean="0"/>
              <a:t>/</a:t>
            </a:r>
            <a:r>
              <a:rPr lang="en-US" b="0" dirty="0"/>
              <a:t>/ Iterative Factorial function</a:t>
            </a:r>
          </a:p>
          <a:p>
            <a:r>
              <a:rPr lang="en-US" b="0" dirty="0"/>
              <a:t>int Factorial(const int Num)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int Product = 1;</a:t>
            </a:r>
          </a:p>
          <a:p>
            <a:r>
              <a:rPr lang="en-US" b="0" dirty="0"/>
              <a:t>   for (int Count = 1; Count &lt;= Num; Count++)</a:t>
            </a:r>
          </a:p>
          <a:p>
            <a:r>
              <a:rPr lang="en-US" b="0" dirty="0"/>
              <a:t>      Product = Product * Count;</a:t>
            </a:r>
          </a:p>
          <a:p>
            <a:r>
              <a:rPr lang="en-US" b="0" dirty="0"/>
              <a:t>   return( Product );</a:t>
            </a:r>
          </a:p>
          <a:p>
            <a:r>
              <a:rPr lang="en-US" b="0" dirty="0" smtClean="0"/>
              <a:t>}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97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88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Example: calculating sum of all numbers from 1..N</a:t>
            </a:r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Recursive solution solves problem in terms of itself</a:t>
            </a:r>
          </a:p>
          <a:p>
            <a:pPr marL="800100" lvl="1" indent="-342900"/>
            <a:r>
              <a:rPr lang="en-US" dirty="0" smtClean="0"/>
              <a:t>Sum(N) = N + Sum(N-1)</a:t>
            </a:r>
          </a:p>
          <a:p>
            <a:pPr marL="800100" lvl="1" indent="-342900"/>
            <a:r>
              <a:rPr lang="en-US" dirty="0" smtClean="0"/>
              <a:t>This is called the recurrence relationship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must stop at some point</a:t>
            </a:r>
          </a:p>
          <a:p>
            <a:pPr marL="800100" lvl="1" indent="-342900"/>
            <a:r>
              <a:rPr lang="en-US" dirty="0" smtClean="0"/>
              <a:t>Sum(1) = 1</a:t>
            </a:r>
          </a:p>
          <a:p>
            <a:pPr marL="800100" lvl="1" indent="-342900"/>
            <a:r>
              <a:rPr lang="en-US" dirty="0" smtClean="0"/>
              <a:t>This is called the terminating condition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0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Function return values</a:t>
            </a:r>
          </a:p>
          <a:p>
            <a:pPr marL="800100" lvl="1" indent="-342900"/>
            <a:r>
              <a:rPr lang="en-US" dirty="0" smtClean="0"/>
              <a:t>The </a:t>
            </a:r>
            <a:r>
              <a:rPr lang="en-US" dirty="0"/>
              <a:t>return( ) statement </a:t>
            </a:r>
            <a:r>
              <a:rPr lang="en-US" dirty="0">
                <a:solidFill>
                  <a:srgbClr val="FF0000"/>
                </a:solidFill>
              </a:rPr>
              <a:t>exits</a:t>
            </a:r>
            <a:r>
              <a:rPr lang="en-US" dirty="0"/>
              <a:t> the function, and returns a value back to the program where the function was called</a:t>
            </a:r>
          </a:p>
          <a:p>
            <a:pPr marL="800100" lvl="1" indent="-342900"/>
            <a:r>
              <a:rPr lang="en-US" dirty="0" smtClean="0"/>
              <a:t>You </a:t>
            </a:r>
            <a:r>
              <a:rPr lang="en-US" dirty="0"/>
              <a:t>can use the return( ) statement anywhere in function, but </a:t>
            </a:r>
            <a:r>
              <a:rPr lang="en-US" dirty="0" smtClean="0"/>
              <a:t>the bottom of the function is preferred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type </a:t>
            </a:r>
            <a:r>
              <a:rPr lang="en-US" dirty="0"/>
              <a:t>of </a:t>
            </a:r>
            <a:r>
              <a:rPr lang="en-US" dirty="0" smtClean="0"/>
              <a:t>the return value depends </a:t>
            </a:r>
            <a:r>
              <a:rPr lang="en-US" dirty="0"/>
              <a:t>on the application</a:t>
            </a:r>
          </a:p>
          <a:p>
            <a:pPr marL="800100" lvl="1" indent="-342900"/>
            <a:r>
              <a:rPr lang="en-US" dirty="0" smtClean="0"/>
              <a:t>Typical </a:t>
            </a:r>
            <a:r>
              <a:rPr lang="en-US" dirty="0"/>
              <a:t>mathematical functions return float values</a:t>
            </a:r>
          </a:p>
          <a:p>
            <a:pPr marL="800100" lvl="1" indent="-342900"/>
            <a:r>
              <a:rPr lang="en-US" dirty="0" smtClean="0"/>
              <a:t>Typical </a:t>
            </a:r>
            <a:r>
              <a:rPr lang="en-US" dirty="0"/>
              <a:t>I/O functions return input data or error/success flag</a:t>
            </a:r>
          </a:p>
          <a:p>
            <a:pPr marL="800100" lvl="1" indent="-342900"/>
            <a:r>
              <a:rPr lang="en-US" dirty="0" smtClean="0"/>
              <a:t>Some </a:t>
            </a:r>
            <a:r>
              <a:rPr lang="en-US" dirty="0"/>
              <a:t>functions </a:t>
            </a:r>
            <a:r>
              <a:rPr lang="en-US" dirty="0" smtClean="0"/>
              <a:t>perform calculations but return </a:t>
            </a:r>
            <a:r>
              <a:rPr lang="en-US" u="sng" dirty="0"/>
              <a:t>no</a:t>
            </a:r>
            <a:r>
              <a:rPr lang="en-US" dirty="0"/>
              <a:t> </a:t>
            </a:r>
            <a:r>
              <a:rPr lang="en-US" dirty="0" smtClean="0"/>
              <a:t>value (we use the special data type “void” in this case)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94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88" y="1752600"/>
            <a:ext cx="7620000" cy="4373563"/>
          </a:xfrm>
        </p:spPr>
        <p:txBody>
          <a:bodyPr>
            <a:normAutofit/>
          </a:bodyPr>
          <a:lstStyle/>
          <a:p>
            <a:r>
              <a:rPr lang="en-US" b="0" dirty="0" smtClean="0"/>
              <a:t>/</a:t>
            </a:r>
            <a:r>
              <a:rPr lang="en-US" b="0" dirty="0"/>
              <a:t>/ Recursive summation function</a:t>
            </a:r>
          </a:p>
          <a:p>
            <a:r>
              <a:rPr lang="en-US" b="0" dirty="0"/>
              <a:t>int Sum(const int Num)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if (Num &lt;= </a:t>
            </a:r>
            <a:r>
              <a:rPr lang="en-US" b="0" dirty="0" smtClean="0"/>
              <a:t>1)</a:t>
            </a:r>
            <a:endParaRPr lang="en-US" b="0" dirty="0"/>
          </a:p>
          <a:p>
            <a:r>
              <a:rPr lang="en-US" b="0" dirty="0"/>
              <a:t>      return</a:t>
            </a:r>
            <a:r>
              <a:rPr lang="en-US" b="0" dirty="0" smtClean="0"/>
              <a:t>(1)</a:t>
            </a:r>
            <a:r>
              <a:rPr lang="en-US" b="0" dirty="0"/>
              <a:t>;</a:t>
            </a:r>
          </a:p>
          <a:p>
            <a:r>
              <a:rPr lang="en-US" b="0" dirty="0"/>
              <a:t>   else</a:t>
            </a:r>
          </a:p>
          <a:p>
            <a:r>
              <a:rPr lang="en-US" b="0" dirty="0"/>
              <a:t>      return( Num + Sum(Num-1) );</a:t>
            </a:r>
          </a:p>
          <a:p>
            <a:r>
              <a:rPr lang="en-US" b="0" dirty="0"/>
              <a:t>}</a:t>
            </a:r>
          </a:p>
          <a:p>
            <a:pPr marL="342900" indent="-342900">
              <a:buFont typeface="Wingdings" charset="2"/>
              <a:buChar char="§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1362" y="3013392"/>
            <a:ext cx="1776116" cy="5830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4647" y="2551727"/>
            <a:ext cx="2667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terminating condition of for the recursive function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337478" y="3013392"/>
            <a:ext cx="1777169" cy="291534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35891" y="4371291"/>
            <a:ext cx="1776116" cy="5830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8677" y="4347215"/>
            <a:ext cx="266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that we are recursively calling the Sum function with a smaller parameter value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flipH="1" flipV="1">
            <a:off x="4312007" y="4662825"/>
            <a:ext cx="1436670" cy="284555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901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695" y="2400081"/>
            <a:ext cx="158895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 main()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/>
              <a:t>Sum(</a:t>
            </a:r>
            <a:r>
              <a:rPr lang="en-US" sz="1600" dirty="0" smtClean="0"/>
              <a:t>3)</a:t>
            </a:r>
            <a:endParaRPr lang="en-US" sz="1600" dirty="0"/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29344" y="2400081"/>
            <a:ext cx="150018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</a:t>
            </a:r>
            <a:r>
              <a:rPr lang="en-US" sz="1600" dirty="0"/>
              <a:t> </a:t>
            </a:r>
            <a:r>
              <a:rPr lang="en-US" sz="1600" dirty="0" smtClean="0"/>
              <a:t>Sum(3)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Sum(</a:t>
            </a:r>
            <a:r>
              <a:rPr lang="en-US" sz="1600" dirty="0" smtClean="0"/>
              <a:t>2)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766144" y="2400085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766144" y="3389574"/>
            <a:ext cx="1063200" cy="580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4727" y="3899037"/>
            <a:ext cx="3612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10331" y="2400085"/>
            <a:ext cx="150018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</a:t>
            </a:r>
            <a:r>
              <a:rPr lang="en-US" sz="1600" dirty="0"/>
              <a:t> </a:t>
            </a:r>
            <a:r>
              <a:rPr lang="en-US" sz="1600" dirty="0" smtClean="0"/>
              <a:t>Sum(2)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/>
              <a:t>Sum(</a:t>
            </a:r>
            <a:r>
              <a:rPr lang="en-US" sz="1600" dirty="0" smtClean="0"/>
              <a:t>1)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184998" y="2400085"/>
            <a:ext cx="150018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</a:t>
            </a:r>
            <a:r>
              <a:rPr lang="en-US" sz="1600" dirty="0" smtClean="0"/>
              <a:t>nt</a:t>
            </a:r>
            <a:r>
              <a:rPr lang="en-US" sz="1600" dirty="0"/>
              <a:t> </a:t>
            </a:r>
            <a:r>
              <a:rPr lang="en-US" sz="1600" dirty="0" smtClean="0"/>
              <a:t>Sum(1)</a:t>
            </a:r>
          </a:p>
          <a:p>
            <a:r>
              <a:rPr lang="en-US" sz="1600" dirty="0" smtClean="0"/>
              <a:t> {</a:t>
            </a:r>
          </a:p>
          <a:p>
            <a:r>
              <a:rPr lang="en-US" sz="1600" dirty="0" smtClean="0"/>
              <a:t>…</a:t>
            </a:r>
          </a:p>
          <a:p>
            <a:endParaRPr lang="en-US" sz="1600" dirty="0" smtClean="0"/>
          </a:p>
          <a:p>
            <a:r>
              <a:rPr lang="en-US" sz="1600" dirty="0" smtClean="0"/>
              <a:t>…</a:t>
            </a:r>
            <a:endParaRPr lang="en-US" sz="1600" dirty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50645" y="2400085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950645" y="3389574"/>
            <a:ext cx="1063200" cy="580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19228" y="3899037"/>
            <a:ext cx="3612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121798" y="2400081"/>
            <a:ext cx="1063200" cy="9137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121798" y="3389570"/>
            <a:ext cx="1063200" cy="580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90381" y="3899033"/>
            <a:ext cx="3612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0396" y="4311639"/>
            <a:ext cx="69240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First, the main program calls </a:t>
            </a:r>
            <a:r>
              <a:rPr lang="en-US" dirty="0" smtClean="0"/>
              <a:t>Sum(</a:t>
            </a:r>
            <a:r>
              <a:rPr lang="en-US" dirty="0"/>
              <a:t>3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Then, </a:t>
            </a:r>
            <a:r>
              <a:rPr lang="en-US" dirty="0"/>
              <a:t>Sum</a:t>
            </a:r>
            <a:r>
              <a:rPr lang="en-US" dirty="0" smtClean="0"/>
              <a:t>(3) calls </a:t>
            </a:r>
            <a:r>
              <a:rPr lang="en-US" dirty="0"/>
              <a:t>Sum </a:t>
            </a:r>
            <a:r>
              <a:rPr lang="en-US" dirty="0" smtClean="0"/>
              <a:t>(2)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Then, Sum</a:t>
            </a:r>
            <a:r>
              <a:rPr lang="en-US" dirty="0" smtClean="0"/>
              <a:t>(2) </a:t>
            </a:r>
            <a:r>
              <a:rPr lang="en-US" dirty="0"/>
              <a:t>calls Sum </a:t>
            </a:r>
            <a:r>
              <a:rPr lang="en-US" dirty="0" smtClean="0"/>
              <a:t>(1)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Then, </a:t>
            </a:r>
            <a:r>
              <a:rPr lang="en-US" dirty="0"/>
              <a:t>Sum</a:t>
            </a:r>
            <a:r>
              <a:rPr lang="en-US" dirty="0" smtClean="0"/>
              <a:t>(1) returns 1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/>
              <a:t>Then, Sum</a:t>
            </a:r>
            <a:r>
              <a:rPr lang="en-US" dirty="0" smtClean="0"/>
              <a:t>(</a:t>
            </a:r>
            <a:r>
              <a:rPr lang="en-US" dirty="0"/>
              <a:t>2) returns </a:t>
            </a:r>
            <a:r>
              <a:rPr lang="en-US" dirty="0" smtClean="0"/>
              <a:t>2+1=3</a:t>
            </a:r>
            <a:endParaRPr lang="en-US" dirty="0"/>
          </a:p>
          <a:p>
            <a:pPr marL="2571750" lvl="5" indent="-285750">
              <a:buFont typeface="Arial"/>
              <a:buChar char="•"/>
            </a:pPr>
            <a:r>
              <a:rPr lang="en-US" dirty="0" smtClean="0"/>
              <a:t>Finally, </a:t>
            </a:r>
            <a:r>
              <a:rPr lang="en-US" dirty="0"/>
              <a:t>Sum</a:t>
            </a:r>
            <a:r>
              <a:rPr lang="en-US" dirty="0" smtClean="0"/>
              <a:t>(3) </a:t>
            </a:r>
            <a:r>
              <a:rPr lang="en-US" dirty="0"/>
              <a:t>returns </a:t>
            </a:r>
            <a:r>
              <a:rPr lang="en-US" dirty="0" smtClean="0"/>
              <a:t>3+3=6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6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case the iterative solution is the same size and will run slightly faster than the recursive solution</a:t>
            </a:r>
          </a:p>
          <a:p>
            <a:endParaRPr lang="en-US" dirty="0"/>
          </a:p>
          <a:p>
            <a:r>
              <a:rPr lang="en-US" b="0" dirty="0" smtClean="0"/>
              <a:t>/</a:t>
            </a:r>
            <a:r>
              <a:rPr lang="en-US" b="0" dirty="0"/>
              <a:t>/ Iterative summation function</a:t>
            </a:r>
          </a:p>
          <a:p>
            <a:r>
              <a:rPr lang="en-US" b="0" dirty="0"/>
              <a:t>int Sum(const int Num)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int Total = 0;</a:t>
            </a:r>
          </a:p>
          <a:p>
            <a:r>
              <a:rPr lang="en-US" b="0" dirty="0"/>
              <a:t>   for (int Count = 0; Count &lt;= Num; Count++)</a:t>
            </a:r>
          </a:p>
          <a:p>
            <a:r>
              <a:rPr lang="en-US" b="0" dirty="0"/>
              <a:t>      Total = Total + Count;</a:t>
            </a:r>
          </a:p>
          <a:p>
            <a:r>
              <a:rPr lang="en-US" b="0" dirty="0"/>
              <a:t>   return(Total);</a:t>
            </a:r>
          </a:p>
          <a:p>
            <a:r>
              <a:rPr lang="en-US" b="0" dirty="0" smtClean="0"/>
              <a:t>}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137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88" y="1752600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Example: calculating the Nth Fibonacci number from the sequence 1,1,2,3,5,8,13,21,34,55…</a:t>
            </a:r>
          </a:p>
          <a:p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Recursive solution solves problem in terms of itself</a:t>
            </a:r>
          </a:p>
          <a:p>
            <a:pPr marL="800100" lvl="1" indent="-342900"/>
            <a:r>
              <a:rPr lang="en-US" dirty="0" smtClean="0"/>
              <a:t>Fibonacci(N) = Fibonacci(N-1) + Fibonacci(N-2)</a:t>
            </a:r>
          </a:p>
          <a:p>
            <a:pPr marL="800100" lvl="1" indent="-342900"/>
            <a:r>
              <a:rPr lang="en-US" dirty="0" smtClean="0"/>
              <a:t>This is the recurrence relationship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must stop at some point</a:t>
            </a:r>
          </a:p>
          <a:p>
            <a:pPr marL="800100" lvl="1" indent="-342900"/>
            <a:r>
              <a:rPr lang="en-US" dirty="0"/>
              <a:t>Fibonacci</a:t>
            </a:r>
            <a:r>
              <a:rPr lang="en-US" dirty="0" smtClean="0"/>
              <a:t>(1) = 1</a:t>
            </a:r>
          </a:p>
          <a:p>
            <a:pPr marL="800100" lvl="1" indent="-342900"/>
            <a:r>
              <a:rPr lang="en-US" dirty="0" smtClean="0"/>
              <a:t>Fibonacci(2) = 1</a:t>
            </a:r>
          </a:p>
          <a:p>
            <a:pPr marL="800100" lvl="1" indent="-342900"/>
            <a:r>
              <a:rPr lang="en-US" dirty="0" smtClean="0"/>
              <a:t>These are the terminating conditions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889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This recursive function calls itself </a:t>
            </a:r>
            <a:r>
              <a:rPr lang="en-US" u="sng" dirty="0" smtClean="0"/>
              <a:t>twice</a:t>
            </a:r>
            <a:r>
              <a:rPr lang="en-US" dirty="0" smtClean="0"/>
              <a:t> each time it is called so there are a </a:t>
            </a:r>
            <a:r>
              <a:rPr lang="en-US" u="sng" dirty="0" smtClean="0"/>
              <a:t>lot</a:t>
            </a:r>
            <a:r>
              <a:rPr lang="en-US" dirty="0" smtClean="0"/>
              <a:t> of function calls to calculate the answer</a:t>
            </a:r>
          </a:p>
          <a:p>
            <a:endParaRPr lang="en-US" b="0" dirty="0" smtClean="0"/>
          </a:p>
          <a:p>
            <a:r>
              <a:rPr lang="en-US" b="0" dirty="0" smtClean="0"/>
              <a:t>/</a:t>
            </a:r>
            <a:r>
              <a:rPr lang="en-US" b="0" dirty="0"/>
              <a:t>/ Recursive Fibonacci function</a:t>
            </a:r>
          </a:p>
          <a:p>
            <a:r>
              <a:rPr lang="en-US" b="0" dirty="0"/>
              <a:t>int Fibonacci(const int Num)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if (Num &lt;= 2)</a:t>
            </a:r>
          </a:p>
          <a:p>
            <a:r>
              <a:rPr lang="en-US" b="0" dirty="0"/>
              <a:t>      return(1);</a:t>
            </a:r>
          </a:p>
          <a:p>
            <a:r>
              <a:rPr lang="en-US" b="0" dirty="0"/>
              <a:t>   else</a:t>
            </a:r>
          </a:p>
          <a:p>
            <a:r>
              <a:rPr lang="en-US" b="0" dirty="0"/>
              <a:t>      return( Fibonacci(Num-1) + Fibonacci(Num-2) );</a:t>
            </a:r>
          </a:p>
          <a:p>
            <a:r>
              <a:rPr lang="en-US" b="0" dirty="0" smtClean="0"/>
              <a:t>}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532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/>
              <a:t>// Iterative Fibonacci function</a:t>
            </a:r>
          </a:p>
          <a:p>
            <a:r>
              <a:rPr lang="en-US" b="0" dirty="0"/>
              <a:t>int Fibonacci(const int Num)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int Num1 = 1;</a:t>
            </a:r>
          </a:p>
          <a:p>
            <a:r>
              <a:rPr lang="en-US" b="0" dirty="0"/>
              <a:t>   int Num2 = 1;</a:t>
            </a:r>
          </a:p>
          <a:p>
            <a:r>
              <a:rPr lang="en-US" b="0" dirty="0"/>
              <a:t>   for (int Count = 1; Count &lt; Num; Count++)</a:t>
            </a:r>
          </a:p>
          <a:p>
            <a:r>
              <a:rPr lang="en-US" b="0" dirty="0"/>
              <a:t>   {</a:t>
            </a:r>
          </a:p>
          <a:p>
            <a:r>
              <a:rPr lang="en-US" b="0" dirty="0"/>
              <a:t>      int Num3 = Num1 + Num2;</a:t>
            </a:r>
          </a:p>
          <a:p>
            <a:r>
              <a:rPr lang="en-US" b="0" dirty="0"/>
              <a:t>      Num1 = Num2;</a:t>
            </a:r>
          </a:p>
          <a:p>
            <a:r>
              <a:rPr lang="en-US" b="0" dirty="0"/>
              <a:t>      Num2 = Num3;</a:t>
            </a:r>
          </a:p>
          <a:p>
            <a:r>
              <a:rPr lang="en-US" b="0" dirty="0"/>
              <a:t>   }</a:t>
            </a:r>
          </a:p>
          <a:p>
            <a:r>
              <a:rPr lang="en-US" b="0" dirty="0"/>
              <a:t>   return (Num1);</a:t>
            </a:r>
          </a:p>
          <a:p>
            <a:r>
              <a:rPr lang="en-US" b="0" dirty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66902" y="3189931"/>
            <a:ext cx="2859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b="1" dirty="0" smtClean="0"/>
              <a:t>This iterative function is slightly longer than the recursive solution but it is </a:t>
            </a:r>
            <a:r>
              <a:rPr lang="en-US" b="1" u="sng" dirty="0" smtClean="0"/>
              <a:t>much</a:t>
            </a:r>
            <a:r>
              <a:rPr lang="en-US" b="1" dirty="0" smtClean="0"/>
              <a:t> faster at run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36433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What happens if we make a mistake implementing the recurrence relationship?</a:t>
            </a:r>
          </a:p>
          <a:p>
            <a:pPr marL="800100" lvl="1" indent="-342900"/>
            <a:r>
              <a:rPr lang="en-US" dirty="0" smtClean="0"/>
              <a:t>If the recursive function call has the </a:t>
            </a:r>
            <a:r>
              <a:rPr lang="en-US" u="sng" dirty="0" smtClean="0"/>
              <a:t>same parameter value </a:t>
            </a:r>
            <a:r>
              <a:rPr lang="en-US" dirty="0" smtClean="0"/>
              <a:t>the function will call itself forever</a:t>
            </a:r>
          </a:p>
          <a:p>
            <a:pPr marL="800100" lvl="1" indent="-342900"/>
            <a:r>
              <a:rPr lang="en-US" dirty="0" smtClean="0"/>
              <a:t>This programming bug is called </a:t>
            </a:r>
            <a:r>
              <a:rPr lang="en-US" u="sng" dirty="0" smtClean="0"/>
              <a:t>infinite recursion </a:t>
            </a:r>
          </a:p>
          <a:p>
            <a:pPr marL="800100" lvl="1" indent="-342900"/>
            <a:r>
              <a:rPr lang="en-US" dirty="0" smtClean="0"/>
              <a:t>Your program will crash with a message like “stack overflow” because it ran out of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408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// Infinite recursion function</a:t>
            </a:r>
          </a:p>
          <a:p>
            <a:r>
              <a:rPr lang="en-US" b="0" dirty="0"/>
              <a:t>int Forever(int Num)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if (Num &lt; 0)</a:t>
            </a:r>
          </a:p>
          <a:p>
            <a:r>
              <a:rPr lang="en-US" b="0" dirty="0"/>
              <a:t>      return(0);</a:t>
            </a:r>
          </a:p>
          <a:p>
            <a:r>
              <a:rPr lang="en-US" b="0" dirty="0"/>
              <a:t>   else </a:t>
            </a:r>
          </a:p>
          <a:p>
            <a:r>
              <a:rPr lang="en-US" b="0" dirty="0"/>
              <a:t>      return( Forever(Num) + 1 );</a:t>
            </a:r>
          </a:p>
          <a:p>
            <a:r>
              <a:rPr lang="en-US" b="0" dirty="0" smtClean="0"/>
              <a:t>}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84089" y="4371291"/>
            <a:ext cx="2202112" cy="5830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14922" y="4062660"/>
            <a:ext cx="266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are recursively calling the Forever function with the </a:t>
            </a:r>
            <a:r>
              <a:rPr lang="en-US" u="sng" dirty="0" smtClean="0"/>
              <a:t>same</a:t>
            </a:r>
            <a:r>
              <a:rPr lang="en-US" dirty="0" smtClean="0"/>
              <a:t> parameter value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3886201" y="4662825"/>
            <a:ext cx="1328721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392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The corresponding iterative program will not crash, but it will run forever adding one to the Total variable</a:t>
            </a:r>
          </a:p>
          <a:p>
            <a:endParaRPr lang="en-US" b="0" dirty="0"/>
          </a:p>
          <a:p>
            <a:r>
              <a:rPr lang="en-US" b="0" dirty="0" smtClean="0"/>
              <a:t>/</a:t>
            </a:r>
            <a:r>
              <a:rPr lang="en-US" b="0" dirty="0"/>
              <a:t>/ Infinite iteration function</a:t>
            </a:r>
          </a:p>
          <a:p>
            <a:r>
              <a:rPr lang="en-US" b="0" dirty="0"/>
              <a:t>int Forever(int Num)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int Total = 0;</a:t>
            </a:r>
          </a:p>
          <a:p>
            <a:r>
              <a:rPr lang="en-US" b="0" dirty="0"/>
              <a:t>   while (Num &lt; 0)</a:t>
            </a:r>
          </a:p>
          <a:p>
            <a:r>
              <a:rPr lang="en-US" b="0" dirty="0"/>
              <a:t>      Total = Total + 1;</a:t>
            </a:r>
          </a:p>
          <a:p>
            <a:r>
              <a:rPr lang="en-US" b="0" dirty="0"/>
              <a:t>   return( Total );</a:t>
            </a:r>
          </a:p>
          <a:p>
            <a:r>
              <a:rPr lang="en-US" b="0" dirty="0" smtClean="0"/>
              <a:t>}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3574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When two functions call each other recursively it is called mutual recursion</a:t>
            </a:r>
          </a:p>
          <a:p>
            <a:pPr marL="800100" lvl="1" indent="-342900"/>
            <a:r>
              <a:rPr lang="en-US" dirty="0" smtClean="0"/>
              <a:t>Function A calls function B, and function B calls function A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Normally functions are defined before they are used    How can we do this for mutual recursion?</a:t>
            </a:r>
          </a:p>
          <a:p>
            <a:pPr marL="800100" lvl="1" indent="-342900"/>
            <a:r>
              <a:rPr lang="en-US" dirty="0" smtClean="0"/>
              <a:t>The solution is to provide function headers</a:t>
            </a:r>
          </a:p>
          <a:p>
            <a:pPr marL="800100" lvl="1" indent="-342900"/>
            <a:r>
              <a:rPr lang="en-US" dirty="0" smtClean="0"/>
              <a:t>These give the “signature” of the function (return type, function name, and function parameters)</a:t>
            </a:r>
          </a:p>
          <a:p>
            <a:pPr marL="800100" lvl="1" indent="-342900"/>
            <a:r>
              <a:rPr lang="en-US" dirty="0" smtClean="0"/>
              <a:t>Function headers are placed at the top of the program</a:t>
            </a:r>
          </a:p>
          <a:p>
            <a:pPr marL="800100" lvl="1" indent="-342900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8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Consider the following programming task:</a:t>
            </a:r>
          </a:p>
          <a:p>
            <a:pPr marL="800100" lvl="1" indent="-342900"/>
            <a:r>
              <a:rPr lang="en-US" dirty="0" smtClean="0"/>
              <a:t>Prompt the user to input a value between 1..9</a:t>
            </a:r>
          </a:p>
          <a:p>
            <a:pPr marL="800100" lvl="1" indent="-342900"/>
            <a:r>
              <a:rPr lang="en-US" dirty="0" smtClean="0"/>
              <a:t>Read the integer value from the user</a:t>
            </a:r>
          </a:p>
          <a:p>
            <a:pPr marL="800100" lvl="1" indent="-342900"/>
            <a:r>
              <a:rPr lang="en-US" dirty="0"/>
              <a:t>Loop until a valid input value is entered</a:t>
            </a:r>
          </a:p>
          <a:p>
            <a:pPr marL="1485900" lvl="2" indent="-342900"/>
            <a:r>
              <a:rPr lang="en-US" sz="2000" dirty="0"/>
              <a:t>Prompt the user to input a value between 1..9</a:t>
            </a:r>
          </a:p>
          <a:p>
            <a:pPr marL="1485900" lvl="2" indent="-342900"/>
            <a:r>
              <a:rPr lang="en-US" sz="2000" dirty="0"/>
              <a:t>Read the integer value from the user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We can declare a C++ function to package this code together so it can be reused in different programs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0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#include &lt;iostream</a:t>
            </a:r>
          </a:p>
          <a:p>
            <a:r>
              <a:rPr lang="en-US" b="0" dirty="0"/>
              <a:t>u</a:t>
            </a:r>
            <a:r>
              <a:rPr lang="en-US" b="0" dirty="0" smtClean="0"/>
              <a:t>sing namespace std;</a:t>
            </a:r>
          </a:p>
          <a:p>
            <a:endParaRPr lang="en-US" b="0" dirty="0"/>
          </a:p>
          <a:p>
            <a:r>
              <a:rPr lang="en-US" b="0" dirty="0" smtClean="0"/>
              <a:t>/</a:t>
            </a:r>
            <a:r>
              <a:rPr lang="en-US" b="0" dirty="0"/>
              <a:t>/ Function headers</a:t>
            </a:r>
          </a:p>
          <a:p>
            <a:r>
              <a:rPr lang="en-US" b="0" dirty="0"/>
              <a:t>int Silly(int Num);</a:t>
            </a:r>
          </a:p>
          <a:p>
            <a:r>
              <a:rPr lang="en-US" b="0" dirty="0"/>
              <a:t>int Magic(int Val);</a:t>
            </a:r>
          </a:p>
          <a:p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6404" y="3552288"/>
            <a:ext cx="2294396" cy="8832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3930" y="3255230"/>
            <a:ext cx="30689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function headers tell the compiler what these functions will look like, so it can properly handle calls to these functions in the code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760800" y="3993894"/>
            <a:ext cx="1953130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269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// Function declaration</a:t>
            </a:r>
          </a:p>
          <a:p>
            <a:r>
              <a:rPr lang="en-US" b="0" dirty="0"/>
              <a:t>int Silly(int Num)</a:t>
            </a:r>
          </a:p>
          <a:p>
            <a:r>
              <a:rPr lang="en-US" b="0" dirty="0" smtClean="0"/>
              <a:t>{</a:t>
            </a:r>
          </a:p>
          <a:p>
            <a:r>
              <a:rPr lang="en-US" b="0" dirty="0"/>
              <a:t>   cout &lt;&lt; "calling silly " &lt;&lt; Num &lt;&lt; endl;</a:t>
            </a:r>
          </a:p>
          <a:p>
            <a:r>
              <a:rPr lang="en-US" b="0" dirty="0"/>
              <a:t>   if (Num &lt; 42)</a:t>
            </a:r>
          </a:p>
          <a:p>
            <a:r>
              <a:rPr lang="en-US" b="0" dirty="0"/>
              <a:t>      return( Num + 13 );</a:t>
            </a:r>
          </a:p>
          <a:p>
            <a:r>
              <a:rPr lang="en-US" b="0" dirty="0"/>
              <a:t>   else</a:t>
            </a:r>
          </a:p>
          <a:p>
            <a:r>
              <a:rPr lang="en-US" b="0" dirty="0"/>
              <a:t>      return</a:t>
            </a:r>
            <a:r>
              <a:rPr lang="en-US" dirty="0"/>
              <a:t>( Magic(Num*2) </a:t>
            </a:r>
            <a:r>
              <a:rPr lang="en-US" b="0" dirty="0"/>
              <a:t>);</a:t>
            </a:r>
          </a:p>
          <a:p>
            <a:r>
              <a:rPr lang="en-US" b="0" dirty="0" smtClean="0"/>
              <a:t>}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0997" y="3018555"/>
            <a:ext cx="4480873" cy="5151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8259" y="1152435"/>
            <a:ext cx="320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debugging line will let us see what recursive calls occur when the program runs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>
            <a:off x="3886200" y="1614100"/>
            <a:ext cx="1122059" cy="139525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610466" y="4840401"/>
            <a:ext cx="2061397" cy="4785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84495" y="4894994"/>
            <a:ext cx="306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the recursion call 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1"/>
            <a:endCxn id="15" idx="3"/>
          </p:cNvCxnSpPr>
          <p:nvPr/>
        </p:nvCxnSpPr>
        <p:spPr>
          <a:xfrm flipH="1">
            <a:off x="3671863" y="5079660"/>
            <a:ext cx="161263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301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// Function declaration</a:t>
            </a:r>
          </a:p>
          <a:p>
            <a:r>
              <a:rPr lang="en-US" b="0" dirty="0"/>
              <a:t>int Magic(int Val)</a:t>
            </a:r>
          </a:p>
          <a:p>
            <a:r>
              <a:rPr lang="en-US" b="0" dirty="0" smtClean="0"/>
              <a:t>{</a:t>
            </a:r>
          </a:p>
          <a:p>
            <a:r>
              <a:rPr lang="en-US" b="0" dirty="0"/>
              <a:t>   cout &lt;&lt; "calling magic " &lt;&lt; Val &lt;&lt; endl;</a:t>
            </a:r>
          </a:p>
          <a:p>
            <a:r>
              <a:rPr lang="en-US" b="0" dirty="0"/>
              <a:t>   if (Val &gt; 0)</a:t>
            </a:r>
          </a:p>
          <a:p>
            <a:r>
              <a:rPr lang="en-US" b="0" dirty="0"/>
              <a:t>      return( Val % 17 );</a:t>
            </a:r>
          </a:p>
          <a:p>
            <a:r>
              <a:rPr lang="en-US" b="0" dirty="0"/>
              <a:t>   else</a:t>
            </a:r>
          </a:p>
          <a:p>
            <a:r>
              <a:rPr lang="en-US" b="0" dirty="0"/>
              <a:t>      return( </a:t>
            </a:r>
            <a:r>
              <a:rPr lang="en-US" dirty="0"/>
              <a:t>Silly(Val-8) </a:t>
            </a:r>
            <a:r>
              <a:rPr lang="en-US" b="0" dirty="0"/>
              <a:t>);</a:t>
            </a:r>
          </a:p>
          <a:p>
            <a:r>
              <a:rPr lang="en-US" b="0" dirty="0" smtClean="0"/>
              <a:t>}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10466" y="4840401"/>
            <a:ext cx="2061397" cy="4785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4495" y="4894994"/>
            <a:ext cx="306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is the recursion call 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3671863" y="5079660"/>
            <a:ext cx="1612632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0997" y="3018555"/>
            <a:ext cx="4480873" cy="5151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8259" y="1152435"/>
            <a:ext cx="320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debugging line will let us see what recursive calls occur when the program runs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3886200" y="1614100"/>
            <a:ext cx="1122059" cy="139525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710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26662" cy="4373563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// Main program</a:t>
            </a:r>
          </a:p>
          <a:p>
            <a:r>
              <a:rPr lang="en-US" b="0" dirty="0"/>
              <a:t>int main()</a:t>
            </a:r>
          </a:p>
          <a:p>
            <a:r>
              <a:rPr lang="en-US" b="0" dirty="0"/>
              <a:t>{</a:t>
            </a:r>
          </a:p>
          <a:p>
            <a:r>
              <a:rPr lang="en-US" b="0" dirty="0"/>
              <a:t>   int Number;</a:t>
            </a:r>
          </a:p>
          <a:p>
            <a:r>
              <a:rPr lang="en-US" b="0" dirty="0"/>
              <a:t>   cout &lt;&lt; "Enter </a:t>
            </a:r>
            <a:r>
              <a:rPr lang="en-US" b="0" dirty="0" smtClean="0"/>
              <a:t>number: </a:t>
            </a:r>
            <a:r>
              <a:rPr lang="en-US" b="0" dirty="0"/>
              <a:t>";</a:t>
            </a:r>
          </a:p>
          <a:p>
            <a:r>
              <a:rPr lang="en-US" b="0" dirty="0"/>
              <a:t>   cin &gt;&gt; Number;</a:t>
            </a:r>
          </a:p>
          <a:p>
            <a:r>
              <a:rPr lang="en-US" b="0" dirty="0" smtClean="0"/>
              <a:t>   cout </a:t>
            </a:r>
            <a:r>
              <a:rPr lang="en-US" b="0" dirty="0"/>
              <a:t>&lt;&lt; "Magic(" &lt;&lt; Number &lt;&lt; ") = " &lt;&lt; Magic(Number) &lt;&lt; endl;</a:t>
            </a:r>
          </a:p>
          <a:p>
            <a:r>
              <a:rPr lang="en-US" b="0" dirty="0"/>
              <a:t>   cout &lt;&lt; "Silly(" &lt;&lt; Number &lt;&lt; ") = " &lt;&lt; Silly(Number) &lt;&lt; endl</a:t>
            </a:r>
            <a:r>
              <a:rPr lang="en-US" b="0" dirty="0" smtClean="0"/>
              <a:t>;</a:t>
            </a:r>
          </a:p>
          <a:p>
            <a:r>
              <a:rPr lang="en-US" b="0" dirty="0" smtClean="0"/>
              <a:t>   return</a:t>
            </a:r>
            <a:r>
              <a:rPr lang="en-US" b="0" dirty="0"/>
              <a:t>(0);</a:t>
            </a:r>
          </a:p>
          <a:p>
            <a:r>
              <a:rPr lang="en-US" b="0" dirty="0" smtClean="0"/>
              <a:t>}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976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program output:</a:t>
            </a:r>
          </a:p>
          <a:p>
            <a:pPr marL="274320" lvl="1" indent="0">
              <a:buNone/>
            </a:pPr>
            <a:endParaRPr lang="en-US" b="0" dirty="0" smtClean="0"/>
          </a:p>
          <a:p>
            <a:pPr marL="274320" lvl="1" indent="0">
              <a:buNone/>
            </a:pPr>
            <a:r>
              <a:rPr lang="en-US" b="0" dirty="0" smtClean="0"/>
              <a:t>Enter number: 49</a:t>
            </a:r>
          </a:p>
          <a:p>
            <a:pPr marL="274320" lvl="1" indent="0">
              <a:buNone/>
            </a:pPr>
            <a:endParaRPr lang="en-US" b="0" dirty="0"/>
          </a:p>
          <a:p>
            <a:pPr marL="274320" lvl="1" indent="0">
              <a:buNone/>
            </a:pPr>
            <a:r>
              <a:rPr lang="en-US" b="0" dirty="0"/>
              <a:t>calling magic 49</a:t>
            </a:r>
          </a:p>
          <a:p>
            <a:pPr marL="274320" lvl="1" indent="0">
              <a:buNone/>
            </a:pPr>
            <a:r>
              <a:rPr lang="en-US" b="0" dirty="0"/>
              <a:t>Magic(49) = </a:t>
            </a:r>
            <a:r>
              <a:rPr lang="en-US" b="0" dirty="0" smtClean="0"/>
              <a:t>15</a:t>
            </a:r>
          </a:p>
          <a:p>
            <a:pPr marL="274320" lvl="1" indent="0">
              <a:buNone/>
            </a:pPr>
            <a:endParaRPr lang="en-US" b="0" dirty="0"/>
          </a:p>
          <a:p>
            <a:pPr marL="274320" lvl="1" indent="0">
              <a:buNone/>
            </a:pPr>
            <a:r>
              <a:rPr lang="en-US" b="0" dirty="0"/>
              <a:t>calling silly 49</a:t>
            </a:r>
          </a:p>
          <a:p>
            <a:pPr marL="274320" lvl="1" indent="0">
              <a:buNone/>
            </a:pPr>
            <a:r>
              <a:rPr lang="en-US" b="0" dirty="0"/>
              <a:t>calling magic 98</a:t>
            </a:r>
          </a:p>
          <a:p>
            <a:pPr marL="274320" lvl="1" indent="0">
              <a:buNone/>
            </a:pPr>
            <a:r>
              <a:rPr lang="en-US" b="0" dirty="0"/>
              <a:t>Silly(49) = 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8892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2880"/>
            <a:r>
              <a:rPr lang="en-US" dirty="0"/>
              <a:t>Sample program output:</a:t>
            </a:r>
          </a:p>
          <a:p>
            <a:pPr marL="274320" lvl="1" indent="0">
              <a:buNone/>
            </a:pPr>
            <a:endParaRPr lang="en-US" b="0" dirty="0" smtClean="0"/>
          </a:p>
          <a:p>
            <a:pPr marL="274320" lvl="1" indent="0">
              <a:buNone/>
            </a:pPr>
            <a:r>
              <a:rPr lang="en-US" b="0" dirty="0" smtClean="0"/>
              <a:t>Enter number: </a:t>
            </a:r>
            <a:r>
              <a:rPr lang="en-US" b="0" dirty="0"/>
              <a:t>-</a:t>
            </a:r>
            <a:r>
              <a:rPr lang="en-US" b="0" dirty="0" smtClean="0"/>
              <a:t>10</a:t>
            </a:r>
          </a:p>
          <a:p>
            <a:pPr marL="274320" lvl="1" indent="0">
              <a:buNone/>
            </a:pPr>
            <a:endParaRPr lang="en-US" b="0" dirty="0"/>
          </a:p>
          <a:p>
            <a:pPr marL="274320" lvl="1" indent="0">
              <a:buNone/>
            </a:pPr>
            <a:r>
              <a:rPr lang="en-US" b="0" dirty="0"/>
              <a:t>calling magic -10</a:t>
            </a:r>
          </a:p>
          <a:p>
            <a:pPr marL="274320" lvl="1" indent="0">
              <a:buNone/>
            </a:pPr>
            <a:r>
              <a:rPr lang="en-US" b="0" dirty="0"/>
              <a:t>calling silly -18</a:t>
            </a:r>
          </a:p>
          <a:p>
            <a:pPr marL="274320" lvl="1" indent="0">
              <a:buNone/>
            </a:pPr>
            <a:r>
              <a:rPr lang="en-US" b="0" dirty="0"/>
              <a:t>Magic(-10) = -</a:t>
            </a:r>
            <a:r>
              <a:rPr lang="en-US" b="0" dirty="0" smtClean="0"/>
              <a:t>5</a:t>
            </a:r>
          </a:p>
          <a:p>
            <a:pPr marL="274320" lvl="1" indent="0">
              <a:buNone/>
            </a:pPr>
            <a:endParaRPr lang="en-US" b="0" dirty="0"/>
          </a:p>
          <a:p>
            <a:pPr marL="274320" lvl="1" indent="0">
              <a:buNone/>
            </a:pPr>
            <a:r>
              <a:rPr lang="en-US" b="0" dirty="0"/>
              <a:t>calling silly -10</a:t>
            </a:r>
          </a:p>
          <a:p>
            <a:pPr marL="274320" lvl="1" indent="0">
              <a:buNone/>
            </a:pPr>
            <a:r>
              <a:rPr lang="en-US" b="0" dirty="0"/>
              <a:t>Silly(-10) =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96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In this section we have focused on recursive functions</a:t>
            </a:r>
          </a:p>
          <a:p>
            <a:pPr marL="800100" lvl="1" indent="-342900"/>
            <a:r>
              <a:rPr lang="en-US" dirty="0" smtClean="0"/>
              <a:t>We need to implement the recurrence relationship</a:t>
            </a:r>
          </a:p>
          <a:p>
            <a:pPr marL="800100" lvl="1" indent="-342900"/>
            <a:r>
              <a:rPr lang="en-US" dirty="0" smtClean="0"/>
              <a:t>We need to </a:t>
            </a:r>
            <a:r>
              <a:rPr lang="en-US" dirty="0"/>
              <a:t>implement the </a:t>
            </a:r>
            <a:r>
              <a:rPr lang="en-US" dirty="0" smtClean="0"/>
              <a:t>terminating conditions</a:t>
            </a:r>
          </a:p>
          <a:p>
            <a:pPr marL="800100" lvl="1" indent="-342900"/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S</a:t>
            </a:r>
            <a:r>
              <a:rPr lang="en-US" dirty="0" smtClean="0"/>
              <a:t>ometimes the recursive function is smaller and easier to understand than the iterative solution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Sometimes the recursive function is much slower because of the large number of function calls necessary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61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b="1" dirty="0" smtClean="0">
                <a:latin typeface="Arial" charset="0"/>
              </a:rPr>
              <a:t>functions</a:t>
            </a:r>
            <a:endParaRPr lang="en-US" sz="6000" b="1" dirty="0">
              <a:latin typeface="Arial" charset="0"/>
            </a:endParaRPr>
          </a:p>
        </p:txBody>
      </p:sp>
      <p:sp>
        <p:nvSpPr>
          <p:cNvPr id="1433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Part </a:t>
            </a:r>
            <a:r>
              <a:rPr lang="en-US" sz="3200" b="1" dirty="0">
                <a:latin typeface="Arial" charset="0"/>
              </a:rPr>
              <a:t>4</a:t>
            </a:r>
            <a:endParaRPr lang="en-US" sz="3200" b="1" dirty="0" smtClean="0">
              <a:latin typeface="Arial" charset="0"/>
            </a:endParaRPr>
          </a:p>
          <a:p>
            <a:pPr eaLnBrk="1" hangingPunct="1"/>
            <a:r>
              <a:rPr lang="en-US" sz="3200" b="1" dirty="0" smtClean="0">
                <a:latin typeface="Arial" charset="0"/>
              </a:rPr>
              <a:t>Function libraries</a:t>
            </a:r>
            <a:endParaRPr lang="en-US" sz="3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723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Function libraries are collections of similar functions grouped together in one file for ease of use</a:t>
            </a:r>
          </a:p>
          <a:p>
            <a:pPr marL="800100" lvl="1" indent="-342900"/>
            <a:r>
              <a:rPr lang="en-US" dirty="0" smtClean="0"/>
              <a:t>By making and using libraries we can increase code reuse and decrease development and debugging time</a:t>
            </a:r>
          </a:p>
          <a:p>
            <a:pPr lvl="1" indent="0">
              <a:buNone/>
            </a:pPr>
            <a:endParaRPr lang="en-US" dirty="0" smtClean="0"/>
          </a:p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To make use of the functions in a library we need to add #include&lt;library&gt; at the top of our program</a:t>
            </a:r>
          </a:p>
          <a:p>
            <a:pPr marL="800100" lvl="1" indent="-342900"/>
            <a:r>
              <a:rPr lang="en-US" dirty="0" smtClean="0"/>
              <a:t>This include file contains the function prototypes for all of the functions in the library</a:t>
            </a:r>
          </a:p>
          <a:p>
            <a:pPr marL="800100" lvl="1" indent="-342900"/>
            <a:r>
              <a:rPr lang="en-US" dirty="0" smtClean="0"/>
              <a:t>The compiler will automatically link in code for the functions you have used with your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141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dirty="0" smtClean="0"/>
              <a:t>Here are some of the most commonly used libraries</a:t>
            </a:r>
          </a:p>
          <a:p>
            <a:pPr marL="274320" lvl="1" indent="0">
              <a:buNone/>
            </a:pPr>
            <a:r>
              <a:rPr lang="en-US" dirty="0" smtClean="0"/>
              <a:t>#</a:t>
            </a:r>
            <a:r>
              <a:rPr lang="en-US" dirty="0"/>
              <a:t>include &lt;iostream&gt;		// I/O stream functions</a:t>
            </a:r>
          </a:p>
          <a:p>
            <a:pPr marL="274320" lvl="1" indent="0">
              <a:buNone/>
            </a:pPr>
            <a:r>
              <a:rPr lang="en-US" dirty="0"/>
              <a:t>#include &lt;iomanip&gt; 		// I/O formatting functions</a:t>
            </a:r>
          </a:p>
          <a:p>
            <a:pPr marL="274320" lvl="1" indent="0">
              <a:buNone/>
            </a:pPr>
            <a:r>
              <a:rPr lang="en-US" dirty="0"/>
              <a:t>#include &lt;fstream&gt; 		// File I/O stream functions</a:t>
            </a:r>
          </a:p>
          <a:p>
            <a:pPr marL="274320" lvl="1" indent="0">
              <a:buNone/>
            </a:pPr>
            <a:r>
              <a:rPr lang="en-US" dirty="0"/>
              <a:t>#include &lt;cmath&gt; 		// C based math functions</a:t>
            </a:r>
          </a:p>
          <a:p>
            <a:pPr marL="274320" lvl="1" indent="0">
              <a:buNone/>
            </a:pPr>
            <a:r>
              <a:rPr lang="en-US" dirty="0"/>
              <a:t>#include &lt;cstdio&gt; 		// C based  I/O functions</a:t>
            </a:r>
          </a:p>
          <a:p>
            <a:pPr marL="274320" lvl="1" indent="0">
              <a:buNone/>
            </a:pPr>
            <a:r>
              <a:rPr lang="en-US" dirty="0"/>
              <a:t>#include &lt;cstdlib&gt; 		// C based library functions</a:t>
            </a:r>
          </a:p>
          <a:p>
            <a:pPr marL="274320" lvl="1" indent="0">
              <a:buNone/>
            </a:pPr>
            <a:r>
              <a:rPr lang="en-US" dirty="0"/>
              <a:t>#include &lt;cctype&gt; 		// C based character functions</a:t>
            </a:r>
          </a:p>
          <a:p>
            <a:pPr marL="274320" lvl="1" indent="0">
              <a:buNone/>
            </a:pPr>
            <a:r>
              <a:rPr lang="en-US" dirty="0"/>
              <a:t>#include &lt;cstring&gt; 		// C based string functions</a:t>
            </a:r>
          </a:p>
          <a:p>
            <a:pPr marL="274320" lvl="1" indent="0">
              <a:buNone/>
            </a:pPr>
            <a:r>
              <a:rPr lang="en-US" dirty="0"/>
              <a:t>#include &lt;ctime&gt; 		// C based timing </a:t>
            </a:r>
            <a:r>
              <a:rPr lang="en-US" dirty="0" smtClean="0"/>
              <a:t>functions</a:t>
            </a:r>
          </a:p>
          <a:p>
            <a:pPr marL="274320" lvl="1" indent="0">
              <a:buNone/>
            </a:pPr>
            <a:endParaRPr lang="en-US" sz="1200" dirty="0"/>
          </a:p>
          <a:p>
            <a:pPr marL="342900" indent="-342900">
              <a:buFont typeface="Wingdings" charset="2"/>
              <a:buChar char="§"/>
            </a:pPr>
            <a:r>
              <a:rPr lang="en-US" dirty="0"/>
              <a:t>See cplusplus.com for full </a:t>
            </a:r>
            <a:r>
              <a:rPr lang="en-US" dirty="0" smtClean="0"/>
              <a:t>documentation</a:t>
            </a:r>
          </a:p>
          <a:p>
            <a:pPr marL="342900" indent="-342900">
              <a:buFont typeface="Wingdings" charset="2"/>
              <a:buChar char="§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CSCE 2004 - Programming Foundations 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8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2130</TotalTime>
  <Words>8068</Words>
  <Application>Microsoft Macintosh PowerPoint</Application>
  <PresentationFormat>On-screen Show (4:3)</PresentationFormat>
  <Paragraphs>1493</Paragraphs>
  <Slides>107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08" baseType="lpstr">
      <vt:lpstr>Essential</vt:lpstr>
      <vt:lpstr>functions</vt:lpstr>
      <vt:lpstr>OVERVIEW</vt:lpstr>
      <vt:lpstr>OVERVIEW</vt:lpstr>
      <vt:lpstr>overview</vt:lpstr>
      <vt:lpstr>OVERVIEW</vt:lpstr>
      <vt:lpstr>functions</vt:lpstr>
      <vt:lpstr>Declaring functions</vt:lpstr>
      <vt:lpstr>Declaring functions</vt:lpstr>
      <vt:lpstr>Declaring functions</vt:lpstr>
      <vt:lpstr>Declaring functions</vt:lpstr>
      <vt:lpstr>Declaring functions</vt:lpstr>
      <vt:lpstr>Declaring functions</vt:lpstr>
      <vt:lpstr>Declaring functions</vt:lpstr>
      <vt:lpstr>Declaring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Functions without return values</vt:lpstr>
      <vt:lpstr>Functions without return values</vt:lpstr>
      <vt:lpstr>Functions without return values</vt:lpstr>
      <vt:lpstr>Local and global variables</vt:lpstr>
      <vt:lpstr>Local and global variables</vt:lpstr>
      <vt:lpstr>Local and global variables</vt:lpstr>
      <vt:lpstr>Local and global variables</vt:lpstr>
      <vt:lpstr>Local and global variables</vt:lpstr>
      <vt:lpstr>summary</vt:lpstr>
      <vt:lpstr>functions</vt:lpstr>
      <vt:lpstr>Value parameters</vt:lpstr>
      <vt:lpstr>Value parameters</vt:lpstr>
      <vt:lpstr>Value parameters</vt:lpstr>
      <vt:lpstr>Value parameters</vt:lpstr>
      <vt:lpstr>Value parameters</vt:lpstr>
      <vt:lpstr>Value parameters</vt:lpstr>
      <vt:lpstr>Value parameters</vt:lpstr>
      <vt:lpstr>Value parameters</vt:lpstr>
      <vt:lpstr>Sum digits example</vt:lpstr>
      <vt:lpstr>Sum digits example</vt:lpstr>
      <vt:lpstr>Sum digits example</vt:lpstr>
      <vt:lpstr>Sum digits example</vt:lpstr>
      <vt:lpstr>Sum digits example</vt:lpstr>
      <vt:lpstr>Sum digits example</vt:lpstr>
      <vt:lpstr>Sum digits example</vt:lpstr>
      <vt:lpstr>Sum digits example</vt:lpstr>
      <vt:lpstr>Sum digits example</vt:lpstr>
      <vt:lpstr>Reference parameters</vt:lpstr>
      <vt:lpstr>Reference parameters</vt:lpstr>
      <vt:lpstr>Reference parameters</vt:lpstr>
      <vt:lpstr>Reference parameters</vt:lpstr>
      <vt:lpstr>Reference parameters</vt:lpstr>
      <vt:lpstr>Reference parameters</vt:lpstr>
      <vt:lpstr>Reference parameters</vt:lpstr>
      <vt:lpstr>Reference parameters</vt:lpstr>
      <vt:lpstr>Reference parameters</vt:lpstr>
      <vt:lpstr>Reference parameters</vt:lpstr>
      <vt:lpstr>Prime factors example</vt:lpstr>
      <vt:lpstr>Prime factors example</vt:lpstr>
      <vt:lpstr>Prime factors example</vt:lpstr>
      <vt:lpstr>Prime factors example</vt:lpstr>
      <vt:lpstr>Prime factors example</vt:lpstr>
      <vt:lpstr>Prime factors example</vt:lpstr>
      <vt:lpstr>Prime factors example</vt:lpstr>
      <vt:lpstr>summary</vt:lpstr>
      <vt:lpstr>functions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recursion</vt:lpstr>
      <vt:lpstr>summary</vt:lpstr>
      <vt:lpstr>functions</vt:lpstr>
      <vt:lpstr>Function libraries</vt:lpstr>
      <vt:lpstr>Function libraries</vt:lpstr>
      <vt:lpstr>cMath functions</vt:lpstr>
      <vt:lpstr>cMath functions</vt:lpstr>
      <vt:lpstr>Iomanip functions</vt:lpstr>
      <vt:lpstr>Iomanip functions</vt:lpstr>
      <vt:lpstr>Iomanip functions</vt:lpstr>
      <vt:lpstr>Software engineering tips</vt:lpstr>
      <vt:lpstr>Software engineering tips</vt:lpstr>
      <vt:lpstr>summary</vt:lpstr>
    </vt:vector>
  </TitlesOfParts>
  <Company>University of Arkansas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Gauch</dc:creator>
  <cp:lastModifiedBy>jgauch</cp:lastModifiedBy>
  <cp:revision>210</cp:revision>
  <cp:lastPrinted>2014-06-10T20:22:22Z</cp:lastPrinted>
  <dcterms:created xsi:type="dcterms:W3CDTF">2014-06-09T16:10:32Z</dcterms:created>
  <dcterms:modified xsi:type="dcterms:W3CDTF">2015-05-23T13:38:27Z</dcterms:modified>
</cp:coreProperties>
</file>