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89"/>
  </p:notesMasterIdLst>
  <p:handoutMasterIdLst>
    <p:handoutMasterId r:id="rId90"/>
  </p:handoutMasterIdLst>
  <p:sldIdLst>
    <p:sldId id="427" r:id="rId2"/>
    <p:sldId id="429" r:id="rId3"/>
    <p:sldId id="578" r:id="rId4"/>
    <p:sldId id="626" r:id="rId5"/>
    <p:sldId id="579" r:id="rId6"/>
    <p:sldId id="627" r:id="rId7"/>
    <p:sldId id="628" r:id="rId8"/>
    <p:sldId id="629" r:id="rId9"/>
    <p:sldId id="630" r:id="rId10"/>
    <p:sldId id="694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742" r:id="rId24"/>
    <p:sldId id="643" r:id="rId25"/>
    <p:sldId id="695" r:id="rId26"/>
    <p:sldId id="743" r:id="rId27"/>
    <p:sldId id="745" r:id="rId28"/>
    <p:sldId id="644" r:id="rId29"/>
    <p:sldId id="645" r:id="rId30"/>
    <p:sldId id="699" r:id="rId31"/>
    <p:sldId id="698" r:id="rId32"/>
    <p:sldId id="700" r:id="rId33"/>
    <p:sldId id="701" r:id="rId34"/>
    <p:sldId id="648" r:id="rId35"/>
    <p:sldId id="702" r:id="rId36"/>
    <p:sldId id="649" r:id="rId37"/>
    <p:sldId id="679" r:id="rId38"/>
    <p:sldId id="703" r:id="rId39"/>
    <p:sldId id="680" r:id="rId40"/>
    <p:sldId id="681" r:id="rId41"/>
    <p:sldId id="682" r:id="rId42"/>
    <p:sldId id="704" r:id="rId43"/>
    <p:sldId id="683" r:id="rId44"/>
    <p:sldId id="684" r:id="rId45"/>
    <p:sldId id="685" r:id="rId46"/>
    <p:sldId id="686" r:id="rId47"/>
    <p:sldId id="687" r:id="rId48"/>
    <p:sldId id="688" r:id="rId49"/>
    <p:sldId id="689" r:id="rId50"/>
    <p:sldId id="690" r:id="rId51"/>
    <p:sldId id="691" r:id="rId52"/>
    <p:sldId id="736" r:id="rId53"/>
    <p:sldId id="738" r:id="rId54"/>
    <p:sldId id="740" r:id="rId55"/>
    <p:sldId id="739" r:id="rId56"/>
    <p:sldId id="741" r:id="rId57"/>
    <p:sldId id="734" r:id="rId58"/>
    <p:sldId id="735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3" r:id="rId68"/>
    <p:sldId id="714" r:id="rId69"/>
    <p:sldId id="715" r:id="rId70"/>
    <p:sldId id="716" r:id="rId71"/>
    <p:sldId id="717" r:id="rId72"/>
    <p:sldId id="718" r:id="rId73"/>
    <p:sldId id="719" r:id="rId74"/>
    <p:sldId id="720" r:id="rId75"/>
    <p:sldId id="721" r:id="rId76"/>
    <p:sldId id="722" r:id="rId77"/>
    <p:sldId id="723" r:id="rId78"/>
    <p:sldId id="724" r:id="rId79"/>
    <p:sldId id="725" r:id="rId80"/>
    <p:sldId id="726" r:id="rId81"/>
    <p:sldId id="727" r:id="rId82"/>
    <p:sldId id="728" r:id="rId83"/>
    <p:sldId id="729" r:id="rId84"/>
    <p:sldId id="730" r:id="rId85"/>
    <p:sldId id="731" r:id="rId86"/>
    <p:sldId id="732" r:id="rId87"/>
    <p:sldId id="73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5/30/15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5/30/15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May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ARRAYS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Dynamic array declaration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 Size = 0;</a:t>
            </a:r>
          </a:p>
          <a:p>
            <a:r>
              <a:rPr lang="en-US" dirty="0"/>
              <a:t>w</a:t>
            </a:r>
            <a:r>
              <a:rPr lang="en-US" dirty="0" smtClean="0"/>
              <a:t>hile (Size &lt;= 0)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r>
              <a:rPr lang="en-US" dirty="0" smtClean="0"/>
              <a:t>   cout &lt;&lt; "Enter array size: ";</a:t>
            </a:r>
          </a:p>
          <a:p>
            <a:r>
              <a:rPr lang="en-US" dirty="0" smtClean="0"/>
              <a:t>   </a:t>
            </a:r>
            <a:r>
              <a:rPr lang="en-US" dirty="0"/>
              <a:t>c</a:t>
            </a:r>
            <a:r>
              <a:rPr lang="en-US" dirty="0" smtClean="0"/>
              <a:t>in &gt;&gt; Size;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 Array[Size];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8543" y="4369653"/>
            <a:ext cx="313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an integer variable</a:t>
            </a:r>
          </a:p>
          <a:p>
            <a:r>
              <a:rPr lang="en-US" dirty="0" smtClean="0"/>
              <a:t>for array size works on some</a:t>
            </a:r>
          </a:p>
          <a:p>
            <a:r>
              <a:rPr lang="en-US" dirty="0"/>
              <a:t>b</a:t>
            </a:r>
            <a:r>
              <a:rPr lang="en-US" dirty="0" smtClean="0"/>
              <a:t>ut not all C++ compilers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472717" y="4831318"/>
            <a:ext cx="2475826" cy="64353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Invalid array declarations</a:t>
            </a:r>
          </a:p>
          <a:p>
            <a:r>
              <a:rPr lang="en-US" dirty="0"/>
              <a:t>int </a:t>
            </a:r>
            <a:r>
              <a:rPr lang="en-US" dirty="0" smtClean="0"/>
              <a:t>Length = -1;</a:t>
            </a:r>
            <a:endParaRPr lang="en-US" dirty="0"/>
          </a:p>
          <a:p>
            <a:r>
              <a:rPr lang="en-US" dirty="0"/>
              <a:t>float Data</a:t>
            </a:r>
            <a:r>
              <a:rPr lang="en-US" dirty="0" smtClean="0"/>
              <a:t>[Length]</a:t>
            </a:r>
            <a:r>
              <a:rPr lang="en-US" dirty="0"/>
              <a:t>;</a:t>
            </a:r>
          </a:p>
          <a:p>
            <a:r>
              <a:rPr lang="en-US" dirty="0"/>
              <a:t>int List[31.75];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2653" y="2975936"/>
            <a:ext cx="210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size must be </a:t>
            </a:r>
          </a:p>
          <a:p>
            <a:r>
              <a:rPr lang="en-US" dirty="0"/>
              <a:t>a</a:t>
            </a:r>
            <a:r>
              <a:rPr lang="en-US" dirty="0" smtClean="0"/>
              <a:t> positive integer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1232" y="4160608"/>
            <a:ext cx="185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not use</a:t>
            </a:r>
          </a:p>
          <a:p>
            <a:r>
              <a:rPr lang="en-US" dirty="0"/>
              <a:t>f</a:t>
            </a:r>
            <a:r>
              <a:rPr lang="en-US" dirty="0" smtClean="0"/>
              <a:t>loats to specify </a:t>
            </a:r>
          </a:p>
          <a:p>
            <a:r>
              <a:rPr lang="en-US" dirty="0"/>
              <a:t>t</a:t>
            </a:r>
            <a:r>
              <a:rPr lang="en-US" dirty="0" smtClean="0"/>
              <a:t>he array size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953791" y="3299102"/>
            <a:ext cx="256886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292701" y="3909431"/>
            <a:ext cx="1528531" cy="66355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total number of bytes in memory for an array is given by (number of elements in array) * (number of bytes for each element)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r>
              <a:rPr lang="en-US" b="1" dirty="0" smtClean="0"/>
              <a:t>float Data[100]; </a:t>
            </a:r>
          </a:p>
          <a:p>
            <a:pPr marL="800100" lvl="1" indent="-342900"/>
            <a:r>
              <a:rPr lang="en-US" dirty="0" smtClean="0"/>
              <a:t>One float takes 4 bytes</a:t>
            </a:r>
          </a:p>
          <a:p>
            <a:pPr marL="800100" lvl="1" indent="-342900"/>
            <a:r>
              <a:rPr lang="en-US" dirty="0" smtClean="0"/>
              <a:t>Array size is 100 * 4 = 400 bytes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har name[20];</a:t>
            </a:r>
          </a:p>
          <a:p>
            <a:pPr marL="800100" lvl="1" indent="-342900"/>
            <a:r>
              <a:rPr lang="en-US" dirty="0" smtClean="0"/>
              <a:t>One char takes 1 byte</a:t>
            </a:r>
          </a:p>
          <a:p>
            <a:pPr marL="800100" lvl="1" indent="-342900"/>
            <a:r>
              <a:rPr lang="en-US" dirty="0" smtClean="0"/>
              <a:t>Array size is 20 * 1 = 20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access an array element, we need </a:t>
            </a:r>
            <a:r>
              <a:rPr lang="en-US" dirty="0"/>
              <a:t>to give name of </a:t>
            </a:r>
            <a:r>
              <a:rPr lang="en-US" dirty="0" smtClean="0"/>
              <a:t>variable and the index (location) </a:t>
            </a:r>
            <a:r>
              <a:rPr lang="en-US" dirty="0"/>
              <a:t>of desired </a:t>
            </a:r>
            <a:r>
              <a:rPr lang="en-US" dirty="0" smtClean="0"/>
              <a:t>element</a:t>
            </a:r>
          </a:p>
          <a:p>
            <a:pPr marL="800100" lvl="1" indent="-342900"/>
            <a:r>
              <a:rPr lang="en-US" dirty="0" smtClean="0"/>
              <a:t>Eg:  array_name[array_index]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C++ arrays </a:t>
            </a:r>
            <a:r>
              <a:rPr lang="en-US" dirty="0"/>
              <a:t>are always “zero indexed”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first array element is at location 0</a:t>
            </a:r>
          </a:p>
          <a:p>
            <a:pPr marL="800100" lvl="1" indent="-342900"/>
            <a:r>
              <a:rPr lang="en-US" dirty="0" smtClean="0"/>
              <a:t>The last array element is at location N-1</a:t>
            </a:r>
          </a:p>
          <a:p>
            <a:pPr marL="800100" lvl="1" indent="-342900"/>
            <a:r>
              <a:rPr lang="en-US" dirty="0"/>
              <a:t>If you attempt to use an array index </a:t>
            </a:r>
            <a:r>
              <a:rPr lang="en-US" u="sng" dirty="0"/>
              <a:t>outside</a:t>
            </a:r>
            <a:r>
              <a:rPr lang="en-US" dirty="0"/>
              <a:t> the range 0..N-1 you will get an error when your program is running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3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/ Valid array access </a:t>
            </a:r>
          </a:p>
          <a:p>
            <a:r>
              <a:rPr lang="en-US" dirty="0"/>
              <a:t>const </a:t>
            </a:r>
            <a:r>
              <a:rPr lang="en-US" dirty="0" smtClean="0"/>
              <a:t>int</a:t>
            </a:r>
            <a:r>
              <a:rPr lang="en-US" dirty="0"/>
              <a:t> </a:t>
            </a:r>
            <a:r>
              <a:rPr lang="en-US" dirty="0" smtClean="0"/>
              <a:t>SIZE </a:t>
            </a:r>
            <a:r>
              <a:rPr lang="en-US" dirty="0"/>
              <a:t>= 100;</a:t>
            </a:r>
          </a:p>
          <a:p>
            <a:r>
              <a:rPr lang="en-US" dirty="0"/>
              <a:t>float Data[SIZE]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Data[0] = 7;</a:t>
            </a:r>
          </a:p>
          <a:p>
            <a:r>
              <a:rPr lang="en-US" dirty="0"/>
              <a:t>Total = Total + Data[2]</a:t>
            </a:r>
            <a:r>
              <a:rPr lang="en-US" dirty="0" smtClean="0"/>
              <a:t>;</a:t>
            </a:r>
          </a:p>
          <a:p>
            <a:r>
              <a:rPr lang="en-US" dirty="0"/>
              <a:t>c</a:t>
            </a:r>
            <a:r>
              <a:rPr lang="en-US" dirty="0" smtClean="0"/>
              <a:t>out &lt;&lt; Data[7];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565" y="3857724"/>
            <a:ext cx="292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variables in an array just like any other variable, as long as the array index is within the range 0..SIZE-1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536951" y="4596388"/>
            <a:ext cx="1263614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8950" y="3976786"/>
            <a:ext cx="962025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4726" y="4405411"/>
            <a:ext cx="1073150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50975" y="4875311"/>
            <a:ext cx="1050925" cy="4286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Invalid array access </a:t>
            </a:r>
          </a:p>
          <a:p>
            <a:r>
              <a:rPr lang="en-US" dirty="0"/>
              <a:t>Data[4.3] = 28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Data[-8] = 0.0;</a:t>
            </a:r>
          </a:p>
          <a:p>
            <a:r>
              <a:rPr lang="en-US" dirty="0"/>
              <a:t>Data[200] 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c</a:t>
            </a:r>
            <a:r>
              <a:rPr lang="en-US" dirty="0" smtClean="0"/>
              <a:t>in &gt;&gt; Data;</a:t>
            </a:r>
          </a:p>
          <a:p>
            <a:r>
              <a:rPr lang="en-US" dirty="0"/>
              <a:t>c</a:t>
            </a:r>
            <a:r>
              <a:rPr lang="en-US" dirty="0" smtClean="0"/>
              <a:t>out &lt;&lt; Data;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2586" y="2523806"/>
            <a:ext cx="199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array index can </a:t>
            </a:r>
            <a:r>
              <a:rPr lang="en-US" u="sng" dirty="0" smtClean="0"/>
              <a:t>not</a:t>
            </a:r>
            <a:r>
              <a:rPr lang="en-US" dirty="0" smtClean="0"/>
              <a:t> be a float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424656" y="2846972"/>
            <a:ext cx="306793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0342" y="4015136"/>
            <a:ext cx="237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</a:t>
            </a:r>
            <a:r>
              <a:rPr lang="en-US" dirty="0"/>
              <a:t>e</a:t>
            </a:r>
            <a:r>
              <a:rPr lang="en-US" dirty="0" smtClean="0"/>
              <a:t>rrors may occur if array index is outside 0..99 range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2424656" y="3889375"/>
            <a:ext cx="2325686" cy="5874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285" y="5479832"/>
            <a:ext cx="199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not read or write a whole array at one time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2226724" y="5179584"/>
            <a:ext cx="2560561" cy="76191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2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very important to initialize arrays before use</a:t>
            </a:r>
          </a:p>
          <a:p>
            <a:pPr marL="800100" lvl="1" indent="-342900"/>
            <a:r>
              <a:rPr lang="en-US" dirty="0" smtClean="0"/>
              <a:t>Using an uninitialized variable can cause major bugs</a:t>
            </a:r>
          </a:p>
          <a:p>
            <a:pPr marL="800100" lvl="1" indent="-342900"/>
            <a:r>
              <a:rPr lang="en-US" dirty="0" smtClean="0"/>
              <a:t>Arrays are supposed to be initialized to 0 by default</a:t>
            </a:r>
          </a:p>
          <a:p>
            <a:pPr marL="800100" lvl="1" indent="-342900"/>
            <a:r>
              <a:rPr lang="en-US" dirty="0" smtClean="0"/>
              <a:t>Sadly, this is not true for all C++ compilers, so we should always do array initialization ourselves to be safe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</a:t>
            </a:r>
            <a:r>
              <a:rPr lang="en-US" dirty="0"/>
              <a:t>store </a:t>
            </a:r>
            <a:r>
              <a:rPr lang="en-US" dirty="0" smtClean="0"/>
              <a:t>initial values in an array at </a:t>
            </a:r>
            <a:r>
              <a:rPr lang="en-US" dirty="0"/>
              <a:t>declaration </a:t>
            </a:r>
            <a:r>
              <a:rPr lang="en-US" dirty="0" smtClean="0"/>
              <a:t>time</a:t>
            </a:r>
          </a:p>
          <a:p>
            <a:pPr marL="800100" lvl="1" indent="-342900"/>
            <a:r>
              <a:rPr lang="en-US" dirty="0" smtClean="0"/>
              <a:t>Give collection of N values to store in array of size N</a:t>
            </a:r>
          </a:p>
          <a:p>
            <a:pPr marL="800100" lvl="1" indent="-342900"/>
            <a:r>
              <a:rPr lang="en-US" dirty="0" smtClean="0"/>
              <a:t>If fewer than N values are given, the rest are set to 0</a:t>
            </a:r>
          </a:p>
          <a:p>
            <a:pPr marL="800100" lvl="1" indent="-342900"/>
            <a:r>
              <a:rPr lang="en-US" dirty="0" smtClean="0"/>
              <a:t>Assign an array of same size and data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Valid array initialization </a:t>
            </a:r>
          </a:p>
          <a:p>
            <a:r>
              <a:rPr lang="en-US" dirty="0"/>
              <a:t>const int SIZE = 10;</a:t>
            </a:r>
          </a:p>
          <a:p>
            <a:r>
              <a:rPr lang="en-US" dirty="0"/>
              <a:t>int Value[SIZE] = {3,1,4,1,5,9,2,6,5,3}</a:t>
            </a:r>
            <a:r>
              <a:rPr lang="en-US" dirty="0" smtClean="0"/>
              <a:t>;</a:t>
            </a:r>
          </a:p>
          <a:p>
            <a:r>
              <a:rPr lang="en-US" dirty="0"/>
              <a:t>int copy[SIZE] = Value;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char Name[SIZE] = </a:t>
            </a:r>
            <a:r>
              <a:rPr lang="en-US" dirty="0" smtClean="0"/>
              <a:t>{</a:t>
            </a:r>
            <a:r>
              <a:rPr lang="fr-FR" dirty="0" smtClean="0"/>
              <a:t>'</a:t>
            </a:r>
            <a:r>
              <a:rPr lang="en-US" dirty="0" smtClean="0"/>
              <a:t>J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O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H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N</a:t>
            </a:r>
            <a:r>
              <a:rPr lang="fr-FR" dirty="0" smtClean="0"/>
              <a:t>'</a:t>
            </a:r>
            <a:r>
              <a:rPr lang="en-US" dirty="0" smtClean="0"/>
              <a:t>}</a:t>
            </a:r>
            <a:r>
              <a:rPr lang="en-US" dirty="0"/>
              <a:t>;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float </a:t>
            </a:r>
            <a:r>
              <a:rPr lang="en-US" dirty="0"/>
              <a:t>Scores[] = {93.5, 92.0, 90.1, 85.7, 83.3, 76.5};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5574" y="5674356"/>
            <a:ext cx="34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this array is determined by number of values to right (6)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144253" y="5262061"/>
            <a:ext cx="511321" cy="7354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6874" y="3107896"/>
            <a:ext cx="273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rest of this character array is initialized to 0 (the null character)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882298" y="3569561"/>
            <a:ext cx="954576" cy="57080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5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Invalid array </a:t>
            </a:r>
            <a:r>
              <a:rPr lang="en-US" dirty="0" smtClean="0"/>
              <a:t>initialization</a:t>
            </a:r>
            <a:endParaRPr lang="en-US" dirty="0"/>
          </a:p>
          <a:p>
            <a:r>
              <a:rPr lang="en-US" dirty="0"/>
              <a:t>float Data[20] = </a:t>
            </a:r>
            <a:r>
              <a:rPr lang="en-US" dirty="0" smtClean="0"/>
              <a:t>Value;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smtClean="0"/>
              <a:t>Numbers[</a:t>
            </a:r>
            <a:r>
              <a:rPr lang="en-US" dirty="0"/>
              <a:t>5] = {2,1,4,1,5,1,6}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0588" y="2507312"/>
            <a:ext cx="275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array is a different size (10) so it can not be used to initialize the Data array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447300" y="2837224"/>
            <a:ext cx="1323288" cy="27025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5689" y="4358748"/>
            <a:ext cx="302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initialization values can not be larger than the array size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7300" y="4024900"/>
            <a:ext cx="869357" cy="64746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6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very natural </a:t>
            </a:r>
            <a:r>
              <a:rPr lang="en-US" dirty="0"/>
              <a:t>to use loops to process </a:t>
            </a:r>
            <a:r>
              <a:rPr lang="en-US" dirty="0" smtClean="0"/>
              <a:t>arrays</a:t>
            </a:r>
          </a:p>
          <a:p>
            <a:pPr marL="800100" lvl="1" indent="-342900"/>
            <a:r>
              <a:rPr lang="en-US" dirty="0"/>
              <a:t>R</a:t>
            </a:r>
            <a:r>
              <a:rPr lang="en-US" dirty="0" smtClean="0"/>
              <a:t>ead N input values into an array</a:t>
            </a:r>
          </a:p>
          <a:p>
            <a:pPr marL="800100" lvl="1" indent="-342900"/>
            <a:r>
              <a:rPr lang="en-US" dirty="0" smtClean="0"/>
              <a:t>Write N output values from an array</a:t>
            </a:r>
          </a:p>
          <a:p>
            <a:pPr marL="800100" lvl="1" indent="-342900"/>
            <a:r>
              <a:rPr lang="en-US" dirty="0" smtClean="0"/>
              <a:t>Calculate total of N values in array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must take care to stay </a:t>
            </a:r>
            <a:r>
              <a:rPr lang="en-US" dirty="0"/>
              <a:t>within array </a:t>
            </a:r>
            <a:r>
              <a:rPr lang="en-US" dirty="0" smtClean="0"/>
              <a:t>bounds</a:t>
            </a:r>
            <a:endParaRPr lang="en-US" dirty="0"/>
          </a:p>
          <a:p>
            <a:pPr marL="800100" lvl="1" indent="-342900"/>
            <a:r>
              <a:rPr lang="en-US" dirty="0" smtClean="0"/>
              <a:t>Never use index less than 0</a:t>
            </a:r>
          </a:p>
          <a:p>
            <a:pPr marL="800100" lvl="1" indent="-342900"/>
            <a:r>
              <a:rPr lang="en-US" dirty="0" smtClean="0"/>
              <a:t>Never use index greater than N-1</a:t>
            </a:r>
          </a:p>
          <a:p>
            <a:pPr marL="800100" lvl="1" indent="-342900"/>
            <a:r>
              <a:rPr lang="en-US" dirty="0" smtClean="0"/>
              <a:t>If you do go outside this 0..N-1 range, it may cause a "memory segmentation fault” error at run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In many programs, we need to store and process a lot of data with the same data type</a:t>
            </a:r>
          </a:p>
          <a:p>
            <a:pPr marL="800100" lvl="1" indent="-342900"/>
            <a:r>
              <a:rPr lang="en-US" dirty="0"/>
              <a:t>P</a:t>
            </a:r>
            <a:r>
              <a:rPr lang="en-US" dirty="0" smtClean="0"/>
              <a:t>rocessing test scores to find the class average</a:t>
            </a:r>
          </a:p>
          <a:p>
            <a:pPr marL="800100" lvl="1" indent="-342900"/>
            <a:r>
              <a:rPr lang="en-US" dirty="0" smtClean="0"/>
              <a:t>Tabulating bank deposits and withdrawals </a:t>
            </a:r>
          </a:p>
          <a:p>
            <a:pPr marL="800100" lvl="1" indent="-342900"/>
            <a:r>
              <a:rPr lang="en-US" dirty="0" smtClean="0"/>
              <a:t>Displaying images on a computer screen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Arrays in C++ give us a way to accomplish this goal</a:t>
            </a:r>
          </a:p>
          <a:p>
            <a:pPr marL="800100" lvl="1" indent="-342900"/>
            <a:r>
              <a:rPr lang="en-US" dirty="0" smtClean="0"/>
              <a:t>Declare an array of desired data type and size</a:t>
            </a:r>
          </a:p>
          <a:p>
            <a:pPr marL="800100" lvl="1" indent="-342900"/>
            <a:r>
              <a:rPr lang="en-US" dirty="0" smtClean="0"/>
              <a:t>Store data values in each array location</a:t>
            </a:r>
          </a:p>
          <a:p>
            <a:pPr marL="800100" lvl="1" indent="-342900"/>
            <a:r>
              <a:rPr lang="en-US" dirty="0" smtClean="0"/>
              <a:t>Process data values to solve a specific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Input output example</a:t>
            </a:r>
          </a:p>
          <a:p>
            <a:r>
              <a:rPr lang="en-US" dirty="0"/>
              <a:t>int Data[10]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for (int i = 0; i &lt; 10; i++)</a:t>
            </a:r>
          </a:p>
          <a:p>
            <a:r>
              <a:rPr lang="en-US" dirty="0"/>
              <a:t>   cin &gt;&gt; Data[i];</a:t>
            </a:r>
          </a:p>
          <a:p>
            <a:endParaRPr lang="en-US" dirty="0"/>
          </a:p>
          <a:p>
            <a:r>
              <a:rPr lang="en-US" dirty="0"/>
              <a:t>for (int i = 0; i &lt; 10; i++)</a:t>
            </a:r>
          </a:p>
          <a:p>
            <a:r>
              <a:rPr lang="en-US" dirty="0"/>
              <a:t>   cout &lt;&lt; Data[9-i];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0588" y="2951812"/>
            <a:ext cx="275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to read 10 values into the Data array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476625" y="3274978"/>
            <a:ext cx="129396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0588" y="4294837"/>
            <a:ext cx="275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to write 10 Data values in reverse order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476626" y="4618003"/>
            <a:ext cx="1293962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Average calculation </a:t>
            </a:r>
            <a:r>
              <a:rPr lang="en-US" dirty="0" smtClean="0"/>
              <a:t>example</a:t>
            </a:r>
          </a:p>
          <a:p>
            <a:r>
              <a:rPr lang="fi-FI" dirty="0"/>
              <a:t>const int SIZE = 10;</a:t>
            </a:r>
          </a:p>
          <a:p>
            <a:r>
              <a:rPr lang="fi-FI" dirty="0"/>
              <a:t>int Value[SIZE] = {3,1,4,1,5,9,2,6,5,3}</a:t>
            </a:r>
            <a:r>
              <a:rPr lang="fi-FI" dirty="0" smtClean="0"/>
              <a:t>;</a:t>
            </a:r>
          </a:p>
          <a:p>
            <a:endParaRPr lang="fi-FI" dirty="0"/>
          </a:p>
          <a:p>
            <a:r>
              <a:rPr lang="en-US" dirty="0" smtClean="0"/>
              <a:t>float </a:t>
            </a:r>
            <a:r>
              <a:rPr lang="en-US" dirty="0"/>
              <a:t>Total = </a:t>
            </a:r>
            <a:r>
              <a:rPr lang="en-US" dirty="0" smtClean="0"/>
              <a:t>0.0;</a:t>
            </a:r>
            <a:endParaRPr lang="en-US" dirty="0"/>
          </a:p>
          <a:p>
            <a:r>
              <a:rPr lang="en-US" dirty="0"/>
              <a:t>for (int pos = 0; pos &lt; SIZE; pos++)</a:t>
            </a:r>
          </a:p>
          <a:p>
            <a:r>
              <a:rPr lang="en-US" dirty="0"/>
              <a:t>   Total += Value[pos];</a:t>
            </a:r>
          </a:p>
          <a:p>
            <a:r>
              <a:rPr lang="en-US" dirty="0"/>
              <a:t>f</a:t>
            </a:r>
            <a:r>
              <a:rPr lang="en-US" dirty="0" smtClean="0"/>
              <a:t>loat Average </a:t>
            </a:r>
            <a:r>
              <a:rPr lang="en-US" dirty="0"/>
              <a:t>= Total / SIZE;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838" y="2999437"/>
            <a:ext cx="275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use the SIZE constant in the array declaration and also in the array processing loop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317750" y="2999441"/>
            <a:ext cx="3183088" cy="60016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3599602"/>
            <a:ext cx="1767038" cy="43264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partial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What happens if we do not know array size in advance?</a:t>
            </a:r>
          </a:p>
          <a:p>
            <a:pPr marL="800100" lvl="1" indent="-342900"/>
            <a:r>
              <a:rPr lang="en-US" dirty="0"/>
              <a:t>It is possible but tricky to allocate dynamic arrays</a:t>
            </a:r>
          </a:p>
          <a:p>
            <a:pPr marL="800100" lvl="1" indent="-342900"/>
            <a:r>
              <a:rPr lang="en-US" dirty="0"/>
              <a:t>Easier to declare a large array and use only part of it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do we do this?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guess the maximum size needed for the array</a:t>
            </a:r>
          </a:p>
          <a:p>
            <a:pPr marL="800100" lvl="1" indent="-342900"/>
            <a:r>
              <a:rPr lang="en-US" dirty="0" smtClean="0"/>
              <a:t>Declare the array to be the maximum size needed</a:t>
            </a:r>
          </a:p>
          <a:p>
            <a:pPr marL="800100" lvl="1" indent="-342900"/>
            <a:r>
              <a:rPr lang="en-US" dirty="0"/>
              <a:t>We u</a:t>
            </a:r>
            <a:r>
              <a:rPr lang="en-US" dirty="0" smtClean="0"/>
              <a:t>se only part of this array to store our data</a:t>
            </a:r>
          </a:p>
          <a:p>
            <a:pPr marL="800100" lvl="1" indent="-342900"/>
            <a:r>
              <a:rPr lang="en-US" dirty="0"/>
              <a:t>We also keep track of how much of the array is currently being used in a “Count” variable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/>
              <a:t>Example:  Reading student grades into an array</a:t>
            </a:r>
          </a:p>
          <a:p>
            <a:pPr marL="800100" lvl="1" indent="-342900"/>
            <a:r>
              <a:rPr lang="en-US"/>
              <a:t>Assume the user knows how many grades they will enter</a:t>
            </a:r>
          </a:p>
          <a:p>
            <a:pPr marL="800100" lvl="1" indent="-342900"/>
            <a:r>
              <a:rPr lang="en-US"/>
              <a:t>Prompt the user for the grade count</a:t>
            </a:r>
          </a:p>
          <a:p>
            <a:pPr marL="800100" lvl="1" indent="-342900"/>
            <a:r>
              <a:rPr lang="en-US"/>
              <a:t>Read the grade count from the user</a:t>
            </a:r>
          </a:p>
          <a:p>
            <a:pPr marL="800100" lvl="1" indent="-342900"/>
            <a:r>
              <a:rPr lang="en-US"/>
              <a:t>Loop reading grades into array</a:t>
            </a:r>
          </a:p>
          <a:p>
            <a:pPr marL="800100" lvl="1" indent="-342900"/>
            <a:r>
              <a:rPr lang="en-US"/>
              <a:t>Process the grade array in some way</a:t>
            </a:r>
          </a:p>
          <a:p>
            <a:pPr marL="800100" lvl="1" indent="-342900"/>
            <a:endParaRPr lang="en-US"/>
          </a:p>
          <a:p>
            <a:pPr marL="342900" indent="-342900">
              <a:buFont typeface="Wingdings" charset="2"/>
              <a:buChar char="§"/>
            </a:pPr>
            <a:r>
              <a:rPr lang="en-US"/>
              <a:t>Sample input:</a:t>
            </a:r>
          </a:p>
          <a:p>
            <a:pPr lvl="1" indent="0">
              <a:buNone/>
            </a:pPr>
            <a:r>
              <a:rPr lang="en-US"/>
              <a:t>5</a:t>
            </a:r>
          </a:p>
          <a:p>
            <a:pPr lvl="1" indent="0">
              <a:buNone/>
            </a:pPr>
            <a:r>
              <a:rPr lang="en-US"/>
              <a:t>78 85 91 88 94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User enters array </a:t>
            </a:r>
            <a:r>
              <a:rPr lang="en-US" dirty="0" smtClean="0"/>
              <a:t>count followed by grades</a:t>
            </a:r>
            <a:endParaRPr lang="en-US" dirty="0"/>
          </a:p>
          <a:p>
            <a:r>
              <a:rPr lang="en-US" dirty="0"/>
              <a:t>const int SIZE = 1000;</a:t>
            </a:r>
          </a:p>
          <a:p>
            <a:r>
              <a:rPr lang="en-US" dirty="0"/>
              <a:t>float Grades[SIZE];</a:t>
            </a:r>
          </a:p>
          <a:p>
            <a:endParaRPr lang="en-US" dirty="0"/>
          </a:p>
          <a:p>
            <a:r>
              <a:rPr lang="en-US" dirty="0"/>
              <a:t>int Count = 0;</a:t>
            </a:r>
          </a:p>
          <a:p>
            <a:r>
              <a:rPr lang="en-US" dirty="0"/>
              <a:t>cout &lt;&lt; </a:t>
            </a:r>
            <a:r>
              <a:rPr lang="en-US" dirty="0" smtClean="0"/>
              <a:t>"Enter count: ";</a:t>
            </a:r>
            <a:endParaRPr lang="en-US" dirty="0"/>
          </a:p>
          <a:p>
            <a:r>
              <a:rPr lang="en-US" dirty="0"/>
              <a:t>cin &gt;&gt; Count;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1317" y="2311561"/>
            <a:ext cx="302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guessing that the user waill never want to use more than 1000 values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762375" y="2773226"/>
            <a:ext cx="128894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1317" y="3731747"/>
            <a:ext cx="302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ask the user for how much of the array they want to use today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762375" y="4193412"/>
            <a:ext cx="128894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2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(Count &gt; SIZE) </a:t>
            </a:r>
          </a:p>
          <a:p>
            <a:r>
              <a:rPr lang="en-US" dirty="0"/>
              <a:t>   Count = SIZE;</a:t>
            </a:r>
          </a:p>
          <a:p>
            <a:endParaRPr lang="en-US" dirty="0"/>
          </a:p>
          <a:p>
            <a:r>
              <a:rPr lang="en-US" dirty="0"/>
              <a:t>for (int i=0; i&lt;Count;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cout &lt;&lt; </a:t>
            </a:r>
            <a:r>
              <a:rPr lang="en-US" dirty="0" smtClean="0"/>
              <a:t>"Enter grade: ";</a:t>
            </a:r>
            <a:endParaRPr lang="en-US" dirty="0"/>
          </a:p>
          <a:p>
            <a:r>
              <a:rPr lang="en-US" dirty="0"/>
              <a:t>      cin &gt;&gt; Grade[i];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1317" y="1882936"/>
            <a:ext cx="302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 error checking to make sure Count &lt;= 1000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886201" y="2206102"/>
            <a:ext cx="116511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1317" y="4176247"/>
            <a:ext cx="302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now loop from 0 up to Count-1 reading data from the user into the array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886201" y="4637912"/>
            <a:ext cx="116511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/>
              <a:t>Example:  Reading student grades into an array</a:t>
            </a:r>
          </a:p>
          <a:p>
            <a:pPr marL="800100" lvl="1" indent="-342900"/>
            <a:r>
              <a:rPr lang="en-US"/>
              <a:t>Assume the count is not known in advance and the grade data will be followed by a </a:t>
            </a:r>
            <a:r>
              <a:rPr lang="en-US">
                <a:solidFill>
                  <a:srgbClr val="FF0000"/>
                </a:solidFill>
              </a:rPr>
              <a:t>sentinal </a:t>
            </a:r>
            <a:r>
              <a:rPr lang="en-US"/>
              <a:t>value of -1</a:t>
            </a:r>
          </a:p>
          <a:p>
            <a:pPr marL="800100" lvl="1" indent="-342900"/>
            <a:r>
              <a:rPr lang="en-US"/>
              <a:t>Read first data value from user</a:t>
            </a:r>
          </a:p>
          <a:p>
            <a:pPr marL="800100" lvl="1" indent="-342900"/>
            <a:r>
              <a:rPr lang="en-US"/>
              <a:t>While data value is not the sentinal value</a:t>
            </a:r>
          </a:p>
          <a:p>
            <a:pPr marL="1485900" lvl="2" indent="-342900"/>
            <a:r>
              <a:rPr lang="en-US" sz="2000"/>
              <a:t>Store the grade in array</a:t>
            </a:r>
          </a:p>
          <a:p>
            <a:pPr marL="1485900" lvl="2" indent="-342900"/>
            <a:r>
              <a:rPr lang="en-US" sz="2000"/>
              <a:t>Read the next data value from user</a:t>
            </a:r>
          </a:p>
          <a:p>
            <a:pPr marL="800100" lvl="1" indent="-342900"/>
            <a:r>
              <a:rPr lang="en-US"/>
              <a:t>Process the grade array in some way</a:t>
            </a:r>
          </a:p>
          <a:p>
            <a:pPr marL="800100" lvl="1" indent="-342900"/>
            <a:endParaRPr lang="en-US"/>
          </a:p>
          <a:p>
            <a:pPr marL="342900" indent="-342900">
              <a:buFont typeface="Wingdings" charset="2"/>
              <a:buChar char="§"/>
            </a:pPr>
            <a:r>
              <a:rPr lang="en-US"/>
              <a:t>Sample input:</a:t>
            </a:r>
          </a:p>
          <a:p>
            <a:pPr lvl="1" indent="0">
              <a:buNone/>
            </a:pPr>
            <a:r>
              <a:rPr lang="en-US"/>
              <a:t>78 85 91 88 94 -1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const int SIZE = 1000;</a:t>
            </a:r>
          </a:p>
          <a:p>
            <a:r>
              <a:rPr lang="en-US"/>
              <a:t>float Grade[SIZE];</a:t>
            </a:r>
          </a:p>
          <a:p>
            <a:endParaRPr lang="en-US"/>
          </a:p>
          <a:p>
            <a:r>
              <a:rPr lang="en-US"/>
              <a:t>int Count = 0;</a:t>
            </a:r>
          </a:p>
          <a:p>
            <a:r>
              <a:rPr lang="en-US"/>
              <a:t>float Input=0.0;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6824" y="2969747"/>
            <a:ext cx="30258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declare an array that can hold up to 1000 grades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Count to tell us how many were actually read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70000" y="2523810"/>
            <a:ext cx="2356824" cy="72580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276207" y="3464597"/>
            <a:ext cx="2954571" cy="91062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3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partial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// User enters grades followed by -1 sentinel value</a:t>
            </a:r>
          </a:p>
          <a:p>
            <a:r>
              <a:rPr lang="en-US"/>
              <a:t>cout &lt;&lt; "Enter grade: ";</a:t>
            </a:r>
          </a:p>
          <a:p>
            <a:r>
              <a:rPr lang="en-US"/>
              <a:t>cin &gt;&gt; Input;</a:t>
            </a:r>
          </a:p>
          <a:p>
            <a:r>
              <a:rPr lang="en-US"/>
              <a:t>while ((Input &gt;= 0) &amp;&amp; (Count &lt; SIZE))</a:t>
            </a:r>
          </a:p>
          <a:p>
            <a:r>
              <a:rPr lang="en-US"/>
              <a:t>{</a:t>
            </a:r>
          </a:p>
          <a:p>
            <a:r>
              <a:rPr lang="en-US"/>
              <a:t>   Grade[Count++] = Input;</a:t>
            </a:r>
          </a:p>
          <a:p>
            <a:r>
              <a:rPr lang="en-US"/>
              <a:t>   cout &lt;&lt; "Enter grade: ";</a:t>
            </a:r>
          </a:p>
          <a:p>
            <a:r>
              <a:rPr lang="en-US"/>
              <a:t>   cin &gt;&gt; Input;</a:t>
            </a:r>
          </a:p>
          <a:p>
            <a:r>
              <a:rPr lang="en-US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8973" y="4225835"/>
            <a:ext cx="302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</a:t>
            </a:r>
            <a:r>
              <a:rPr lang="en-US" dirty="0" smtClean="0"/>
              <a:t>top reading user input when 1000 values are entered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when the user types -1 sentinel value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645229" y="3596017"/>
            <a:ext cx="1673744" cy="122998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do we declare array parameters?</a:t>
            </a:r>
          </a:p>
          <a:p>
            <a:pPr marL="800100" lvl="1" indent="-342900"/>
            <a:r>
              <a:rPr lang="en-US" dirty="0"/>
              <a:t>Add the characters [ ] after the array name in the parameter declaration to tell compiler this is an array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do we use array parameters?</a:t>
            </a:r>
          </a:p>
          <a:p>
            <a:pPr marL="800100" lvl="1" indent="-342900"/>
            <a:r>
              <a:rPr lang="en-US" dirty="0"/>
              <a:t>Just give the name of the array in the function call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type of parameter is this?</a:t>
            </a:r>
          </a:p>
          <a:p>
            <a:pPr marL="800100" lvl="1" indent="-342900"/>
            <a:r>
              <a:rPr lang="en-US" dirty="0"/>
              <a:t>Arrays are automatically treated as </a:t>
            </a:r>
            <a:r>
              <a:rPr lang="en-US" dirty="0">
                <a:solidFill>
                  <a:srgbClr val="FF0000"/>
                </a:solidFill>
              </a:rPr>
              <a:t>reference parameters </a:t>
            </a:r>
          </a:p>
          <a:p>
            <a:pPr marL="800100" lvl="1" indent="-342900"/>
            <a:r>
              <a:rPr lang="en-US" dirty="0"/>
              <a:t>There is no way to pass entire arrays as value parameters</a:t>
            </a:r>
          </a:p>
          <a:p>
            <a:pPr marL="800100" lvl="1" indent="-342900"/>
            <a:r>
              <a:rPr lang="en-US" dirty="0"/>
              <a:t>We can add the keyword const before the data type to make the array parameter </a:t>
            </a:r>
            <a:r>
              <a:rPr lang="en-US" dirty="0">
                <a:solidFill>
                  <a:schemeClr val="tx2"/>
                </a:solidFill>
              </a:rPr>
              <a:t>read only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3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do we process data in arrays?</a:t>
            </a:r>
          </a:p>
          <a:p>
            <a:pPr marL="800100" lvl="1" indent="-342900"/>
            <a:r>
              <a:rPr lang="en-US" dirty="0" smtClean="0"/>
              <a:t>Depends on needs of the application</a:t>
            </a:r>
          </a:p>
          <a:p>
            <a:pPr marL="800100" lvl="1" indent="-342900"/>
            <a:r>
              <a:rPr lang="en-US" dirty="0" smtClean="0"/>
              <a:t>Some applications create summaries of data in array</a:t>
            </a:r>
          </a:p>
          <a:p>
            <a:pPr marL="800100" lvl="1" indent="-342900"/>
            <a:r>
              <a:rPr lang="en-US" dirty="0" smtClean="0"/>
              <a:t>Some applications print a subset of data in array</a:t>
            </a:r>
          </a:p>
          <a:p>
            <a:pPr marL="800100" lvl="1" indent="-342900"/>
            <a:r>
              <a:rPr lang="en-US" dirty="0"/>
              <a:t>Some applications search for data in the array</a:t>
            </a:r>
          </a:p>
          <a:p>
            <a:pPr marL="800100" lvl="1" indent="-342900"/>
            <a:r>
              <a:rPr lang="en-US" dirty="0" smtClean="0"/>
              <a:t>Some applications move data around in the array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to we implement this array processing?</a:t>
            </a:r>
          </a:p>
          <a:p>
            <a:pPr marL="800100" lvl="1" indent="-342900"/>
            <a:r>
              <a:rPr lang="en-US" dirty="0"/>
              <a:t>Use iteration to loop over array elements</a:t>
            </a:r>
          </a:p>
          <a:p>
            <a:pPr marL="800100" lvl="1" indent="-342900"/>
            <a:r>
              <a:rPr lang="en-US" dirty="0"/>
              <a:t>Use functions to </a:t>
            </a:r>
            <a:r>
              <a:rPr lang="en-US" dirty="0" smtClean="0"/>
              <a:t>simplify code reuse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add one to all values in an array?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Write a function to process the array</a:t>
            </a:r>
          </a:p>
          <a:p>
            <a:pPr marL="800100" lvl="1" indent="-342900"/>
            <a:r>
              <a:rPr lang="en-US" dirty="0"/>
              <a:t>Declare array parameter</a:t>
            </a:r>
          </a:p>
          <a:p>
            <a:pPr marL="800100" lvl="1" indent="-342900"/>
            <a:r>
              <a:rPr lang="en-US" dirty="0"/>
              <a:t>Declare array size parameter</a:t>
            </a:r>
          </a:p>
          <a:p>
            <a:pPr marL="800100" lvl="1" indent="-342900"/>
            <a:r>
              <a:rPr lang="en-US" dirty="0"/>
              <a:t>Loop over array in function doing operation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Call this function in the main program</a:t>
            </a:r>
          </a:p>
          <a:p>
            <a:pPr marL="800100" lvl="1" indent="-342900"/>
            <a:r>
              <a:rPr lang="en-US" dirty="0"/>
              <a:t>Pass in the name of the array </a:t>
            </a:r>
          </a:p>
          <a:p>
            <a:pPr marL="800100" lvl="1" indent="-342900"/>
            <a:r>
              <a:rPr lang="en-US" dirty="0"/>
              <a:t>Pass in the size of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5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Declare function to increment all values in an array</a:t>
            </a:r>
            <a:endParaRPr lang="en-US" dirty="0"/>
          </a:p>
          <a:p>
            <a:r>
              <a:rPr lang="en-US" dirty="0"/>
              <a:t>void AddOne( int Size, float Value[] 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for (int i= 0; i &lt; Size; i++)</a:t>
            </a:r>
          </a:p>
          <a:p>
            <a:r>
              <a:rPr lang="en-US" dirty="0"/>
              <a:t>      Value[i] = Value[i] + 1.0;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7016" y="3221581"/>
            <a:ext cx="30230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call this function with float arrays of </a:t>
            </a:r>
            <a:r>
              <a:rPr lang="en-US" u="sng" dirty="0" smtClean="0"/>
              <a:t>any</a:t>
            </a:r>
            <a:r>
              <a:rPr lang="en-US" dirty="0" smtClean="0"/>
              <a:t> size</a:t>
            </a:r>
          </a:p>
          <a:p>
            <a:endParaRPr lang="en-US" dirty="0"/>
          </a:p>
          <a:p>
            <a:r>
              <a:rPr lang="en-US" dirty="0"/>
              <a:t>We use the Size parameter to tell function how large the input array 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88514" y="3116492"/>
            <a:ext cx="2040252" cy="122037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19625" y="3116492"/>
            <a:ext cx="634542" cy="42027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9986" y="5048781"/>
            <a:ext cx="302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loop over all of the elements of the array and add 1.0 to each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3101516" y="4349750"/>
            <a:ext cx="0" cy="69903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// Call </a:t>
            </a:r>
            <a:r>
              <a:rPr lang="en-US" dirty="0"/>
              <a:t>function to process array</a:t>
            </a:r>
          </a:p>
          <a:p>
            <a:r>
              <a:rPr lang="en-US" dirty="0"/>
              <a:t>float Data[10] = {1,2,3,4,5,6,7,8,9,10}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AddOne</a:t>
            </a:r>
            <a:r>
              <a:rPr lang="en-US" dirty="0"/>
              <a:t>( 10, Data</a:t>
            </a:r>
            <a:r>
              <a:rPr lang="en-US" dirty="0" smtClean="0"/>
              <a:t> 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8132" y="4134606"/>
            <a:ext cx="296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parameter is the name of the array we want to process “Data”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527192" y="3508375"/>
            <a:ext cx="2050940" cy="108789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642" y="4134606"/>
            <a:ext cx="232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parameter is the size of the input array “Data”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836509" y="3508375"/>
            <a:ext cx="0" cy="62623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8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copy data values from one array to another?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Write a function to process the arrays</a:t>
            </a:r>
          </a:p>
          <a:p>
            <a:pPr marL="800100" lvl="1" indent="-342900"/>
            <a:r>
              <a:rPr lang="en-US" dirty="0"/>
              <a:t>Declare two array parameters</a:t>
            </a:r>
          </a:p>
          <a:p>
            <a:pPr marL="800100" lvl="1" indent="-342900"/>
            <a:r>
              <a:rPr lang="en-US" dirty="0"/>
              <a:t>Declare array size parameter</a:t>
            </a:r>
          </a:p>
          <a:p>
            <a:pPr marL="800100" lvl="1" indent="-342900"/>
            <a:r>
              <a:rPr lang="en-US" dirty="0"/>
              <a:t>Loop over array in function doing operation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Call this function in the main program</a:t>
            </a:r>
          </a:p>
          <a:p>
            <a:pPr marL="800100" lvl="1" indent="-342900"/>
            <a:r>
              <a:rPr lang="en-US" dirty="0"/>
              <a:t>Pass in the names of the arrays </a:t>
            </a:r>
          </a:p>
          <a:p>
            <a:pPr marL="800100" lvl="1" indent="-342900"/>
            <a:r>
              <a:rPr lang="en-US" dirty="0"/>
              <a:t>Pass in the size of the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</a:t>
            </a:r>
            <a:r>
              <a:rPr lang="en-US" dirty="0" smtClean="0"/>
              <a:t>Declare function to copy array values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smtClean="0"/>
              <a:t>CopyData( </a:t>
            </a:r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 float In[ ], float Out[ ], const int Size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for (int i=0; i &lt; Size; i++)</a:t>
            </a:r>
          </a:p>
          <a:p>
            <a:r>
              <a:rPr lang="en-US" dirty="0"/>
              <a:t>      Out[i] = In[i];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256" y="3154995"/>
            <a:ext cx="260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array parameter “Out” can be modified in function</a:t>
            </a:r>
          </a:p>
          <a:p>
            <a:endParaRPr lang="en-US" dirty="0"/>
          </a:p>
          <a:p>
            <a:r>
              <a:rPr lang="en-US" dirty="0"/>
              <a:t>The array parameter “In” is a read only and can not be modified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16375" y="2714625"/>
            <a:ext cx="1726009" cy="182116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75251" y="2714625"/>
            <a:ext cx="567130" cy="58737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3141" y="4724655"/>
            <a:ext cx="302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loop over all of the elements of the “In” array and copy the value to “Out”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2374671" y="4025624"/>
            <a:ext cx="0" cy="69903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0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Call function to process array</a:t>
            </a:r>
          </a:p>
          <a:p>
            <a:r>
              <a:rPr lang="en-US" dirty="0"/>
              <a:t>float Data[10] = {1,2,3,4,5,6,7,8,9,10}</a:t>
            </a:r>
            <a:r>
              <a:rPr lang="en-US" dirty="0" smtClean="0"/>
              <a:t>;</a:t>
            </a:r>
          </a:p>
          <a:p>
            <a:r>
              <a:rPr lang="en-US" dirty="0"/>
              <a:t>f</a:t>
            </a:r>
            <a:r>
              <a:rPr lang="en-US" dirty="0" smtClean="0"/>
              <a:t>loat Copy[10];</a:t>
            </a:r>
            <a:endParaRPr lang="en-US" dirty="0"/>
          </a:p>
          <a:p>
            <a:r>
              <a:rPr lang="en-US" dirty="0" smtClean="0"/>
              <a:t>CopyData</a:t>
            </a:r>
            <a:r>
              <a:rPr lang="en-US" dirty="0"/>
              <a:t>( Data, Copy, </a:t>
            </a:r>
            <a:r>
              <a:rPr lang="en-US" dirty="0" smtClean="0"/>
              <a:t>10 );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0017" y="4166356"/>
            <a:ext cx="2946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u="sng" dirty="0" smtClean="0"/>
              <a:t>order</a:t>
            </a:r>
            <a:r>
              <a:rPr lang="en-US" dirty="0" smtClean="0"/>
              <a:t> of the three parameters in the function call must match the order of three parameters in the function definition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2733446" y="3540126"/>
            <a:ext cx="0" cy="62623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saw how to declare, initialize and access arrays in C++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saw how loops could be used to read/write and process arrays in different ways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Next, we discussed how arrays can be used to store and process a variable number of elements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showed how arrays can be passed into functions as parameters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3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ARRAYS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2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advanced Arrays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46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/>
              <a:t>Arrays of characters in C++ are called cstrings</a:t>
            </a:r>
          </a:p>
          <a:p>
            <a:pPr marL="800100" lvl="1" indent="-342900"/>
            <a:r>
              <a:rPr lang="en-US"/>
              <a:t>Cstrings are used in a variety of applications to store names, addresses, and other textual information</a:t>
            </a:r>
          </a:p>
          <a:p>
            <a:endParaRPr lang="en-US"/>
          </a:p>
          <a:p>
            <a:pPr marL="342900" indent="-342900">
              <a:buFont typeface="Wingdings" charset="2"/>
              <a:buChar char="§"/>
            </a:pPr>
            <a:r>
              <a:rPr lang="en-US"/>
              <a:t>C++ treats cstrings differently from other arrays</a:t>
            </a:r>
          </a:p>
          <a:p>
            <a:pPr marL="800100" lvl="1" indent="-342900"/>
            <a:r>
              <a:rPr lang="en-US"/>
              <a:t>We can read data into a char array using “cin &gt;&gt; name”</a:t>
            </a:r>
          </a:p>
          <a:p>
            <a:pPr marL="800100" lvl="1" indent="-342900"/>
            <a:r>
              <a:rPr lang="en-US"/>
              <a:t>We can write data from a char array using “cout &lt;&lt; name”</a:t>
            </a:r>
          </a:p>
          <a:p>
            <a:pPr marL="800100" lvl="1" indent="-342900"/>
            <a:r>
              <a:rPr lang="en-US"/>
              <a:t>We can use a function library to perform other common operations on arrays of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89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B</a:t>
            </a:r>
            <a:r>
              <a:rPr lang="en-US" dirty="0" smtClean="0"/>
              <a:t>y convention cstrings </a:t>
            </a:r>
            <a:r>
              <a:rPr lang="en-US" dirty="0"/>
              <a:t>always end with </a:t>
            </a:r>
            <a:r>
              <a:rPr lang="fr-FR" dirty="0" smtClean="0"/>
              <a:t>'</a:t>
            </a:r>
            <a:r>
              <a:rPr lang="en-US" dirty="0" smtClean="0"/>
              <a:t>\0</a:t>
            </a:r>
            <a:r>
              <a:rPr lang="fr-FR" dirty="0" smtClean="0"/>
              <a:t>'</a:t>
            </a:r>
            <a:r>
              <a:rPr lang="en-US" dirty="0" smtClean="0"/>
              <a:t> </a:t>
            </a:r>
            <a:r>
              <a:rPr lang="en-US" dirty="0"/>
              <a:t>null character</a:t>
            </a:r>
          </a:p>
          <a:p>
            <a:pPr marL="800100" lvl="1" indent="-342900"/>
            <a:r>
              <a:rPr lang="en-US" dirty="0"/>
              <a:t>If we declare a char array with SIZE=100, we can store up to 99 characters in the cstring</a:t>
            </a:r>
          </a:p>
          <a:p>
            <a:pPr marL="800100" lvl="1" indent="-342900"/>
            <a:r>
              <a:rPr lang="en-US" dirty="0"/>
              <a:t>When we read data into a cstring, the cin command will automatically add the null char after the user input</a:t>
            </a:r>
          </a:p>
          <a:p>
            <a:pPr marL="800100" lvl="1" indent="-342900"/>
            <a:r>
              <a:rPr lang="en-US" dirty="0"/>
              <a:t>When we write data from a cstring, the cout command will print all characters before the null char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Character and cstring literals</a:t>
            </a:r>
          </a:p>
          <a:p>
            <a:pPr marL="800100" lvl="1" indent="-342900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single </a:t>
            </a:r>
            <a:r>
              <a:rPr lang="en-US" dirty="0" smtClean="0"/>
              <a:t>quotes </a:t>
            </a:r>
            <a:r>
              <a:rPr lang="fr-FR" dirty="0" smtClean="0"/>
              <a:t>'</a:t>
            </a:r>
            <a:r>
              <a:rPr lang="en-US" dirty="0" smtClean="0"/>
              <a:t>a</a:t>
            </a:r>
            <a:r>
              <a:rPr lang="fr-FR" dirty="0" smtClean="0"/>
              <a:t>'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character literals</a:t>
            </a:r>
            <a:endParaRPr lang="en-US" dirty="0"/>
          </a:p>
          <a:p>
            <a:pPr marL="800100" lvl="1" indent="-342900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double </a:t>
            </a:r>
            <a:r>
              <a:rPr lang="en-US" dirty="0" smtClean="0"/>
              <a:t>quotes "hi mom" </a:t>
            </a:r>
            <a:r>
              <a:rPr lang="en-US" dirty="0"/>
              <a:t>for </a:t>
            </a:r>
            <a:r>
              <a:rPr lang="en-US" dirty="0" smtClean="0"/>
              <a:t>cstring literals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learn a variety of </a:t>
            </a:r>
            <a:r>
              <a:rPr lang="en-US" dirty="0" smtClean="0"/>
              <a:t>array </a:t>
            </a:r>
            <a:r>
              <a:rPr lang="en-US" dirty="0"/>
              <a:t>processing </a:t>
            </a:r>
            <a:r>
              <a:rPr lang="en-US" dirty="0" smtClean="0"/>
              <a:t>algorithms </a:t>
            </a:r>
            <a:r>
              <a:rPr lang="en-US" dirty="0"/>
              <a:t>in order to </a:t>
            </a:r>
            <a:r>
              <a:rPr lang="en-US" dirty="0" smtClean="0"/>
              <a:t>become strong C</a:t>
            </a:r>
            <a:r>
              <a:rPr lang="en-US" dirty="0"/>
              <a:t>++ </a:t>
            </a:r>
            <a:r>
              <a:rPr lang="en-US" dirty="0" smtClean="0"/>
              <a:t>programmers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Each array processing algorithm has its pros/cons</a:t>
            </a:r>
            <a:endParaRPr lang="en-US" dirty="0"/>
          </a:p>
          <a:p>
            <a:pPr marL="800100" lvl="1" indent="-342900"/>
            <a:r>
              <a:rPr lang="en-US" dirty="0" smtClean="0"/>
              <a:t>Some have faster run times, some are slower</a:t>
            </a:r>
          </a:p>
          <a:p>
            <a:pPr marL="800100" lvl="1" indent="-342900"/>
            <a:r>
              <a:rPr lang="en-US" dirty="0" smtClean="0"/>
              <a:t>Some take more memory, some take less memory</a:t>
            </a:r>
          </a:p>
          <a:p>
            <a:pPr marL="800100" lvl="1" indent="-342900"/>
            <a:r>
              <a:rPr lang="en-US" dirty="0" smtClean="0"/>
              <a:t>Some are complex to implement, some are simple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understand these differences, we must learn scientific methods for algorithm analysis and program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Input output example</a:t>
            </a:r>
          </a:p>
          <a:p>
            <a:r>
              <a:rPr lang="en-US" dirty="0"/>
              <a:t>const int SIZE = 10;</a:t>
            </a:r>
          </a:p>
          <a:p>
            <a:r>
              <a:rPr lang="en-US" dirty="0"/>
              <a:t>char Password[SIZE];</a:t>
            </a:r>
          </a:p>
          <a:p>
            <a:r>
              <a:rPr lang="en-US" dirty="0"/>
              <a:t>char Name[SIZE] = </a:t>
            </a:r>
            <a:r>
              <a:rPr lang="en-US" dirty="0" smtClean="0"/>
              <a:t>"Smith";</a:t>
            </a:r>
          </a:p>
          <a:p>
            <a:endParaRPr lang="en-US" dirty="0"/>
          </a:p>
          <a:p>
            <a:r>
              <a:rPr lang="en-US" dirty="0"/>
              <a:t>cout &lt;&lt; </a:t>
            </a:r>
            <a:r>
              <a:rPr lang="en-US" dirty="0" smtClean="0"/>
              <a:t>"Hello </a:t>
            </a:r>
            <a:r>
              <a:rPr lang="en-US" dirty="0"/>
              <a:t>Mr. </a:t>
            </a:r>
            <a:r>
              <a:rPr lang="en-US" dirty="0" smtClean="0"/>
              <a:t>" </a:t>
            </a:r>
            <a:r>
              <a:rPr lang="en-US" dirty="0"/>
              <a:t>&lt;&lt; Name &lt;&lt; endl;</a:t>
            </a:r>
          </a:p>
          <a:p>
            <a:r>
              <a:rPr lang="en-US" dirty="0"/>
              <a:t>cout &lt;&lt; </a:t>
            </a:r>
            <a:r>
              <a:rPr lang="en-US" dirty="0" smtClean="0"/>
              <a:t>"Enter </a:t>
            </a:r>
            <a:r>
              <a:rPr lang="en-US" dirty="0"/>
              <a:t>Password: 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cin &gt;&gt; Password;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8875" y="2655040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declare two cstring variables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58349" y="2978206"/>
            <a:ext cx="81052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5533" y="5064125"/>
            <a:ext cx="239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use cin and cout to read and write cstring variables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886200" y="4333875"/>
            <a:ext cx="1799333" cy="119191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2841626" y="5064126"/>
            <a:ext cx="2843907" cy="46166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1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include </a:t>
            </a:r>
            <a:r>
              <a:rPr lang="en-US" dirty="0"/>
              <a:t>&lt;cstring&gt; for additional string </a:t>
            </a:r>
            <a:r>
              <a:rPr lang="en-US" dirty="0" smtClean="0"/>
              <a:t>functions</a:t>
            </a:r>
            <a:endParaRPr lang="en-US" dirty="0"/>
          </a:p>
          <a:p>
            <a:pPr marL="800100" lvl="1" indent="-342900"/>
            <a:r>
              <a:rPr lang="en-US" dirty="0" smtClean="0"/>
              <a:t>strlen</a:t>
            </a:r>
            <a:r>
              <a:rPr lang="en-US" dirty="0"/>
              <a:t>( </a:t>
            </a:r>
            <a:r>
              <a:rPr lang="en-US" dirty="0" smtClean="0"/>
              <a:t>str ) </a:t>
            </a:r>
            <a:r>
              <a:rPr lang="en-US" dirty="0"/>
              <a:t>– counts the number of characters that are before the null char in str and returns this value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strcpy</a:t>
            </a:r>
            <a:r>
              <a:rPr lang="en-US" dirty="0"/>
              <a:t>( str1, str2 ) – loops over str2 and copies </a:t>
            </a:r>
            <a:r>
              <a:rPr lang="en-US" dirty="0" smtClean="0"/>
              <a:t>all str2 characters before the null char into </a:t>
            </a:r>
            <a:r>
              <a:rPr lang="en-US" dirty="0"/>
              <a:t>str1 (no error checking is done to make sure there is room in str1)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strncpy </a:t>
            </a:r>
            <a:r>
              <a:rPr lang="en-US" dirty="0"/>
              <a:t>(str1, str2, len ) – loops over str2 and copies up to len characters from str2 to </a:t>
            </a:r>
            <a:r>
              <a:rPr lang="en-US" dirty="0" smtClean="0"/>
              <a:t>str1 (we can perform basic error checking by making len equal to the array size of str1)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4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r>
              <a:rPr lang="en-US" dirty="0" smtClean="0"/>
              <a:t>strcat( str1, str2 ) – appends a copy of str2 at the end of the str1 parameter (no error checking is done to ensure that there is room in the str1 array)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strcmp </a:t>
            </a:r>
            <a:r>
              <a:rPr lang="en-US" dirty="0"/>
              <a:t>( str1, str2 ) – loops over str1 and str2 and compares these two strings </a:t>
            </a:r>
            <a:r>
              <a:rPr lang="en-US" dirty="0" smtClean="0"/>
              <a:t>alphabetically up to the null char and returns an integer code after the comparison</a:t>
            </a:r>
          </a:p>
          <a:p>
            <a:pPr lvl="2" indent="0">
              <a:buNone/>
            </a:pPr>
            <a:r>
              <a:rPr lang="en-US" sz="2000" dirty="0" smtClean="0"/>
              <a:t>0 	if str1 = str2</a:t>
            </a:r>
          </a:p>
          <a:p>
            <a:pPr lvl="2" indent="0">
              <a:buNone/>
            </a:pPr>
            <a:r>
              <a:rPr lang="en-US" sz="2000" dirty="0" smtClean="0"/>
              <a:t>-1 	if str1 &lt; str2</a:t>
            </a:r>
          </a:p>
          <a:p>
            <a:pPr lvl="2" indent="0">
              <a:buNone/>
            </a:pPr>
            <a:r>
              <a:rPr lang="en-US" sz="2000" dirty="0" smtClean="0"/>
              <a:t>1 	if str1 &gt; str2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3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Using string functions</a:t>
            </a:r>
          </a:p>
          <a:p>
            <a:r>
              <a:rPr lang="en-US" dirty="0"/>
              <a:t>cout &lt;&lt; </a:t>
            </a:r>
            <a:r>
              <a:rPr lang="en-US" dirty="0" smtClean="0"/>
              <a:t>"Name length: " </a:t>
            </a:r>
            <a:r>
              <a:rPr lang="en-US" dirty="0"/>
              <a:t>&lt;&lt; strlen(Name) &lt;&lt; 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char Copy[SIZE];</a:t>
            </a:r>
          </a:p>
          <a:p>
            <a:r>
              <a:rPr lang="en-US" dirty="0" smtClean="0"/>
              <a:t>strcpy</a:t>
            </a:r>
            <a:r>
              <a:rPr lang="en-US" dirty="0"/>
              <a:t>(Copy, Name, SIZE)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if (strcmp(Name, Password) == 0)</a:t>
            </a:r>
          </a:p>
          <a:p>
            <a:r>
              <a:rPr lang="en-US" dirty="0"/>
              <a:t>   cout &lt;&lt; </a:t>
            </a:r>
            <a:r>
              <a:rPr lang="en-US" dirty="0" smtClean="0"/>
              <a:t>"Error</a:t>
            </a:r>
            <a:r>
              <a:rPr lang="en-US" dirty="0"/>
              <a:t>:  You can not use </a:t>
            </a:r>
            <a:r>
              <a:rPr lang="en-US" dirty="0" smtClean="0"/>
              <a:t>name </a:t>
            </a:r>
            <a:r>
              <a:rPr lang="en-US" dirty="0"/>
              <a:t>as the password\</a:t>
            </a:r>
            <a:r>
              <a:rPr lang="en-US" dirty="0" smtClean="0"/>
              <a:t>n";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81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many applications, data can be naturally organized as a two-dimensional grid of values </a:t>
            </a:r>
          </a:p>
          <a:p>
            <a:pPr marL="800100" lvl="1" indent="-342900"/>
            <a:r>
              <a:rPr lang="en-US" dirty="0" smtClean="0"/>
              <a:t>Data in a spreadsheet</a:t>
            </a:r>
          </a:p>
          <a:p>
            <a:pPr marL="800100" lvl="1" indent="-342900"/>
            <a:r>
              <a:rPr lang="en-US" dirty="0" smtClean="0"/>
              <a:t>Pixels in an image</a:t>
            </a:r>
          </a:p>
          <a:p>
            <a:pPr marL="800100" lvl="1" indent="-342900"/>
            <a:endParaRPr lang="en-US" dirty="0"/>
          </a:p>
          <a:p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2" y="3651775"/>
            <a:ext cx="3896516" cy="1956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17" y="2626843"/>
            <a:ext cx="2624490" cy="3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Fortunately C++ (and most other languages) will allow us to define two-dimensional arrays by specifying</a:t>
            </a:r>
          </a:p>
          <a:p>
            <a:pPr marL="800100" lvl="1" indent="-342900"/>
            <a:r>
              <a:rPr lang="en-US" dirty="0"/>
              <a:t>The array name</a:t>
            </a:r>
          </a:p>
          <a:p>
            <a:pPr marL="800100" lvl="1" indent="-342900"/>
            <a:r>
              <a:rPr lang="en-US" dirty="0"/>
              <a:t>The data type</a:t>
            </a:r>
          </a:p>
          <a:p>
            <a:pPr marL="800100" lvl="1" indent="-342900"/>
            <a:r>
              <a:rPr lang="en-US" dirty="0"/>
              <a:t>The number of rows and columns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b="1" dirty="0" smtClean="0"/>
              <a:t>// Example array declaration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const int ROWS = 5;</a:t>
            </a:r>
          </a:p>
          <a:p>
            <a:pPr marL="274320" lvl="1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onst int COLS = 3;</a:t>
            </a:r>
          </a:p>
          <a:p>
            <a:pPr marL="274320" lvl="1" indent="0">
              <a:buNone/>
            </a:pPr>
            <a:r>
              <a:rPr lang="en-US" b="1" dirty="0" smtClean="0"/>
              <a:t>int A[ ROWS ][ COLS 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50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refer to </a:t>
            </a:r>
            <a:r>
              <a:rPr lang="en-US" dirty="0" smtClean="0"/>
              <a:t>2D array </a:t>
            </a:r>
            <a:r>
              <a:rPr lang="en-US" dirty="0"/>
              <a:t>locations using [row][column] </a:t>
            </a:r>
            <a:r>
              <a:rPr lang="en-US" dirty="0" smtClean="0"/>
              <a:t>index</a:t>
            </a:r>
          </a:p>
          <a:p>
            <a:pPr marL="800100" lvl="1" indent="-342900"/>
            <a:r>
              <a:rPr lang="en-US" dirty="0" smtClean="0"/>
              <a:t>The rows are numbered 0..ROWS-1</a:t>
            </a:r>
          </a:p>
          <a:p>
            <a:pPr marL="800100" lvl="1" indent="-342900"/>
            <a:r>
              <a:rPr lang="en-US" dirty="0" smtClean="0"/>
              <a:t>The columns are numbered 0..COLS-1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25523"/>
              </p:ext>
            </p:extLst>
          </p:nvPr>
        </p:nvGraphicFramePr>
        <p:xfrm>
          <a:off x="1715409" y="3530019"/>
          <a:ext cx="3513273" cy="217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91"/>
                <a:gridCol w="1171091"/>
                <a:gridCol w="1171091"/>
              </a:tblGrid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A[2][2]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A[3][0]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A[3][1]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A[3][2]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A[4][0]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A[4][1]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A[4][2]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72404" y="3068157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columns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29903" y="4342250"/>
            <a:ext cx="125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rows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1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2D </a:t>
            </a:r>
            <a:r>
              <a:rPr lang="en-US" dirty="0"/>
              <a:t>arrays can </a:t>
            </a:r>
            <a:r>
              <a:rPr lang="en-US" dirty="0" smtClean="0"/>
              <a:t>be </a:t>
            </a:r>
            <a:r>
              <a:rPr lang="en-US" dirty="0"/>
              <a:t>initialized </a:t>
            </a:r>
            <a:r>
              <a:rPr lang="en-US" dirty="0" smtClean="0"/>
              <a:t>much like 1D arrays</a:t>
            </a:r>
          </a:p>
          <a:p>
            <a:pPr marL="800100" lvl="1" indent="-342900"/>
            <a:r>
              <a:rPr lang="en-US" dirty="0" smtClean="0"/>
              <a:t>We must provide ROWS * COLS values</a:t>
            </a:r>
          </a:p>
          <a:p>
            <a:pPr marL="800100" lvl="1" indent="-342900"/>
            <a:r>
              <a:rPr lang="en-US" dirty="0" smtClean="0"/>
              <a:t>We use curly brackets to group rows of values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 smtClean="0"/>
              <a:t>	int Scores [ 3 ]</a:t>
            </a:r>
            <a:r>
              <a:rPr lang="en-US" b="1" dirty="0"/>
              <a:t>[ </a:t>
            </a:r>
            <a:r>
              <a:rPr lang="en-US" b="1" dirty="0" smtClean="0"/>
              <a:t>3 ] = { {1, 2, 3}, {4, 5, 6}, {7, 8, 9} };</a:t>
            </a:r>
            <a:endParaRPr lang="en-US" b="1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83206"/>
              </p:ext>
            </p:extLst>
          </p:nvPr>
        </p:nvGraphicFramePr>
        <p:xfrm>
          <a:off x="1514339" y="4161603"/>
          <a:ext cx="3513273" cy="130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91"/>
                <a:gridCol w="1171091"/>
                <a:gridCol w="1171091"/>
              </a:tblGrid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4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87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Declaring 2D array parameters</a:t>
            </a:r>
            <a:endParaRPr lang="en-US" dirty="0"/>
          </a:p>
          <a:p>
            <a:pPr marL="800100" lvl="1" indent="-342900"/>
            <a:r>
              <a:rPr lang="en-US" dirty="0"/>
              <a:t>We use Data[ ][COLS] when declaring a 2D array parameter, where COLS is a predefined constant</a:t>
            </a:r>
          </a:p>
          <a:p>
            <a:pPr marL="800100" lvl="1" indent="-342900"/>
            <a:r>
              <a:rPr lang="en-US" dirty="0" smtClean="0"/>
              <a:t>We do </a:t>
            </a:r>
            <a:r>
              <a:rPr lang="en-US" u="sng" dirty="0" smtClean="0"/>
              <a:t>not</a:t>
            </a:r>
            <a:r>
              <a:rPr lang="en-US" dirty="0" smtClean="0"/>
              <a:t> need to specify the number of ROWS in the 2D array when we declare the Data parameter</a:t>
            </a:r>
          </a:p>
          <a:p>
            <a:pPr marL="800100" lvl="1" indent="-342900"/>
            <a:r>
              <a:rPr lang="en-US" dirty="0"/>
              <a:t>The number of rows in the 2D array should be given in a separate parameter (this way the function can handle 2D arrays with any number of rows)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Passing 2D arrays into functions as parameters</a:t>
            </a:r>
          </a:p>
          <a:p>
            <a:pPr marL="800100" lvl="1" indent="-342900"/>
            <a:r>
              <a:rPr lang="en-US" dirty="0" smtClean="0"/>
              <a:t>When </a:t>
            </a:r>
            <a:r>
              <a:rPr lang="en-US" dirty="0"/>
              <a:t>passing 2D array into a </a:t>
            </a:r>
            <a:r>
              <a:rPr lang="en-US" dirty="0" smtClean="0"/>
              <a:t>function we just use the name of the array (just like 1D arrays)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98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Consider the problem of storing and displaying characters on an old fashioned VT52 computer terminal</a:t>
            </a:r>
          </a:p>
          <a:p>
            <a:pPr marL="800100" lvl="1" indent="-342900"/>
            <a:r>
              <a:rPr lang="en-US" dirty="0" smtClean="0"/>
              <a:t>VT52s display 24 rows and 80 columns of characters</a:t>
            </a:r>
          </a:p>
          <a:p>
            <a:pPr marL="800100" lvl="1" indent="-342900"/>
            <a:r>
              <a:rPr lang="en-US" dirty="0" smtClean="0"/>
              <a:t>We need to store these characters in a 2D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96" y="3530051"/>
            <a:ext cx="3415519" cy="25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/>
              <a:buChar char="•"/>
            </a:pPr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Lesson objectives:</a:t>
            </a:r>
            <a:endParaRPr lang="en-US" dirty="0" smtClean="0"/>
          </a:p>
          <a:p>
            <a:pPr lvl="1"/>
            <a:r>
              <a:rPr lang="en-US" dirty="0" smtClean="0"/>
              <a:t>Learn the </a:t>
            </a:r>
            <a:r>
              <a:rPr lang="en-US" dirty="0"/>
              <a:t>syntax </a:t>
            </a:r>
            <a:r>
              <a:rPr lang="en-US" dirty="0" smtClean="0"/>
              <a:t>for declaring arrays in C++</a:t>
            </a:r>
          </a:p>
          <a:p>
            <a:pPr lvl="1"/>
            <a:r>
              <a:rPr lang="en-US" dirty="0" smtClean="0"/>
              <a:t>Learn how to store and process data in arrays</a:t>
            </a:r>
          </a:p>
          <a:p>
            <a:pPr lvl="1"/>
            <a:r>
              <a:rPr lang="en-US" dirty="0" smtClean="0"/>
              <a:t>Learn how to search and sort data in arrays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example programs showing their use</a:t>
            </a:r>
          </a:p>
          <a:p>
            <a:pPr lvl="1"/>
            <a:r>
              <a:rPr lang="en-US" dirty="0"/>
              <a:t>Complete online labs on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/>
              <a:t>Complete programming project using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Array declaration</a:t>
            </a:r>
          </a:p>
          <a:p>
            <a:r>
              <a:rPr lang="en-US" dirty="0"/>
              <a:t>const int </a:t>
            </a:r>
            <a:r>
              <a:rPr lang="en-US" dirty="0" smtClean="0"/>
              <a:t>ROWS = </a:t>
            </a:r>
            <a:r>
              <a:rPr lang="en-US" dirty="0"/>
              <a:t>24;</a:t>
            </a:r>
          </a:p>
          <a:p>
            <a:r>
              <a:rPr lang="en-US" dirty="0"/>
              <a:t>const int </a:t>
            </a:r>
            <a:r>
              <a:rPr lang="en-US" dirty="0" smtClean="0"/>
              <a:t>COLS = </a:t>
            </a:r>
            <a:r>
              <a:rPr lang="en-US" dirty="0"/>
              <a:t>80;</a:t>
            </a:r>
          </a:p>
          <a:p>
            <a:r>
              <a:rPr lang="en-US" dirty="0"/>
              <a:t>char Screen</a:t>
            </a:r>
            <a:r>
              <a:rPr lang="en-US" dirty="0" smtClean="0"/>
              <a:t>[ ROWS </a:t>
            </a:r>
            <a:r>
              <a:rPr lang="en-US" dirty="0"/>
              <a:t>]</a:t>
            </a:r>
            <a:r>
              <a:rPr lang="en-US" dirty="0" smtClean="0"/>
              <a:t>[ COLS </a:t>
            </a:r>
            <a:r>
              <a:rPr lang="en-US" dirty="0"/>
              <a:t>]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// Array initialization</a:t>
            </a:r>
          </a:p>
          <a:p>
            <a:r>
              <a:rPr lang="en-US" dirty="0"/>
              <a:t>for (int r = 0; r &lt; ROWS ; r++)</a:t>
            </a:r>
          </a:p>
          <a:p>
            <a:r>
              <a:rPr lang="en-US" dirty="0" smtClean="0"/>
              <a:t>   for </a:t>
            </a:r>
            <a:r>
              <a:rPr lang="en-US" dirty="0"/>
              <a:t>(int c = 0; c &lt; COLS ; c++)</a:t>
            </a:r>
          </a:p>
          <a:p>
            <a:r>
              <a:rPr lang="en-US" dirty="0"/>
              <a:t>   </a:t>
            </a:r>
            <a:r>
              <a:rPr lang="en-US" dirty="0" smtClean="0"/>
              <a:t>   Screen</a:t>
            </a:r>
            <a:r>
              <a:rPr lang="en-US" dirty="0"/>
              <a:t>[r][c] = </a:t>
            </a:r>
            <a:r>
              <a:rPr lang="fr-FR" dirty="0" smtClean="0"/>
              <a:t>'</a:t>
            </a:r>
            <a:r>
              <a:rPr lang="en-US" dirty="0" smtClean="0"/>
              <a:t> </a:t>
            </a:r>
            <a:r>
              <a:rPr lang="fr-FR" dirty="0" smtClean="0"/>
              <a:t>'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8875" y="2655040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declare a 2D array for the screen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58349" y="2978206"/>
            <a:ext cx="810526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8875" y="5077565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initialize the screen to all spaces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158349" y="5400731"/>
            <a:ext cx="810526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3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Array parameter declaration</a:t>
            </a:r>
          </a:p>
          <a:p>
            <a:r>
              <a:rPr lang="en-US" dirty="0"/>
              <a:t>void PrintData</a:t>
            </a:r>
            <a:r>
              <a:rPr lang="en-US" dirty="0" smtClean="0"/>
              <a:t>(const char </a:t>
            </a:r>
            <a:r>
              <a:rPr lang="en-US" dirty="0"/>
              <a:t>Data</a:t>
            </a:r>
            <a:r>
              <a:rPr lang="en-US" dirty="0" smtClean="0"/>
              <a:t>[ ][ COLS ], int rows 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for (int r = 0; r &lt; rows; r+</a:t>
            </a:r>
            <a:r>
              <a:rPr lang="en-US" dirty="0" smtClean="0"/>
              <a:t>+, cout &lt;&lt; endl)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for </a:t>
            </a:r>
            <a:r>
              <a:rPr lang="en-US" dirty="0"/>
              <a:t>(int c = 0; c &lt; </a:t>
            </a:r>
            <a:r>
              <a:rPr lang="en-US" dirty="0" smtClean="0"/>
              <a:t>COLS; </a:t>
            </a:r>
            <a:r>
              <a:rPr lang="en-US" dirty="0"/>
              <a:t>c++)</a:t>
            </a:r>
          </a:p>
          <a:p>
            <a:r>
              <a:rPr lang="en-US" dirty="0"/>
              <a:t>      </a:t>
            </a:r>
            <a:r>
              <a:rPr lang="en-US" dirty="0" smtClean="0"/>
              <a:t>   cout </a:t>
            </a:r>
            <a:r>
              <a:rPr lang="en-US" dirty="0"/>
              <a:t>&lt;&lt; Data[r][c];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Array parameter usage</a:t>
            </a:r>
          </a:p>
          <a:p>
            <a:r>
              <a:rPr lang="en-US" dirty="0"/>
              <a:t>PrintData(</a:t>
            </a:r>
            <a:r>
              <a:rPr lang="en-US" dirty="0" smtClean="0"/>
              <a:t>Screen, ROWS);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8875" y="4380871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loop over the 2D array to print it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698875" y="4048125"/>
            <a:ext cx="1270000" cy="65591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2195" y="1201152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have a 2D array parameter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556125" y="1524318"/>
            <a:ext cx="1336070" cy="58705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3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/>
              <a:t>Consider the problem of processing student grades that are stored in a 2D array, with one row per student, and one column per homework assignment</a:t>
            </a:r>
          </a:p>
          <a:p>
            <a:pPr marL="800100" lvl="1" indent="-342900"/>
            <a:r>
              <a:rPr lang="en-US"/>
              <a:t>We can calculate one student’s average by totaling the values in </a:t>
            </a:r>
            <a:r>
              <a:rPr lang="en-US">
                <a:solidFill>
                  <a:srgbClr val="FF0000"/>
                </a:solidFill>
              </a:rPr>
              <a:t>one row</a:t>
            </a:r>
            <a:r>
              <a:rPr lang="en-US"/>
              <a:t>, and dividing by number of homeworks (the number of columns in the 2D array)</a:t>
            </a:r>
          </a:p>
          <a:p>
            <a:pPr marL="800100" lvl="1" indent="-342900"/>
            <a:r>
              <a:rPr lang="en-US"/>
              <a:t>We can calculate the class average on one homework by totaling the values in </a:t>
            </a:r>
            <a:r>
              <a:rPr lang="en-US">
                <a:solidFill>
                  <a:srgbClr val="FF0000"/>
                </a:solidFill>
              </a:rPr>
              <a:t>one column</a:t>
            </a:r>
            <a:r>
              <a:rPr lang="en-US"/>
              <a:t>, and dividing by the number of students (the number of rows in the 2D array)</a:t>
            </a:r>
          </a:p>
          <a:p>
            <a:pPr marL="800100" lvl="1" indent="-342900"/>
            <a:r>
              <a:rPr lang="en-US"/>
              <a:t>We can calculate class average on all homework by totaling all the data in the 2D array and dividing by the size of the array (rows * columns)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5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Array declaration</a:t>
            </a:r>
          </a:p>
          <a:p>
            <a:r>
              <a:rPr lang="en-US" dirty="0"/>
              <a:t>const int STUDENTS </a:t>
            </a:r>
            <a:r>
              <a:rPr lang="en-US" dirty="0" smtClean="0"/>
              <a:t>= </a:t>
            </a:r>
            <a:r>
              <a:rPr lang="en-US" dirty="0"/>
              <a:t>40;</a:t>
            </a:r>
          </a:p>
          <a:p>
            <a:r>
              <a:rPr lang="en-US" dirty="0"/>
              <a:t>const int </a:t>
            </a:r>
            <a:r>
              <a:rPr lang="en-US" dirty="0" smtClean="0"/>
              <a:t>HOMEWORKS = </a:t>
            </a:r>
            <a:r>
              <a:rPr lang="en-US" dirty="0"/>
              <a:t>15;</a:t>
            </a:r>
          </a:p>
          <a:p>
            <a:r>
              <a:rPr lang="en-US" dirty="0"/>
              <a:t>char Grades</a:t>
            </a:r>
            <a:r>
              <a:rPr lang="en-US" dirty="0" smtClean="0"/>
              <a:t>[ </a:t>
            </a:r>
            <a:r>
              <a:rPr lang="en-US" dirty="0"/>
              <a:t>STUDENTS ][ HOMEWORKS ]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// Array initialization</a:t>
            </a:r>
          </a:p>
          <a:p>
            <a:r>
              <a:rPr lang="en-US" dirty="0"/>
              <a:t>for (int r = 0; r &lt; STUDENTS; r++)</a:t>
            </a:r>
          </a:p>
          <a:p>
            <a:r>
              <a:rPr lang="en-US" dirty="0" smtClean="0"/>
              <a:t>   for </a:t>
            </a:r>
            <a:r>
              <a:rPr lang="en-US" dirty="0"/>
              <a:t>(int c = 0; c &lt; HOMEWORKS; c++)</a:t>
            </a:r>
          </a:p>
          <a:p>
            <a:r>
              <a:rPr lang="en-US" dirty="0"/>
              <a:t>   </a:t>
            </a:r>
            <a:r>
              <a:rPr lang="en-US" dirty="0" smtClean="0"/>
              <a:t>   cin &gt;&gt; Grades</a:t>
            </a:r>
            <a:r>
              <a:rPr lang="en-US" dirty="0"/>
              <a:t>[r][c]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8755" y="2160190"/>
            <a:ext cx="239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declare a 2D array for the grades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488229" y="2483356"/>
            <a:ext cx="810526" cy="5188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8875" y="5341485"/>
            <a:ext cx="239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read student scores from user to initialize the 2D arrray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661725" y="5460006"/>
            <a:ext cx="1307150" cy="34314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9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Calculate homework average for one student</a:t>
            </a:r>
          </a:p>
          <a:p>
            <a:r>
              <a:rPr lang="en-US" dirty="0"/>
              <a:t>int student = 0;</a:t>
            </a:r>
          </a:p>
          <a:p>
            <a:r>
              <a:rPr lang="en-US" dirty="0"/>
              <a:t>float total = 0.0;</a:t>
            </a:r>
          </a:p>
          <a:p>
            <a:r>
              <a:rPr lang="en-US" dirty="0"/>
              <a:t>float average = 0.0;</a:t>
            </a:r>
          </a:p>
          <a:p>
            <a:r>
              <a:rPr lang="en-US" dirty="0"/>
              <a:t>cout &lt;&lt; “Enter student index: ”;</a:t>
            </a:r>
          </a:p>
          <a:p>
            <a:r>
              <a:rPr lang="en-US" dirty="0"/>
              <a:t>cin &gt;&gt; student;</a:t>
            </a:r>
          </a:p>
          <a:p>
            <a:r>
              <a:rPr lang="en-US" dirty="0" smtClean="0"/>
              <a:t>for </a:t>
            </a:r>
            <a:r>
              <a:rPr lang="en-US" dirty="0"/>
              <a:t>(int c = 0; c &lt; HOMEWORKS; c++)</a:t>
            </a:r>
          </a:p>
          <a:p>
            <a:r>
              <a:rPr lang="en-US" dirty="0"/>
              <a:t>   </a:t>
            </a:r>
            <a:r>
              <a:rPr lang="en-US" dirty="0" smtClean="0"/>
              <a:t>   total = total + </a:t>
            </a:r>
            <a:r>
              <a:rPr lang="en-US" dirty="0" smtClean="0">
                <a:solidFill>
                  <a:srgbClr val="FF0000"/>
                </a:solidFill>
              </a:rPr>
              <a:t>Grades</a:t>
            </a:r>
            <a:r>
              <a:rPr lang="en-US" dirty="0">
                <a:solidFill>
                  <a:srgbClr val="FF0000"/>
                </a:solidFill>
              </a:rPr>
              <a:t>[student][c]</a:t>
            </a:r>
            <a:r>
              <a:rPr lang="en-US" dirty="0" smtClean="0"/>
              <a:t>;</a:t>
            </a:r>
          </a:p>
          <a:p>
            <a:r>
              <a:rPr lang="en-US" dirty="0"/>
              <a:t>average = total / HOMEWORKS;</a:t>
            </a:r>
          </a:p>
          <a:p>
            <a:r>
              <a:rPr lang="en-US" dirty="0"/>
              <a:t>c</a:t>
            </a:r>
            <a:r>
              <a:rPr lang="en-US" dirty="0" smtClean="0"/>
              <a:t>out &lt;&lt; “Average= ” &lt;&lt; average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8369" y="3246567"/>
            <a:ext cx="2977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loop over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in the 2D array to calculate the homework average for one student in class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391221" y="3846732"/>
            <a:ext cx="1307148" cy="3231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01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Calculate class average for one homework</a:t>
            </a:r>
          </a:p>
          <a:p>
            <a:r>
              <a:rPr lang="en-US" dirty="0"/>
              <a:t>int homework = 0;</a:t>
            </a:r>
          </a:p>
          <a:p>
            <a:r>
              <a:rPr lang="en-US" dirty="0"/>
              <a:t>float total = 0.0;</a:t>
            </a:r>
          </a:p>
          <a:p>
            <a:r>
              <a:rPr lang="en-US" dirty="0"/>
              <a:t>float average = 0.0;</a:t>
            </a:r>
          </a:p>
          <a:p>
            <a:r>
              <a:rPr lang="en-US" dirty="0"/>
              <a:t>cout &lt;&lt; “Enter homework index: ”;</a:t>
            </a:r>
          </a:p>
          <a:p>
            <a:r>
              <a:rPr lang="en-US" dirty="0"/>
              <a:t>cin &gt;&gt; homework;</a:t>
            </a:r>
          </a:p>
          <a:p>
            <a:r>
              <a:rPr lang="en-US" dirty="0" smtClean="0"/>
              <a:t>for </a:t>
            </a:r>
            <a:r>
              <a:rPr lang="en-US" dirty="0"/>
              <a:t>(int r = 0; r &lt; STUDENTS; r++)</a:t>
            </a:r>
          </a:p>
          <a:p>
            <a:r>
              <a:rPr lang="en-US" dirty="0"/>
              <a:t>   </a:t>
            </a:r>
            <a:r>
              <a:rPr lang="en-US" dirty="0" smtClean="0"/>
              <a:t>   total = total + </a:t>
            </a:r>
            <a:r>
              <a:rPr lang="en-US" dirty="0" smtClean="0">
                <a:solidFill>
                  <a:srgbClr val="FF0000"/>
                </a:solidFill>
              </a:rPr>
              <a:t>Grades</a:t>
            </a:r>
            <a:r>
              <a:rPr lang="en-US" dirty="0">
                <a:solidFill>
                  <a:srgbClr val="FF0000"/>
                </a:solidFill>
              </a:rPr>
              <a:t>[r][homework]</a:t>
            </a:r>
            <a:r>
              <a:rPr lang="en-US" dirty="0" smtClean="0"/>
              <a:t>;</a:t>
            </a:r>
          </a:p>
          <a:p>
            <a:r>
              <a:rPr lang="en-US" dirty="0"/>
              <a:t>average = total / STUDENTS;</a:t>
            </a:r>
          </a:p>
          <a:p>
            <a:r>
              <a:rPr lang="en-US" dirty="0"/>
              <a:t>c</a:t>
            </a:r>
            <a:r>
              <a:rPr lang="en-US" dirty="0" smtClean="0"/>
              <a:t>out &lt;&lt; “Average= ” &lt;&lt; average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8369" y="3246567"/>
            <a:ext cx="2977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loop over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in the 2D array to calculate class average for one homework assignment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391221" y="3846732"/>
            <a:ext cx="1307148" cy="3231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7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Calculate class average on all homework</a:t>
            </a:r>
          </a:p>
          <a:p>
            <a:r>
              <a:rPr lang="en-US" dirty="0"/>
              <a:t>float total = 0.0;</a:t>
            </a:r>
          </a:p>
          <a:p>
            <a:r>
              <a:rPr lang="en-US" dirty="0"/>
              <a:t>float average = 0.0;</a:t>
            </a:r>
          </a:p>
          <a:p>
            <a:r>
              <a:rPr lang="en-US" dirty="0" smtClean="0"/>
              <a:t>for </a:t>
            </a:r>
            <a:r>
              <a:rPr lang="en-US" dirty="0"/>
              <a:t>(int r = 0; r &lt; STUDENTS; r++)</a:t>
            </a:r>
          </a:p>
          <a:p>
            <a:r>
              <a:rPr lang="en-US" dirty="0"/>
              <a:t>   for (int c = 0; c &lt; HOMEWORKS; c++)</a:t>
            </a:r>
          </a:p>
          <a:p>
            <a:r>
              <a:rPr lang="en-US" dirty="0"/>
              <a:t>   </a:t>
            </a:r>
            <a:r>
              <a:rPr lang="en-US" dirty="0" smtClean="0"/>
              <a:t>   total = total + </a:t>
            </a:r>
            <a:r>
              <a:rPr lang="en-US" dirty="0" smtClean="0">
                <a:solidFill>
                  <a:srgbClr val="FF0000"/>
                </a:solidFill>
              </a:rPr>
              <a:t>Grades</a:t>
            </a:r>
            <a:r>
              <a:rPr lang="en-US" dirty="0">
                <a:solidFill>
                  <a:srgbClr val="FF0000"/>
                </a:solidFill>
              </a:rPr>
              <a:t>[r][c]</a:t>
            </a:r>
            <a:r>
              <a:rPr lang="en-US" dirty="0" smtClean="0"/>
              <a:t>;</a:t>
            </a:r>
          </a:p>
          <a:p>
            <a:r>
              <a:rPr lang="en-US" dirty="0"/>
              <a:t>average = total / (STUDENTS;</a:t>
            </a:r>
          </a:p>
          <a:p>
            <a:r>
              <a:rPr lang="en-US" dirty="0"/>
              <a:t>c</a:t>
            </a:r>
            <a:r>
              <a:rPr lang="en-US" dirty="0" smtClean="0"/>
              <a:t>out &lt;&lt; “Average= ” &lt;&lt; average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8369" y="2586767"/>
            <a:ext cx="297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loop over </a:t>
            </a:r>
            <a:r>
              <a:rPr lang="en-US" dirty="0" smtClean="0">
                <a:solidFill>
                  <a:srgbClr val="FF0000"/>
                </a:solidFill>
              </a:rPr>
              <a:t>whole </a:t>
            </a:r>
            <a:r>
              <a:rPr lang="en-US" dirty="0" smtClean="0"/>
              <a:t>array to calculate class average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832815" y="2909933"/>
            <a:ext cx="865554" cy="43865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62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Suggestions when using arrays:</a:t>
            </a:r>
          </a:p>
          <a:p>
            <a:pPr marL="800100" lvl="1" indent="-342900"/>
            <a:r>
              <a:rPr lang="en-US" dirty="0" smtClean="0"/>
              <a:t>Always use constants for the array dimensions</a:t>
            </a:r>
          </a:p>
          <a:p>
            <a:pPr marL="800100" lvl="1" indent="-342900"/>
            <a:r>
              <a:rPr lang="en-US" dirty="0" smtClean="0"/>
              <a:t>Make sure your loops go from 0..N-1</a:t>
            </a:r>
          </a:p>
          <a:p>
            <a:pPr marL="800100" lvl="1" indent="-342900"/>
            <a:r>
              <a:rPr lang="en-US" dirty="0" smtClean="0"/>
              <a:t>Use functions to implement useful array operations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Common programming errors:</a:t>
            </a:r>
          </a:p>
          <a:p>
            <a:pPr marL="800100" lvl="1" indent="-342900"/>
            <a:r>
              <a:rPr lang="en-US" dirty="0" smtClean="0"/>
              <a:t>Invalid </a:t>
            </a:r>
            <a:r>
              <a:rPr lang="en-US" dirty="0"/>
              <a:t>array </a:t>
            </a:r>
            <a:r>
              <a:rPr lang="en-US" dirty="0" smtClean="0"/>
              <a:t>declarations or initializations</a:t>
            </a:r>
            <a:endParaRPr lang="en-US" dirty="0"/>
          </a:p>
          <a:p>
            <a:pPr marL="800100" lvl="1" indent="-342900"/>
            <a:r>
              <a:rPr lang="en-US" dirty="0"/>
              <a:t>A</a:t>
            </a:r>
            <a:r>
              <a:rPr lang="en-US" dirty="0" smtClean="0"/>
              <a:t>rray </a:t>
            </a:r>
            <a:r>
              <a:rPr lang="en-US" dirty="0"/>
              <a:t>index out of </a:t>
            </a:r>
            <a:r>
              <a:rPr lang="en-US" dirty="0" smtClean="0"/>
              <a:t>bounds (off by one errors)</a:t>
            </a:r>
            <a:endParaRPr lang="en-US" dirty="0"/>
          </a:p>
          <a:p>
            <a:pPr marL="800100" lvl="1" indent="-342900"/>
            <a:r>
              <a:rPr lang="en-US" dirty="0"/>
              <a:t>M</a:t>
            </a:r>
            <a:r>
              <a:rPr lang="en-US" dirty="0" smtClean="0"/>
              <a:t>issing [ ] </a:t>
            </a:r>
            <a:r>
              <a:rPr lang="en-US" dirty="0"/>
              <a:t>in array </a:t>
            </a:r>
            <a:r>
              <a:rPr lang="en-US" dirty="0" smtClean="0"/>
              <a:t>parameter definitions</a:t>
            </a:r>
            <a:endParaRPr lang="en-US" dirty="0"/>
          </a:p>
          <a:p>
            <a:pPr marL="800100" lvl="1" indent="-342900"/>
            <a:r>
              <a:rPr lang="en-US" dirty="0" smtClean="0"/>
              <a:t>Attempting </a:t>
            </a:r>
            <a:r>
              <a:rPr lang="en-US" dirty="0"/>
              <a:t>to </a:t>
            </a:r>
            <a:r>
              <a:rPr lang="en-US" dirty="0" smtClean="0"/>
              <a:t>modify a </a:t>
            </a:r>
            <a:r>
              <a:rPr lang="en-US" dirty="0"/>
              <a:t>const </a:t>
            </a:r>
            <a:r>
              <a:rPr lang="en-US" dirty="0" smtClean="0"/>
              <a:t>array parameter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91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described how cstrings (arrays of characters) can be used to store and print text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showed how 2D arrays can be defined and used to manipulate two-dimensional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8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ARRAYS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3 (OPTIONAL)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 smtClean="0">
                <a:latin typeface="Arial" charset="0"/>
              </a:rPr>
              <a:t>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7548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ARRAYS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Array basics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7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Once we have stored a collection of values in an array, we can search the array to answer a number of questions:</a:t>
            </a:r>
          </a:p>
          <a:p>
            <a:pPr marL="800100" lvl="1" indent="-342900"/>
            <a:r>
              <a:rPr lang="en-US" dirty="0"/>
              <a:t>Does a specific value </a:t>
            </a:r>
            <a:r>
              <a:rPr lang="en-US" dirty="0" smtClean="0"/>
              <a:t>(like 7) occur </a:t>
            </a:r>
            <a:r>
              <a:rPr lang="en-US" dirty="0"/>
              <a:t>in array?</a:t>
            </a:r>
          </a:p>
          <a:p>
            <a:pPr marL="800100" lvl="1" indent="-342900"/>
            <a:r>
              <a:rPr lang="en-US" dirty="0" smtClean="0"/>
              <a:t>What is the maximum value in array?</a:t>
            </a:r>
          </a:p>
          <a:p>
            <a:pPr marL="800100" lvl="1" indent="-342900"/>
            <a:r>
              <a:rPr lang="en-US" dirty="0" smtClean="0"/>
              <a:t>What is the minimum value in array?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43750" y="4105108"/>
            <a:ext cx="6809332" cy="372994"/>
            <a:chOff x="1498600" y="3242078"/>
            <a:chExt cx="6809332" cy="372994"/>
          </a:xfrm>
        </p:grpSpPr>
        <p:sp>
          <p:nvSpPr>
            <p:cNvPr id="12" name="TextBox 11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72908" y="5259465"/>
            <a:ext cx="6207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  <a:endCxn id="18" idx="2"/>
          </p:cNvCxnSpPr>
          <p:nvPr/>
        </p:nvCxnSpPr>
        <p:spPr>
          <a:xfrm flipH="1" flipV="1">
            <a:off x="6476732" y="4474440"/>
            <a:ext cx="6549" cy="7850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7524" y="5227199"/>
            <a:ext cx="556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  <a:endCxn id="12" idx="2"/>
          </p:cNvCxnSpPr>
          <p:nvPr/>
        </p:nvCxnSpPr>
        <p:spPr>
          <a:xfrm flipH="1" flipV="1">
            <a:off x="1369200" y="4478102"/>
            <a:ext cx="6631" cy="7490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7841" y="5621458"/>
            <a:ext cx="11071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pecific 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  <a:endCxn id="19" idx="2"/>
          </p:cNvCxnSpPr>
          <p:nvPr/>
        </p:nvCxnSpPr>
        <p:spPr>
          <a:xfrm flipH="1" flipV="1">
            <a:off x="7327632" y="4474440"/>
            <a:ext cx="3806" cy="11470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7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u="sng" dirty="0" smtClean="0"/>
              <a:t>Linear search </a:t>
            </a:r>
            <a:r>
              <a:rPr lang="en-US" dirty="0" smtClean="0"/>
              <a:t>is the most basic algorithm for searching</a:t>
            </a:r>
          </a:p>
          <a:p>
            <a:pPr marL="800100" lvl="1" indent="-342900"/>
            <a:r>
              <a:rPr lang="en-US" dirty="0" smtClean="0"/>
              <a:t>Start at beginning of array (index 0)</a:t>
            </a:r>
          </a:p>
          <a:p>
            <a:pPr marL="800100" lvl="1" indent="-342900"/>
            <a:r>
              <a:rPr lang="en-US" dirty="0" smtClean="0"/>
              <a:t>Look at each element of array one at a time</a:t>
            </a:r>
          </a:p>
          <a:p>
            <a:pPr marL="800100" lvl="1" indent="-342900"/>
            <a:r>
              <a:rPr lang="en-US" dirty="0" smtClean="0"/>
              <a:t>Check if we have found what we are looking for</a:t>
            </a:r>
          </a:p>
          <a:p>
            <a:pPr marL="800100" lvl="1" indent="-342900"/>
            <a:r>
              <a:rPr lang="en-US" dirty="0" smtClean="0"/>
              <a:t>Stop at end of the array (index N-1)</a:t>
            </a:r>
          </a:p>
          <a:p>
            <a:pPr marL="800100" lvl="1" indent="-342900"/>
            <a:r>
              <a:rPr lang="en-US" dirty="0" smtClean="0"/>
              <a:t>This process is typically implemented with a loop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8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Linear searching </a:t>
            </a:r>
            <a:r>
              <a:rPr lang="en-US" dirty="0" smtClean="0"/>
              <a:t>for special value</a:t>
            </a:r>
            <a:endParaRPr lang="en-US" dirty="0"/>
          </a:p>
          <a:p>
            <a:r>
              <a:rPr lang="en-US" dirty="0"/>
              <a:t>float Special = 42;</a:t>
            </a:r>
          </a:p>
          <a:p>
            <a:r>
              <a:rPr lang="en-US" dirty="0"/>
              <a:t>for (int Pos = 0; Pos &lt; SIZE; Pos++)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(Value[Pos] == Special)</a:t>
            </a:r>
          </a:p>
          <a:p>
            <a:r>
              <a:rPr lang="en-US" dirty="0"/>
              <a:t>      cout &lt;&lt; </a:t>
            </a:r>
            <a:r>
              <a:rPr lang="en-US" dirty="0" smtClean="0"/>
              <a:t>"found </a:t>
            </a:r>
            <a:r>
              <a:rPr lang="en-US" dirty="0"/>
              <a:t>value </a:t>
            </a:r>
            <a:r>
              <a:rPr lang="en-US" dirty="0" smtClean="0"/>
              <a:t>" </a:t>
            </a:r>
            <a:r>
              <a:rPr lang="en-US" dirty="0"/>
              <a:t>&lt;&lt; Special </a:t>
            </a:r>
          </a:p>
          <a:p>
            <a:r>
              <a:rPr lang="en-US" dirty="0"/>
              <a:t>               </a:t>
            </a:r>
            <a:r>
              <a:rPr lang="en-US" dirty="0" smtClean="0"/>
              <a:t>&lt;</a:t>
            </a:r>
            <a:r>
              <a:rPr lang="en-US" dirty="0"/>
              <a:t>&lt; </a:t>
            </a:r>
            <a:r>
              <a:rPr lang="en-US" dirty="0" smtClean="0"/>
              <a:t>" </a:t>
            </a:r>
            <a:r>
              <a:rPr lang="en-US" dirty="0"/>
              <a:t>at position </a:t>
            </a:r>
            <a:r>
              <a:rPr lang="en-US" dirty="0" smtClean="0"/>
              <a:t>" </a:t>
            </a:r>
            <a:r>
              <a:rPr lang="en-US" dirty="0"/>
              <a:t>&lt;&lt; Pos &lt;&lt; endl;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1039" y="2502785"/>
            <a:ext cx="168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all</a:t>
            </a:r>
          </a:p>
          <a:p>
            <a:r>
              <a:rPr lang="en-US" dirty="0"/>
              <a:t>a</a:t>
            </a:r>
            <a:r>
              <a:rPr lang="en-US" dirty="0" smtClean="0"/>
              <a:t>rray locations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919543" y="2825951"/>
            <a:ext cx="170149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1789" y="3444241"/>
            <a:ext cx="202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for desired value in array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886201" y="3767407"/>
            <a:ext cx="2825588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3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Linear searching </a:t>
            </a:r>
            <a:r>
              <a:rPr lang="en-US" dirty="0" smtClean="0"/>
              <a:t>for max and min values</a:t>
            </a:r>
            <a:endParaRPr lang="en-US" dirty="0"/>
          </a:p>
          <a:p>
            <a:r>
              <a:rPr lang="en-US" dirty="0"/>
              <a:t>float Minimum = Value[0];</a:t>
            </a:r>
          </a:p>
          <a:p>
            <a:r>
              <a:rPr lang="en-US" dirty="0"/>
              <a:t>float Maximum = Value[0];</a:t>
            </a:r>
          </a:p>
          <a:p>
            <a:r>
              <a:rPr lang="en-US" dirty="0"/>
              <a:t>for (int Pos = 0; Pos &lt; SIZE; Pos++)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(Value[Pos] &lt; Minimum)</a:t>
            </a:r>
          </a:p>
          <a:p>
            <a:r>
              <a:rPr lang="en-US" dirty="0"/>
              <a:t>      Minimum = Value[Pos];</a:t>
            </a:r>
          </a:p>
          <a:p>
            <a:r>
              <a:rPr lang="en-US" dirty="0"/>
              <a:t>   if (Value[Pos] &gt; Maximum)</a:t>
            </a:r>
          </a:p>
          <a:p>
            <a:r>
              <a:rPr lang="en-US" dirty="0"/>
              <a:t>      Maximum = Value[Pos];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1039" y="2872655"/>
            <a:ext cx="168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all</a:t>
            </a:r>
          </a:p>
          <a:p>
            <a:r>
              <a:rPr lang="en-US" dirty="0"/>
              <a:t>a</a:t>
            </a:r>
            <a:r>
              <a:rPr lang="en-US" dirty="0" smtClean="0"/>
              <a:t>rray locations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919543" y="3195821"/>
            <a:ext cx="170149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1039" y="2132915"/>
            <a:ext cx="199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our best</a:t>
            </a:r>
          </a:p>
          <a:p>
            <a:r>
              <a:rPr lang="en-US" dirty="0"/>
              <a:t>g</a:t>
            </a:r>
            <a:r>
              <a:rPr lang="en-US" dirty="0" smtClean="0"/>
              <a:t>uess of min/max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3" y="2456081"/>
            <a:ext cx="288514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5479" y="4319600"/>
            <a:ext cx="2199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values of</a:t>
            </a:r>
          </a:p>
          <a:p>
            <a:r>
              <a:rPr lang="en-US" dirty="0" smtClean="0"/>
              <a:t>min/max as needed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994817" y="4642766"/>
            <a:ext cx="263066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8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What happens if we are given an array with </a:t>
            </a:r>
            <a:r>
              <a:rPr lang="en-US" u="sng" dirty="0" smtClean="0"/>
              <a:t>sorted</a:t>
            </a:r>
            <a:r>
              <a:rPr lang="en-US" dirty="0" smtClean="0"/>
              <a:t> values?</a:t>
            </a:r>
          </a:p>
          <a:p>
            <a:pPr marL="800100" lvl="1" indent="-342900"/>
            <a:r>
              <a:rPr lang="en-US" dirty="0" smtClean="0"/>
              <a:t>Now we know exactly where min/max should be</a:t>
            </a:r>
          </a:p>
          <a:p>
            <a:pPr marL="800100" lvl="1" indent="-342900"/>
            <a:r>
              <a:rPr lang="en-US" dirty="0" smtClean="0"/>
              <a:t>Minimum value always at location 0</a:t>
            </a:r>
          </a:p>
          <a:p>
            <a:pPr marL="800100" lvl="1" indent="-342900"/>
            <a:r>
              <a:rPr lang="en-US" dirty="0" smtClean="0"/>
              <a:t>Maximum value always at location N-1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3750" y="3923663"/>
            <a:ext cx="6809332" cy="372994"/>
            <a:chOff x="1498600" y="3242078"/>
            <a:chExt cx="6809332" cy="372994"/>
          </a:xfrm>
        </p:grpSpPr>
        <p:sp>
          <p:nvSpPr>
            <p:cNvPr id="7" name="TextBox 6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30596" y="5078020"/>
            <a:ext cx="6207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7334420" y="4292995"/>
            <a:ext cx="6549" cy="7850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7524" y="5045754"/>
            <a:ext cx="556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1369200" y="4296657"/>
            <a:ext cx="6631" cy="7490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u="sng" dirty="0" smtClean="0"/>
              <a:t>binary search </a:t>
            </a:r>
            <a:r>
              <a:rPr lang="en-US" dirty="0" smtClean="0"/>
              <a:t>algorithm can be used to search a sorted array for a specific value</a:t>
            </a:r>
          </a:p>
          <a:p>
            <a:pPr marL="800100" lvl="1" indent="-342900"/>
            <a:r>
              <a:rPr lang="en-US" dirty="0" smtClean="0"/>
              <a:t>Look </a:t>
            </a:r>
            <a:r>
              <a:rPr lang="en-US" dirty="0"/>
              <a:t>at middle element of </a:t>
            </a:r>
            <a:r>
              <a:rPr lang="en-US" dirty="0" smtClean="0"/>
              <a:t>sorted array</a:t>
            </a:r>
            <a:endParaRPr lang="en-US" dirty="0"/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equal to desired value, you found it</a:t>
            </a:r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less than desired value, search right half of array</a:t>
            </a:r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greater than desired value, search left half of array</a:t>
            </a:r>
          </a:p>
          <a:p>
            <a:pPr marL="800100" lvl="1" indent="-342900"/>
            <a:r>
              <a:rPr lang="en-US" dirty="0"/>
              <a:t>R</a:t>
            </a:r>
            <a:r>
              <a:rPr lang="en-US" dirty="0" smtClean="0"/>
              <a:t>epeat </a:t>
            </a:r>
            <a:r>
              <a:rPr lang="en-US" dirty="0"/>
              <a:t>until data is found </a:t>
            </a:r>
            <a:r>
              <a:rPr lang="en-US" dirty="0" smtClean="0"/>
              <a:t>(or no data left to search)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Search for value 7 in sorted array below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Look at middle location (0+7)/2 = 3, which contains 5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5 &lt; 7, so search to right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This cuts size of array we are searching in half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2094" y="2472059"/>
            <a:ext cx="6809332" cy="372994"/>
            <a:chOff x="1498600" y="3242078"/>
            <a:chExt cx="6809332" cy="372994"/>
          </a:xfrm>
        </p:grpSpPr>
        <p:sp>
          <p:nvSpPr>
            <p:cNvPr id="7" name="TextBox 6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7704" y="3564718"/>
            <a:ext cx="6809332" cy="372994"/>
            <a:chOff x="1498600" y="3242078"/>
            <a:chExt cx="6809332" cy="372994"/>
          </a:xfrm>
        </p:grpSpPr>
        <p:sp>
          <p:nvSpPr>
            <p:cNvPr id="20" name="TextBox 19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47704" y="4739838"/>
            <a:ext cx="6809332" cy="372994"/>
            <a:chOff x="1498600" y="3242078"/>
            <a:chExt cx="6809332" cy="372994"/>
          </a:xfrm>
        </p:grpSpPr>
        <p:sp>
          <p:nvSpPr>
            <p:cNvPr id="33" name="TextBox 32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84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Search for value 7 in unsearched array below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Look at middle location (4+7)/2 = 5, which contains 7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found the desired value in only 2 searching steps!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6048" y="2351933"/>
            <a:ext cx="6809332" cy="372994"/>
            <a:chOff x="1498600" y="3242078"/>
            <a:chExt cx="6809332" cy="372994"/>
          </a:xfrm>
        </p:grpSpPr>
        <p:sp>
          <p:nvSpPr>
            <p:cNvPr id="42" name="TextBox 41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7370" y="3539608"/>
            <a:ext cx="6809332" cy="372994"/>
            <a:chOff x="1498600" y="3242078"/>
            <a:chExt cx="6809332" cy="372994"/>
          </a:xfrm>
        </p:grpSpPr>
        <p:sp>
          <p:nvSpPr>
            <p:cNvPr id="51" name="TextBox 50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7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6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Search for value 2 in sorted array below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Look at middle location (0+7)/2 = 3, which contains 5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5 &gt; 2, so search to left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This cuts size of array we are searching in half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2094" y="2472059"/>
            <a:ext cx="6809332" cy="372994"/>
            <a:chOff x="1498600" y="3242078"/>
            <a:chExt cx="6809332" cy="372994"/>
          </a:xfrm>
        </p:grpSpPr>
        <p:sp>
          <p:nvSpPr>
            <p:cNvPr id="7" name="TextBox 6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7704" y="3564718"/>
            <a:ext cx="6809332" cy="372994"/>
            <a:chOff x="1498600" y="3242078"/>
            <a:chExt cx="6809332" cy="372994"/>
          </a:xfrm>
        </p:grpSpPr>
        <p:sp>
          <p:nvSpPr>
            <p:cNvPr id="20" name="TextBox 19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47704" y="4739838"/>
            <a:ext cx="6809332" cy="372994"/>
            <a:chOff x="1498600" y="3242078"/>
            <a:chExt cx="6809332" cy="372994"/>
          </a:xfrm>
        </p:grpSpPr>
        <p:sp>
          <p:nvSpPr>
            <p:cNvPr id="33" name="TextBox 32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63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Search for value 2 in </a:t>
            </a:r>
            <a:r>
              <a:rPr lang="en-US" dirty="0"/>
              <a:t>unsearched array </a:t>
            </a:r>
            <a:r>
              <a:rPr lang="en-US" dirty="0" smtClean="0"/>
              <a:t>below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Look at middle location (0+</a:t>
            </a:r>
            <a:r>
              <a:rPr lang="en-US" dirty="0"/>
              <a:t>2</a:t>
            </a:r>
            <a:r>
              <a:rPr lang="en-US" dirty="0" smtClean="0"/>
              <a:t>)/2 = 1, which contains 3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3 &gt; 2, so search to left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Now there is only one location to search!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6048" y="2351933"/>
            <a:ext cx="6809332" cy="372994"/>
            <a:chOff x="1498600" y="3242078"/>
            <a:chExt cx="6809332" cy="372994"/>
          </a:xfrm>
        </p:grpSpPr>
        <p:sp>
          <p:nvSpPr>
            <p:cNvPr id="42" name="TextBox 41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4392" y="3543550"/>
            <a:ext cx="6809332" cy="372994"/>
            <a:chOff x="1498600" y="3242078"/>
            <a:chExt cx="6809332" cy="372994"/>
          </a:xfrm>
        </p:grpSpPr>
        <p:sp>
          <p:nvSpPr>
            <p:cNvPr id="25" name="TextBox 24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3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6048" y="4714727"/>
            <a:ext cx="6809332" cy="372994"/>
            <a:chOff x="1498600" y="3242078"/>
            <a:chExt cx="6809332" cy="372994"/>
          </a:xfrm>
        </p:grpSpPr>
        <p:sp>
          <p:nvSpPr>
            <p:cNvPr id="34" name="TextBox 33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7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Arrays were invented to conveniently store multiple values of the same data type in one variable</a:t>
            </a:r>
          </a:p>
          <a:p>
            <a:pPr marL="800100" lvl="1" indent="-342900"/>
            <a:r>
              <a:rPr lang="en-US" dirty="0" smtClean="0"/>
              <a:t>Picture an array as a long box divided into N slots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Array elements are stored in </a:t>
            </a:r>
            <a:r>
              <a:rPr lang="en-US" dirty="0" smtClean="0"/>
              <a:t>separate memory </a:t>
            </a:r>
            <a:r>
              <a:rPr lang="en-US" dirty="0"/>
              <a:t>locations and accessed based on their </a:t>
            </a:r>
            <a:r>
              <a:rPr lang="en-US" dirty="0" smtClean="0"/>
              <a:t>position</a:t>
            </a:r>
          </a:p>
          <a:p>
            <a:pPr marL="800100" lvl="1" indent="-342900"/>
            <a:r>
              <a:rPr lang="en-US" dirty="0" smtClean="0"/>
              <a:t>The first array element is in location 0</a:t>
            </a:r>
          </a:p>
          <a:p>
            <a:pPr marL="800100" lvl="1" indent="-342900"/>
            <a:r>
              <a:rPr lang="en-US" dirty="0" smtClean="0"/>
              <a:t>The last array element is in location N-1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98600" y="3086990"/>
            <a:ext cx="5104810" cy="369332"/>
            <a:chOff x="1498600" y="2806700"/>
            <a:chExt cx="51048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9860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950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040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071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0161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2510" y="280670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6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Search for value 2 in </a:t>
            </a:r>
            <a:r>
              <a:rPr lang="en-US" dirty="0"/>
              <a:t>unsearched array </a:t>
            </a:r>
            <a:r>
              <a:rPr lang="en-US" dirty="0" smtClean="0"/>
              <a:t>below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Look at middle location (0+0)/2 = 0, which contains 2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found the desired value in only </a:t>
            </a:r>
            <a:r>
              <a:rPr lang="en-US" dirty="0" smtClean="0"/>
              <a:t>3 </a:t>
            </a:r>
            <a:r>
              <a:rPr lang="en-US" dirty="0"/>
              <a:t>searching steps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6048" y="2351933"/>
            <a:ext cx="6809332" cy="372994"/>
            <a:chOff x="1498600" y="3242078"/>
            <a:chExt cx="6809332" cy="372994"/>
          </a:xfrm>
        </p:grpSpPr>
        <p:sp>
          <p:nvSpPr>
            <p:cNvPr id="42" name="TextBox 41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6048" y="3560043"/>
            <a:ext cx="6809332" cy="372994"/>
            <a:chOff x="1498600" y="3242078"/>
            <a:chExt cx="6809332" cy="372994"/>
          </a:xfrm>
        </p:grpSpPr>
        <p:sp>
          <p:nvSpPr>
            <p:cNvPr id="34" name="TextBox 33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2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22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This divide and conquer approach </a:t>
            </a:r>
            <a:r>
              <a:rPr lang="en-US" dirty="0" smtClean="0"/>
              <a:t>is very fast since the array we are searching is cut in half at each step</a:t>
            </a:r>
          </a:p>
          <a:p>
            <a:pPr marL="800100" lvl="1" indent="-342900"/>
            <a:r>
              <a:rPr lang="en-US" dirty="0" smtClean="0"/>
              <a:t>Consider an array with 1024 sorted values</a:t>
            </a:r>
          </a:p>
          <a:p>
            <a:pPr marL="800100" lvl="1" indent="-342900"/>
            <a:r>
              <a:rPr lang="en-US" dirty="0" smtClean="0"/>
              <a:t>Searching we go from 1024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512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256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128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64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32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16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8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4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2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/>
              <a:t>1</a:t>
            </a:r>
            <a:endParaRPr lang="en-US" dirty="0"/>
          </a:p>
          <a:p>
            <a:pPr marL="800100" lvl="1" indent="-342900"/>
            <a:r>
              <a:rPr lang="en-US" dirty="0" smtClean="0"/>
              <a:t>Only 10 </a:t>
            </a:r>
            <a:r>
              <a:rPr lang="en-US" dirty="0"/>
              <a:t>steps needed to search array of </a:t>
            </a:r>
            <a:r>
              <a:rPr lang="en-US" dirty="0" smtClean="0"/>
              <a:t>1024 elements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general, binary search takes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 steps to search </a:t>
            </a:r>
            <a:r>
              <a:rPr lang="en-US" dirty="0" smtClean="0"/>
              <a:t>a sorted </a:t>
            </a:r>
            <a:r>
              <a:rPr lang="en-US" dirty="0"/>
              <a:t>array of N </a:t>
            </a:r>
            <a:r>
              <a:rPr lang="en-US" dirty="0" smtClean="0"/>
              <a:t>elements</a:t>
            </a:r>
            <a:endParaRPr lang="en-US" dirty="0"/>
          </a:p>
          <a:p>
            <a:pPr marL="800100" lvl="1" indent="-342900"/>
            <a:r>
              <a:rPr lang="en-US" dirty="0" smtClean="0"/>
              <a:t>About 20 </a:t>
            </a:r>
            <a:r>
              <a:rPr lang="en-US" dirty="0"/>
              <a:t>steps to search array of 1,000,000 </a:t>
            </a:r>
            <a:r>
              <a:rPr lang="en-US" dirty="0" smtClean="0"/>
              <a:t>elements</a:t>
            </a:r>
          </a:p>
          <a:p>
            <a:pPr marL="800100" lvl="1" indent="-342900"/>
            <a:r>
              <a:rPr lang="en-US" dirty="0"/>
              <a:t>About </a:t>
            </a:r>
            <a:r>
              <a:rPr lang="en-US" dirty="0" smtClean="0"/>
              <a:t>30 </a:t>
            </a:r>
            <a:r>
              <a:rPr lang="en-US" dirty="0"/>
              <a:t>steps to search array of </a:t>
            </a:r>
            <a:r>
              <a:rPr lang="en-US" dirty="0" smtClean="0"/>
              <a:t>1,000,000,000 elements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26662" cy="4373563"/>
          </a:xfrm>
        </p:spPr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implement binary search we need to:</a:t>
            </a:r>
          </a:p>
          <a:p>
            <a:pPr marL="800100" lvl="1" indent="-342900"/>
            <a:r>
              <a:rPr lang="en-US" dirty="0" smtClean="0"/>
              <a:t>Keep track of the portion of the array we are searching</a:t>
            </a:r>
          </a:p>
          <a:p>
            <a:pPr marL="800100" lvl="1" indent="-342900"/>
            <a:r>
              <a:rPr lang="en-US" dirty="0" smtClean="0"/>
              <a:t>Min = smallest array index of unsearched portion</a:t>
            </a:r>
          </a:p>
          <a:p>
            <a:pPr marL="800100" lvl="1" indent="-342900"/>
            <a:r>
              <a:rPr lang="en-US" dirty="0" smtClean="0"/>
              <a:t>Max = largest array index </a:t>
            </a:r>
            <a:r>
              <a:rPr lang="en-US" dirty="0"/>
              <a:t>of unsearched </a:t>
            </a:r>
            <a:r>
              <a:rPr lang="en-US" dirty="0" smtClean="0"/>
              <a:t>portion</a:t>
            </a:r>
          </a:p>
          <a:p>
            <a:pPr marL="800100" lvl="1" indent="-342900"/>
            <a:r>
              <a:rPr lang="en-US" dirty="0" smtClean="0"/>
              <a:t>Mid = (Min + Max) / 2 is middle position</a:t>
            </a:r>
          </a:p>
          <a:p>
            <a:pPr marL="800100" lvl="1" indent="-342900"/>
            <a:r>
              <a:rPr lang="en-US" dirty="0" smtClean="0"/>
              <a:t>We need to initialize Min=0 and Max=N-1</a:t>
            </a:r>
          </a:p>
          <a:p>
            <a:pPr marL="800100" lvl="1" indent="-342900"/>
            <a:r>
              <a:rPr lang="en-US" dirty="0" smtClean="0"/>
              <a:t>We need to update these values as we search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This can be implemented using iteration or using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// Iterative binary search</a:t>
            </a:r>
          </a:p>
          <a:p>
            <a:r>
              <a:rPr lang="en-US" dirty="0"/>
              <a:t>int Search(int Desired, int Data[], int Min, int Max)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/</a:t>
            </a:r>
            <a:r>
              <a:rPr lang="en-US" dirty="0"/>
              <a:t>/ Search array using divide and </a:t>
            </a:r>
            <a:r>
              <a:rPr lang="en-US" dirty="0" smtClean="0"/>
              <a:t>conquer approach</a:t>
            </a:r>
          </a:p>
          <a:p>
            <a:r>
              <a:rPr lang="en-US" dirty="0" smtClean="0"/>
              <a:t>   </a:t>
            </a:r>
            <a:r>
              <a:rPr lang="en-US" dirty="0"/>
              <a:t>int Mid = (Min + Max) / 2;</a:t>
            </a:r>
          </a:p>
          <a:p>
            <a:r>
              <a:rPr lang="en-US" dirty="0"/>
              <a:t>   while ((Data[Mid] != Desired) &amp;&amp; (Max &gt;= Min))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// </a:t>
            </a:r>
            <a:r>
              <a:rPr lang="en-US" dirty="0" smtClean="0"/>
              <a:t>Change min to search </a:t>
            </a:r>
            <a:r>
              <a:rPr lang="en-US" dirty="0"/>
              <a:t>right half</a:t>
            </a:r>
          </a:p>
          <a:p>
            <a:r>
              <a:rPr lang="en-US" dirty="0"/>
              <a:t>      if (Data[Mid] &lt; Desired)</a:t>
            </a:r>
          </a:p>
          <a:p>
            <a:r>
              <a:rPr lang="en-US" dirty="0"/>
              <a:t>         Min = Mid+1;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7700" y="4222869"/>
            <a:ext cx="211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 will end when data is found or no locations are left to search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321494" y="4107377"/>
            <a:ext cx="2276206" cy="71565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674" y="5819692"/>
            <a:ext cx="345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change lower array index here to be 1 to right of midpoint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2276208" y="5641460"/>
            <a:ext cx="1215466" cy="50139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571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      /</a:t>
            </a:r>
            <a:r>
              <a:rPr lang="en-US" dirty="0"/>
              <a:t>/ </a:t>
            </a:r>
            <a:r>
              <a:rPr lang="en-US" dirty="0" smtClean="0"/>
              <a:t>Change max to search </a:t>
            </a:r>
            <a:r>
              <a:rPr lang="en-US" dirty="0"/>
              <a:t>left half</a:t>
            </a:r>
          </a:p>
          <a:p>
            <a:r>
              <a:rPr lang="en-US" dirty="0"/>
              <a:t>      else if (Data[Mid] &gt; Desired)</a:t>
            </a:r>
          </a:p>
          <a:p>
            <a:r>
              <a:rPr lang="en-US" dirty="0"/>
              <a:t>         Max = Mid-1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// Update mid location</a:t>
            </a:r>
            <a:endParaRPr lang="en-US" dirty="0"/>
          </a:p>
          <a:p>
            <a:r>
              <a:rPr lang="en-US" dirty="0"/>
              <a:t>      Mid = (Min + Max) / 2;</a:t>
            </a:r>
          </a:p>
          <a:p>
            <a:r>
              <a:rPr lang="en-US" dirty="0"/>
              <a:t>   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2574" y="3642287"/>
            <a:ext cx="33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change upper array index here to be 1 to left of midpoint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738046" y="3332089"/>
            <a:ext cx="1494528" cy="63336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06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 Return results of search</a:t>
            </a:r>
          </a:p>
          <a:p>
            <a:r>
              <a:rPr lang="en-US" dirty="0"/>
              <a:t>   if (Data[Mid] == Desired)</a:t>
            </a:r>
          </a:p>
          <a:p>
            <a:r>
              <a:rPr lang="en-US" dirty="0"/>
              <a:t>      return(Mid);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return(-1);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5920" y="3744489"/>
            <a:ext cx="280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returns the array index of desired data value or -1 if not found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655574" y="3744489"/>
            <a:ext cx="1880346" cy="4616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71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Recursive binary search</a:t>
            </a:r>
          </a:p>
          <a:p>
            <a:r>
              <a:rPr lang="en-US" dirty="0"/>
              <a:t>int Search</a:t>
            </a:r>
            <a:r>
              <a:rPr lang="en-US" dirty="0" smtClean="0"/>
              <a:t>( int </a:t>
            </a:r>
            <a:r>
              <a:rPr lang="en-US" dirty="0"/>
              <a:t>Desired, int Data[], int Min, int </a:t>
            </a:r>
            <a:r>
              <a:rPr lang="en-US" dirty="0" smtClean="0"/>
              <a:t>Max )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   // Terminating conditions</a:t>
            </a:r>
          </a:p>
          <a:p>
            <a:r>
              <a:rPr lang="en-US" dirty="0"/>
              <a:t>   int Mid = (Min + Max ) / 2;</a:t>
            </a:r>
          </a:p>
          <a:p>
            <a:r>
              <a:rPr lang="en-US" dirty="0"/>
              <a:t>   if (Max &lt; Min)</a:t>
            </a:r>
          </a:p>
          <a:p>
            <a:r>
              <a:rPr lang="en-US" dirty="0"/>
              <a:t>      return(-1);</a:t>
            </a:r>
          </a:p>
          <a:p>
            <a:r>
              <a:rPr lang="en-US" dirty="0"/>
              <a:t>   else if (Data[Mid] == Desired)</a:t>
            </a:r>
          </a:p>
          <a:p>
            <a:r>
              <a:rPr lang="en-US" dirty="0"/>
              <a:t>      return(Mid);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4008" y="4387802"/>
            <a:ext cx="280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returns the array index of desired data value or -1 if not found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21551" y="4387802"/>
            <a:ext cx="2952457" cy="4616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721551" y="4849467"/>
            <a:ext cx="2952457" cy="4616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72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 Recursive call to search right half</a:t>
            </a:r>
          </a:p>
          <a:p>
            <a:r>
              <a:rPr lang="en-US" dirty="0"/>
              <a:t>   else if (Data[Mid] &lt; Desired)</a:t>
            </a:r>
          </a:p>
          <a:p>
            <a:r>
              <a:rPr lang="en-US" dirty="0"/>
              <a:t>      return( Search</a:t>
            </a:r>
            <a:r>
              <a:rPr lang="en-US" dirty="0" smtClean="0"/>
              <a:t>( Desired, Data, Mid</a:t>
            </a:r>
            <a:r>
              <a:rPr lang="en-US" dirty="0"/>
              <a:t>+1</a:t>
            </a:r>
            <a:r>
              <a:rPr lang="en-US" dirty="0" smtClean="0"/>
              <a:t>, Max ) 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// Recursive call to search left half</a:t>
            </a:r>
          </a:p>
          <a:p>
            <a:r>
              <a:rPr lang="en-US" dirty="0"/>
              <a:t>   else if (Data[Mid] &gt; Desired)</a:t>
            </a:r>
          </a:p>
          <a:p>
            <a:r>
              <a:rPr lang="en-US" dirty="0"/>
              <a:t>      return( Search</a:t>
            </a:r>
            <a:r>
              <a:rPr lang="en-US" dirty="0" smtClean="0"/>
              <a:t>( Desired, Data, Min, Mid</a:t>
            </a:r>
            <a:r>
              <a:rPr lang="en-US" dirty="0"/>
              <a:t>-</a:t>
            </a:r>
            <a:r>
              <a:rPr lang="en-US" dirty="0" smtClean="0"/>
              <a:t>1 ) 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5919" y="3002179"/>
            <a:ext cx="1550459" cy="544351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35919" y="4771137"/>
            <a:ext cx="1550459" cy="544351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9655" y="3431074"/>
            <a:ext cx="216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we search a smaller part of the array with each recursive function call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086378" y="3546530"/>
            <a:ext cx="643277" cy="6232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6086378" y="4169738"/>
            <a:ext cx="643277" cy="60139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200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basic idea of array sorting is to move data values in the array so they are in numerical or alphabetical order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There are many applications that need sorted arrays</a:t>
            </a:r>
          </a:p>
          <a:p>
            <a:pPr marL="800100" lvl="1" indent="-342900"/>
            <a:r>
              <a:rPr lang="en-US" dirty="0" smtClean="0"/>
              <a:t>Output </a:t>
            </a:r>
            <a:r>
              <a:rPr lang="en-US" dirty="0"/>
              <a:t>array in ascending or descending </a:t>
            </a:r>
            <a:r>
              <a:rPr lang="en-US" dirty="0" smtClean="0"/>
              <a:t>order</a:t>
            </a:r>
          </a:p>
          <a:p>
            <a:pPr marL="800100" lvl="1" indent="-342900"/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array more efficiently </a:t>
            </a:r>
            <a:r>
              <a:rPr lang="en-US" dirty="0" smtClean="0"/>
              <a:t>using binary search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many </a:t>
            </a:r>
            <a:r>
              <a:rPr lang="en-US" dirty="0" smtClean="0"/>
              <a:t>algorithms for sorting arrays</a:t>
            </a:r>
          </a:p>
          <a:p>
            <a:pPr marL="800100" lvl="1" indent="-342900"/>
            <a:r>
              <a:rPr lang="en-US" dirty="0" smtClean="0"/>
              <a:t>Some are easy to implement, others more complex</a:t>
            </a:r>
          </a:p>
          <a:p>
            <a:pPr marL="800100" lvl="1" indent="-342900"/>
            <a:r>
              <a:rPr lang="en-US" dirty="0" smtClean="0"/>
              <a:t>Some have fast run times, others are slower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1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easy algorithm </a:t>
            </a:r>
            <a:r>
              <a:rPr lang="en-US" dirty="0" smtClean="0"/>
              <a:t>to implement is </a:t>
            </a:r>
            <a:r>
              <a:rPr lang="en-US" u="sng" dirty="0"/>
              <a:t>selection </a:t>
            </a:r>
            <a:r>
              <a:rPr lang="en-US" u="sng" dirty="0" smtClean="0"/>
              <a:t>sort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Divide the array into two parts: sorted and unsorted</a:t>
            </a:r>
          </a:p>
          <a:p>
            <a:pPr marL="800100" lvl="1" indent="-342900"/>
            <a:r>
              <a:rPr lang="en-US" dirty="0" smtClean="0"/>
              <a:t>Find </a:t>
            </a:r>
            <a:r>
              <a:rPr lang="en-US" dirty="0"/>
              <a:t>smallest value in the unsorted part of array</a:t>
            </a:r>
            <a:endParaRPr lang="en-US" dirty="0" smtClean="0"/>
          </a:p>
          <a:p>
            <a:pPr marL="800100" lvl="1" indent="-342900"/>
            <a:r>
              <a:rPr lang="en-US" dirty="0" smtClean="0"/>
              <a:t>Swap value into </a:t>
            </a:r>
            <a:r>
              <a:rPr lang="en-US" dirty="0"/>
              <a:t>end of sorted part of </a:t>
            </a:r>
            <a:r>
              <a:rPr lang="en-US" dirty="0" smtClean="0"/>
              <a:t>array</a:t>
            </a:r>
          </a:p>
          <a:p>
            <a:pPr marL="800100" lvl="1" indent="-342900"/>
            <a:r>
              <a:rPr lang="en-US" dirty="0" smtClean="0"/>
              <a:t>Repeat this process until the whole array is sorted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Consider an array containing the first 8 digits of PI</a:t>
            </a:r>
            <a:endParaRPr lang="en-US" dirty="0"/>
          </a:p>
          <a:p>
            <a:pPr marL="800100" lvl="1" indent="-342900"/>
            <a:r>
              <a:rPr lang="en-US" dirty="0" smtClean="0"/>
              <a:t>Lets see what happens if we use selection sort </a:t>
            </a:r>
          </a:p>
          <a:p>
            <a:pPr marL="800100" lvl="1" indent="-342900"/>
            <a:r>
              <a:rPr lang="en-US" dirty="0" smtClean="0"/>
              <a:t>We show the array contents after each data swap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syntax for an array declaration is: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smtClean="0"/>
              <a:t>data_type array_name [ array_size ];</a:t>
            </a:r>
          </a:p>
          <a:p>
            <a:r>
              <a:rPr lang="en-US" dirty="0" smtClean="0"/>
              <a:t>      where</a:t>
            </a:r>
          </a:p>
          <a:p>
            <a:pPr lvl="1" indent="0">
              <a:buNone/>
            </a:pPr>
            <a:r>
              <a:rPr lang="en-US" dirty="0" smtClean="0"/>
              <a:t>	data_type can be any basic C++ type (int, float, etc.)</a:t>
            </a:r>
          </a:p>
          <a:p>
            <a:pPr lvl="1" indent="0">
              <a:buNone/>
            </a:pPr>
            <a:r>
              <a:rPr lang="en-US" dirty="0" smtClean="0"/>
              <a:t>	array_name follows C++ variable name rules</a:t>
            </a:r>
          </a:p>
          <a:p>
            <a:pPr lvl="1" indent="0">
              <a:buNone/>
            </a:pPr>
            <a:r>
              <a:rPr lang="en-US" dirty="0" smtClean="0"/>
              <a:t>	array_size is an integer or integer constant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0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CSCE 2004 - Programming Foundations 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b="0" smtClean="0">
                <a:solidFill>
                  <a:srgbClr val="000000"/>
                </a:solidFill>
              </a:rPr>
              <a:pPr/>
              <a:t>80</a:t>
            </a:fld>
            <a:endParaRPr lang="en-US" b="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3750" y="2158698"/>
            <a:ext cx="6809332" cy="372994"/>
            <a:chOff x="1498600" y="3242078"/>
            <a:chExt cx="6809332" cy="372994"/>
          </a:xfrm>
        </p:grpSpPr>
        <p:sp>
          <p:nvSpPr>
            <p:cNvPr id="7" name="TextBox 6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1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805010" y="2523829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414" y="2738272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orted - unsorted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8960" y="3227494"/>
            <a:ext cx="6809332" cy="372994"/>
            <a:chOff x="1498600" y="3242078"/>
            <a:chExt cx="6809332" cy="372994"/>
          </a:xfrm>
        </p:grpSpPr>
        <p:sp>
          <p:nvSpPr>
            <p:cNvPr id="18" name="TextBox 17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1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Isosceles Triangle 25"/>
          <p:cNvSpPr/>
          <p:nvPr/>
        </p:nvSpPr>
        <p:spPr>
          <a:xfrm>
            <a:off x="1651414" y="3592625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3818" y="3807068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orted - unsorted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52914" y="4287119"/>
            <a:ext cx="6809332" cy="372994"/>
            <a:chOff x="1498600" y="3242078"/>
            <a:chExt cx="6809332" cy="372994"/>
          </a:xfrm>
        </p:grpSpPr>
        <p:sp>
          <p:nvSpPr>
            <p:cNvPr id="29" name="TextBox 28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2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Isosceles Triangle 36"/>
          <p:cNvSpPr/>
          <p:nvPr/>
        </p:nvSpPr>
        <p:spPr>
          <a:xfrm>
            <a:off x="2513056" y="4652250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5460" y="4866693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orted - unsorted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56868" y="5297259"/>
            <a:ext cx="6809332" cy="372994"/>
            <a:chOff x="1498600" y="3242078"/>
            <a:chExt cx="6809332" cy="372994"/>
          </a:xfrm>
        </p:grpSpPr>
        <p:sp>
          <p:nvSpPr>
            <p:cNvPr id="40" name="TextBox 39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3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Isosceles Triangle 47"/>
          <p:cNvSpPr/>
          <p:nvPr/>
        </p:nvSpPr>
        <p:spPr>
          <a:xfrm>
            <a:off x="3358204" y="5662390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00608" y="5876833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orted - unsorted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98703" y="3526645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8448" y="2449217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4850" y="4586270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4039" y="5602046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20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b="0" smtClean="0">
                <a:solidFill>
                  <a:schemeClr val="tx1"/>
                </a:solidFill>
              </a:rPr>
              <a:pPr/>
              <a:t>81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4186280" y="2523829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8684" y="2738272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orted - unsorted</a:t>
            </a:r>
            <a:endParaRPr lang="en-US" sz="1400" dirty="0"/>
          </a:p>
        </p:txBody>
      </p:sp>
      <p:sp>
        <p:nvSpPr>
          <p:cNvPr id="26" name="Isosceles Triangle 25"/>
          <p:cNvSpPr/>
          <p:nvPr/>
        </p:nvSpPr>
        <p:spPr>
          <a:xfrm>
            <a:off x="5082188" y="3569077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4592" y="3783520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orted - unsorted</a:t>
            </a:r>
            <a:endParaRPr lang="en-US" sz="1400" dirty="0"/>
          </a:p>
        </p:txBody>
      </p:sp>
      <p:sp>
        <p:nvSpPr>
          <p:cNvPr id="37" name="Isosceles Triangle 36"/>
          <p:cNvSpPr/>
          <p:nvPr/>
        </p:nvSpPr>
        <p:spPr>
          <a:xfrm>
            <a:off x="5896913" y="4648588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9317" y="4863031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orted - unsorted</a:t>
            </a:r>
            <a:endParaRPr lang="en-US" sz="1400" dirty="0"/>
          </a:p>
        </p:txBody>
      </p:sp>
      <p:sp>
        <p:nvSpPr>
          <p:cNvPr id="48" name="Isosceles Triangle 47"/>
          <p:cNvSpPr/>
          <p:nvPr/>
        </p:nvSpPr>
        <p:spPr>
          <a:xfrm>
            <a:off x="6773487" y="5647191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5891" y="5861634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orted - unsorted</a:t>
            </a:r>
            <a:endParaRPr lang="en-US" sz="1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937825" y="2151355"/>
            <a:ext cx="6809332" cy="372994"/>
            <a:chOff x="1498600" y="3242078"/>
            <a:chExt cx="6809332" cy="372994"/>
          </a:xfrm>
        </p:grpSpPr>
        <p:sp>
          <p:nvSpPr>
            <p:cNvPr id="51" name="TextBox 50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4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6868" y="3219631"/>
            <a:ext cx="6809332" cy="372994"/>
            <a:chOff x="1498600" y="3242078"/>
            <a:chExt cx="6809332" cy="372994"/>
          </a:xfrm>
        </p:grpSpPr>
        <p:sp>
          <p:nvSpPr>
            <p:cNvPr id="60" name="TextBox 59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5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36169" y="4279256"/>
            <a:ext cx="6809332" cy="372994"/>
            <a:chOff x="1498600" y="3242078"/>
            <a:chExt cx="6809332" cy="372994"/>
          </a:xfrm>
        </p:grpSpPr>
        <p:sp>
          <p:nvSpPr>
            <p:cNvPr id="69" name="TextBox 68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6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56868" y="5289918"/>
            <a:ext cx="6809332" cy="372994"/>
            <a:chOff x="1498600" y="3242078"/>
            <a:chExt cx="6809332" cy="372994"/>
          </a:xfrm>
        </p:grpSpPr>
        <p:sp>
          <p:nvSpPr>
            <p:cNvPr id="78" name="TextBox 77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D1282E"/>
                  </a:solidFill>
                </a:rPr>
                <a:t>9</a:t>
              </a:r>
              <a:endParaRPr lang="en-US" b="1" dirty="0">
                <a:solidFill>
                  <a:srgbClr val="D1282E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253999" y="2454349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62932" y="3519592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00347" y="4580885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26502" y="5583239"/>
            <a:ext cx="473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637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b="0" smtClean="0">
                <a:solidFill>
                  <a:schemeClr val="tx1"/>
                </a:solidFill>
              </a:rPr>
              <a:pPr/>
              <a:t>82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7603688" y="2520167"/>
            <a:ext cx="283626" cy="280423"/>
          </a:xfrm>
          <a:prstGeom prst="triangle">
            <a:avLst/>
          </a:prstGeom>
          <a:solidFill>
            <a:schemeClr val="tx2"/>
          </a:solidFill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6092" y="2734610"/>
            <a:ext cx="154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orted - unsorted</a:t>
            </a:r>
            <a:endParaRPr lang="en-US" sz="1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956868" y="2150835"/>
            <a:ext cx="6809332" cy="372994"/>
            <a:chOff x="1498600" y="3242078"/>
            <a:chExt cx="6809332" cy="372994"/>
          </a:xfrm>
        </p:grpSpPr>
        <p:sp>
          <p:nvSpPr>
            <p:cNvPr id="87" name="TextBox 86"/>
            <p:cNvSpPr txBox="1"/>
            <p:nvPr/>
          </p:nvSpPr>
          <p:spPr>
            <a:xfrm>
              <a:off x="14986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495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040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507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016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2510" y="3245740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061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57032" y="3242078"/>
              <a:ext cx="850900" cy="369332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10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array is sorted when the unsorted part is empty!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general, selection sort will take N "find minimum and swap iterations" to sort an array of N elements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Each "find minimum value" step looks at N data values, so selection sort takes N</a:t>
            </a:r>
            <a:r>
              <a:rPr lang="en-US" baseline="30000" dirty="0" smtClean="0"/>
              <a:t>2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47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Initialize data to sort</a:t>
            </a:r>
          </a:p>
          <a:p>
            <a:r>
              <a:rPr lang="en-US" dirty="0"/>
              <a:t>const int SIZE = 10;</a:t>
            </a:r>
          </a:p>
          <a:p>
            <a:r>
              <a:rPr lang="en-US" dirty="0"/>
              <a:t>int Data[SIZE] = {3,1,4,1,5,9,2,6,5,3};</a:t>
            </a:r>
          </a:p>
          <a:p>
            <a:endParaRPr lang="en-US" dirty="0"/>
          </a:p>
          <a:p>
            <a:r>
              <a:rPr lang="en-US" dirty="0"/>
              <a:t>// Print unsorted data</a:t>
            </a:r>
          </a:p>
          <a:p>
            <a:r>
              <a:rPr lang="en-US" dirty="0"/>
              <a:t>for (int Index = 0; Index &lt; SIZE; Index++)</a:t>
            </a:r>
          </a:p>
          <a:p>
            <a:r>
              <a:rPr lang="en-US" dirty="0"/>
              <a:t>   cout &lt;&lt; Index &lt;&lt; </a:t>
            </a:r>
            <a:r>
              <a:rPr lang="en-US" dirty="0" smtClean="0"/>
              <a:t>" " </a:t>
            </a:r>
            <a:r>
              <a:rPr lang="en-US" dirty="0"/>
              <a:t>&lt;&lt; Data[Index] &lt;&lt; endl;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7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Perform selection sort algorithm</a:t>
            </a:r>
          </a:p>
          <a:p>
            <a:r>
              <a:rPr lang="en-US" dirty="0"/>
              <a:t>for (int Index = 0; Index &lt; SIZE; Index++)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 Find smallest value in unsorted part</a:t>
            </a:r>
          </a:p>
          <a:p>
            <a:r>
              <a:rPr lang="en-US" dirty="0"/>
              <a:t>   int SmallPos = Index;</a:t>
            </a:r>
          </a:p>
          <a:p>
            <a:r>
              <a:rPr lang="en-US" dirty="0"/>
              <a:t>   for (int Pos = Index; Pos &lt; SIZE; Pos++)</a:t>
            </a:r>
          </a:p>
          <a:p>
            <a:r>
              <a:rPr lang="en-US" dirty="0"/>
              <a:t>      if (Data[Pos] &lt; Data[SmallPos])</a:t>
            </a:r>
          </a:p>
          <a:p>
            <a:r>
              <a:rPr lang="en-US" dirty="0"/>
              <a:t>         SmallPos = Pos;</a:t>
            </a:r>
          </a:p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6776" y="1913459"/>
            <a:ext cx="239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 executes N times moving the sorted-unsorted line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443104" y="2375124"/>
            <a:ext cx="92367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9176" y="3566904"/>
            <a:ext cx="239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 executes N times to find the smallest data value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595504" y="4028569"/>
            <a:ext cx="92367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3448" y="3810458"/>
            <a:ext cx="1583448" cy="395892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75134" y="5206265"/>
            <a:ext cx="288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we start this loop at the beginning of the unsorted part of array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66896" y="4206350"/>
            <a:ext cx="808238" cy="99991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45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  …</a:t>
            </a:r>
          </a:p>
          <a:p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 Swap smallest value into sorted part</a:t>
            </a:r>
          </a:p>
          <a:p>
            <a:r>
              <a:rPr lang="en-US" dirty="0"/>
              <a:t>   int SmallVal = Data[SmallPos];</a:t>
            </a:r>
          </a:p>
          <a:p>
            <a:r>
              <a:rPr lang="en-US" dirty="0"/>
              <a:t>   Data[SmallPos] = Data[Index];</a:t>
            </a:r>
          </a:p>
          <a:p>
            <a:r>
              <a:rPr lang="en-US" dirty="0"/>
              <a:t>   Data[Index] = SmallVal;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// Print sorted data</a:t>
            </a:r>
          </a:p>
          <a:p>
            <a:r>
              <a:rPr lang="en-US" dirty="0"/>
              <a:t>for (int Index = 0; Index &lt; SIZE; Index++)</a:t>
            </a:r>
          </a:p>
          <a:p>
            <a:r>
              <a:rPr lang="en-US" dirty="0"/>
              <a:t>   cout &lt;&lt; Index &lt;&lt; </a:t>
            </a:r>
            <a:r>
              <a:rPr lang="en-US" dirty="0" smtClean="0"/>
              <a:t>" " </a:t>
            </a:r>
            <a:r>
              <a:rPr lang="en-US" dirty="0"/>
              <a:t>&lt;&lt; Data[Index] &lt;&lt; endl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3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median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median </a:t>
            </a:r>
            <a:r>
              <a:rPr lang="en-US" dirty="0"/>
              <a:t>is defined to be midpoint </a:t>
            </a:r>
            <a:r>
              <a:rPr lang="en-US" dirty="0" smtClean="0"/>
              <a:t>of set of values</a:t>
            </a:r>
            <a:endParaRPr lang="en-US" dirty="0"/>
          </a:p>
          <a:p>
            <a:pPr marL="800100" lvl="1" indent="-342900"/>
            <a:r>
              <a:rPr lang="en-US" dirty="0"/>
              <a:t>H</a:t>
            </a:r>
            <a:r>
              <a:rPr lang="en-US" dirty="0" smtClean="0"/>
              <a:t>alf </a:t>
            </a:r>
            <a:r>
              <a:rPr lang="en-US" dirty="0"/>
              <a:t>of the data values are larger </a:t>
            </a:r>
            <a:endParaRPr lang="en-US" dirty="0" smtClean="0"/>
          </a:p>
          <a:p>
            <a:pPr marL="800100" lvl="1" indent="-342900"/>
            <a:r>
              <a:rPr lang="en-US" dirty="0"/>
              <a:t>H</a:t>
            </a:r>
            <a:r>
              <a:rPr lang="en-US" dirty="0" smtClean="0"/>
              <a:t>alf </a:t>
            </a:r>
            <a:r>
              <a:rPr lang="en-US" dirty="0"/>
              <a:t>of the data values are </a:t>
            </a:r>
            <a:r>
              <a:rPr lang="en-US" dirty="0" smtClean="0"/>
              <a:t>smaller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Algorithm for calculating the median value</a:t>
            </a:r>
          </a:p>
          <a:p>
            <a:pPr marL="800100" lvl="1" indent="-342900"/>
            <a:r>
              <a:rPr lang="en-US" dirty="0" smtClean="0"/>
              <a:t>Sort data into numerical order</a:t>
            </a:r>
          </a:p>
          <a:p>
            <a:pPr marL="800100" lvl="1" indent="-342900"/>
            <a:r>
              <a:rPr lang="en-US" dirty="0" smtClean="0"/>
              <a:t>Calculate midpoint = array_size / 2</a:t>
            </a:r>
          </a:p>
          <a:p>
            <a:pPr marL="800100" lvl="1" indent="-342900"/>
            <a:r>
              <a:rPr lang="en-US" dirty="0" smtClean="0"/>
              <a:t>Median value = data[midpoint]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Calculating the median is more work than finding the average, but it is considered to be a more robust statistic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described how linear search can be used to find the min/max or special values in an array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Then, we described how “binary search” can be used to very quickly search for values in a sorted array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Next, we introduced the “selection sort” algorithm and showed how it can be used to sort data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saw how a sorted array can be used to calculate the median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6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/ Valid array declarations</a:t>
            </a:r>
          </a:p>
          <a:p>
            <a:r>
              <a:rPr lang="en-US" dirty="0"/>
              <a:t>float Data[100];</a:t>
            </a:r>
          </a:p>
          <a:p>
            <a:r>
              <a:rPr lang="en-US" dirty="0"/>
              <a:t>int List[20];</a:t>
            </a:r>
          </a:p>
          <a:p>
            <a:r>
              <a:rPr lang="en-US" dirty="0"/>
              <a:t>const int SIZE = 50;</a:t>
            </a:r>
          </a:p>
          <a:p>
            <a:r>
              <a:rPr lang="en-US" dirty="0"/>
              <a:t>char Name[SIZE];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2653" y="2935989"/>
            <a:ext cx="255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array_size can be specified by an </a:t>
            </a:r>
            <a:r>
              <a:rPr lang="en-US" dirty="0"/>
              <a:t>integer or </a:t>
            </a:r>
            <a:r>
              <a:rPr lang="en-US" dirty="0" smtClean="0"/>
              <a:t>an integer constant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441151" y="2935990"/>
            <a:ext cx="3081502" cy="4616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721553" y="3397654"/>
            <a:ext cx="2801100" cy="75920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1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2858</TotalTime>
  <Words>6680</Words>
  <Application>Microsoft Macintosh PowerPoint</Application>
  <PresentationFormat>On-screen Show (4:3)</PresentationFormat>
  <Paragraphs>1199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Essential</vt:lpstr>
      <vt:lpstr>ARRAYS</vt:lpstr>
      <vt:lpstr>OVERVIEW</vt:lpstr>
      <vt:lpstr>overview</vt:lpstr>
      <vt:lpstr>overview</vt:lpstr>
      <vt:lpstr>OVERVIEW</vt:lpstr>
      <vt:lpstr>ARRAYS</vt:lpstr>
      <vt:lpstr>Declaring arrays</vt:lpstr>
      <vt:lpstr>Declaring arrays</vt:lpstr>
      <vt:lpstr>Declaring arrays</vt:lpstr>
      <vt:lpstr>Declaring arrays</vt:lpstr>
      <vt:lpstr>Declaring arrays</vt:lpstr>
      <vt:lpstr>Declaring arrays</vt:lpstr>
      <vt:lpstr>Array Access</vt:lpstr>
      <vt:lpstr>Array access</vt:lpstr>
      <vt:lpstr>Array access</vt:lpstr>
      <vt:lpstr>Array initialization</vt:lpstr>
      <vt:lpstr>Array initialization</vt:lpstr>
      <vt:lpstr>Array initialization</vt:lpstr>
      <vt:lpstr>Arrays and loops</vt:lpstr>
      <vt:lpstr>Arrays and loops</vt:lpstr>
      <vt:lpstr>Arrays and loops</vt:lpstr>
      <vt:lpstr>Using partial arrays</vt:lpstr>
      <vt:lpstr>Using partial arrays</vt:lpstr>
      <vt:lpstr>Using partial arrays</vt:lpstr>
      <vt:lpstr>Using partial arrays</vt:lpstr>
      <vt:lpstr>Using partial arrays</vt:lpstr>
      <vt:lpstr>Using partial arrays</vt:lpstr>
      <vt:lpstr>Using partial arrays</vt:lpstr>
      <vt:lpstr>Arrays as parameters</vt:lpstr>
      <vt:lpstr>Arrays as parameters</vt:lpstr>
      <vt:lpstr>Arrays as parameters</vt:lpstr>
      <vt:lpstr>Arrays as parameters</vt:lpstr>
      <vt:lpstr>Arrays as parameters</vt:lpstr>
      <vt:lpstr>Arrays as parameters</vt:lpstr>
      <vt:lpstr>Arrays as parameters</vt:lpstr>
      <vt:lpstr>summary</vt:lpstr>
      <vt:lpstr>ARRAYS</vt:lpstr>
      <vt:lpstr>Character arrays</vt:lpstr>
      <vt:lpstr>Character arrays</vt:lpstr>
      <vt:lpstr>Character arrays</vt:lpstr>
      <vt:lpstr>Character arrays</vt:lpstr>
      <vt:lpstr>Character arrays</vt:lpstr>
      <vt:lpstr>Character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2d arrays</vt:lpstr>
      <vt:lpstr>Software engineering tips</vt:lpstr>
      <vt:lpstr>summary</vt:lpstr>
      <vt:lpstr>ARRAYS</vt:lpstr>
      <vt:lpstr>Searching arrays</vt:lpstr>
      <vt:lpstr>Searching arrays</vt:lpstr>
      <vt:lpstr>Searching arrays</vt:lpstr>
      <vt:lpstr>Searching arrays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Array sorting</vt:lpstr>
      <vt:lpstr>Array sorting</vt:lpstr>
      <vt:lpstr>Array sorting</vt:lpstr>
      <vt:lpstr>Array sorting</vt:lpstr>
      <vt:lpstr>Array sorting</vt:lpstr>
      <vt:lpstr>Array sorting</vt:lpstr>
      <vt:lpstr>Array sorting</vt:lpstr>
      <vt:lpstr>Array sorting</vt:lpstr>
      <vt:lpstr>Calculating median value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273</cp:revision>
  <cp:lastPrinted>2014-06-10T20:22:22Z</cp:lastPrinted>
  <dcterms:created xsi:type="dcterms:W3CDTF">2014-06-09T16:10:32Z</dcterms:created>
  <dcterms:modified xsi:type="dcterms:W3CDTF">2015-05-30T20:03:14Z</dcterms:modified>
</cp:coreProperties>
</file>