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52"/>
  </p:notesMasterIdLst>
  <p:handoutMasterIdLst>
    <p:handoutMasterId r:id="rId153"/>
  </p:handoutMasterIdLst>
  <p:sldIdLst>
    <p:sldId id="427" r:id="rId2"/>
    <p:sldId id="893" r:id="rId3"/>
    <p:sldId id="694" r:id="rId4"/>
    <p:sldId id="892" r:id="rId5"/>
    <p:sldId id="579" r:id="rId6"/>
    <p:sldId id="650" r:id="rId7"/>
    <p:sldId id="711" r:id="rId8"/>
    <p:sldId id="871" r:id="rId9"/>
    <p:sldId id="872" r:id="rId10"/>
    <p:sldId id="876" r:id="rId11"/>
    <p:sldId id="712" r:id="rId12"/>
    <p:sldId id="874" r:id="rId13"/>
    <p:sldId id="875" r:id="rId14"/>
    <p:sldId id="713" r:id="rId15"/>
    <p:sldId id="873" r:id="rId16"/>
    <p:sldId id="877" r:id="rId17"/>
    <p:sldId id="710" r:id="rId18"/>
    <p:sldId id="714" r:id="rId19"/>
    <p:sldId id="631" r:id="rId20"/>
    <p:sldId id="878" r:id="rId21"/>
    <p:sldId id="880" r:id="rId22"/>
    <p:sldId id="879" r:id="rId23"/>
    <p:sldId id="722" r:id="rId24"/>
    <p:sldId id="882" r:id="rId25"/>
    <p:sldId id="894" r:id="rId26"/>
    <p:sldId id="907" r:id="rId27"/>
    <p:sldId id="906" r:id="rId28"/>
    <p:sldId id="716" r:id="rId29"/>
    <p:sldId id="732" r:id="rId30"/>
    <p:sldId id="905" r:id="rId31"/>
    <p:sldId id="734" r:id="rId32"/>
    <p:sldId id="733" r:id="rId33"/>
    <p:sldId id="735" r:id="rId34"/>
    <p:sldId id="736" r:id="rId35"/>
    <p:sldId id="737" r:id="rId36"/>
    <p:sldId id="738" r:id="rId37"/>
    <p:sldId id="739" r:id="rId38"/>
    <p:sldId id="740" r:id="rId39"/>
    <p:sldId id="741" r:id="rId40"/>
    <p:sldId id="881" r:id="rId41"/>
    <p:sldId id="897" r:id="rId42"/>
    <p:sldId id="902" r:id="rId43"/>
    <p:sldId id="903" r:id="rId44"/>
    <p:sldId id="900" r:id="rId45"/>
    <p:sldId id="717" r:id="rId46"/>
    <p:sldId id="898" r:id="rId47"/>
    <p:sldId id="899" r:id="rId48"/>
    <p:sldId id="901" r:id="rId49"/>
    <p:sldId id="719" r:id="rId50"/>
    <p:sldId id="720" r:id="rId51"/>
    <p:sldId id="721" r:id="rId52"/>
    <p:sldId id="904" r:id="rId53"/>
    <p:sldId id="754" r:id="rId54"/>
    <p:sldId id="789" r:id="rId55"/>
    <p:sldId id="795" r:id="rId56"/>
    <p:sldId id="796" r:id="rId57"/>
    <p:sldId id="790" r:id="rId58"/>
    <p:sldId id="791" r:id="rId59"/>
    <p:sldId id="792" r:id="rId60"/>
    <p:sldId id="793" r:id="rId61"/>
    <p:sldId id="797" r:id="rId62"/>
    <p:sldId id="799" r:id="rId63"/>
    <p:sldId id="800" r:id="rId64"/>
    <p:sldId id="798" r:id="rId65"/>
    <p:sldId id="801" r:id="rId66"/>
    <p:sldId id="802" r:id="rId67"/>
    <p:sldId id="804" r:id="rId68"/>
    <p:sldId id="805" r:id="rId69"/>
    <p:sldId id="806" r:id="rId70"/>
    <p:sldId id="807" r:id="rId71"/>
    <p:sldId id="808" r:id="rId72"/>
    <p:sldId id="809" r:id="rId73"/>
    <p:sldId id="810" r:id="rId74"/>
    <p:sldId id="811" r:id="rId75"/>
    <p:sldId id="813" r:id="rId76"/>
    <p:sldId id="812" r:id="rId77"/>
    <p:sldId id="814" r:id="rId78"/>
    <p:sldId id="815" r:id="rId79"/>
    <p:sldId id="679" r:id="rId80"/>
    <p:sldId id="745" r:id="rId81"/>
    <p:sldId id="746" r:id="rId82"/>
    <p:sldId id="749" r:id="rId83"/>
    <p:sldId id="770" r:id="rId84"/>
    <p:sldId id="771" r:id="rId85"/>
    <p:sldId id="747" r:id="rId86"/>
    <p:sldId id="748" r:id="rId87"/>
    <p:sldId id="742" r:id="rId88"/>
    <p:sldId id="756" r:id="rId89"/>
    <p:sldId id="758" r:id="rId90"/>
    <p:sldId id="755" r:id="rId91"/>
    <p:sldId id="752" r:id="rId92"/>
    <p:sldId id="757" r:id="rId93"/>
    <p:sldId id="759" r:id="rId94"/>
    <p:sldId id="750" r:id="rId95"/>
    <p:sldId id="693" r:id="rId96"/>
    <p:sldId id="817" r:id="rId97"/>
    <p:sldId id="827" r:id="rId98"/>
    <p:sldId id="867" r:id="rId99"/>
    <p:sldId id="851" r:id="rId100"/>
    <p:sldId id="824" r:id="rId101"/>
    <p:sldId id="856" r:id="rId102"/>
    <p:sldId id="857" r:id="rId103"/>
    <p:sldId id="858" r:id="rId104"/>
    <p:sldId id="859" r:id="rId105"/>
    <p:sldId id="868" r:id="rId106"/>
    <p:sldId id="825" r:id="rId107"/>
    <p:sldId id="852" r:id="rId108"/>
    <p:sldId id="854" r:id="rId109"/>
    <p:sldId id="860" r:id="rId110"/>
    <p:sldId id="862" r:id="rId111"/>
    <p:sldId id="861" r:id="rId112"/>
    <p:sldId id="869" r:id="rId113"/>
    <p:sldId id="826" r:id="rId114"/>
    <p:sldId id="853" r:id="rId115"/>
    <p:sldId id="855" r:id="rId116"/>
    <p:sldId id="863" r:id="rId117"/>
    <p:sldId id="870" r:id="rId118"/>
    <p:sldId id="864" r:id="rId119"/>
    <p:sldId id="865" r:id="rId120"/>
    <p:sldId id="773" r:id="rId121"/>
    <p:sldId id="772" r:id="rId122"/>
    <p:sldId id="830" r:id="rId123"/>
    <p:sldId id="831" r:id="rId124"/>
    <p:sldId id="832" r:id="rId125"/>
    <p:sldId id="833" r:id="rId126"/>
    <p:sldId id="775" r:id="rId127"/>
    <p:sldId id="774" r:id="rId128"/>
    <p:sldId id="834" r:id="rId129"/>
    <p:sldId id="835" r:id="rId130"/>
    <p:sldId id="837" r:id="rId131"/>
    <p:sldId id="849" r:id="rId132"/>
    <p:sldId id="816" r:id="rId133"/>
    <p:sldId id="763" r:id="rId134"/>
    <p:sldId id="767" r:id="rId135"/>
    <p:sldId id="766" r:id="rId136"/>
    <p:sldId id="839" r:id="rId137"/>
    <p:sldId id="777" r:id="rId138"/>
    <p:sldId id="838" r:id="rId139"/>
    <p:sldId id="840" r:id="rId140"/>
    <p:sldId id="842" r:id="rId141"/>
    <p:sldId id="841" r:id="rId142"/>
    <p:sldId id="764" r:id="rId143"/>
    <p:sldId id="778" r:id="rId144"/>
    <p:sldId id="843" r:id="rId145"/>
    <p:sldId id="845" r:id="rId146"/>
    <p:sldId id="844" r:id="rId147"/>
    <p:sldId id="846" r:id="rId148"/>
    <p:sldId id="847" r:id="rId149"/>
    <p:sldId id="848" r:id="rId150"/>
    <p:sldId id="829" r:id="rId1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handoutMaster" Target="handoutMasters/handoutMaster1.xml"/><Relationship Id="rId154" Type="http://schemas.openxmlformats.org/officeDocument/2006/relationships/printerSettings" Target="printerSettings/printerSettings1.bin"/><Relationship Id="rId155" Type="http://schemas.openxmlformats.org/officeDocument/2006/relationships/presProps" Target="presProps.xml"/><Relationship Id="rId156" Type="http://schemas.openxmlformats.org/officeDocument/2006/relationships/viewProps" Target="viewProps.xml"/><Relationship Id="rId157" Type="http://schemas.openxmlformats.org/officeDocument/2006/relationships/theme" Target="theme/theme1.xml"/><Relationship Id="rId15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6/21/15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6/21/15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June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Overview of the C++ "class” syntax</a:t>
            </a:r>
          </a:p>
          <a:p>
            <a:endParaRPr lang="en-US" dirty="0" smtClean="0"/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lass class_name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{</a:t>
            </a:r>
          </a:p>
          <a:p>
            <a:pPr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data_type variable_name;</a:t>
            </a:r>
          </a:p>
          <a:p>
            <a:pPr lvl="1" indent="0">
              <a:buNone/>
            </a:pPr>
            <a:r>
              <a:rPr lang="en-US" dirty="0"/>
              <a:t>   data_type variable_name;</a:t>
            </a:r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7554" y="2719417"/>
            <a:ext cx="3698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variable declarations define the </a:t>
            </a:r>
            <a:r>
              <a:rPr lang="en-US" dirty="0" smtClean="0">
                <a:solidFill>
                  <a:srgbClr val="FF0000"/>
                </a:solidFill>
              </a:rPr>
              <a:t>data fields </a:t>
            </a:r>
            <a:r>
              <a:rPr lang="en-US" dirty="0" smtClean="0"/>
              <a:t>inside the class that make up the abstract data type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190875" y="3181082"/>
            <a:ext cx="1276679" cy="58129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532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…</a:t>
            </a:r>
            <a:endParaRPr lang="fi-FI" sz="1600" b="0" dirty="0"/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float </a:t>
            </a:r>
            <a:r>
              <a:rPr lang="fi-FI" sz="1600" b="0" dirty="0"/>
              <a:t>Distance(Point &amp;p) const;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void </a:t>
            </a:r>
            <a:r>
              <a:rPr lang="fi-FI" sz="1600" b="0" dirty="0"/>
              <a:t>Translate(const float deltaX, const float deltaY);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void </a:t>
            </a:r>
            <a:r>
              <a:rPr lang="fi-FI" sz="1600" b="0" dirty="0"/>
              <a:t>Rotate(const float angle);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void </a:t>
            </a:r>
            <a:r>
              <a:rPr lang="fi-FI" sz="1600" b="0" dirty="0"/>
              <a:t>Scale(const float scale)</a:t>
            </a:r>
            <a:r>
              <a:rPr lang="fi-FI" sz="1600" b="0" dirty="0" smtClean="0"/>
              <a:t>;</a:t>
            </a:r>
          </a:p>
          <a:p>
            <a:pPr>
              <a:lnSpc>
                <a:spcPct val="80000"/>
              </a:lnSpc>
            </a:pPr>
            <a:endParaRPr lang="fi-FI" sz="1600" b="0" dirty="0"/>
          </a:p>
          <a:p>
            <a:pPr>
              <a:lnSpc>
                <a:spcPct val="80000"/>
              </a:lnSpc>
            </a:pPr>
            <a:r>
              <a:rPr lang="fi-FI" sz="1600" b="0" dirty="0" smtClean="0"/>
              <a:t>private</a:t>
            </a:r>
            <a:r>
              <a:rPr lang="fi-FI" sz="1600" b="0" dirty="0"/>
              <a:t>:</a:t>
            </a:r>
          </a:p>
          <a:p>
            <a:pPr>
              <a:lnSpc>
                <a:spcPct val="80000"/>
              </a:lnSpc>
            </a:pPr>
            <a:r>
              <a:rPr lang="ro-RO" sz="1600" b="0" dirty="0" smtClean="0"/>
              <a:t>   float </a:t>
            </a:r>
            <a:r>
              <a:rPr lang="ro-RO" sz="1600" b="0" dirty="0"/>
              <a:t>x, y;</a:t>
            </a:r>
          </a:p>
          <a:p>
            <a:pPr>
              <a:lnSpc>
                <a:spcPct val="80000"/>
              </a:lnSpc>
            </a:pPr>
            <a:r>
              <a:rPr lang="ro-RO" sz="1600" b="0" dirty="0"/>
              <a:t>};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6016" y="6454117"/>
            <a:ext cx="74892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4200" y="3017881"/>
            <a:ext cx="247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operations for Point objects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886200" y="2939521"/>
            <a:ext cx="1178000" cy="40152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79078" y="4630150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Coordinates of Point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1598172" y="4394828"/>
            <a:ext cx="980906" cy="41998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306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Point::Point()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x </a:t>
            </a:r>
            <a:r>
              <a:rPr lang="fr-FR" sz="1600" b="0" dirty="0"/>
              <a:t>= 0; 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= 0;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</a:p>
          <a:p>
            <a:pPr>
              <a:lnSpc>
                <a:spcPct val="80000"/>
              </a:lnSpc>
            </a:pPr>
            <a:endParaRPr lang="es-ES_tradnl" sz="1600" b="0" dirty="0"/>
          </a:p>
          <a:p>
            <a:pPr>
              <a:lnSpc>
                <a:spcPct val="80000"/>
              </a:lnSpc>
            </a:pPr>
            <a:r>
              <a:rPr lang="es-ES_tradnl" sz="1600" b="0" dirty="0" smtClean="0"/>
              <a:t>Point</a:t>
            </a:r>
            <a:r>
              <a:rPr lang="es-ES_tradnl" sz="1600" b="0" dirty="0"/>
              <a:t>::Point(const Point &amp;p)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x </a:t>
            </a:r>
            <a:r>
              <a:rPr lang="fr-FR" sz="1600" b="0" dirty="0"/>
              <a:t>= p.x; 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= p.y;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6016" y="6454117"/>
            <a:ext cx="74892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2590" y="4445484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constructor method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591340" y="4630150"/>
            <a:ext cx="68125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272590" y="2407605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 method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591340" y="2592271"/>
            <a:ext cx="68125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32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Point::Set(const float X, const float Y)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x </a:t>
            </a:r>
            <a:r>
              <a:rPr lang="fr-FR" sz="1600" b="0" dirty="0"/>
              <a:t>= X;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= Y;</a:t>
            </a:r>
          </a:p>
          <a:p>
            <a:pPr>
              <a:lnSpc>
                <a:spcPct val="80000"/>
              </a:lnSpc>
            </a:pPr>
            <a:r>
              <a:rPr lang="es-ES_tradnl" sz="1600" b="0" dirty="0" smtClean="0"/>
              <a:t>}</a:t>
            </a:r>
            <a:endParaRPr lang="es-ES_tradnl" sz="1600" b="0" dirty="0"/>
          </a:p>
          <a:p>
            <a:pPr>
              <a:lnSpc>
                <a:spcPct val="80000"/>
              </a:lnSpc>
            </a:pPr>
            <a:r>
              <a:rPr lang="es-ES_tradnl" sz="1600" b="0" dirty="0" smtClean="0"/>
              <a:t>void </a:t>
            </a:r>
            <a:r>
              <a:rPr lang="es-ES_tradnl" sz="1600" b="0" dirty="0"/>
              <a:t>Point::Get(float &amp;X, float &amp;Y) const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s-ES_tradnl" sz="1600" b="0" dirty="0" smtClean="0"/>
              <a:t>   X </a:t>
            </a:r>
            <a:r>
              <a:rPr lang="es-ES_tradnl" sz="1600" b="0" dirty="0"/>
              <a:t>= x;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= y;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</a:p>
          <a:p>
            <a:pPr>
              <a:lnSpc>
                <a:spcPct val="80000"/>
              </a:lnSpc>
            </a:pPr>
            <a:r>
              <a:rPr lang="es-ES_tradnl" sz="1600" b="0" dirty="0" smtClean="0"/>
              <a:t>void </a:t>
            </a:r>
            <a:r>
              <a:rPr lang="es-ES_tradnl" sz="1600" b="0" dirty="0"/>
              <a:t>Point::Print() const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cout &lt;&lt; "(" &lt;&lt; x &lt;&lt; "," &lt;&lt; y &lt;&lt; ")";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}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6016" y="6454117"/>
            <a:ext cx="74892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73040" y="5551341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method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591790" y="5736007"/>
            <a:ext cx="68125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73040" y="3339738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and Get methods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4494856" y="3108143"/>
            <a:ext cx="778184" cy="41626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494856" y="3524404"/>
            <a:ext cx="778186" cy="33999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661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float Point::Distance(Point &amp;p)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ro-RO" sz="1600" b="0" dirty="0" smtClean="0"/>
              <a:t>   float </a:t>
            </a:r>
            <a:r>
              <a:rPr lang="ro-RO" sz="1600" b="0" dirty="0"/>
              <a:t>dx = x - p.x;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float dy = y - p.y;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return sqrt(dx*dx + dy*dy);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</a:p>
          <a:p>
            <a:pPr>
              <a:lnSpc>
                <a:spcPct val="80000"/>
              </a:lnSpc>
            </a:pPr>
            <a:endParaRPr lang="es-ES_tradnl" sz="1600" b="0" dirty="0"/>
          </a:p>
          <a:p>
            <a:pPr>
              <a:lnSpc>
                <a:spcPct val="80000"/>
              </a:lnSpc>
            </a:pPr>
            <a:r>
              <a:rPr lang="es-ES_tradnl" sz="1600" b="0" dirty="0" smtClean="0"/>
              <a:t>void </a:t>
            </a:r>
            <a:r>
              <a:rPr lang="es-ES_tradnl" sz="1600" b="0" dirty="0"/>
              <a:t>Point::Translate(const float deltaX, const float deltaY)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nb-NO" sz="1600" b="0" dirty="0" smtClean="0"/>
              <a:t>   x </a:t>
            </a:r>
            <a:r>
              <a:rPr lang="nb-NO" sz="1600" b="0" dirty="0"/>
              <a:t>+= deltaX;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+= deltaY;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6016" y="6454117"/>
            <a:ext cx="74892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82919" y="4688072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Translate the (x,y) coordinates of Point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201669" y="5011238"/>
            <a:ext cx="68125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02837" y="2826037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distance between two Points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521585" y="3146258"/>
            <a:ext cx="68125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586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Point::Rotate(const float angle)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float </a:t>
            </a:r>
            <a:r>
              <a:rPr lang="en-US" sz="1600" b="0" dirty="0"/>
              <a:t>newX = x * cos(angle)</a:t>
            </a:r>
            <a:r>
              <a:rPr lang="en-US" sz="1600" b="0" dirty="0" smtClean="0"/>
              <a:t> </a:t>
            </a:r>
            <a:r>
              <a:rPr lang="en-US" sz="1600" b="0" dirty="0"/>
              <a:t>- y * sin(angle)</a:t>
            </a:r>
            <a:r>
              <a:rPr lang="en-US" sz="1600" b="0" dirty="0" smtClean="0"/>
              <a:t>;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float newY = x * sin(angle)</a:t>
            </a:r>
            <a:r>
              <a:rPr lang="en-US" sz="1600" b="0" dirty="0" smtClean="0"/>
              <a:t> </a:t>
            </a:r>
            <a:r>
              <a:rPr lang="en-US" sz="1600" b="0" dirty="0"/>
              <a:t>+ y * cos(angle)</a:t>
            </a:r>
            <a:r>
              <a:rPr lang="en-US" sz="1600" b="0" dirty="0" smtClean="0"/>
              <a:t>;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x = newX;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y = newY;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void </a:t>
            </a:r>
            <a:r>
              <a:rPr lang="en-US" sz="1600" b="0" dirty="0"/>
              <a:t>Point::Scale(const float scale)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it-IT" sz="1600" b="0" dirty="0" smtClean="0"/>
              <a:t>   x </a:t>
            </a:r>
            <a:r>
              <a:rPr lang="it-IT" sz="1600" b="0" dirty="0"/>
              <a:t>*= scale;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*= scale;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6016" y="6454117"/>
            <a:ext cx="74892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0111" y="4987719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the (x,y) coordinates of Point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2158861" y="5310885"/>
            <a:ext cx="68125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79947" y="2383700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Rotate the </a:t>
            </a:r>
            <a:r>
              <a:rPr lang="en-US" dirty="0"/>
              <a:t>(x,y) coordinates of Point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98695" y="2703921"/>
            <a:ext cx="68125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486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What data do we need to store?</a:t>
            </a:r>
          </a:p>
          <a:p>
            <a:pPr marL="800100" lvl="1" indent="-342900"/>
            <a:r>
              <a:rPr lang="en-US" dirty="0"/>
              <a:t>Lines can be defined in terms of </a:t>
            </a:r>
            <a:r>
              <a:rPr lang="en-US" dirty="0">
                <a:solidFill>
                  <a:schemeClr val="tx2"/>
                </a:solidFill>
              </a:rPr>
              <a:t>two Points</a:t>
            </a:r>
          </a:p>
          <a:p>
            <a:pPr marL="800100" lvl="1" indent="-342900"/>
            <a:r>
              <a:rPr lang="en-US" dirty="0"/>
              <a:t>From this, we can derive y=mx+b or Ax+By+C=0 </a:t>
            </a:r>
          </a:p>
          <a:p>
            <a:pPr marL="342900" indent="-342900"/>
            <a:r>
              <a:rPr lang="en-US" dirty="0"/>
              <a:t>	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operations do we need to implement?</a:t>
            </a:r>
          </a:p>
          <a:p>
            <a:pPr marL="800100" lvl="1" indent="-342900"/>
            <a:r>
              <a:rPr lang="en-US" dirty="0"/>
              <a:t>Basic get and set methods</a:t>
            </a:r>
          </a:p>
          <a:p>
            <a:pPr marL="800100" lvl="1" indent="-342900"/>
            <a:r>
              <a:rPr lang="en-US" dirty="0"/>
              <a:t>Some way to print or display lines</a:t>
            </a:r>
          </a:p>
          <a:p>
            <a:pPr marL="800100" lvl="1" indent="-342900"/>
            <a:r>
              <a:rPr lang="en-US" dirty="0"/>
              <a:t>Distance between points and a line</a:t>
            </a:r>
          </a:p>
          <a:p>
            <a:pPr marL="800100" lvl="1" indent="-342900"/>
            <a:r>
              <a:rPr lang="en-US" dirty="0"/>
              <a:t>Geometric transformations (translate, rotate, scale)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5656" y="6454117"/>
            <a:ext cx="72928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713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class </a:t>
            </a:r>
            <a:r>
              <a:rPr lang="en-US" sz="1600" b="0" dirty="0"/>
              <a:t>Line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p</a:t>
            </a:r>
            <a:r>
              <a:rPr lang="en-US" sz="1600" b="0" dirty="0" smtClean="0"/>
              <a:t>ublic: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Line</a:t>
            </a:r>
            <a:r>
              <a:rPr lang="en-US" sz="1600" b="0" dirty="0"/>
              <a:t>()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Line</a:t>
            </a:r>
            <a:r>
              <a:rPr lang="en-US" sz="1600" b="0" dirty="0"/>
              <a:t>(const Line &amp;line)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~</a:t>
            </a:r>
            <a:r>
              <a:rPr lang="en-US" sz="1600" b="0" dirty="0"/>
              <a:t>Line()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Set(const Point point1, const Point point2);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Get(Point &amp;point1, Point &amp;point2) const;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Print() const;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…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2611099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constructor, copy constructor and destructor methods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066260" y="3072764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3727" y="4929798"/>
            <a:ext cx="258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and set methods let user access two Points that define Line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966889" y="4765828"/>
            <a:ext cx="1086838" cy="62563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652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…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float </a:t>
            </a:r>
            <a:r>
              <a:rPr lang="en-US" sz="1600" b="0" dirty="0"/>
              <a:t>Distance(Point &amp;point) const;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Translate(const float deltaX, const float deltaY);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Rotate(const float angle);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Scale(const float scale);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private</a:t>
            </a:r>
            <a:r>
              <a:rPr lang="en-US" sz="1600" b="0" dirty="0"/>
              <a:t>:</a:t>
            </a:r>
          </a:p>
          <a:p>
            <a:pPr>
              <a:lnSpc>
                <a:spcPct val="80000"/>
              </a:lnSpc>
            </a:pPr>
            <a:r>
              <a:rPr lang="fr-FR" sz="1600" b="0" dirty="0" smtClean="0"/>
              <a:t>  </a:t>
            </a:r>
            <a:r>
              <a:rPr lang="fr-FR" sz="1600" b="0" dirty="0" smtClean="0">
                <a:solidFill>
                  <a:schemeClr val="tx2"/>
                </a:solidFill>
              </a:rPr>
              <a:t> Point </a:t>
            </a:r>
            <a:r>
              <a:rPr lang="fr-FR" sz="1600" b="0" dirty="0">
                <a:solidFill>
                  <a:schemeClr val="tx2"/>
                </a:solidFill>
              </a:rPr>
              <a:t>p1, p2;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};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4200" y="3341047"/>
            <a:ext cx="247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operations for Line objects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886200" y="3262687"/>
            <a:ext cx="1178000" cy="40152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9078" y="4865472"/>
            <a:ext cx="264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two Points that define the Line equation store (x1,y1) (x2,y2)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1598172" y="4630153"/>
            <a:ext cx="980906" cy="69698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738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Line::Line()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// Point constructors are called automatically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}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Line</a:t>
            </a:r>
            <a:r>
              <a:rPr lang="en-US" sz="1600" b="0" dirty="0"/>
              <a:t>::Line(const Line &amp;line)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// Copy two Points that define Line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p1 </a:t>
            </a:r>
            <a:r>
              <a:rPr lang="en-US" sz="1600" b="0" dirty="0"/>
              <a:t>= line.p1;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p2 = line.p2;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83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Line::Set(const Point point1, const Point point2)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// Copy parameters into private variables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p1 </a:t>
            </a:r>
            <a:r>
              <a:rPr lang="en-US" sz="1600" b="0" dirty="0"/>
              <a:t>= point1;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p2 = point2;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void </a:t>
            </a:r>
            <a:r>
              <a:rPr lang="en-US" sz="1600" b="0" dirty="0"/>
              <a:t>Line::Get(Point &amp;point1, Point &amp;point2) const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// Copy private variables into parameters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point1 </a:t>
            </a:r>
            <a:r>
              <a:rPr lang="en-US" sz="1600" b="0" dirty="0"/>
              <a:t>= p1;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point2 = p2;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1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r>
              <a:rPr lang="en-US" dirty="0" smtClean="0"/>
              <a:t>public: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class_name();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~class_name();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method_name( parameter_list );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return_type </a:t>
            </a:r>
            <a:r>
              <a:rPr lang="en-US" dirty="0"/>
              <a:t>method_name( parameter_list )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</a:t>
            </a:r>
            <a:r>
              <a:rPr lang="en-US" dirty="0"/>
              <a:t>method_name( parameter_list );</a:t>
            </a:r>
            <a:r>
              <a:rPr lang="en-US" dirty="0" smtClean="0"/>
              <a:t> 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6950" y="2119252"/>
            <a:ext cx="362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after the word “public” is </a:t>
            </a:r>
            <a:r>
              <a:rPr lang="en-US" dirty="0">
                <a:solidFill>
                  <a:srgbClr val="FF0000"/>
                </a:solidFill>
              </a:rPr>
              <a:t>visible</a:t>
            </a:r>
            <a:r>
              <a:rPr lang="en-US" dirty="0"/>
              <a:t> to users of the class</a:t>
            </a: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1916258" y="2442418"/>
            <a:ext cx="2740692" cy="27699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6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0" dirty="0" smtClean="0"/>
              <a:t>void </a:t>
            </a:r>
            <a:r>
              <a:rPr lang="en-US" sz="1600" b="0" dirty="0"/>
              <a:t>Line::Print() const</a:t>
            </a:r>
          </a:p>
          <a:p>
            <a:r>
              <a:rPr lang="en-US" sz="1600" b="0" dirty="0"/>
              <a:t>{</a:t>
            </a:r>
          </a:p>
          <a:p>
            <a:r>
              <a:rPr lang="ro-RO" sz="1600" b="0" dirty="0"/>
              <a:t>   float x1</a:t>
            </a:r>
            <a:r>
              <a:rPr lang="ro-RO" sz="1600" b="0" dirty="0" smtClean="0"/>
              <a:t>, y1, x2, y2</a:t>
            </a:r>
            <a:r>
              <a:rPr lang="ro-RO" sz="1600" b="0" dirty="0"/>
              <a:t>;</a:t>
            </a:r>
          </a:p>
          <a:p>
            <a:r>
              <a:rPr lang="ro-RO" sz="1600" b="0" dirty="0"/>
              <a:t>   p1.Get(x1,y1);</a:t>
            </a:r>
          </a:p>
          <a:p>
            <a:r>
              <a:rPr lang="ro-RO" sz="1600" b="0" dirty="0"/>
              <a:t>   p2.Get(x2,y2)</a:t>
            </a:r>
            <a:r>
              <a:rPr lang="ro-RO" sz="1600" b="0" dirty="0" smtClean="0"/>
              <a:t>;</a:t>
            </a:r>
          </a:p>
          <a:p>
            <a:endParaRPr lang="ro-RO" sz="1600" b="0" dirty="0"/>
          </a:p>
          <a:p>
            <a:r>
              <a:rPr lang="ro-RO" sz="1600" b="0" dirty="0"/>
              <a:t>   float A = (y2-y1);</a:t>
            </a:r>
          </a:p>
          <a:p>
            <a:r>
              <a:rPr lang="ro-RO" sz="1600" b="0" dirty="0"/>
              <a:t>   float B = (x1-x2);</a:t>
            </a:r>
          </a:p>
          <a:p>
            <a:r>
              <a:rPr lang="ro-RO" sz="1600" b="0" dirty="0"/>
              <a:t>   float C = - x2*A - y2*B;</a:t>
            </a:r>
          </a:p>
          <a:p>
            <a:r>
              <a:rPr lang="fr-FR" sz="1600" b="0" dirty="0"/>
              <a:t>   cout &lt;&lt; A &lt;&lt; "x + " &lt;&lt; B &lt;&lt; "y + " &lt;&lt; C &lt;&lt; " = 0\n";</a:t>
            </a:r>
          </a:p>
          <a:p>
            <a:r>
              <a:rPr lang="fr-FR" sz="1600" b="0" dirty="0"/>
              <a:t>}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1230" y="2694716"/>
            <a:ext cx="247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(x,y) coordinates for both Points on line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788074" y="3017882"/>
            <a:ext cx="98315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1768" y="4081377"/>
            <a:ext cx="247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line using </a:t>
            </a:r>
          </a:p>
          <a:p>
            <a:r>
              <a:rPr lang="en-US" dirty="0" smtClean="0"/>
              <a:t>Ax+By+C=0 format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318612" y="4404543"/>
            <a:ext cx="983156" cy="56104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5527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Line::Translate(const float deltaX, const float deltaY)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  p1</a:t>
            </a:r>
            <a:r>
              <a:rPr lang="en-US" sz="1600" b="0" dirty="0"/>
              <a:t>.Translate(deltaX, deltaY)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p2.Translate(deltaX, deltaY);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void </a:t>
            </a:r>
            <a:r>
              <a:rPr lang="en-US" sz="1600" b="0" dirty="0"/>
              <a:t>Line::Rotate(const float angle)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  p1</a:t>
            </a:r>
            <a:r>
              <a:rPr lang="en-US" sz="1600" b="0" dirty="0"/>
              <a:t>.Rotate(angle)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p2.Rotate(angle);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 smtClean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void Line::Scale(const float scale)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  p1.Scale(scale);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p2.Scale(scale);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}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84924" y="3574831"/>
            <a:ext cx="2477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methods in the Point class to perform geometric operations on Line objects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752848" y="4174996"/>
            <a:ext cx="1532076" cy="123292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752848" y="2696826"/>
            <a:ext cx="1532076" cy="147817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200905" y="4174995"/>
            <a:ext cx="2084019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2207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What data do we need to store?</a:t>
            </a:r>
          </a:p>
          <a:p>
            <a:pPr marL="800100" lvl="1" indent="-342900"/>
            <a:r>
              <a:rPr lang="en-US" dirty="0"/>
              <a:t>A polygon object is a closed sequence of line segments</a:t>
            </a:r>
          </a:p>
          <a:p>
            <a:pPr marL="800100" lvl="1" indent="-342900"/>
            <a:r>
              <a:rPr lang="en-US" dirty="0"/>
              <a:t>We can define a polygon using an </a:t>
            </a:r>
            <a:r>
              <a:rPr lang="en-US" dirty="0">
                <a:solidFill>
                  <a:srgbClr val="D1282E"/>
                </a:solidFill>
              </a:rPr>
              <a:t>array of Points</a:t>
            </a:r>
          </a:p>
          <a:p>
            <a:pPr marL="342900" indent="-342900"/>
            <a:r>
              <a:rPr lang="en-US" dirty="0"/>
              <a:t>	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operations do we need to implement?</a:t>
            </a:r>
          </a:p>
          <a:p>
            <a:pPr marL="800100" lvl="1" indent="-342900"/>
            <a:r>
              <a:rPr lang="en-US" dirty="0"/>
              <a:t>Basic get and set methods</a:t>
            </a:r>
          </a:p>
          <a:p>
            <a:pPr marL="800100" lvl="1" indent="-342900"/>
            <a:r>
              <a:rPr lang="en-US" dirty="0"/>
              <a:t>Some way to print or display points</a:t>
            </a:r>
          </a:p>
          <a:p>
            <a:pPr marL="800100" lvl="1" indent="-342900"/>
            <a:r>
              <a:rPr lang="en-US" dirty="0"/>
              <a:t>Distance between points and a line</a:t>
            </a:r>
          </a:p>
          <a:p>
            <a:pPr marL="800100" lvl="1" indent="-342900"/>
            <a:r>
              <a:rPr lang="en-US" dirty="0"/>
              <a:t>Geometric transformations (translate, rotate, scale)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5656" y="6454117"/>
            <a:ext cx="72928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5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class </a:t>
            </a:r>
            <a:r>
              <a:rPr lang="en-US" sz="1600" b="0" dirty="0"/>
              <a:t>Polygon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public</a:t>
            </a:r>
            <a:r>
              <a:rPr lang="en-US" sz="1600" b="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Polygon</a:t>
            </a:r>
            <a:r>
              <a:rPr lang="en-US" sz="1600" b="0" dirty="0"/>
              <a:t>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Polygon</a:t>
            </a:r>
            <a:r>
              <a:rPr lang="en-US" sz="1600" b="0" dirty="0"/>
              <a:t>(const Polygon &amp;poly);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~</a:t>
            </a:r>
            <a:r>
              <a:rPr lang="en-US" sz="1600" b="0" dirty="0"/>
              <a:t>Polygon();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void </a:t>
            </a:r>
            <a:r>
              <a:rPr lang="en-US" sz="1600" b="0" dirty="0"/>
              <a:t>Set(int index, const Point point);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void </a:t>
            </a:r>
            <a:r>
              <a:rPr lang="en-US" sz="1600" b="0" dirty="0"/>
              <a:t>Get(int index, Point &amp;point) const;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void </a:t>
            </a:r>
            <a:r>
              <a:rPr lang="en-US" sz="1600" b="0" dirty="0"/>
              <a:t>Print() const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…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2591" y="2718116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constructor, copy constructor and destructor methods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722651" y="3179781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3280" y="4958336"/>
            <a:ext cx="258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and set methods let user access each Point on polygon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536442" y="4794368"/>
            <a:ext cx="1086838" cy="62563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6522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…</a:t>
            </a: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void </a:t>
            </a:r>
            <a:r>
              <a:rPr lang="en-US" sz="1600" b="0" dirty="0"/>
              <a:t>Translate(const float deltaX, const float deltaY);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Rotate(const float angle);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  <a:r>
              <a:rPr lang="en-US" sz="1600" b="0" dirty="0" smtClean="0"/>
              <a:t>void </a:t>
            </a:r>
            <a:r>
              <a:rPr lang="en-US" sz="1600" b="0" dirty="0"/>
              <a:t>Scale(const float scale);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private</a:t>
            </a:r>
            <a:r>
              <a:rPr lang="en-US" sz="1600" b="0" dirty="0"/>
              <a:t>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static </a:t>
            </a:r>
            <a:r>
              <a:rPr lang="en-US" sz="1600" b="0" dirty="0"/>
              <a:t>const int MAX_POINT_COUNT = 10</a:t>
            </a:r>
            <a:r>
              <a:rPr lang="en-US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solidFill>
                  <a:srgbClr val="D1282E"/>
                </a:solidFill>
              </a:rPr>
              <a:t> </a:t>
            </a:r>
            <a:r>
              <a:rPr lang="en-US" sz="1600" b="0" dirty="0" smtClean="0">
                <a:solidFill>
                  <a:srgbClr val="D1282E"/>
                </a:solidFill>
              </a:rPr>
              <a:t>  Point </a:t>
            </a:r>
            <a:r>
              <a:rPr lang="en-US" sz="1600" b="0" dirty="0">
                <a:solidFill>
                  <a:srgbClr val="D1282E"/>
                </a:solidFill>
              </a:rPr>
              <a:t>point_array[MAX_POINT_COUNT];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</a:t>
            </a:r>
            <a:r>
              <a:rPr lang="en-US" sz="1600" b="0" dirty="0" smtClean="0"/>
              <a:t> int </a:t>
            </a:r>
            <a:r>
              <a:rPr lang="en-US" sz="1600" b="0" dirty="0"/>
              <a:t>point_count;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4200" y="3017881"/>
            <a:ext cx="247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operations for Polygon objects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886200" y="2939521"/>
            <a:ext cx="1178000" cy="40152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5034" y="4513040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array of Points is used to define Polygon object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537664" y="4423367"/>
            <a:ext cx="1047370" cy="41283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21579" y="5415993"/>
            <a:ext cx="280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Points</a:t>
            </a:r>
            <a:r>
              <a:rPr lang="en-US" dirty="0"/>
              <a:t> </a:t>
            </a:r>
            <a:r>
              <a:rPr lang="en-US" dirty="0" smtClean="0"/>
              <a:t>that make up this Polygon 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1484021" y="4937046"/>
            <a:ext cx="637558" cy="80211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8118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Polygon::Polygon()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// Set Point count to zero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point_count </a:t>
            </a:r>
            <a:r>
              <a:rPr lang="en-US" sz="1600" b="0" dirty="0"/>
              <a:t>= 0;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Polygon</a:t>
            </a:r>
            <a:r>
              <a:rPr lang="en-US" sz="1600" b="0" dirty="0"/>
              <a:t>::Polygon(const Polygon &amp;poly)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</a:t>
            </a:r>
            <a:r>
              <a:rPr lang="en-US" sz="1600" b="0" dirty="0" smtClean="0"/>
              <a:t>  // Copy Point information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point_count </a:t>
            </a:r>
            <a:r>
              <a:rPr lang="en-US" sz="1600" b="0" dirty="0"/>
              <a:t>= poly.point_count;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for (int index = 0; index &lt;= point_count; index++)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point_array[index] = poly.point_array[index];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6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void Polygon::Set(int index, const Point point)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  <a:r>
              <a:rPr lang="en-US" sz="1600" b="0" dirty="0" smtClean="0"/>
              <a:t>/</a:t>
            </a:r>
            <a:r>
              <a:rPr lang="en-US" sz="1600" b="0" dirty="0"/>
              <a:t>/ Copy parameters into private variables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if </a:t>
            </a:r>
            <a:r>
              <a:rPr lang="en-US" sz="1600" b="0" dirty="0"/>
              <a:t>((index &gt;= 0) &amp;&amp; (index &lt; MAX_POINT_COUNT))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point_array[index] = point;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if (point_count &lt; index</a:t>
            </a:r>
            <a:r>
              <a:rPr lang="en-US" sz="1600" b="0" dirty="0" smtClean="0"/>
              <a:t>)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   </a:t>
            </a:r>
            <a:r>
              <a:rPr lang="en-US" sz="1600" b="0" dirty="0" smtClean="0"/>
              <a:t>point_count </a:t>
            </a:r>
            <a:r>
              <a:rPr lang="en-US" sz="1600" b="0" dirty="0"/>
              <a:t>= index;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}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93075" y="4458817"/>
            <a:ext cx="258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 point_count as Points are added to the private point_array</a:t>
            </a:r>
            <a:endParaRPr lang="en-US" dirty="0" smtClean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206237" y="4294852"/>
            <a:ext cx="1086838" cy="62563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347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 smtClean="0"/>
              <a:t>void </a:t>
            </a:r>
            <a:r>
              <a:rPr lang="en-US" sz="1600" b="0" dirty="0"/>
              <a:t>Polygon::Get(int index, Point &amp;point) const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{ 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  <a:r>
              <a:rPr lang="en-US" sz="1600" b="0" dirty="0" smtClean="0"/>
              <a:t>/</a:t>
            </a:r>
            <a:r>
              <a:rPr lang="en-US" sz="1600" b="0" dirty="0"/>
              <a:t>/ </a:t>
            </a:r>
            <a:r>
              <a:rPr lang="en-US" sz="1600" b="0" dirty="0" smtClean="0"/>
              <a:t>Copy </a:t>
            </a:r>
            <a:r>
              <a:rPr lang="en-US" sz="1600" b="0" dirty="0"/>
              <a:t>private variables into parameters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   if </a:t>
            </a:r>
            <a:r>
              <a:rPr lang="en-US" sz="1600" b="0" dirty="0"/>
              <a:t>((index &gt;= 0) &amp;&amp; (index &lt; point_count))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point = point_array[index];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5680" y="3633071"/>
            <a:ext cx="258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that index is within valid range before returning Point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688842" y="3469107"/>
            <a:ext cx="1086838" cy="62562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350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Polygon::Print()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for (int index = 0; index &lt;= point_count; index++)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cout &lt;&lt; "Point[" &lt;&lt; index &lt;&lt; "]=";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</a:t>
            </a:r>
            <a:r>
              <a:rPr lang="en-US" sz="1600" b="0" dirty="0">
                <a:solidFill>
                  <a:schemeClr val="tx2"/>
                </a:solidFill>
              </a:rPr>
              <a:t>point_array[index].Print();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cout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97386" y="3831225"/>
            <a:ext cx="258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Point print method to display the (x,y) coordinates of point_array[index]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310548" y="3667266"/>
            <a:ext cx="1086838" cy="76412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54824" y="2375936"/>
            <a:ext cx="25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all Points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5385976" y="2560602"/>
            <a:ext cx="56884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15523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Polygon::Translate(const float deltaX, const float deltaY)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for (int index = 0; index &lt;= point_count; index++)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</a:t>
            </a:r>
            <a:r>
              <a:rPr lang="en-US" sz="1600" b="0" dirty="0">
                <a:solidFill>
                  <a:srgbClr val="D1282E"/>
                </a:solidFill>
              </a:rPr>
              <a:t>point_array[index].Translate(deltaX, deltaY);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void Polygon::Rotate(const float angle)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for (int index = 0; index &lt;= point_count; index++)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</a:t>
            </a:r>
            <a:r>
              <a:rPr lang="en-US" sz="1600" b="0" dirty="0">
                <a:solidFill>
                  <a:srgbClr val="D1282E"/>
                </a:solidFill>
              </a:rPr>
              <a:t>point_array[index].Rotate(angle);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6819" y="6454117"/>
            <a:ext cx="80812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20699" y="5151874"/>
            <a:ext cx="258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Point methods to translate or rotate the (x,y) coordinates of point_array[index]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305440" y="4987919"/>
            <a:ext cx="1515259" cy="76412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458553" y="3080527"/>
            <a:ext cx="1362150" cy="267151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4824" y="2375936"/>
            <a:ext cx="258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all Points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385976" y="2560602"/>
            <a:ext cx="56884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25710" y="2560602"/>
            <a:ext cx="929115" cy="172691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5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r>
              <a:rPr lang="en-US" dirty="0" smtClean="0"/>
              <a:t>public: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class_name();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~class_name();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method_name( parameter_list );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return_type </a:t>
            </a:r>
            <a:r>
              <a:rPr lang="en-US" dirty="0"/>
              <a:t>method_name( parameter_list )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</a:t>
            </a:r>
            <a:r>
              <a:rPr lang="en-US" dirty="0"/>
              <a:t>method_name( parameter_list );</a:t>
            </a:r>
            <a:r>
              <a:rPr lang="en-US" dirty="0" smtClean="0"/>
              <a:t> 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6950" y="2119252"/>
            <a:ext cx="342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constructor function </a:t>
            </a:r>
            <a:r>
              <a:rPr lang="en-US" dirty="0" smtClean="0"/>
              <a:t>has the same name as the class, it is used to initialize data fields</a:t>
            </a: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2905125" y="2580917"/>
            <a:ext cx="1751825" cy="4616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with makefiles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It is common for applications with several classes to break the implementation into different files</a:t>
            </a:r>
          </a:p>
          <a:p>
            <a:pPr marL="800100" lvl="1" indent="-342900"/>
            <a:r>
              <a:rPr lang="en-US" dirty="0"/>
              <a:t>Easier for a group of programmers to work together</a:t>
            </a:r>
            <a:endParaRPr lang="en-US" dirty="0" smtClean="0"/>
          </a:p>
          <a:p>
            <a:pPr marL="800100" lvl="1" indent="-342900"/>
            <a:r>
              <a:rPr lang="en-US" dirty="0"/>
              <a:t>Put all of the class headers into "class_name.h" files</a:t>
            </a:r>
          </a:p>
          <a:p>
            <a:pPr marL="800100" lvl="1" indent="-342900"/>
            <a:r>
              <a:rPr lang="en-US" dirty="0" smtClean="0"/>
              <a:t>Put all of the method implementations in "class_name.cpp"</a:t>
            </a:r>
          </a:p>
          <a:p>
            <a:pPr marL="800100" lvl="1" indent="-342900"/>
            <a:r>
              <a:rPr lang="en-US" dirty="0"/>
              <a:t>Put the main program that call the classes in "main.cpp"</a:t>
            </a:r>
          </a:p>
          <a:p>
            <a:pPr marL="800100" lvl="1" indent="-342900"/>
            <a:r>
              <a:rPr lang="en-US" dirty="0"/>
              <a:t>#i</a:t>
            </a:r>
            <a:r>
              <a:rPr lang="en-US" dirty="0" smtClean="0"/>
              <a:t>nclude "class_name.h" at top of files that use the class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When we do this, we can compile multiple files at one time</a:t>
            </a:r>
          </a:p>
          <a:p>
            <a:pPr marL="800100" lvl="1" indent="-342900"/>
            <a:r>
              <a:rPr lang="en-US" dirty="0"/>
              <a:t>g++ -Wall -o main.exe main.cpp class_name.cpp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07" y="6454117"/>
            <a:ext cx="790233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30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also recompile each source file separately and then combine their object files </a:t>
            </a:r>
          </a:p>
          <a:p>
            <a:pPr marL="800100" lvl="1" indent="-342900"/>
            <a:r>
              <a:rPr lang="en-US" dirty="0"/>
              <a:t>g++ -Wall -c </a:t>
            </a:r>
            <a:r>
              <a:rPr lang="en-US" dirty="0" smtClean="0"/>
              <a:t>class_name.cpp	(produces class_name.o)</a:t>
            </a:r>
            <a:endParaRPr lang="en-US" dirty="0"/>
          </a:p>
          <a:p>
            <a:pPr marL="800100" lvl="1" indent="-342900"/>
            <a:r>
              <a:rPr lang="en-US" dirty="0"/>
              <a:t>g++ -Wall -c </a:t>
            </a:r>
            <a:r>
              <a:rPr lang="en-US" dirty="0" smtClean="0"/>
              <a:t>main.cpp		(produces main.o)</a:t>
            </a:r>
            <a:endParaRPr lang="en-US" dirty="0"/>
          </a:p>
          <a:p>
            <a:pPr marL="800100" lvl="1" indent="-342900"/>
            <a:r>
              <a:rPr lang="en-US" dirty="0"/>
              <a:t>g++ -o main.exe main.o </a:t>
            </a:r>
            <a:r>
              <a:rPr lang="en-US" dirty="0" smtClean="0"/>
              <a:t>class_name.o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If we only recompile source files that have changed since the last compile we can greatly reduce compile time</a:t>
            </a:r>
          </a:p>
          <a:p>
            <a:pPr marL="800100" lvl="1" indent="-342900"/>
            <a:r>
              <a:rPr lang="en-US" dirty="0"/>
              <a:t>The program "make" reads commands from a "makefile" to do this clever form of compilation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1539" y="6454117"/>
            <a:ext cx="76340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50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Makefiles have "rule blocks" with following syntax:</a:t>
            </a:r>
          </a:p>
          <a:p>
            <a:pPr marL="800100" lvl="1" indent="-342900"/>
            <a:r>
              <a:rPr lang="en-US" dirty="0"/>
              <a:t>Comments starting with a # character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   Example: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D1282E"/>
                </a:solidFill>
              </a:rPr>
              <a:t># compile class_name.cpp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7968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Makefiles have "rule blocks" with following syntax:</a:t>
            </a:r>
          </a:p>
          <a:p>
            <a:pPr marL="800100" lvl="1" indent="-342900"/>
            <a:r>
              <a:rPr lang="en-US" dirty="0"/>
              <a:t>Comments starting with a # character</a:t>
            </a:r>
          </a:p>
          <a:p>
            <a:pPr marL="800100" lvl="1" indent="-342900"/>
            <a:r>
              <a:rPr lang="en-US" dirty="0"/>
              <a:t>Output file name followed by colon character</a:t>
            </a:r>
          </a:p>
          <a:p>
            <a:pPr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Example:</a:t>
            </a:r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2"/>
                </a:solidFill>
              </a:rPr>
              <a:t>class_name.o :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3435" y="6454117"/>
            <a:ext cx="731505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086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Makefiles have "rule blocks" with following syntax:</a:t>
            </a:r>
          </a:p>
          <a:p>
            <a:pPr marL="800100" lvl="1" indent="-342900"/>
            <a:r>
              <a:rPr lang="en-US" dirty="0"/>
              <a:t>Comments starting with a # character</a:t>
            </a:r>
          </a:p>
          <a:p>
            <a:pPr marL="800100" lvl="1" indent="-342900"/>
            <a:r>
              <a:rPr lang="en-US" dirty="0"/>
              <a:t>Output file name followed by colon character</a:t>
            </a:r>
          </a:p>
          <a:p>
            <a:pPr marL="800100" lvl="1" indent="-342900"/>
            <a:r>
              <a:rPr lang="en-US" dirty="0"/>
              <a:t>List of input files needed to create the output file</a:t>
            </a:r>
          </a:p>
          <a:p>
            <a:pPr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b="1" dirty="0"/>
              <a:t>Example:</a:t>
            </a:r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/>
              <a:t>class_name.o : </a:t>
            </a:r>
            <a:r>
              <a:rPr lang="en-US" dirty="0">
                <a:solidFill>
                  <a:srgbClr val="D1282E"/>
                </a:solidFill>
              </a:rPr>
              <a:t>class_name.cpp class_name.h</a:t>
            </a:r>
          </a:p>
          <a:p>
            <a:pPr marL="274320" lvl="1" indent="0">
              <a:buNone/>
            </a:pPr>
            <a:endParaRPr lang="en-US" dirty="0"/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2667" y="6454117"/>
            <a:ext cx="752273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1644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Makefiles have "rule blocks" with following syntax:</a:t>
            </a:r>
          </a:p>
          <a:p>
            <a:pPr marL="800100" lvl="1" indent="-342900"/>
            <a:r>
              <a:rPr lang="en-US" dirty="0"/>
              <a:t>Comments starting with a # character</a:t>
            </a:r>
          </a:p>
          <a:p>
            <a:pPr marL="800100" lvl="1" indent="-342900"/>
            <a:r>
              <a:rPr lang="en-US" dirty="0"/>
              <a:t>Output file name followed by colon character</a:t>
            </a:r>
          </a:p>
          <a:p>
            <a:pPr marL="800100" lvl="1" indent="-342900"/>
            <a:r>
              <a:rPr lang="en-US" dirty="0"/>
              <a:t>List of input files needed to create the output file</a:t>
            </a:r>
          </a:p>
          <a:p>
            <a:pPr marL="800100" lvl="1" indent="-342900"/>
            <a:r>
              <a:rPr lang="en-US" dirty="0"/>
              <a:t>Command to compile inputs and create output </a:t>
            </a:r>
          </a:p>
          <a:p>
            <a:pPr marL="1485900" lvl="2" indent="-342900"/>
            <a:r>
              <a:rPr lang="en-US" dirty="0"/>
              <a:t>This line MUST be indented with a TAB character</a:t>
            </a:r>
          </a:p>
          <a:p>
            <a:pPr marL="800100" lvl="1" indent="-342900"/>
            <a:endParaRPr lang="en-US" dirty="0"/>
          </a:p>
          <a:p>
            <a:pPr marL="274320" lvl="1" indent="0">
              <a:buNone/>
            </a:pPr>
            <a:r>
              <a:rPr lang="en-US" b="1" dirty="0"/>
              <a:t>Example:</a:t>
            </a:r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/>
              <a:t>class_name.o : class_name.cpp class_name.h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D1282E"/>
                </a:solidFill>
              </a:rPr>
              <a:t>g++ -c class_name.cpp</a:t>
            </a:r>
          </a:p>
          <a:p>
            <a:pPr marL="800100" lvl="1" indent="-342900"/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200" y="6454117"/>
            <a:ext cx="760740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098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with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0020" indent="-342900">
              <a:buFont typeface="Wingdings" charset="2"/>
              <a:buChar char="§"/>
            </a:pPr>
            <a:r>
              <a:rPr lang="en-US" dirty="0"/>
              <a:t>The "rule blocks" are executed based on:</a:t>
            </a:r>
          </a:p>
          <a:p>
            <a:pPr marL="617220" lvl="1" indent="-342900"/>
            <a:r>
              <a:rPr lang="en-US" dirty="0" smtClean="0"/>
              <a:t>Rule position</a:t>
            </a:r>
            <a:endParaRPr lang="en-US" dirty="0"/>
          </a:p>
          <a:p>
            <a:pPr marL="1303020" lvl="2" indent="-342900"/>
            <a:r>
              <a:rPr lang="en-US" dirty="0"/>
              <a:t>The first rule in the makefile is executed first</a:t>
            </a:r>
          </a:p>
          <a:p>
            <a:pPr marL="1303020" lvl="2" indent="-342900"/>
            <a:r>
              <a:rPr lang="en-US" dirty="0"/>
              <a:t>Other rules are ONLY executed if they are needed by the first rule to create missing intermediate files</a:t>
            </a:r>
          </a:p>
          <a:p>
            <a:pPr marL="617220" lvl="1" indent="-342900"/>
            <a:endParaRPr lang="en-US" dirty="0"/>
          </a:p>
          <a:p>
            <a:pPr marL="617220" lvl="1" indent="-342900"/>
            <a:r>
              <a:rPr lang="en-US" dirty="0"/>
              <a:t>Time stamps</a:t>
            </a:r>
          </a:p>
          <a:p>
            <a:pPr marL="1303020" lvl="2" indent="-342900"/>
            <a:r>
              <a:rPr lang="en-US" dirty="0"/>
              <a:t>Look at the time stamp on input files</a:t>
            </a:r>
          </a:p>
          <a:p>
            <a:pPr marL="1303020" lvl="2" indent="-342900"/>
            <a:r>
              <a:rPr lang="en-US" dirty="0"/>
              <a:t>Look at the time stamp on output file</a:t>
            </a:r>
          </a:p>
          <a:p>
            <a:pPr marL="1303020" lvl="2" indent="-342900"/>
            <a:r>
              <a:rPr lang="en-US" dirty="0"/>
              <a:t>Execute command if </a:t>
            </a:r>
            <a:r>
              <a:rPr lang="en-US" dirty="0" smtClean="0"/>
              <a:t>input files </a:t>
            </a:r>
            <a:r>
              <a:rPr lang="en-US" dirty="0"/>
              <a:t>are NEWER than output file</a:t>
            </a:r>
          </a:p>
          <a:p>
            <a:pPr marL="617220" lvl="1" indent="-342900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2595" y="6454117"/>
            <a:ext cx="772345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712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# create main.exe</a:t>
            </a:r>
          </a:p>
          <a:p>
            <a:pPr marL="274320" lvl="1" indent="0">
              <a:buNone/>
            </a:pPr>
            <a:r>
              <a:rPr lang="en-US" dirty="0"/>
              <a:t>main.exe: class_name.o main.o</a:t>
            </a:r>
          </a:p>
          <a:p>
            <a:pPr marL="274320" lvl="1" indent="0">
              <a:buNone/>
            </a:pPr>
            <a:r>
              <a:rPr lang="en-US" dirty="0"/>
              <a:t>	g++ -o time.exe class_name.o main.o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/>
              <a:t>class_name.o: class_name.cpp class_name.h</a:t>
            </a:r>
          </a:p>
          <a:p>
            <a:pPr marL="274320" lvl="1" indent="0">
              <a:buNone/>
            </a:pPr>
            <a:r>
              <a:rPr lang="en-US" dirty="0"/>
              <a:t>	g++ -c class_name.cpp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main.cpp</a:t>
            </a:r>
          </a:p>
          <a:p>
            <a:pPr marL="274320" lvl="1" indent="0">
              <a:buNone/>
            </a:pPr>
            <a:r>
              <a:rPr lang="en-US" dirty="0"/>
              <a:t>main.o: main.cpp class_name.h</a:t>
            </a:r>
          </a:p>
          <a:p>
            <a:pPr marL="274320" lvl="1" indent="0">
              <a:buNone/>
            </a:pPr>
            <a:r>
              <a:rPr lang="en-US" dirty="0"/>
              <a:t>	g++ -c main.cpp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127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30" y="2155563"/>
            <a:ext cx="3684879" cy="3309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8603" y="1859367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first rule: compare the time stamps on input and output files</a:t>
            </a:r>
          </a:p>
        </p:txBody>
      </p:sp>
      <p:cxnSp>
        <p:nvCxnSpPr>
          <p:cNvPr id="13" name="Straight Arrow Connector 12"/>
          <p:cNvCxnSpPr>
            <a:stCxn id="11" idx="1"/>
            <a:endCxn id="10" idx="3"/>
          </p:cNvCxnSpPr>
          <p:nvPr/>
        </p:nvCxnSpPr>
        <p:spPr>
          <a:xfrm flipH="1">
            <a:off x="4445109" y="2321032"/>
            <a:ext cx="1653494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9852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# create main.exe</a:t>
            </a:r>
          </a:p>
          <a:p>
            <a:pPr marL="274320" lvl="1" indent="0">
              <a:buNone/>
            </a:pPr>
            <a:r>
              <a:rPr lang="en-US" dirty="0"/>
              <a:t>main.exe: class_name.o main.o</a:t>
            </a:r>
          </a:p>
          <a:p>
            <a:pPr marL="274320" lvl="1" indent="0">
              <a:buNone/>
            </a:pPr>
            <a:r>
              <a:rPr lang="en-US" dirty="0"/>
              <a:t>	g++ -o time.exe class_name.o main.o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/>
              <a:t>class_name.o: class_name.cpp class_name.h</a:t>
            </a:r>
          </a:p>
          <a:p>
            <a:pPr marL="274320" lvl="1" indent="0">
              <a:buNone/>
            </a:pPr>
            <a:r>
              <a:rPr lang="en-US" dirty="0"/>
              <a:t>	g++ -c class_name.cpp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main.cpp</a:t>
            </a:r>
          </a:p>
          <a:p>
            <a:pPr marL="274320" lvl="1" indent="0">
              <a:buNone/>
            </a:pPr>
            <a:r>
              <a:rPr lang="en-US" dirty="0"/>
              <a:t>main.o: main.cpp class_name.h</a:t>
            </a:r>
          </a:p>
          <a:p>
            <a:pPr marL="274320" lvl="1" indent="0">
              <a:buNone/>
            </a:pPr>
            <a:r>
              <a:rPr lang="en-US" dirty="0"/>
              <a:t>	g++ -c main.cpp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30" y="3622379"/>
            <a:ext cx="5339497" cy="7334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7055" y="4953311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class_name.o does not exist (or is out of date) we execute this rule 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4928079" y="4355851"/>
            <a:ext cx="1028976" cy="105912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690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# create main.exe</a:t>
            </a:r>
          </a:p>
          <a:p>
            <a:pPr marL="274320" lvl="1" indent="0">
              <a:buNone/>
            </a:pPr>
            <a:r>
              <a:rPr lang="en-US" dirty="0"/>
              <a:t>main.exe: class_name.o main.o</a:t>
            </a:r>
          </a:p>
          <a:p>
            <a:pPr marL="274320" lvl="1" indent="0">
              <a:buNone/>
            </a:pPr>
            <a:r>
              <a:rPr lang="en-US" dirty="0"/>
              <a:t>	g++ -o time.exe class_name.o main.o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/>
              <a:t>class_name.o: class_name.cpp class_name.h</a:t>
            </a:r>
          </a:p>
          <a:p>
            <a:pPr marL="274320" lvl="1" indent="0">
              <a:buNone/>
            </a:pPr>
            <a:r>
              <a:rPr lang="en-US" dirty="0"/>
              <a:t>	g++ -c class_name.cpp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main.cpp</a:t>
            </a:r>
          </a:p>
          <a:p>
            <a:pPr marL="274320" lvl="1" indent="0">
              <a:buNone/>
            </a:pPr>
            <a:r>
              <a:rPr lang="en-US" dirty="0"/>
              <a:t>main.o: main.cpp class_name.h</a:t>
            </a:r>
          </a:p>
          <a:p>
            <a:pPr marL="274320" lvl="1" indent="0">
              <a:buNone/>
            </a:pPr>
            <a:r>
              <a:rPr lang="en-US" dirty="0"/>
              <a:t>	g++ -c main.cpp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129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31" y="5098179"/>
            <a:ext cx="3872700" cy="7334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57055" y="4953311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main.o does not exist (or is out of date) we execute this rule 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>
            <a:off x="4632931" y="5414976"/>
            <a:ext cx="1324124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r>
              <a:rPr lang="en-US" dirty="0" smtClean="0"/>
              <a:t>public: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class_name();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~class_name();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method_name( parameter_list );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return_type </a:t>
            </a:r>
            <a:r>
              <a:rPr lang="en-US" dirty="0"/>
              <a:t>method_name( parameter_list )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</a:t>
            </a:r>
            <a:r>
              <a:rPr lang="en-US" dirty="0"/>
              <a:t>method_name( parameter_list );</a:t>
            </a:r>
            <a:r>
              <a:rPr lang="en-US" dirty="0" smtClean="0"/>
              <a:t> 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6950" y="2119252"/>
            <a:ext cx="342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destructor function </a:t>
            </a:r>
            <a:r>
              <a:rPr lang="en-US" dirty="0" smtClean="0"/>
              <a:t>has the same name as the class with a tilda character in front, it is used to finalize data fields</a:t>
            </a: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2905125" y="2719417"/>
            <a:ext cx="1751825" cy="70958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51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# create main.exe</a:t>
            </a:r>
          </a:p>
          <a:p>
            <a:pPr marL="274320" lvl="1" indent="0">
              <a:buNone/>
            </a:pPr>
            <a:r>
              <a:rPr lang="en-US" dirty="0"/>
              <a:t>main.exe: class_name.o main.o</a:t>
            </a:r>
          </a:p>
          <a:p>
            <a:pPr marL="274320" lvl="1" indent="0">
              <a:buNone/>
            </a:pPr>
            <a:r>
              <a:rPr lang="en-US" dirty="0"/>
              <a:t>	g++ -o time.exe class_name.o main.o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class_name.cpp</a:t>
            </a:r>
          </a:p>
          <a:p>
            <a:pPr marL="274320" lvl="1" indent="0">
              <a:buNone/>
            </a:pPr>
            <a:r>
              <a:rPr lang="en-US" dirty="0"/>
              <a:t>class_name.o: class_name.cpp class_name.h</a:t>
            </a:r>
          </a:p>
          <a:p>
            <a:pPr marL="274320" lvl="1" indent="0">
              <a:buNone/>
            </a:pPr>
            <a:r>
              <a:rPr lang="en-US" dirty="0"/>
              <a:t>	g++ -c class_name.cpp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# compile main.cpp</a:t>
            </a:r>
          </a:p>
          <a:p>
            <a:pPr marL="274320" lvl="1" indent="0">
              <a:buNone/>
            </a:pPr>
            <a:r>
              <a:rPr lang="en-US" dirty="0"/>
              <a:t>main.o: main.cpp class_name.h</a:t>
            </a:r>
          </a:p>
          <a:p>
            <a:pPr marL="274320" lvl="1" indent="0">
              <a:buNone/>
            </a:pPr>
            <a:r>
              <a:rPr lang="en-US" dirty="0"/>
              <a:t>	g++ -c main.cpp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0230" y="2155563"/>
            <a:ext cx="4972798" cy="74237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9840" y="2065084"/>
            <a:ext cx="239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 first rule: </a:t>
            </a:r>
          </a:p>
          <a:p>
            <a:r>
              <a:rPr lang="en-US" dirty="0"/>
              <a:t>compile input files to create output file</a:t>
            </a:r>
          </a:p>
        </p:txBody>
      </p:sp>
      <p:cxnSp>
        <p:nvCxnSpPr>
          <p:cNvPr id="13" name="Straight Arrow Connector 12"/>
          <p:cNvCxnSpPr>
            <a:stCxn id="11" idx="1"/>
            <a:endCxn id="10" idx="3"/>
          </p:cNvCxnSpPr>
          <p:nvPr/>
        </p:nvCxnSpPr>
        <p:spPr>
          <a:xfrm flipH="1">
            <a:off x="5733028" y="2526749"/>
            <a:ext cx="60681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3316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this section, we described three advanced classes</a:t>
            </a:r>
          </a:p>
          <a:p>
            <a:pPr marL="800100" lvl="1" indent="-342900"/>
            <a:r>
              <a:rPr lang="en-US" dirty="0"/>
              <a:t>The Point class stores (x,y) coordinates</a:t>
            </a:r>
          </a:p>
          <a:p>
            <a:pPr marL="800100" lvl="1" indent="-342900"/>
            <a:r>
              <a:rPr lang="en-US" dirty="0"/>
              <a:t>The Line class is defined using two Point objects </a:t>
            </a:r>
          </a:p>
          <a:p>
            <a:pPr marL="800100" lvl="1" indent="-342900"/>
            <a:r>
              <a:rPr lang="en-US" dirty="0"/>
              <a:t>The Polygon class is defined using an array of Points</a:t>
            </a:r>
          </a:p>
          <a:p>
            <a:pPr marL="800100" lvl="1" indent="-342900"/>
            <a:r>
              <a:rPr lang="en-US" dirty="0"/>
              <a:t>The geometric operations in the Line class and the Polygon class call methods in the Point class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also described how makefiles can be used</a:t>
            </a:r>
          </a:p>
          <a:p>
            <a:pPr marL="800100" lvl="1" indent="-342900"/>
            <a:r>
              <a:rPr lang="en-US" dirty="0"/>
              <a:t>Break class definition and implementation into multiple files</a:t>
            </a:r>
          </a:p>
          <a:p>
            <a:pPr marL="800100" lvl="1" indent="-342900"/>
            <a:r>
              <a:rPr lang="en-US" dirty="0"/>
              <a:t>Write makefile rules to compile each class separately</a:t>
            </a:r>
          </a:p>
          <a:p>
            <a:pPr marL="800100" lvl="1" indent="-342900"/>
            <a:r>
              <a:rPr lang="en-US" dirty="0"/>
              <a:t>Write makefile rule to combine to create output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6</a:t>
            </a:r>
          </a:p>
          <a:p>
            <a:pPr eaLnBrk="1" hangingPunct="1"/>
            <a:r>
              <a:rPr lang="en-US" sz="3200" b="1" dirty="0">
                <a:latin typeface="Arial" charset="0"/>
              </a:rPr>
              <a:t>Operator overloading</a:t>
            </a:r>
          </a:p>
        </p:txBody>
      </p:sp>
    </p:spTree>
    <p:extLst>
      <p:ext uri="{BB962C8B-B14F-4D97-AF65-F5344CB8AC3E}">
        <p14:creationId xmlns:p14="http://schemas.microsoft.com/office/powerpoint/2010/main" val="12001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Operator overloading in C++ allows the programmer to give new meanings to predefined C++ operators</a:t>
            </a:r>
          </a:p>
          <a:p>
            <a:pPr marL="800100" lvl="1" indent="-342900"/>
            <a:r>
              <a:rPr lang="en-US" dirty="0"/>
              <a:t>This is done by creating class methods whose "name" is given by one of the predefined operators in C++</a:t>
            </a:r>
          </a:p>
          <a:p>
            <a:pPr marL="800100" lvl="1" indent="-342900"/>
            <a:r>
              <a:rPr lang="en-US" dirty="0"/>
              <a:t>For example, the C++ string class has defined "+" to perform string concatenation instead of addition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Programmers are allowed to "overload" the meaning of almost all C++ operators</a:t>
            </a:r>
          </a:p>
          <a:p>
            <a:pPr marL="800100" lvl="1" indent="-342900"/>
            <a:r>
              <a:rPr lang="en-US" dirty="0"/>
              <a:t>arithmetic operations (+, -, *, /, %) </a:t>
            </a:r>
          </a:p>
          <a:p>
            <a:pPr marL="800100" lvl="1" indent="-342900"/>
            <a:r>
              <a:rPr lang="en-US" dirty="0"/>
              <a:t>comparison operations (&lt;, &lt;=, &gt;, &gt;=, ==, !=)</a:t>
            </a:r>
          </a:p>
          <a:p>
            <a:pPr marL="800100" lvl="1" indent="-342900"/>
            <a:r>
              <a:rPr lang="en-US" dirty="0"/>
              <a:t>input / output operations (&gt;&gt;, &lt;&lt;)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1539" y="6454117"/>
            <a:ext cx="76340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04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syntax for operator overloading is a little tricky</a:t>
            </a:r>
          </a:p>
          <a:p>
            <a:pPr marL="800100" lvl="1" indent="-342900"/>
            <a:r>
              <a:rPr lang="en-US" dirty="0"/>
              <a:t>When we are defining a method we use the keyword "operator" followed by the operator we wish to use</a:t>
            </a:r>
          </a:p>
          <a:p>
            <a:pPr marL="800100" lvl="1" indent="-342900"/>
            <a:r>
              <a:rPr lang="en-US" dirty="0"/>
              <a:t>For example, we can replace the "add" method with </a:t>
            </a:r>
            <a:r>
              <a:rPr lang="en-US" dirty="0" smtClean="0"/>
              <a:t>"operator +</a:t>
            </a:r>
            <a:r>
              <a:rPr lang="en-US" dirty="0"/>
              <a:t>" and replace "subtract" with "</a:t>
            </a:r>
            <a:r>
              <a:rPr lang="en-US" dirty="0" smtClean="0"/>
              <a:t>operator -</a:t>
            </a:r>
            <a:r>
              <a:rPr lang="en-US" dirty="0"/>
              <a:t>"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In order to build classic looking arithmetic expressions, we need to use the following parameter passing rules</a:t>
            </a:r>
          </a:p>
          <a:p>
            <a:pPr marL="800100" lvl="1" indent="-342900"/>
            <a:r>
              <a:rPr lang="en-US" dirty="0"/>
              <a:t>Only pass in ONE value parameter of class_type </a:t>
            </a:r>
          </a:p>
          <a:p>
            <a:pPr marL="800100" lvl="1" indent="-342900"/>
            <a:r>
              <a:rPr lang="en-US" dirty="0"/>
              <a:t>Return a value of class_type after doing operation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70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the "Complex" class we can define (+, -, *, /) methods to add, subtract, multiply and divide complex numbers</a:t>
            </a:r>
          </a:p>
          <a:p>
            <a:r>
              <a:rPr lang="en-US" dirty="0"/>
              <a:t>	</a:t>
            </a:r>
            <a:r>
              <a:rPr lang="en-US" b="0" dirty="0"/>
              <a:t>Complex x(1,0), y(1,2), z(2,-1);</a:t>
            </a:r>
          </a:p>
          <a:p>
            <a:r>
              <a:rPr lang="en-US" b="0" dirty="0"/>
              <a:t>	Complex sum = x + y;</a:t>
            </a:r>
          </a:p>
          <a:p>
            <a:r>
              <a:rPr lang="en-US" b="0" dirty="0"/>
              <a:t>	Complex product = y * z;</a:t>
            </a:r>
          </a:p>
          <a:p>
            <a:endParaRPr lang="en-US" b="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implementation </a:t>
            </a:r>
            <a:r>
              <a:rPr lang="en-US" dirty="0"/>
              <a:t>of each of these operations must follow the traditional rules for complex arithmetic</a:t>
            </a:r>
          </a:p>
          <a:p>
            <a:pPr lvl="1" indent="0">
              <a:buNone/>
            </a:pPr>
            <a:r>
              <a:rPr lang="en-US" b="0" dirty="0"/>
              <a:t>	(a + bi) + (c + di) = (a+c) + (b+d)i</a:t>
            </a:r>
          </a:p>
          <a:p>
            <a:pPr lvl="1" indent="0">
              <a:buNone/>
            </a:pPr>
            <a:r>
              <a:rPr lang="en-US" dirty="0"/>
              <a:t>	(a + bi) - (c + di)  = (a-c) + (b-d)i</a:t>
            </a:r>
            <a:endParaRPr lang="en-US" b="0" dirty="0"/>
          </a:p>
          <a:p>
            <a:pPr marL="0" lvl="1" indent="0">
              <a:spcAft>
                <a:spcPts val="600"/>
              </a:spcAft>
              <a:buClrTx/>
              <a:buNone/>
            </a:pPr>
            <a:r>
              <a:rPr lang="en-US" dirty="0"/>
              <a:t>	(a + bi) * (c + di)  = (ac-bd) + (ac+bd)i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1539" y="6454117"/>
            <a:ext cx="76340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98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class Complex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{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public: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Complex(float re = 0.0, float im = 0.0);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Complex(const Complex &amp; num);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~Complex();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de-DE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+(const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-(const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*(const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/(const Complex num) const;</a:t>
            </a:r>
            <a:r>
              <a:rPr lang="en-US" sz="1600" dirty="0"/>
              <a:t>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…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private: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float Re;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float Im;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7302" y="6454117"/>
            <a:ext cx="73763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23142" y="2404199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constructor, copy constructor and destructor methods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603202" y="2865864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419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class Complex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{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public: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Complex(float re = 0.0, float im = 0.0);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Complex(const Complex &amp; num);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~Complex();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de-DE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+(const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-(const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*(const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/(const Complex num) const;</a:t>
            </a:r>
            <a:r>
              <a:rPr lang="en-US" sz="1600" dirty="0"/>
              <a:t>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…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private: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float Re;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float Im;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1539" y="6454117"/>
            <a:ext cx="763401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69998" y="3736893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overloaded addition,subtraction, multiplication, division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5250058" y="4198558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3351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class Complex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{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public: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Complex(float re = 0.0, float im = 0.0);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Complex(const Complex &amp; num);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~Complex();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de-DE" sz="16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+(const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-(const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*(const Complex num) const;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de-DE" sz="1600" dirty="0"/>
              <a:t>   Complex operator /(const Complex num) const;</a:t>
            </a:r>
            <a:r>
              <a:rPr lang="en-US" sz="1600" dirty="0"/>
              <a:t>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…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private: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float Re;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   float Im;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4921" y="5078523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variables for the real and imaginary parts of complex number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074981" y="5540188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57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Complex Complex::operator </a:t>
            </a:r>
            <a:r>
              <a:rPr lang="en-US" sz="1600" b="0" dirty="0">
                <a:solidFill>
                  <a:schemeClr val="tx2"/>
                </a:solidFill>
              </a:rPr>
              <a:t>+ </a:t>
            </a:r>
            <a:r>
              <a:rPr lang="en-US" sz="1600" b="0" dirty="0"/>
              <a:t>(const Complex num)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Complex res;</a:t>
            </a:r>
          </a:p>
          <a:p>
            <a:pPr>
              <a:lnSpc>
                <a:spcPct val="80000"/>
              </a:lnSpc>
            </a:pPr>
            <a:r>
              <a:rPr lang="is-IS" sz="1600" b="0" dirty="0"/>
              <a:t>   res.Re = </a:t>
            </a:r>
            <a:r>
              <a:rPr lang="is-IS" sz="1600" b="0" dirty="0">
                <a:solidFill>
                  <a:srgbClr val="D1282E"/>
                </a:solidFill>
              </a:rPr>
              <a:t>Re + num.Re</a:t>
            </a:r>
            <a:r>
              <a:rPr lang="is-IS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de-DE" sz="1600" b="0" dirty="0"/>
              <a:t>   res.Im = </a:t>
            </a:r>
            <a:r>
              <a:rPr lang="de-DE" sz="1600" b="0" dirty="0">
                <a:solidFill>
                  <a:srgbClr val="D1282E"/>
                </a:solidFill>
              </a:rPr>
              <a:t>Im + num.Im</a:t>
            </a:r>
            <a:r>
              <a:rPr lang="de-DE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de-DE" sz="1600" b="0" dirty="0"/>
              <a:t>   return res;</a:t>
            </a:r>
          </a:p>
          <a:p>
            <a:pPr>
              <a:lnSpc>
                <a:spcPct val="80000"/>
              </a:lnSpc>
            </a:pPr>
            <a:r>
              <a:rPr lang="de-DE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6064" y="4318262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 addition using local variable "res" and then return this value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745771" y="3729750"/>
            <a:ext cx="1240293" cy="105017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1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r>
              <a:rPr lang="en-US" dirty="0" smtClean="0"/>
              <a:t>public: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class_name();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~class_name();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method_name( parameter_list );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return_type </a:t>
            </a:r>
            <a:r>
              <a:rPr lang="en-US" dirty="0"/>
              <a:t>method_name( parameter_list )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</a:t>
            </a:r>
            <a:r>
              <a:rPr lang="en-US" dirty="0"/>
              <a:t>method_name( parameter_list );</a:t>
            </a:r>
            <a:r>
              <a:rPr lang="en-US" dirty="0" smtClean="0"/>
              <a:t> 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56950" y="2119252"/>
            <a:ext cx="3626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function prototypes specify the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that implement operations on the data fields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886200" y="2580917"/>
            <a:ext cx="770750" cy="137195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62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Complex Complex::operator </a:t>
            </a:r>
            <a:r>
              <a:rPr lang="en-US" sz="1600" b="0" dirty="0">
                <a:solidFill>
                  <a:srgbClr val="D1282E"/>
                </a:solidFill>
              </a:rPr>
              <a:t>- </a:t>
            </a:r>
            <a:r>
              <a:rPr lang="en-US" sz="1600" b="0" dirty="0"/>
              <a:t>(const Complex num)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Complex res;</a:t>
            </a:r>
          </a:p>
          <a:p>
            <a:pPr>
              <a:lnSpc>
                <a:spcPct val="80000"/>
              </a:lnSpc>
            </a:pPr>
            <a:r>
              <a:rPr lang="is-IS" sz="1600" b="0" dirty="0"/>
              <a:t>   res.Re = </a:t>
            </a:r>
            <a:r>
              <a:rPr lang="is-IS" sz="1600" b="0" dirty="0">
                <a:solidFill>
                  <a:srgbClr val="D1282E"/>
                </a:solidFill>
              </a:rPr>
              <a:t>Re - num.Re</a:t>
            </a:r>
            <a:r>
              <a:rPr lang="is-IS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de-DE" sz="1600" b="0" dirty="0"/>
              <a:t>   res.Im = </a:t>
            </a:r>
            <a:r>
              <a:rPr lang="de-DE" sz="1600" b="0" dirty="0">
                <a:solidFill>
                  <a:srgbClr val="D1282E"/>
                </a:solidFill>
              </a:rPr>
              <a:t>Im - num.Im</a:t>
            </a:r>
            <a:r>
              <a:rPr lang="de-DE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de-DE" sz="1600" b="0" dirty="0"/>
              <a:t>   return res;</a:t>
            </a:r>
          </a:p>
          <a:p>
            <a:pPr>
              <a:lnSpc>
                <a:spcPct val="80000"/>
              </a:lnSpc>
            </a:pPr>
            <a:r>
              <a:rPr lang="de-DE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6064" y="4318262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 subtraction using local variable "res" and then return this value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745772" y="3729751"/>
            <a:ext cx="1240292" cy="105017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26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Complex Complex::operator </a:t>
            </a:r>
            <a:r>
              <a:rPr lang="en-US" sz="1600" b="0" dirty="0">
                <a:solidFill>
                  <a:srgbClr val="D1282E"/>
                </a:solidFill>
              </a:rPr>
              <a:t>* </a:t>
            </a:r>
            <a:r>
              <a:rPr lang="en-US" sz="1600" b="0" dirty="0"/>
              <a:t>(const Complex num)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Complex res;</a:t>
            </a:r>
          </a:p>
          <a:p>
            <a:pPr>
              <a:lnSpc>
                <a:spcPct val="80000"/>
              </a:lnSpc>
            </a:pPr>
            <a:r>
              <a:rPr lang="is-IS" sz="1600" b="0" dirty="0"/>
              <a:t>   res.Re = </a:t>
            </a:r>
            <a:r>
              <a:rPr lang="is-IS" sz="1600" b="0" dirty="0">
                <a:solidFill>
                  <a:srgbClr val="D1282E"/>
                </a:solidFill>
              </a:rPr>
              <a:t>Re * num.Re - Im * num.Im</a:t>
            </a:r>
            <a:r>
              <a:rPr lang="is-IS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is-IS" sz="1600" b="0" dirty="0"/>
              <a:t>   res.Im = </a:t>
            </a:r>
            <a:r>
              <a:rPr lang="is-IS" sz="1600" b="0" dirty="0">
                <a:solidFill>
                  <a:srgbClr val="D1282E"/>
                </a:solidFill>
              </a:rPr>
              <a:t>Re * num.Im + Im * num.Re</a:t>
            </a:r>
            <a:r>
              <a:rPr lang="is-IS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return res;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  <a:endParaRPr lang="de-DE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86064" y="4318262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 multiplication using local variable "res" and then return this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2745772" y="3729751"/>
            <a:ext cx="1240292" cy="105017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845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the "Polynomial" class we can define methods to add, subtract, multiply and divide polynomial equations </a:t>
            </a:r>
          </a:p>
          <a:p>
            <a:r>
              <a:rPr lang="en-US" dirty="0"/>
              <a:t>	</a:t>
            </a:r>
            <a:r>
              <a:rPr lang="en-US" b="0" dirty="0"/>
              <a:t>Polynomial a(4,3,2), b(1,2), c(3,4,5);</a:t>
            </a:r>
          </a:p>
          <a:p>
            <a:r>
              <a:rPr lang="en-US" b="0" dirty="0"/>
              <a:t>	Polynomial product = a * b;</a:t>
            </a:r>
          </a:p>
          <a:p>
            <a:r>
              <a:rPr lang="en-US" b="0" dirty="0"/>
              <a:t>	Polynomial sum = b + c;</a:t>
            </a:r>
          </a:p>
          <a:p>
            <a:endParaRPr lang="en-US" b="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implementation </a:t>
            </a:r>
            <a:r>
              <a:rPr lang="en-US" dirty="0"/>
              <a:t>of each of these operations must follow the traditional rules for polynomial arithmetic</a:t>
            </a:r>
          </a:p>
          <a:p>
            <a:pPr lvl="1" indent="0">
              <a:buNone/>
            </a:pPr>
            <a:r>
              <a:rPr lang="en-US" dirty="0"/>
              <a:t>	(ax</a:t>
            </a:r>
            <a:r>
              <a:rPr lang="en-US" baseline="30000" dirty="0"/>
              <a:t>2</a:t>
            </a:r>
            <a:r>
              <a:rPr lang="en-US" dirty="0"/>
              <a:t> + bx + c) + (dx</a:t>
            </a:r>
            <a:r>
              <a:rPr lang="en-US" baseline="30000" dirty="0"/>
              <a:t>2</a:t>
            </a:r>
            <a:r>
              <a:rPr lang="en-US" dirty="0"/>
              <a:t> + ex + f) = (a+d)x</a:t>
            </a:r>
            <a:r>
              <a:rPr lang="en-US" baseline="30000" dirty="0"/>
              <a:t>2</a:t>
            </a:r>
            <a:r>
              <a:rPr lang="en-US" dirty="0"/>
              <a:t> + (b+e)x + (c+f)</a:t>
            </a:r>
          </a:p>
          <a:p>
            <a:pPr lvl="1" indent="0">
              <a:buNone/>
            </a:pPr>
            <a:r>
              <a:rPr lang="en-US" dirty="0"/>
              <a:t>	(ax</a:t>
            </a:r>
            <a:r>
              <a:rPr lang="en-US" baseline="30000" dirty="0"/>
              <a:t>2</a:t>
            </a:r>
            <a:r>
              <a:rPr lang="en-US" dirty="0"/>
              <a:t> + bx + c) - (dx</a:t>
            </a:r>
            <a:r>
              <a:rPr lang="en-US" baseline="30000" dirty="0"/>
              <a:t>2</a:t>
            </a:r>
            <a:r>
              <a:rPr lang="en-US" dirty="0"/>
              <a:t> + ex + f) = (a-d)x</a:t>
            </a:r>
            <a:r>
              <a:rPr lang="en-US" baseline="30000" dirty="0"/>
              <a:t>2</a:t>
            </a:r>
            <a:r>
              <a:rPr lang="en-US" dirty="0"/>
              <a:t> + (b-e)x + (c-f)</a:t>
            </a:r>
          </a:p>
          <a:p>
            <a:pPr lvl="1" indent="0">
              <a:buNone/>
            </a:pPr>
            <a:r>
              <a:rPr lang="en-US" dirty="0"/>
              <a:t>	(bx + c) * (ex + f) = (be)x</a:t>
            </a:r>
            <a:r>
              <a:rPr lang="en-US" baseline="30000" dirty="0"/>
              <a:t>2</a:t>
            </a:r>
            <a:r>
              <a:rPr lang="en-US" dirty="0"/>
              <a:t> + (bf+ce)x + cf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9426" y="6454117"/>
            <a:ext cx="74551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7897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 dirty="0"/>
              <a:t>class Polynomial</a:t>
            </a:r>
          </a:p>
          <a:p>
            <a:pPr marL="274320" lvl="1" indent="0">
              <a:buNone/>
            </a:pPr>
            <a:r>
              <a:rPr lang="en-US" sz="1600" dirty="0"/>
              <a:t>{</a:t>
            </a:r>
          </a:p>
          <a:p>
            <a:pPr marL="274320" lvl="1" indent="0">
              <a:buNone/>
            </a:pPr>
            <a:r>
              <a:rPr lang="en-US" sz="1600" dirty="0"/>
              <a:t> public: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(float p0 = 0.0, float p1 = 0.0, float p2 = 0.0, float p3 = 0.0);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(const </a:t>
            </a:r>
            <a:r>
              <a:rPr lang="en-US" sz="1600" dirty="0"/>
              <a:t>Polynomial </a:t>
            </a:r>
            <a:r>
              <a:rPr lang="de-DE" sz="1600" dirty="0"/>
              <a:t>&amp; p);</a:t>
            </a:r>
          </a:p>
          <a:p>
            <a:pPr marL="274320" lvl="1" indent="0">
              <a:buNone/>
            </a:pPr>
            <a:r>
              <a:rPr lang="de-DE" sz="1600" dirty="0"/>
              <a:t>   ~</a:t>
            </a:r>
            <a:r>
              <a:rPr lang="en-US" sz="1600" dirty="0"/>
              <a:t>Polynomial </a:t>
            </a:r>
            <a:r>
              <a:rPr lang="de-DE" sz="1600" dirty="0"/>
              <a:t>();</a:t>
            </a:r>
          </a:p>
          <a:p>
            <a:pPr marL="274320" lvl="1" indent="0">
              <a:buNone/>
            </a:pPr>
            <a:endParaRPr lang="de-DE" sz="1600" dirty="0"/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+(const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-(const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*(const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/(const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  <a:r>
              <a:rPr lang="en-US" sz="1600" dirty="0"/>
              <a:t> </a:t>
            </a:r>
          </a:p>
          <a:p>
            <a:pPr marL="274320" lvl="1" indent="0">
              <a:buNone/>
            </a:pPr>
            <a:r>
              <a:rPr lang="en-US" sz="1600" dirty="0"/>
              <a:t>   …</a:t>
            </a:r>
          </a:p>
          <a:p>
            <a:pPr marL="274320" lvl="1" indent="0">
              <a:buNone/>
            </a:pPr>
            <a:r>
              <a:rPr lang="en-US" sz="1600" dirty="0"/>
              <a:t>private:</a:t>
            </a:r>
          </a:p>
          <a:p>
            <a:pPr marL="274320" lvl="1" indent="0">
              <a:buNone/>
            </a:pPr>
            <a:r>
              <a:rPr lang="en-US" sz="1600" dirty="0"/>
              <a:t>   float coeff[max_degree];</a:t>
            </a:r>
          </a:p>
          <a:p>
            <a:pPr marL="274320" lvl="1" indent="0">
              <a:buNone/>
            </a:pPr>
            <a:r>
              <a:rPr lang="en-US" sz="1600" dirty="0"/>
              <a:t>   int degree;</a:t>
            </a:r>
          </a:p>
          <a:p>
            <a:pPr marL="274320" lvl="1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70336" y="3066064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constructor, copy constructor and destructor methods 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784976" y="3219928"/>
            <a:ext cx="1085360" cy="30780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7942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 dirty="0"/>
              <a:t>class Polynomial</a:t>
            </a:r>
          </a:p>
          <a:p>
            <a:pPr marL="274320" lvl="1" indent="0">
              <a:buNone/>
            </a:pPr>
            <a:r>
              <a:rPr lang="en-US" sz="1600" dirty="0"/>
              <a:t>{</a:t>
            </a:r>
          </a:p>
          <a:p>
            <a:pPr marL="274320" lvl="1" indent="0">
              <a:buNone/>
            </a:pPr>
            <a:r>
              <a:rPr lang="en-US" sz="1600" dirty="0"/>
              <a:t> public: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(float p0 = 0.0, float p1 = 0.0, float p2 = 0.0, float p3 = 0.0);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(const </a:t>
            </a:r>
            <a:r>
              <a:rPr lang="en-US" sz="1600" dirty="0"/>
              <a:t>Polynomial </a:t>
            </a:r>
            <a:r>
              <a:rPr lang="de-DE" sz="1600" dirty="0"/>
              <a:t>&amp; p);</a:t>
            </a:r>
          </a:p>
          <a:p>
            <a:pPr marL="274320" lvl="1" indent="0">
              <a:buNone/>
            </a:pPr>
            <a:r>
              <a:rPr lang="de-DE" sz="1600" dirty="0"/>
              <a:t>   ~</a:t>
            </a:r>
            <a:r>
              <a:rPr lang="en-US" sz="1600" dirty="0"/>
              <a:t>Polynomial </a:t>
            </a:r>
            <a:r>
              <a:rPr lang="de-DE" sz="1600" dirty="0"/>
              <a:t>();</a:t>
            </a:r>
          </a:p>
          <a:p>
            <a:pPr marL="274320" lvl="1" indent="0">
              <a:buNone/>
            </a:pPr>
            <a:endParaRPr lang="de-DE" sz="1600" dirty="0"/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+(const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-(const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*(const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/(const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  <a:r>
              <a:rPr lang="en-US" sz="1600" dirty="0"/>
              <a:t> </a:t>
            </a:r>
          </a:p>
          <a:p>
            <a:pPr marL="274320" lvl="1" indent="0">
              <a:buNone/>
            </a:pPr>
            <a:r>
              <a:rPr lang="en-US" sz="1600" dirty="0"/>
              <a:t>   …</a:t>
            </a:r>
          </a:p>
          <a:p>
            <a:pPr marL="274320" lvl="1" indent="0">
              <a:buNone/>
            </a:pPr>
            <a:r>
              <a:rPr lang="en-US" sz="1600" dirty="0"/>
              <a:t>private:</a:t>
            </a:r>
          </a:p>
          <a:p>
            <a:pPr marL="274320" lvl="1" indent="0">
              <a:buNone/>
            </a:pPr>
            <a:r>
              <a:rPr lang="en-US" sz="1600" dirty="0"/>
              <a:t>   float coeff[max_degree];</a:t>
            </a:r>
          </a:p>
          <a:p>
            <a:pPr marL="274320" lvl="1" indent="0">
              <a:buNone/>
            </a:pPr>
            <a:r>
              <a:rPr lang="en-US" sz="1600" dirty="0"/>
              <a:t>   int degree;</a:t>
            </a:r>
          </a:p>
          <a:p>
            <a:pPr marL="274320" lvl="1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6270" y="3996269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Operator overloaded addition,subtraction, multiplication, division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5500487" y="4457934"/>
            <a:ext cx="685783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38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600" dirty="0"/>
              <a:t>class Polynomial</a:t>
            </a:r>
          </a:p>
          <a:p>
            <a:pPr marL="274320" lvl="1" indent="0">
              <a:buNone/>
            </a:pPr>
            <a:r>
              <a:rPr lang="en-US" sz="1600" dirty="0"/>
              <a:t>{</a:t>
            </a:r>
          </a:p>
          <a:p>
            <a:pPr marL="274320" lvl="1" indent="0">
              <a:buNone/>
            </a:pPr>
            <a:r>
              <a:rPr lang="en-US" sz="1600" dirty="0"/>
              <a:t> public: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(float p0 = 0.0, float p1 = 0.0, float p2 = 0.0, float p3 = 0.0);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(const </a:t>
            </a:r>
            <a:r>
              <a:rPr lang="en-US" sz="1600" dirty="0"/>
              <a:t>Polynomial </a:t>
            </a:r>
            <a:r>
              <a:rPr lang="de-DE" sz="1600" dirty="0"/>
              <a:t>&amp; p);</a:t>
            </a:r>
          </a:p>
          <a:p>
            <a:pPr marL="274320" lvl="1" indent="0">
              <a:buNone/>
            </a:pPr>
            <a:r>
              <a:rPr lang="de-DE" sz="1600" dirty="0"/>
              <a:t>   ~</a:t>
            </a:r>
            <a:r>
              <a:rPr lang="en-US" sz="1600" dirty="0"/>
              <a:t>Polynomial </a:t>
            </a:r>
            <a:r>
              <a:rPr lang="de-DE" sz="1600" dirty="0"/>
              <a:t>();</a:t>
            </a:r>
          </a:p>
          <a:p>
            <a:pPr marL="274320" lvl="1" indent="0">
              <a:buNone/>
            </a:pPr>
            <a:endParaRPr lang="de-DE" sz="1600" dirty="0"/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+(const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-(const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*(const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</a:p>
          <a:p>
            <a:pPr marL="274320" lvl="1" indent="0">
              <a:buNone/>
            </a:pPr>
            <a:r>
              <a:rPr lang="de-DE" sz="1600" dirty="0"/>
              <a:t>   </a:t>
            </a:r>
            <a:r>
              <a:rPr lang="en-US" sz="1600" dirty="0"/>
              <a:t>Polynomial </a:t>
            </a:r>
            <a:r>
              <a:rPr lang="de-DE" sz="1600" dirty="0"/>
              <a:t>operator /(const </a:t>
            </a:r>
            <a:r>
              <a:rPr lang="en-US" sz="1600" dirty="0"/>
              <a:t>Polynomial </a:t>
            </a:r>
            <a:r>
              <a:rPr lang="de-DE" sz="1600" dirty="0"/>
              <a:t>p) const;</a:t>
            </a:r>
            <a:r>
              <a:rPr lang="en-US" sz="1600" dirty="0"/>
              <a:t> </a:t>
            </a:r>
          </a:p>
          <a:p>
            <a:pPr marL="274320" lvl="1" indent="0">
              <a:buNone/>
            </a:pPr>
            <a:r>
              <a:rPr lang="en-US" sz="1600" dirty="0"/>
              <a:t>   …</a:t>
            </a:r>
          </a:p>
          <a:p>
            <a:pPr marL="274320" lvl="1" indent="0">
              <a:buNone/>
            </a:pPr>
            <a:r>
              <a:rPr lang="en-US" sz="1600" dirty="0"/>
              <a:t>private:</a:t>
            </a:r>
          </a:p>
          <a:p>
            <a:pPr marL="274320" lvl="1" indent="0">
              <a:buNone/>
            </a:pPr>
            <a:r>
              <a:rPr lang="en-US" sz="1600" dirty="0"/>
              <a:t>   float coeff[max_degree];</a:t>
            </a:r>
          </a:p>
          <a:p>
            <a:pPr marL="274320" lvl="1" indent="0">
              <a:buNone/>
            </a:pPr>
            <a:r>
              <a:rPr lang="en-US" sz="1600" dirty="0"/>
              <a:t>   int degree;</a:t>
            </a:r>
          </a:p>
          <a:p>
            <a:pPr marL="274320" lvl="1" indent="0">
              <a:buNone/>
            </a:pPr>
            <a:r>
              <a:rPr lang="en-US" sz="160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1712" y="5328964"/>
            <a:ext cx="2999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variables store an array of polynomial coefficients and the degree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541774" y="5790629"/>
            <a:ext cx="81993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505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Polynomial::Polynomial(float p0, float p1, float p2, float p3)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(p3 != 0) degree = 3;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else if (p2 != 0) degree = 2;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else if (p1 != 0) degree = 1;</a:t>
            </a:r>
          </a:p>
          <a:p>
            <a:pPr>
              <a:lnSpc>
                <a:spcPct val="80000"/>
              </a:lnSpc>
            </a:pPr>
            <a:r>
              <a:rPr lang="da-DK" sz="1600" b="0" dirty="0"/>
              <a:t>   else </a:t>
            </a:r>
            <a:r>
              <a:rPr lang="en-US" sz="1600" b="0" dirty="0"/>
              <a:t>degree = 0;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for (int d = 0; d &lt; max_degree; d++) </a:t>
            </a:r>
            <a:r>
              <a:rPr lang="nl-NL" sz="1600" b="0" dirty="0"/>
              <a:t>coeff[d] = 0;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coeff[3] = p3;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coeff[2] = p2;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coeff[1] = p1;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coeff[0] = p0;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59568" y="4897567"/>
            <a:ext cx="35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the polynomial coefficients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639630" y="5082233"/>
            <a:ext cx="81993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59568" y="2724463"/>
            <a:ext cx="35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the polynomial degree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39630" y="2909129"/>
            <a:ext cx="81993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475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Polynomial Polynomial::operator </a:t>
            </a:r>
            <a:r>
              <a:rPr lang="en-US" sz="1600" b="0" dirty="0">
                <a:solidFill>
                  <a:srgbClr val="D1282E"/>
                </a:solidFill>
              </a:rPr>
              <a:t>+ </a:t>
            </a:r>
            <a:r>
              <a:rPr lang="en-US" sz="1600" b="0" dirty="0"/>
              <a:t>(const Polynomial p)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Polynomial res;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(degree &gt;= p.degree)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res.degree = degree;</a:t>
            </a:r>
          </a:p>
          <a:p>
            <a:pPr>
              <a:lnSpc>
                <a:spcPct val="80000"/>
              </a:lnSpc>
            </a:pPr>
            <a:r>
              <a:rPr lang="hu-HU" sz="1600" b="0" dirty="0"/>
              <a:t>   else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res.degree = p.degree;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for (int d = 0; d &lt;= res.degree; d++)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   res.coeff[d] = </a:t>
            </a:r>
            <a:r>
              <a:rPr lang="nl-NL" sz="1600" b="0" dirty="0">
                <a:solidFill>
                  <a:srgbClr val="D1282E"/>
                </a:solidFill>
              </a:rPr>
              <a:t>coeff[d] + p.coeff[d];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return res;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9376" y="4602415"/>
            <a:ext cx="35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polynomial coefficients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49438" y="4787081"/>
            <a:ext cx="81993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3423" y="2992783"/>
            <a:ext cx="43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degree of output polynomial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183487" y="3177449"/>
            <a:ext cx="81993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19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Polynomial Polynomial::operator </a:t>
            </a:r>
            <a:r>
              <a:rPr lang="en-US" sz="1600" b="0" dirty="0">
                <a:solidFill>
                  <a:srgbClr val="D1282E"/>
                </a:solidFill>
              </a:rPr>
              <a:t>- </a:t>
            </a:r>
            <a:r>
              <a:rPr lang="en-US" sz="1600" b="0" dirty="0"/>
              <a:t>(const Polynomial p)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Polynomial res;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(degree &gt;= p.degree)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res.degree = degree;</a:t>
            </a:r>
          </a:p>
          <a:p>
            <a:pPr>
              <a:lnSpc>
                <a:spcPct val="80000"/>
              </a:lnSpc>
            </a:pPr>
            <a:r>
              <a:rPr lang="hu-HU" sz="1600" b="0" dirty="0"/>
              <a:t>   else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res.degree = p.degree;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for (int d = 0; d &lt;= res.degree; d++)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   res.coeff[d] = </a:t>
            </a:r>
            <a:r>
              <a:rPr lang="nl-NL" sz="1600" b="0" dirty="0">
                <a:solidFill>
                  <a:srgbClr val="D1282E"/>
                </a:solidFill>
              </a:rPr>
              <a:t>coeff[d] - p.coeff[d];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return res;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9376" y="4602415"/>
            <a:ext cx="384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Subtract the polynomial coefficients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149438" y="4787081"/>
            <a:ext cx="81993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03423" y="2992783"/>
            <a:ext cx="43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degree of output polynomial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183487" y="3177449"/>
            <a:ext cx="81993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45798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Polynomial Polynomial::operator </a:t>
            </a:r>
            <a:r>
              <a:rPr lang="en-US" sz="1600" b="0" dirty="0">
                <a:solidFill>
                  <a:srgbClr val="D1282E"/>
                </a:solidFill>
              </a:rPr>
              <a:t>* </a:t>
            </a:r>
            <a:r>
              <a:rPr lang="en-US" sz="1600" b="0" dirty="0"/>
              <a:t>(const Polynomial p)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Polynomial res;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res.degree = degree + p.degree;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for (int d = 0; d &lt;= res.degree; d++)</a:t>
            </a:r>
          </a:p>
          <a:p>
            <a:pPr>
              <a:lnSpc>
                <a:spcPct val="80000"/>
              </a:lnSpc>
            </a:pPr>
            <a:r>
              <a:rPr lang="nl-NL" sz="1600" b="0" dirty="0"/>
              <a:t>      res.coeff[d] = 0;</a:t>
            </a:r>
          </a:p>
          <a:p>
            <a:pPr>
              <a:lnSpc>
                <a:spcPct val="80000"/>
              </a:lnSpc>
            </a:pPr>
            <a:endParaRPr lang="nl-NL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for (int da = 0; da &lt;= degree; da++)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for (int db = 0; db &lt;= p.degree; db++)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	 res.coeff[da + db] += </a:t>
            </a:r>
            <a:r>
              <a:rPr lang="en-US" sz="1600" b="0" dirty="0">
                <a:solidFill>
                  <a:srgbClr val="D1282E"/>
                </a:solidFill>
              </a:rPr>
              <a:t>coeff[da] * p.coeff[db]</a:t>
            </a:r>
            <a:r>
              <a:rPr lang="en-US" sz="1600" b="0" dirty="0"/>
              <a:t>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return res;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9935" y="5613108"/>
            <a:ext cx="384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Multiply the polynomial coefficients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059999" y="5268154"/>
            <a:ext cx="819936" cy="52962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02671" y="2688687"/>
            <a:ext cx="43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degree of output polynomial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782735" y="2873353"/>
            <a:ext cx="81993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2671" y="3592383"/>
            <a:ext cx="430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Initialize output polynomial coefficients</a:t>
            </a:r>
          </a:p>
        </p:txBody>
      </p: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3782735" y="3777049"/>
            <a:ext cx="81993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6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r>
              <a:rPr lang="en-US" dirty="0" smtClean="0"/>
              <a:t>public: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class_name();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~class_name();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method_name( parameter_list );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return_type </a:t>
            </a:r>
            <a:r>
              <a:rPr lang="en-US" dirty="0"/>
              <a:t>method_name( parameter_list )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/>
              <a:t> </a:t>
            </a:r>
            <a:r>
              <a:rPr lang="en-US" dirty="0" smtClean="0"/>
              <a:t>  return_type </a:t>
            </a:r>
            <a:r>
              <a:rPr lang="en-US" dirty="0"/>
              <a:t>method_name( parameter_list );</a:t>
            </a:r>
            <a:r>
              <a:rPr lang="en-US" dirty="0" smtClean="0"/>
              <a:t>  </a:t>
            </a:r>
            <a:endParaRPr lang="en-US" dirty="0"/>
          </a:p>
          <a:p>
            <a:pPr lvl="1" indent="0">
              <a:buNone/>
            </a:pPr>
            <a:r>
              <a:rPr lang="en-US" dirty="0"/>
              <a:t>}</a:t>
            </a:r>
            <a:r>
              <a:rPr lang="en-US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9960" y="5655931"/>
            <a:ext cx="317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need to put a semicolon here after the curly bracket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1180949" y="5313732"/>
            <a:ext cx="3339011" cy="6653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this section, we </a:t>
            </a:r>
            <a:r>
              <a:rPr lang="en-US" dirty="0" smtClean="0"/>
              <a:t>described the syntax for implementing operator overloading in C++</a:t>
            </a:r>
          </a:p>
          <a:p>
            <a:pPr marL="800100" lvl="1" indent="-342900"/>
            <a:r>
              <a:rPr lang="en-US" dirty="0" smtClean="0"/>
              <a:t>Methods are named "operator +" instead of "add"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illustrated operator overloading with two examples:</a:t>
            </a:r>
          </a:p>
          <a:p>
            <a:pPr marL="800100" lvl="1" indent="-342900"/>
            <a:r>
              <a:rPr lang="en-US" dirty="0" smtClean="0"/>
              <a:t>The Complex class stores the (real,</a:t>
            </a:r>
            <a:r>
              <a:rPr lang="en-US" dirty="0"/>
              <a:t> </a:t>
            </a:r>
            <a:r>
              <a:rPr lang="en-US" dirty="0" smtClean="0"/>
              <a:t>imaginary) parts of a complex number in private variables</a:t>
            </a:r>
          </a:p>
          <a:p>
            <a:pPr marL="800100" lvl="1" indent="-342900"/>
            <a:r>
              <a:rPr lang="en-US" dirty="0" smtClean="0"/>
              <a:t>The Polynomial class stores the coefficients and degree of a polynomial equation in </a:t>
            </a:r>
            <a:r>
              <a:rPr lang="en-US" dirty="0"/>
              <a:t>private </a:t>
            </a:r>
            <a:r>
              <a:rPr lang="en-US" dirty="0" smtClean="0"/>
              <a:t>variables</a:t>
            </a:r>
          </a:p>
          <a:p>
            <a:pPr marL="800100" lvl="1" indent="-342900"/>
            <a:r>
              <a:rPr lang="en-US" dirty="0"/>
              <a:t>Similar classes can be used to implement other mathematical objects (Rationals, Matrices, etc.)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0482" y="6454117"/>
            <a:ext cx="754458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9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Consider the problem of keeping track of the time of day in a program</a:t>
            </a:r>
          </a:p>
          <a:p>
            <a:pPr marL="800100" lvl="1" indent="-342900"/>
            <a:r>
              <a:rPr lang="en-US" dirty="0" smtClean="0"/>
              <a:t>We need an integer hour value [0..23]</a:t>
            </a:r>
          </a:p>
          <a:p>
            <a:pPr marL="800100" lvl="1" indent="-342900"/>
            <a:r>
              <a:rPr lang="en-US" dirty="0" smtClean="0"/>
              <a:t>We need an integer minute value [0..59]</a:t>
            </a:r>
          </a:p>
          <a:p>
            <a:pPr marL="800100" lvl="1" indent="-342900"/>
            <a:r>
              <a:rPr lang="en-US" dirty="0"/>
              <a:t>We need an integer </a:t>
            </a:r>
            <a:r>
              <a:rPr lang="en-US" dirty="0" smtClean="0"/>
              <a:t>second value [0..59]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need to operations that safely manipulate the hour, minute, second values</a:t>
            </a:r>
          </a:p>
          <a:p>
            <a:pPr marL="800100" lvl="1" indent="-342900"/>
            <a:r>
              <a:rPr lang="en-US" dirty="0"/>
              <a:t>Provide functions to access/modify time values</a:t>
            </a:r>
          </a:p>
          <a:p>
            <a:pPr marL="800100" lvl="1" indent="-342900"/>
            <a:r>
              <a:rPr lang="en-US" dirty="0" smtClean="0"/>
              <a:t>Provide functions to input/output time values</a:t>
            </a:r>
          </a:p>
          <a:p>
            <a:pPr marL="800100" lvl="1" indent="-342900"/>
            <a:r>
              <a:rPr lang="en-US" dirty="0"/>
              <a:t>Make sure t</a:t>
            </a:r>
            <a:r>
              <a:rPr lang="en-US" dirty="0" smtClean="0"/>
              <a:t>he user can not create invalid times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Let us consider the problem of creating a Time class</a:t>
            </a:r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declare variables for all of the data fields in the "private" section of the Time class</a:t>
            </a:r>
          </a:p>
          <a:p>
            <a:pPr marL="800100" lvl="1" indent="-342900"/>
            <a:r>
              <a:rPr lang="en-US" dirty="0"/>
              <a:t>Use integers for hour, minute, second values</a:t>
            </a:r>
            <a:endParaRPr lang="en-US" dirty="0" smtClean="0"/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give function headers for the constructor/destructor and all methods in the "public" section of the Time class</a:t>
            </a:r>
          </a:p>
          <a:p>
            <a:pPr marL="800100" lvl="1" indent="-342900"/>
            <a:r>
              <a:rPr lang="en-US" dirty="0" smtClean="0"/>
              <a:t>Use “Get” method to access data fields</a:t>
            </a:r>
          </a:p>
          <a:p>
            <a:pPr marL="800100" lvl="1" indent="-342900"/>
            <a:r>
              <a:rPr lang="en-US" dirty="0"/>
              <a:t>Use “Set” method to modify data fields</a:t>
            </a:r>
          </a:p>
          <a:p>
            <a:pPr marL="800100" lvl="1" indent="-342900"/>
            <a:r>
              <a:rPr lang="en-US" dirty="0"/>
              <a:t>Use “Read” method to input time data fields</a:t>
            </a:r>
          </a:p>
          <a:p>
            <a:pPr marL="800100" lvl="1" indent="-342900"/>
            <a:r>
              <a:rPr lang="en-US" dirty="0" smtClean="0"/>
              <a:t>Use “Print” method to </a:t>
            </a:r>
            <a:r>
              <a:rPr lang="en-US" dirty="0"/>
              <a:t>output time data fields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11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class </a:t>
            </a:r>
            <a:r>
              <a:rPr lang="en-US" b="0" dirty="0"/>
              <a:t>Time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private: </a:t>
            </a:r>
          </a:p>
          <a:p>
            <a:r>
              <a:rPr lang="en-US" b="0" dirty="0"/>
              <a:t>      int hour;</a:t>
            </a:r>
          </a:p>
          <a:p>
            <a:r>
              <a:rPr lang="en-US" b="0" dirty="0"/>
              <a:t>      int minute;</a:t>
            </a:r>
          </a:p>
          <a:p>
            <a:r>
              <a:rPr lang="en-US" b="0" dirty="0"/>
              <a:t>      int second;</a:t>
            </a:r>
          </a:p>
          <a:p>
            <a:r>
              <a:rPr lang="en-US" b="0" dirty="0" smtClean="0"/>
              <a:t>…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7554" y="3465542"/>
            <a:ext cx="381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variable declarations define the </a:t>
            </a:r>
            <a:r>
              <a:rPr lang="en-US" dirty="0" smtClean="0">
                <a:solidFill>
                  <a:srgbClr val="000000"/>
                </a:solidFill>
              </a:rPr>
              <a:t>data fields </a:t>
            </a:r>
            <a:r>
              <a:rPr lang="en-US" dirty="0" smtClean="0"/>
              <a:t>inside the Time class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60625" y="3788708"/>
            <a:ext cx="2006929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02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 </a:t>
            </a:r>
            <a:r>
              <a:rPr lang="en-US" b="0" dirty="0" smtClean="0"/>
              <a:t> …</a:t>
            </a:r>
            <a:endParaRPr lang="en-US" b="0" dirty="0"/>
          </a:p>
          <a:p>
            <a:r>
              <a:rPr lang="en-US" b="0" dirty="0"/>
              <a:t>public: 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  Time();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~Time();</a:t>
            </a:r>
          </a:p>
          <a:p>
            <a:endParaRPr lang="en-US" b="0" dirty="0"/>
          </a:p>
          <a:p>
            <a:r>
              <a:rPr lang="en-US" b="0" dirty="0"/>
              <a:t>      void Set(const int Hr, const int Min, const int Sec);</a:t>
            </a:r>
          </a:p>
          <a:p>
            <a:r>
              <a:rPr lang="en-US" b="0" dirty="0"/>
              <a:t>      void Get(int &amp;Hr, int &amp;Min, int &amp;Sec) const;</a:t>
            </a:r>
          </a:p>
          <a:p>
            <a:r>
              <a:rPr lang="en-US" b="0" dirty="0"/>
              <a:t>      void Read();</a:t>
            </a:r>
          </a:p>
          <a:p>
            <a:r>
              <a:rPr lang="en-US" b="0" dirty="0"/>
              <a:t>      void Print() const;</a:t>
            </a:r>
          </a:p>
          <a:p>
            <a:r>
              <a:rPr lang="en-US" b="0" dirty="0" smtClean="0"/>
              <a:t>};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6950" y="2627252"/>
            <a:ext cx="34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constructor / destructor functions for the Time class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000250" y="2950418"/>
            <a:ext cx="265670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5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this section, we will see how to define, implement and use classes in object oriented programs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is a class?</a:t>
            </a:r>
          </a:p>
          <a:p>
            <a:pPr marL="800100" lvl="1" indent="-342900"/>
            <a:r>
              <a:rPr lang="en-US" dirty="0"/>
              <a:t>A class is a </a:t>
            </a:r>
            <a:r>
              <a:rPr lang="en-US" dirty="0">
                <a:solidFill>
                  <a:schemeClr val="tx2"/>
                </a:solidFill>
              </a:rPr>
              <a:t>user defined data type </a:t>
            </a:r>
            <a:r>
              <a:rPr lang="en-US" dirty="0"/>
              <a:t>that contain variables (called attributes) and a collection of operations on these variables (called methods)</a:t>
            </a:r>
          </a:p>
          <a:p>
            <a:pPr marL="800100" lvl="1" indent="-342900"/>
            <a:r>
              <a:rPr lang="en-US" dirty="0"/>
              <a:t>The primary advantage of classes is that they give us a natural way to create robust and reliable code that can be reused in a wide range of applications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 </a:t>
            </a:r>
            <a:r>
              <a:rPr lang="en-US" b="0" dirty="0" smtClean="0"/>
              <a:t> …</a:t>
            </a:r>
            <a:endParaRPr lang="en-US" b="0" dirty="0"/>
          </a:p>
          <a:p>
            <a:r>
              <a:rPr lang="en-US" b="0" dirty="0"/>
              <a:t>public: 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  Time();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~Time();</a:t>
            </a:r>
          </a:p>
          <a:p>
            <a:endParaRPr lang="en-US" b="0" dirty="0"/>
          </a:p>
          <a:p>
            <a:r>
              <a:rPr lang="en-US" b="0" dirty="0"/>
              <a:t>      void Set(const int Hr, const int Min, const int Sec);</a:t>
            </a:r>
          </a:p>
          <a:p>
            <a:r>
              <a:rPr lang="en-US" b="0" dirty="0"/>
              <a:t>      void Get(int &amp;Hr, int &amp;Min, int &amp;Sec) const;</a:t>
            </a:r>
          </a:p>
          <a:p>
            <a:r>
              <a:rPr lang="en-US" b="0" dirty="0"/>
              <a:t>      void Read();</a:t>
            </a:r>
          </a:p>
          <a:p>
            <a:r>
              <a:rPr lang="en-US" b="0" dirty="0"/>
              <a:t>      void Print() const;</a:t>
            </a:r>
          </a:p>
          <a:p>
            <a:r>
              <a:rPr lang="en-US" b="0" dirty="0" smtClean="0"/>
              <a:t>};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56950" y="2627252"/>
            <a:ext cx="34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class methods define operations on Time data fields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349625" y="2950418"/>
            <a:ext cx="1307325" cy="81195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635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“Set” method has three value parameters that allow the user to specify the three Time data fields</a:t>
            </a:r>
          </a:p>
          <a:p>
            <a:r>
              <a:rPr lang="en-US" b="0" dirty="0"/>
              <a:t>	void Set(const int Hr, const int Min, const int Sec);</a:t>
            </a:r>
          </a:p>
          <a:p>
            <a:endParaRPr lang="en-US" b="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“Get” method has three reference parameters that allow the user to see the values of the Time data fields</a:t>
            </a:r>
          </a:p>
          <a:p>
            <a:r>
              <a:rPr lang="en-US" b="0" dirty="0"/>
              <a:t>	void Get(int &amp;Hr, int &amp;Min, int &amp;Sec) const;</a:t>
            </a:r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6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“Read” method has no parameters because the function will prompt the user to enter Time data</a:t>
            </a:r>
          </a:p>
          <a:p>
            <a:r>
              <a:rPr lang="en-US" b="0" dirty="0"/>
              <a:t>	void Read();</a:t>
            </a:r>
          </a:p>
          <a:p>
            <a:endParaRPr lang="en-US" b="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“Print” method has no parameters because the function simply prints the Time data </a:t>
            </a:r>
          </a:p>
          <a:p>
            <a:r>
              <a:rPr lang="en-US" b="0" dirty="0"/>
              <a:t>	void Print() const;</a:t>
            </a:r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0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yet another use of "const" in the method headers</a:t>
            </a:r>
            <a:endParaRPr lang="en-US" dirty="0"/>
          </a:p>
          <a:p>
            <a:r>
              <a:rPr lang="en-US" b="0" dirty="0"/>
              <a:t>      	void Get(int </a:t>
            </a:r>
            <a:r>
              <a:rPr lang="en-US" b="0" dirty="0" smtClean="0"/>
              <a:t>&amp;Hr, </a:t>
            </a:r>
            <a:r>
              <a:rPr lang="en-US" b="0" dirty="0"/>
              <a:t>int &amp;Min, int &amp;Sec) </a:t>
            </a:r>
            <a:r>
              <a:rPr lang="en-US" b="0" dirty="0">
                <a:solidFill>
                  <a:srgbClr val="FF0000"/>
                </a:solidFill>
              </a:rPr>
              <a:t>const;</a:t>
            </a:r>
          </a:p>
          <a:p>
            <a:r>
              <a:rPr lang="en-US" b="0" dirty="0"/>
              <a:t>      	void Print() </a:t>
            </a:r>
            <a:r>
              <a:rPr lang="en-US" b="0" dirty="0">
                <a:solidFill>
                  <a:srgbClr val="FF0000"/>
                </a:solidFill>
              </a:rPr>
              <a:t>const</a:t>
            </a:r>
            <a:r>
              <a:rPr lang="en-US" b="0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"const" tells the compiler that these methods do NOT change any of the variables in the object</a:t>
            </a:r>
          </a:p>
          <a:p>
            <a:pPr marL="800100" lvl="1" indent="-342900"/>
            <a:r>
              <a:rPr lang="en-US" dirty="0" smtClean="0"/>
              <a:t>These are called </a:t>
            </a:r>
            <a:r>
              <a:rPr lang="en-US" dirty="0" smtClean="0">
                <a:solidFill>
                  <a:schemeClr val="tx2"/>
                </a:solidFill>
              </a:rPr>
              <a:t>accessor</a:t>
            </a:r>
            <a:r>
              <a:rPr lang="en-US" dirty="0" smtClean="0"/>
              <a:t> methods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Methods without the "const" ARE allowed to change any of the </a:t>
            </a:r>
            <a:r>
              <a:rPr lang="en-US" dirty="0"/>
              <a:t>variables in the object</a:t>
            </a:r>
          </a:p>
          <a:p>
            <a:pPr marL="800100" lvl="1" indent="-342900"/>
            <a:r>
              <a:rPr lang="en-US" dirty="0"/>
              <a:t>These are called </a:t>
            </a:r>
            <a:r>
              <a:rPr lang="en-US" dirty="0">
                <a:solidFill>
                  <a:srgbClr val="D1282E"/>
                </a:solidFill>
              </a:rPr>
              <a:t>mutator</a:t>
            </a:r>
            <a:r>
              <a:rPr lang="en-US" dirty="0"/>
              <a:t> methods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charset="2"/>
              <a:buChar char="§"/>
            </a:pPr>
            <a:r>
              <a:rPr lang="en-US" dirty="0"/>
              <a:t>It is possible to extend the Time </a:t>
            </a:r>
            <a:r>
              <a:rPr lang="en-US" dirty="0" smtClean="0"/>
              <a:t>class in many ways…</a:t>
            </a:r>
            <a:endParaRPr lang="en-US" dirty="0"/>
          </a:p>
          <a:p>
            <a:pPr marL="800100" lvl="1" indent="-342900"/>
            <a:r>
              <a:rPr lang="en-US" dirty="0"/>
              <a:t>Add more data fields (eg. days, microseconds)</a:t>
            </a:r>
          </a:p>
          <a:p>
            <a:pPr marL="800100" lvl="1" indent="-342900"/>
            <a:r>
              <a:rPr lang="en-US" dirty="0"/>
              <a:t>Add more methods to manipulate Time values</a:t>
            </a:r>
          </a:p>
          <a:p>
            <a:pPr marL="800100" lvl="1" indent="-342900"/>
            <a:r>
              <a:rPr lang="en-US" dirty="0" smtClean="0"/>
              <a:t>A function to print time in military time</a:t>
            </a:r>
          </a:p>
          <a:p>
            <a:pPr marL="800100" lvl="1" indent="-342900"/>
            <a:r>
              <a:rPr lang="en-US" dirty="0" smtClean="0"/>
              <a:t>A function to compare two time values</a:t>
            </a:r>
          </a:p>
          <a:p>
            <a:pPr marL="800100" lvl="1" indent="-342900"/>
            <a:r>
              <a:rPr lang="en-US" dirty="0"/>
              <a:t>A function to add </a:t>
            </a:r>
            <a:r>
              <a:rPr lang="en-US" dirty="0" smtClean="0"/>
              <a:t>H hours</a:t>
            </a:r>
            <a:r>
              <a:rPr lang="en-US" dirty="0"/>
              <a:t>, </a:t>
            </a:r>
            <a:r>
              <a:rPr lang="en-US" dirty="0" smtClean="0"/>
              <a:t>M minutes</a:t>
            </a:r>
            <a:r>
              <a:rPr lang="en-US" dirty="0"/>
              <a:t>, </a:t>
            </a:r>
            <a:r>
              <a:rPr lang="en-US" dirty="0" smtClean="0"/>
              <a:t>S seconds</a:t>
            </a:r>
            <a:endParaRPr lang="en-US" dirty="0"/>
          </a:p>
          <a:p>
            <a:pPr marL="800100" lvl="1" indent="-342900"/>
            <a:r>
              <a:rPr lang="en-US" dirty="0"/>
              <a:t>A function to subtract H hours, M minutes, S </a:t>
            </a:r>
            <a:r>
              <a:rPr lang="en-US" dirty="0" smtClean="0"/>
              <a:t>seconds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9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Where do we put the Time class definition?</a:t>
            </a:r>
          </a:p>
          <a:p>
            <a:pPr marL="800100" lvl="1" indent="-342900"/>
            <a:r>
              <a:rPr lang="en-US" dirty="0"/>
              <a:t>By convention, the definition of a class is typically placed in a “header file” with the same name as the class</a:t>
            </a:r>
          </a:p>
          <a:p>
            <a:pPr marL="800100" lvl="1" indent="-342900"/>
            <a:r>
              <a:rPr lang="en-US" dirty="0"/>
              <a:t>For example, the Time class would be stored in “time.h”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How can we use the Time class in our program?</a:t>
            </a:r>
          </a:p>
          <a:p>
            <a:pPr marL="800100" lvl="1" indent="-342900"/>
            <a:r>
              <a:rPr lang="en-US" dirty="0"/>
              <a:t>We must add #include “time.h” at the top of our program to define the Time class in our program</a:t>
            </a:r>
          </a:p>
          <a:p>
            <a:pPr marL="800100" lvl="1" indent="-342900"/>
            <a:r>
              <a:rPr lang="en-US" dirty="0"/>
              <a:t>We must also implement the methods in the Time class and “link this together” with our main program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5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 class is used to bundle together the data and operations that make up an abstract data type</a:t>
            </a:r>
          </a:p>
          <a:p>
            <a:pPr marL="800100" lvl="1" indent="-342900"/>
            <a:r>
              <a:rPr lang="en-US" dirty="0"/>
              <a:t>Data fields are stored in class variables</a:t>
            </a:r>
          </a:p>
          <a:p>
            <a:pPr marL="800100" lvl="1" indent="-342900"/>
            <a:r>
              <a:rPr lang="en-US" dirty="0"/>
              <a:t>Operations on this data are defined by methods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class definition also tells us how to use a class</a:t>
            </a:r>
          </a:p>
          <a:p>
            <a:pPr marL="800100" lvl="1" indent="-342900"/>
            <a:r>
              <a:rPr lang="en-US" dirty="0" smtClean="0"/>
              <a:t>The "public section" </a:t>
            </a:r>
            <a:r>
              <a:rPr lang="en-US" dirty="0"/>
              <a:t>lists variables and methods that can be accessed by users of the class</a:t>
            </a:r>
          </a:p>
          <a:p>
            <a:pPr marL="800100" lvl="1" indent="-342900"/>
            <a:r>
              <a:rPr lang="en-US" dirty="0"/>
              <a:t>The "private section" lists variables and methods that are hidden from users of the class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71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2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>
                <a:latin typeface="Arial" charset="0"/>
              </a:rPr>
              <a:t>Implementing</a:t>
            </a:r>
            <a:r>
              <a:rPr lang="en-US" sz="3200" b="1" dirty="0" smtClean="0">
                <a:latin typeface="Arial" charset="0"/>
              </a:rPr>
              <a:t> and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using classes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4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Lets see how classes are implemented</a:t>
            </a:r>
            <a:endParaRPr lang="en-US" dirty="0"/>
          </a:p>
          <a:p>
            <a:pPr marL="800100" lvl="1" indent="-342900"/>
            <a:r>
              <a:rPr lang="en-US" dirty="0" smtClean="0"/>
              <a:t>Methods are implemented just like regular functions </a:t>
            </a:r>
          </a:p>
          <a:p>
            <a:pPr marL="800100" lvl="1" indent="-342900"/>
            <a:r>
              <a:rPr lang="en-US" dirty="0" smtClean="0"/>
              <a:t>We must add “class name::” before the method name</a:t>
            </a:r>
          </a:p>
          <a:p>
            <a:pPr marL="800100" lvl="1" indent="-342900"/>
            <a:r>
              <a:rPr lang="en-US" dirty="0"/>
              <a:t>This tells the C++ compiler that this method has access to the private variables of the class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return_type </a:t>
            </a:r>
            <a:r>
              <a:rPr lang="en-US" dirty="0">
                <a:solidFill>
                  <a:srgbClr val="FF0000"/>
                </a:solidFill>
              </a:rPr>
              <a:t>class_name::</a:t>
            </a:r>
            <a:r>
              <a:rPr lang="en-US" dirty="0"/>
              <a:t>method_name( parameter_list )</a:t>
            </a:r>
          </a:p>
          <a:p>
            <a:pPr lvl="1" indent="0">
              <a:buNone/>
            </a:pPr>
            <a:r>
              <a:rPr lang="en-US" dirty="0" smtClean="0"/>
              <a:t>{</a:t>
            </a:r>
          </a:p>
          <a:p>
            <a:pPr lvl="1" indent="0">
              <a:buNone/>
            </a:pPr>
            <a:r>
              <a:rPr lang="en-US" dirty="0"/>
              <a:t> // Code for method goes here</a:t>
            </a:r>
          </a:p>
          <a:p>
            <a:pPr lvl="1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Easy way to start is to create "skeleton methods"</a:t>
            </a:r>
          </a:p>
          <a:p>
            <a:pPr marL="800100" lvl="1" indent="-342900"/>
            <a:r>
              <a:rPr lang="en-US" dirty="0"/>
              <a:t>Copy and paste the method headers from class definition</a:t>
            </a:r>
          </a:p>
          <a:p>
            <a:pPr marL="800100" lvl="1" indent="-342900"/>
            <a:r>
              <a:rPr lang="en-US" dirty="0"/>
              <a:t>Remove the semicolon at the end of each header</a:t>
            </a:r>
          </a:p>
          <a:p>
            <a:pPr marL="800100" lvl="1" indent="-342900"/>
            <a:r>
              <a:rPr lang="en-US" dirty="0"/>
              <a:t>Add “class_name::” before the method_name</a:t>
            </a:r>
          </a:p>
          <a:p>
            <a:pPr marL="800100" lvl="1" indent="-342900"/>
            <a:r>
              <a:rPr lang="en-US" dirty="0"/>
              <a:t>Add a debugging statement to print the method name</a:t>
            </a:r>
          </a:p>
          <a:p>
            <a:pPr lvl="1" indent="0">
              <a:buNone/>
            </a:pPr>
            <a:endParaRPr lang="en-US" dirty="0" smtClean="0"/>
          </a:p>
          <a:p>
            <a:pPr lvl="1" indent="0">
              <a:buNone/>
            </a:pPr>
            <a:r>
              <a:rPr lang="en-US" dirty="0"/>
              <a:t>return_type class_name::method_name( parameter_list )</a:t>
            </a:r>
          </a:p>
          <a:p>
            <a:pPr lvl="1" indent="0">
              <a:buNone/>
            </a:pPr>
            <a:r>
              <a:rPr lang="en-US" dirty="0" smtClean="0"/>
              <a:t>{</a:t>
            </a:r>
          </a:p>
          <a:p>
            <a:pPr lvl="1" indent="0">
              <a:buNone/>
            </a:pPr>
            <a:r>
              <a:rPr lang="en-US" dirty="0"/>
              <a:t> cout &lt;&lt; "method_name\n";</a:t>
            </a:r>
          </a:p>
          <a:p>
            <a:pPr lvl="1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4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 class is normally created by one programmer and used by many other programmers</a:t>
            </a:r>
          </a:p>
          <a:p>
            <a:pPr marL="800100" lvl="1" indent="-342900"/>
            <a:r>
              <a:rPr lang="en-US" dirty="0"/>
              <a:t>Only t</a:t>
            </a:r>
            <a:r>
              <a:rPr lang="en-US" dirty="0" smtClean="0"/>
              <a:t>he creator needs to know implementation details</a:t>
            </a:r>
          </a:p>
          <a:p>
            <a:pPr marL="800100" lvl="1" indent="-342900"/>
            <a:r>
              <a:rPr lang="en-US" dirty="0"/>
              <a:t>U</a:t>
            </a:r>
            <a:r>
              <a:rPr lang="en-US" dirty="0" smtClean="0"/>
              <a:t>sers can ignore details and build code on top of the class</a:t>
            </a:r>
          </a:p>
          <a:p>
            <a:pPr marL="800100" lvl="1" indent="-342900"/>
            <a:r>
              <a:rPr lang="en-US" dirty="0" smtClean="0"/>
              <a:t>This allows teams of programmers to work on separate classes to build very large and complex applications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Class libraries</a:t>
            </a:r>
          </a:p>
          <a:p>
            <a:pPr marL="800100" lvl="1" indent="-342900"/>
            <a:r>
              <a:rPr lang="en-US" dirty="0"/>
              <a:t>The standard C++ class library contains dozens of general purpose classes that can be used in any program </a:t>
            </a:r>
          </a:p>
          <a:p>
            <a:pPr marL="800100" lvl="1" indent="-342900"/>
            <a:r>
              <a:rPr lang="en-US" dirty="0"/>
              <a:t>We have already been using the string, cin, cout, ifstream, and ofstream classes in our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2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Now lets implement the Time class</a:t>
            </a:r>
          </a:p>
          <a:p>
            <a:pPr marL="800100" lvl="1" indent="-342900"/>
            <a:r>
              <a:rPr lang="en-US" dirty="0"/>
              <a:t>First, we create a file called “time.cpp” to contain the Time class implementation</a:t>
            </a:r>
          </a:p>
          <a:p>
            <a:pPr marL="800100" lvl="1" indent="-342900"/>
            <a:r>
              <a:rPr lang="en-US" dirty="0"/>
              <a:t>At the top of time.cpp we must add #include “time.h” to define the Time class</a:t>
            </a:r>
          </a:p>
          <a:p>
            <a:pPr marL="800100" lvl="1" indent="-342900"/>
            <a:r>
              <a:rPr lang="en-US" dirty="0"/>
              <a:t>Next, we implement of all Time methods in “time.cpp” in the same order as they appear in “time.h”</a:t>
            </a:r>
          </a:p>
          <a:p>
            <a:pPr marL="800100" lvl="1" indent="-342900"/>
            <a:r>
              <a:rPr lang="en-US" dirty="0"/>
              <a:t>It is always a good idea to start with skeleton methods to debug the parameter passing and returns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93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/>
              <a:t>#include “time.h”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Time::Time()</a:t>
            </a:r>
            <a:endParaRPr lang="en-US" b="0" dirty="0"/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	cout &lt;&lt; "Constructor\n";</a:t>
            </a:r>
          </a:p>
          <a:p>
            <a:pPr lvl="1" indent="0">
              <a:buNone/>
            </a:pPr>
            <a:r>
              <a:rPr lang="en-US" b="0" dirty="0"/>
              <a:t>}</a:t>
            </a:r>
          </a:p>
          <a:p>
            <a:pPr lvl="1" indent="0">
              <a:buNone/>
            </a:pPr>
            <a:endParaRPr lang="en-US" b="0" dirty="0"/>
          </a:p>
          <a:p>
            <a:r>
              <a:rPr lang="en-US" b="0" dirty="0"/>
              <a:t>      Time::~Time()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	cout &lt;&lt; "Destructor\n";</a:t>
            </a:r>
          </a:p>
          <a:p>
            <a:pPr lvl="1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44819" y="2546350"/>
            <a:ext cx="3307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constructor and destructor methods are unique and do NOT have any return types (not even void)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04127" y="2753475"/>
            <a:ext cx="2740693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2694389" y="3146515"/>
            <a:ext cx="2650430" cy="131512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56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b="0" dirty="0"/>
              <a:t>void Time::Set(const int Hr, const int Min, const int Sec)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	cout &lt;&lt; "Set\n";</a:t>
            </a:r>
          </a:p>
          <a:p>
            <a:pPr lvl="1" indent="0">
              <a:buNone/>
            </a:pPr>
            <a:r>
              <a:rPr lang="en-US" b="0" dirty="0"/>
              <a:t>}</a:t>
            </a:r>
          </a:p>
          <a:p>
            <a:pPr lvl="1" indent="0">
              <a:buNone/>
            </a:pPr>
            <a:endParaRPr lang="en-US" b="0" dirty="0"/>
          </a:p>
          <a:p>
            <a:r>
              <a:rPr lang="en-US" b="0" dirty="0"/>
              <a:t>      void Time::Get(int &amp;Hr, int &amp;Min, int &amp;Sec) const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	cout &lt;&lt; "Get\n";</a:t>
            </a:r>
          </a:p>
          <a:p>
            <a:pPr lvl="1" indent="0">
              <a:buNone/>
            </a:pPr>
            <a:r>
              <a:rPr lang="en-US" dirty="0"/>
              <a:t>}</a:t>
            </a:r>
            <a:endParaRPr lang="en-US" b="0" dirty="0"/>
          </a:p>
          <a:p>
            <a:r>
              <a:rPr lang="en-US" b="0" dirty="0"/>
              <a:t>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0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b="0" dirty="0"/>
              <a:t>void Time::Read()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	cout &lt;&lt; ”Read\n";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endParaRPr lang="en-US" b="0" dirty="0"/>
          </a:p>
          <a:p>
            <a:pPr lvl="1" indent="0">
              <a:buNone/>
            </a:pPr>
            <a:r>
              <a:rPr lang="en-US" dirty="0"/>
              <a:t>void Time::Print() const</a:t>
            </a:r>
          </a:p>
          <a:p>
            <a:pPr lvl="1" indent="0">
              <a:buNone/>
            </a:pPr>
            <a:r>
              <a:rPr lang="en-US" dirty="0"/>
              <a:t>{</a:t>
            </a:r>
          </a:p>
          <a:p>
            <a:pPr lvl="1" indent="0">
              <a:buNone/>
            </a:pPr>
            <a:r>
              <a:rPr lang="en-US" dirty="0"/>
              <a:t>	cout &lt;&lt; "Print\n";</a:t>
            </a:r>
          </a:p>
          <a:p>
            <a:pPr lvl="1" indent="0">
              <a:buNone/>
            </a:pPr>
            <a:r>
              <a:rPr lang="en-US" dirty="0"/>
              <a:t>}</a:t>
            </a:r>
          </a:p>
          <a:p>
            <a:pPr lvl="1" indent="0">
              <a:buNone/>
            </a:pPr>
            <a:endParaRPr lang="en-US" b="0" dirty="0"/>
          </a:p>
          <a:p>
            <a:pPr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7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do we compile the Time class?</a:t>
            </a:r>
          </a:p>
          <a:p>
            <a:pPr marL="800100" lvl="1" indent="-342900"/>
            <a:r>
              <a:rPr lang="en-US" dirty="0"/>
              <a:t>We use “g++ -Wall -c time.cpp” to check the syntax of time.cpp and create an intermediate output file “time.o”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After we have the "skeleton methods" compiling </a:t>
            </a:r>
          </a:p>
          <a:p>
            <a:pPr marL="800100" lvl="1" indent="-342900"/>
            <a:r>
              <a:rPr lang="en-US" dirty="0"/>
              <a:t>Add the desired code for each method one at a time</a:t>
            </a:r>
          </a:p>
          <a:p>
            <a:pPr marL="800100" lvl="1" indent="-342900"/>
            <a:r>
              <a:rPr lang="en-US" dirty="0"/>
              <a:t>Compile and debug each method one at a time</a:t>
            </a:r>
          </a:p>
          <a:p>
            <a:pPr marL="800100" lvl="1" indent="-342900"/>
            <a:r>
              <a:rPr lang="en-US" dirty="0"/>
              <a:t>This is a classic "incremental development" technique</a:t>
            </a:r>
          </a:p>
          <a:p>
            <a:pPr marL="800100" lvl="1" indent="-342900"/>
            <a:r>
              <a:rPr lang="en-US" dirty="0"/>
              <a:t>We always have a compiling / running program !!!</a:t>
            </a:r>
          </a:p>
          <a:p>
            <a:pPr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81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// Time constructor method</a:t>
            </a:r>
          </a:p>
          <a:p>
            <a:pPr marL="274320" lvl="1" indent="0">
              <a:buNone/>
            </a:pPr>
            <a:r>
              <a:rPr lang="en-US" dirty="0"/>
              <a:t>Time::Time()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"Constructor\n";</a:t>
            </a:r>
          </a:p>
          <a:p>
            <a:pPr marL="274320" lvl="1" indent="0">
              <a:buNone/>
            </a:pPr>
            <a:r>
              <a:rPr lang="en-US" dirty="0"/>
              <a:t>   hour = 0;</a:t>
            </a:r>
          </a:p>
          <a:p>
            <a:pPr marL="274320" lvl="1" indent="0">
              <a:buNone/>
            </a:pPr>
            <a:r>
              <a:rPr lang="en-US" dirty="0"/>
              <a:t>   minute = 0;</a:t>
            </a:r>
          </a:p>
          <a:p>
            <a:pPr marL="274320" lvl="1" indent="0">
              <a:buNone/>
            </a:pPr>
            <a:r>
              <a:rPr lang="en-US" dirty="0"/>
              <a:t>   second = 0;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7406" y="4138607"/>
            <a:ext cx="31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 all of the private variables some initial values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8875" y="3887430"/>
            <a:ext cx="1528531" cy="66355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19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// Time destructor method</a:t>
            </a:r>
          </a:p>
          <a:p>
            <a:pPr marL="274320" lvl="1" indent="0">
              <a:buNone/>
            </a:pPr>
            <a:r>
              <a:rPr lang="en-US" dirty="0"/>
              <a:t>Time::~Time()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"Destructor\n";</a:t>
            </a:r>
          </a:p>
          <a:p>
            <a:pPr marL="274320" lvl="1" indent="0">
              <a:buNone/>
            </a:pPr>
            <a:r>
              <a:rPr lang="en-US" dirty="0"/>
              <a:t>   hour = 0;</a:t>
            </a:r>
          </a:p>
          <a:p>
            <a:pPr marL="274320" lvl="1" indent="0">
              <a:buNone/>
            </a:pPr>
            <a:r>
              <a:rPr lang="en-US" dirty="0"/>
              <a:t>   minute = 0;</a:t>
            </a:r>
          </a:p>
          <a:p>
            <a:pPr marL="274320" lvl="1" indent="0">
              <a:buNone/>
            </a:pPr>
            <a:r>
              <a:rPr lang="en-US" dirty="0"/>
              <a:t>   second = 0;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7406" y="4138607"/>
            <a:ext cx="314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don’t really have to do this but it doesn’t hurt to clear the memory of old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458875" y="3887430"/>
            <a:ext cx="1528531" cy="66355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23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// Time Set method</a:t>
            </a:r>
          </a:p>
          <a:p>
            <a:pPr marL="274320" lvl="1" indent="0">
              <a:buNone/>
            </a:pPr>
            <a:r>
              <a:rPr lang="en-US" dirty="0"/>
              <a:t>void Time::Set(const int Hr, const int Min, const int Sec)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"Set\n";</a:t>
            </a:r>
          </a:p>
          <a:p>
            <a:pPr marL="274320" lvl="1" indent="0">
              <a:buNone/>
            </a:pPr>
            <a:r>
              <a:rPr lang="en-US" dirty="0"/>
              <a:t>   hour = Hr;</a:t>
            </a:r>
          </a:p>
          <a:p>
            <a:pPr marL="274320" lvl="1" indent="0">
              <a:buNone/>
            </a:pPr>
            <a:r>
              <a:rPr lang="en-US" dirty="0"/>
              <a:t>   minute = Min;</a:t>
            </a:r>
          </a:p>
          <a:p>
            <a:pPr marL="274320" lvl="1" indent="0">
              <a:buNone/>
            </a:pPr>
            <a:r>
              <a:rPr lang="en-US" dirty="0"/>
              <a:t>   second = Sec;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7406" y="4138607"/>
            <a:ext cx="314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Later, we should add some error checking to make sure the input Time is valid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082" y="4035863"/>
            <a:ext cx="1174325" cy="51511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76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// Time Get method</a:t>
            </a:r>
          </a:p>
          <a:p>
            <a:pPr marL="274320" lvl="1" indent="0">
              <a:buNone/>
            </a:pPr>
            <a:r>
              <a:rPr lang="en-US" dirty="0"/>
              <a:t>void Time::Get(int &amp;Hr, int &amp;Min, int &amp;Sec) const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"Get\n";</a:t>
            </a:r>
          </a:p>
          <a:p>
            <a:pPr marL="274320" lvl="1" indent="0">
              <a:buNone/>
            </a:pPr>
            <a:r>
              <a:rPr lang="cs-CZ" dirty="0"/>
              <a:t>   Hr = hour;</a:t>
            </a:r>
          </a:p>
          <a:p>
            <a:pPr marL="274320" lvl="1" indent="0">
              <a:buNone/>
            </a:pPr>
            <a:r>
              <a:rPr lang="cs-CZ" dirty="0"/>
              <a:t>   Min = minute;</a:t>
            </a:r>
          </a:p>
          <a:p>
            <a:pPr marL="274320" lvl="1" indent="0">
              <a:buNone/>
            </a:pPr>
            <a:r>
              <a:rPr lang="cs-CZ" dirty="0"/>
              <a:t>   Sec = second;</a:t>
            </a:r>
          </a:p>
          <a:p>
            <a:pPr marL="274320" lvl="1" indent="0">
              <a:buNone/>
            </a:pPr>
            <a:r>
              <a:rPr lang="cs-CZ" dirty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87406" y="4138607"/>
            <a:ext cx="314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fill in multiple reference parameters to give data back to the main program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13082" y="4035863"/>
            <a:ext cx="1174325" cy="51511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2255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Time Read method</a:t>
            </a:r>
          </a:p>
          <a:p>
            <a:pPr marL="274320" lvl="1" indent="0">
              <a:buNone/>
            </a:pPr>
            <a:r>
              <a:rPr lang="en-US" dirty="0"/>
              <a:t>void Time::Read()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cout &lt;&lt; "Enter hour: ";</a:t>
            </a:r>
          </a:p>
          <a:p>
            <a:pPr marL="274320" lvl="1" indent="0">
              <a:buNone/>
            </a:pPr>
            <a:r>
              <a:rPr lang="en-US" dirty="0"/>
              <a:t>   cin &gt;&gt; hour;</a:t>
            </a:r>
          </a:p>
          <a:p>
            <a:pPr marL="274320" lvl="1" indent="0">
              <a:buNone/>
            </a:pPr>
            <a:r>
              <a:rPr lang="en-US" dirty="0"/>
              <a:t>   cout &lt;&lt; "Enter minute: ";</a:t>
            </a:r>
          </a:p>
          <a:p>
            <a:pPr marL="274320" lvl="1" indent="0">
              <a:buNone/>
            </a:pPr>
            <a:r>
              <a:rPr lang="en-US" dirty="0"/>
              <a:t>   cin &gt;&gt; minute;</a:t>
            </a:r>
          </a:p>
          <a:p>
            <a:pPr marL="274320" lvl="1" indent="0">
              <a:buNone/>
            </a:pPr>
            <a:r>
              <a:rPr lang="en-US" dirty="0"/>
              <a:t>   cout &lt;&lt; "Enter second: ”;</a:t>
            </a:r>
          </a:p>
          <a:p>
            <a:pPr marL="274320" lvl="1" indent="0">
              <a:buNone/>
            </a:pPr>
            <a:r>
              <a:rPr lang="en-US" dirty="0"/>
              <a:t>   cin &gt;&gt; second;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406" y="4138607"/>
            <a:ext cx="314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Later, we should add some error checking to make sure the input Time is valid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083082" y="4035863"/>
            <a:ext cx="1174325" cy="51511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6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define a class, </a:t>
            </a:r>
          </a:p>
          <a:p>
            <a:pPr marL="800100" lvl="1" indent="-342900"/>
            <a:r>
              <a:rPr lang="en-US" dirty="0" smtClean="0"/>
              <a:t>List the data fields inside the class</a:t>
            </a:r>
          </a:p>
          <a:p>
            <a:pPr marL="800100" lvl="1" indent="-342900"/>
            <a:r>
              <a:rPr lang="en-US" dirty="0" smtClean="0"/>
              <a:t>List the functions/methods that operate on this data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implement a class</a:t>
            </a:r>
          </a:p>
          <a:p>
            <a:pPr marL="800100" lvl="1" indent="-342900"/>
            <a:r>
              <a:rPr lang="en-US" dirty="0"/>
              <a:t>Implement c</a:t>
            </a:r>
            <a:r>
              <a:rPr lang="en-US" dirty="0" smtClean="0"/>
              <a:t>onstructor functions to initialize data fields</a:t>
            </a:r>
          </a:p>
          <a:p>
            <a:pPr marL="800100" lvl="1" indent="-342900"/>
            <a:r>
              <a:rPr lang="en-US" dirty="0"/>
              <a:t>Implement </a:t>
            </a:r>
            <a:r>
              <a:rPr lang="en-US" dirty="0" smtClean="0"/>
              <a:t>methods to perform data operations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use a class</a:t>
            </a:r>
          </a:p>
          <a:p>
            <a:pPr marL="800100" lvl="1" indent="-342900"/>
            <a:r>
              <a:rPr lang="en-US" dirty="0" smtClean="0"/>
              <a:t>Declare objects of the class</a:t>
            </a:r>
          </a:p>
          <a:p>
            <a:pPr marL="800100" lvl="1" indent="-342900"/>
            <a:r>
              <a:rPr lang="en-US" dirty="0" smtClean="0"/>
              <a:t>Call methods on these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44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// Time Print method</a:t>
            </a:r>
          </a:p>
          <a:p>
            <a:pPr marL="274320" lvl="1" indent="0">
              <a:buNone/>
            </a:pPr>
            <a:r>
              <a:rPr lang="en-US" dirty="0"/>
              <a:t>void Time::Print() const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if (hour &lt; 10) cout &lt;&lt; "0";</a:t>
            </a:r>
          </a:p>
          <a:p>
            <a:pPr marL="274320" lvl="1" indent="0">
              <a:buNone/>
            </a:pPr>
            <a:r>
              <a:rPr lang="en-US" dirty="0"/>
              <a:t>   cout &lt;&lt; hour &lt;&lt; ":";</a:t>
            </a:r>
            <a:endParaRPr lang="fr-FR" dirty="0"/>
          </a:p>
          <a:p>
            <a:pPr marL="274320" lvl="1" indent="0">
              <a:buNone/>
            </a:pPr>
            <a:r>
              <a:rPr lang="en-US" dirty="0"/>
              <a:t>   if (minute &lt; 10) cout &lt;&lt; "0";</a:t>
            </a:r>
          </a:p>
          <a:p>
            <a:pPr marL="274320" lvl="1" indent="0">
              <a:buNone/>
            </a:pPr>
            <a:r>
              <a:rPr lang="en-US" dirty="0"/>
              <a:t>   cout &lt;&lt; minute &lt;&lt; ":";</a:t>
            </a:r>
          </a:p>
          <a:p>
            <a:pPr marL="274320" lvl="1" indent="0">
              <a:buNone/>
            </a:pPr>
            <a:r>
              <a:rPr lang="en-US" dirty="0"/>
              <a:t>   if (second &lt; 10) cout &lt;&lt; "0";</a:t>
            </a:r>
          </a:p>
          <a:p>
            <a:pPr marL="274320" lvl="1" indent="0">
              <a:buNone/>
            </a:pPr>
            <a:r>
              <a:rPr lang="en-US" dirty="0"/>
              <a:t>   cout &lt;&lt; second &lt;&lt; ":";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406" y="4138607"/>
            <a:ext cx="31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print Time values in the 00:00:00 format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83082" y="4035863"/>
            <a:ext cx="1174325" cy="51511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10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should we test that a Time value is valid?</a:t>
            </a:r>
          </a:p>
          <a:p>
            <a:pPr marL="800100" lvl="1" indent="-342900"/>
            <a:r>
              <a:rPr lang="en-US" dirty="0"/>
              <a:t>We need to check that the hour, minute, second values are within their expected 0..23, 0..59, 0..59 ranges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How should we correct invalid Time values?</a:t>
            </a:r>
          </a:p>
          <a:p>
            <a:pPr marL="800100" lvl="1" indent="-342900"/>
            <a:r>
              <a:rPr lang="en-US" dirty="0"/>
              <a:t>Simple solution uses modulo arithmetic to “throw away” any overflow or underflow that occurs 		(10:66:90 becomes 10:06:30)</a:t>
            </a:r>
          </a:p>
          <a:p>
            <a:pPr marL="800100" lvl="1" indent="-342900"/>
            <a:r>
              <a:rPr lang="en-US" dirty="0"/>
              <a:t>Fancy solution “wraps around” the hour, minute, second values if they overflow or underflow 		(10:66:90 becomes 11:07:30)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1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Simple time validation</a:t>
            </a:r>
          </a:p>
          <a:p>
            <a:r>
              <a:rPr lang="en-US" b="0" dirty="0"/>
              <a:t>hour = hour % 24;</a:t>
            </a:r>
          </a:p>
          <a:p>
            <a:r>
              <a:rPr lang="en-US" b="0" dirty="0"/>
              <a:t>minute = minute % 60;</a:t>
            </a:r>
          </a:p>
          <a:p>
            <a:r>
              <a:rPr lang="en-US" b="0" dirty="0"/>
              <a:t>second = second % 60;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4781" y="3598857"/>
            <a:ext cx="314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</a:t>
            </a:r>
            <a:r>
              <a:rPr lang="en-US" dirty="0" smtClean="0"/>
              <a:t>will “throw away” any value overflow</a:t>
            </a:r>
            <a:endParaRPr lang="en-US" dirty="0"/>
          </a:p>
          <a:p>
            <a:r>
              <a:rPr lang="en-US" dirty="0"/>
              <a:t>It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change valid hour, minute, second values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400459" y="3496119"/>
            <a:ext cx="1174322" cy="70290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853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Fancy time validation</a:t>
            </a:r>
          </a:p>
          <a:p>
            <a:r>
              <a:rPr lang="en-US" b="0" dirty="0"/>
              <a:t>minute = minute + second / 60;</a:t>
            </a:r>
          </a:p>
          <a:p>
            <a:r>
              <a:rPr lang="en-US" b="0" dirty="0"/>
              <a:t>second = second % 60; </a:t>
            </a:r>
          </a:p>
          <a:p>
            <a:r>
              <a:rPr lang="en-US" b="0" dirty="0"/>
              <a:t>hour = hour + minute / 60;</a:t>
            </a:r>
          </a:p>
          <a:p>
            <a:r>
              <a:rPr lang="en-US" b="0" dirty="0"/>
              <a:t>minute = minute % 60;</a:t>
            </a:r>
          </a:p>
          <a:p>
            <a:r>
              <a:rPr lang="en-US" b="0" dirty="0"/>
              <a:t>hour = hour % 24;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4781" y="3598857"/>
            <a:ext cx="314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method will “wrap around” any value overflow</a:t>
            </a:r>
          </a:p>
          <a:p>
            <a:r>
              <a:rPr lang="en-US" dirty="0"/>
              <a:t>It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change valid hour, minute, second values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3400459" y="3496117"/>
            <a:ext cx="1174322" cy="70290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12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Using classes is a three step process</a:t>
            </a:r>
          </a:p>
          <a:p>
            <a:pPr lvl="1" indent="0">
              <a:buNone/>
            </a:pPr>
            <a:r>
              <a:rPr lang="en-US" dirty="0"/>
              <a:t>1) 	Include the class definition at top of program</a:t>
            </a:r>
          </a:p>
          <a:p>
            <a:pPr lvl="1" indent="0">
              <a:buNone/>
            </a:pPr>
            <a:r>
              <a:rPr lang="en-US" dirty="0"/>
              <a:t>	#include &lt;class_name&gt; for built in classes</a:t>
            </a:r>
          </a:p>
          <a:p>
            <a:pPr lvl="1" indent="0">
              <a:buNone/>
            </a:pPr>
            <a:r>
              <a:rPr lang="en-US" dirty="0"/>
              <a:t>	#include “class_name.h” for user defined classes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2) 	Declare objects of the class like we declare variables</a:t>
            </a:r>
          </a:p>
          <a:p>
            <a:pPr lvl="1" indent="0">
              <a:buNone/>
            </a:pPr>
            <a:r>
              <a:rPr lang="en-US" dirty="0"/>
              <a:t>	class_name object_name;</a:t>
            </a:r>
          </a:p>
          <a:p>
            <a:pPr marL="914400" lvl="1" indent="-457200">
              <a:buFont typeface="+mj-lt"/>
              <a:buAutoNum type="arabicParenR"/>
            </a:pPr>
            <a:endParaRPr lang="en-US" dirty="0"/>
          </a:p>
          <a:p>
            <a:pPr lvl="1" indent="0">
              <a:buNone/>
            </a:pPr>
            <a:r>
              <a:rPr lang="en-US" dirty="0"/>
              <a:t>3) 	Use object by calling methods using the “dot notation”</a:t>
            </a:r>
          </a:p>
          <a:p>
            <a:pPr lvl="1" indent="0">
              <a:buNone/>
            </a:pPr>
            <a:r>
              <a:rPr lang="en-US" dirty="0"/>
              <a:t>	object_name.method_name();</a:t>
            </a:r>
          </a:p>
          <a:p>
            <a:pPr lvl="1" indent="0">
              <a:buNone/>
            </a:pPr>
            <a:r>
              <a:rPr lang="en-US" dirty="0"/>
              <a:t>	object_name.method_name( param1, param2 );</a:t>
            </a:r>
          </a:p>
          <a:p>
            <a:pPr lvl="1" indent="0">
              <a:buNone/>
            </a:pPr>
            <a:endParaRPr lang="en-US" dirty="0"/>
          </a:p>
          <a:p>
            <a:pPr marL="914400" lvl="1" indent="-457200">
              <a:buAutoNum type="arabicParenR" startAt="3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48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compiler will look at the class definition to check that we are using a class properly</a:t>
            </a:r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 compiler WILL allow us to call public class methods in the class using the dot notation</a:t>
            </a:r>
          </a:p>
          <a:p>
            <a:pPr lvl="1" indent="0">
              <a:buNone/>
            </a:pPr>
            <a:r>
              <a:rPr lang="en-US" dirty="0"/>
              <a:t>object_name.method_name( param1, param2 );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compiler will NOT allow us to access the private data fields in the class using the dot notation</a:t>
            </a:r>
          </a:p>
          <a:p>
            <a:pPr lvl="1" indent="0">
              <a:buNone/>
            </a:pPr>
            <a:r>
              <a:rPr lang="en-US" dirty="0" smtClean="0"/>
              <a:t>object_name.variable_name = 42;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7183" y="5689954"/>
            <a:ext cx="213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cause a compiler error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3886201" y="5572125"/>
            <a:ext cx="840982" cy="44099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61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have actually been using classes for some time because string is a built in class on most systems</a:t>
            </a:r>
          </a:p>
          <a:p>
            <a:endParaRPr lang="en-US" dirty="0"/>
          </a:p>
          <a:p>
            <a:r>
              <a:rPr lang="en-US" b="0" dirty="0"/>
              <a:t>#include &lt;string&gt;</a:t>
            </a:r>
          </a:p>
          <a:p>
            <a:endParaRPr lang="en-US" b="0" dirty="0"/>
          </a:p>
          <a:p>
            <a:r>
              <a:rPr lang="en-US" b="0" dirty="0"/>
              <a:t>string name;</a:t>
            </a:r>
          </a:p>
          <a:p>
            <a:endParaRPr lang="en-US" b="0" dirty="0"/>
          </a:p>
          <a:p>
            <a:r>
              <a:rPr lang="en-US" b="0" dirty="0"/>
              <a:t>name = “george”;</a:t>
            </a:r>
          </a:p>
          <a:p>
            <a:r>
              <a:rPr lang="en-US" b="0" dirty="0"/>
              <a:t>name[0] = ‘G’;</a:t>
            </a:r>
          </a:p>
          <a:p>
            <a:r>
              <a:rPr lang="en-US" b="0" dirty="0"/>
              <a:t>int len = </a:t>
            </a:r>
            <a:r>
              <a:rPr lang="en-US" b="0" dirty="0">
                <a:solidFill>
                  <a:srgbClr val="FF0000"/>
                </a:solidFill>
              </a:rPr>
              <a:t>name.length();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50353" y="2965804"/>
            <a:ext cx="3926847" cy="369332"/>
            <a:chOff x="4190999" y="3299179"/>
            <a:chExt cx="392684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971656" y="3299179"/>
              <a:ext cx="314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lets us use strings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90999" y="3506843"/>
              <a:ext cx="748907" cy="1"/>
            </a:xfrm>
            <a:prstGeom prst="straightConnector1">
              <a:avLst/>
            </a:prstGeom>
            <a:ln>
              <a:solidFill>
                <a:srgbClr val="D1282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50353" y="3880204"/>
            <a:ext cx="3926847" cy="369332"/>
            <a:chOff x="4190999" y="3299179"/>
            <a:chExt cx="3926847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4971656" y="3299179"/>
              <a:ext cx="314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creates a string object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190999" y="3506843"/>
              <a:ext cx="748907" cy="1"/>
            </a:xfrm>
            <a:prstGeom prst="straightConnector1">
              <a:avLst/>
            </a:prstGeom>
            <a:ln>
              <a:solidFill>
                <a:srgbClr val="D1282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931009" y="5064479"/>
            <a:ext cx="346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string object by calling methods in string class using the “dot notation”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3333751" y="5526144"/>
            <a:ext cx="1597258" cy="18466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96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have also been using classes for file input/output because ifstream and ofstream are also built in classes</a:t>
            </a:r>
          </a:p>
          <a:p>
            <a:endParaRPr lang="en-US" dirty="0"/>
          </a:p>
          <a:p>
            <a:r>
              <a:rPr lang="en-US" b="0" dirty="0"/>
              <a:t>#include &lt;fstream&gt;</a:t>
            </a:r>
          </a:p>
          <a:p>
            <a:endParaRPr lang="en-US" b="0" dirty="0"/>
          </a:p>
          <a:p>
            <a:r>
              <a:rPr lang="en-US" b="0" dirty="0"/>
              <a:t>ifstream din;</a:t>
            </a:r>
          </a:p>
          <a:p>
            <a:endParaRPr lang="en-US" b="0" dirty="0"/>
          </a:p>
          <a:p>
            <a:r>
              <a:rPr lang="en-US" b="0" dirty="0">
                <a:solidFill>
                  <a:srgbClr val="FF0000"/>
                </a:solidFill>
              </a:rPr>
              <a:t>din.open(“junk.txt”);</a:t>
            </a:r>
          </a:p>
          <a:p>
            <a:r>
              <a:rPr lang="en-US" b="0" dirty="0"/>
              <a:t>din &gt;&gt; value;</a:t>
            </a:r>
          </a:p>
          <a:p>
            <a:r>
              <a:rPr lang="en-US" b="0" dirty="0">
                <a:solidFill>
                  <a:srgbClr val="FF0000"/>
                </a:solidFill>
              </a:rPr>
              <a:t>din.close();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50353" y="2965804"/>
            <a:ext cx="3926847" cy="369332"/>
            <a:chOff x="4190999" y="3299179"/>
            <a:chExt cx="392684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971656" y="3299179"/>
              <a:ext cx="314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lets us use file streams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90999" y="3506843"/>
              <a:ext cx="748907" cy="1"/>
            </a:xfrm>
            <a:prstGeom prst="straightConnector1">
              <a:avLst/>
            </a:prstGeom>
            <a:ln>
              <a:solidFill>
                <a:srgbClr val="D1282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931009" y="3880204"/>
            <a:ext cx="349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creates an ifstream object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150353" y="4087868"/>
            <a:ext cx="748907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6884" y="5080354"/>
            <a:ext cx="348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use the ifstream object by calling methods in ifstream class using the “dot notation”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2587625" y="5542019"/>
            <a:ext cx="2359259" cy="31585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2952751" y="4953000"/>
            <a:ext cx="1994133" cy="58901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5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Now lets see how we can use the Time class using the three step process described above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1)	Include the Time class</a:t>
            </a:r>
          </a:p>
          <a:p>
            <a:pPr marL="274320" lvl="1" indent="0">
              <a:buNone/>
            </a:pPr>
            <a:r>
              <a:rPr lang="en-US" dirty="0"/>
              <a:t>	#include “time.h”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2)	Declare Time objects</a:t>
            </a:r>
          </a:p>
          <a:p>
            <a:pPr marL="274320" lvl="1" indent="0">
              <a:buNone/>
            </a:pPr>
            <a:r>
              <a:rPr lang="en-US" dirty="0"/>
              <a:t>	Time Now;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3)	Use Time methods on objects</a:t>
            </a:r>
          </a:p>
          <a:p>
            <a:pPr marL="274320" lvl="1" indent="0">
              <a:buNone/>
            </a:pPr>
            <a:r>
              <a:rPr lang="en-US" dirty="0"/>
              <a:t>	Now.Print();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12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#include “time.h”</a:t>
            </a:r>
          </a:p>
          <a:p>
            <a:endParaRPr lang="en-US" dirty="0"/>
          </a:p>
          <a:p>
            <a:r>
              <a:rPr lang="en-US" b="0" dirty="0" smtClean="0"/>
              <a:t>/</a:t>
            </a:r>
            <a:r>
              <a:rPr lang="en-US" b="0" dirty="0"/>
              <a:t>/ Simple </a:t>
            </a:r>
            <a:r>
              <a:rPr lang="en-US" b="0" dirty="0" smtClean="0"/>
              <a:t>program using the Time class</a:t>
            </a:r>
            <a:endParaRPr lang="en-US" b="0" dirty="0"/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Hr, Min, Sec;</a:t>
            </a:r>
          </a:p>
          <a:p>
            <a:r>
              <a:rPr lang="en-US" b="0" dirty="0"/>
              <a:t>   Time Now, Then;</a:t>
            </a:r>
          </a:p>
          <a:p>
            <a:endParaRPr lang="en-US" b="0" dirty="0"/>
          </a:p>
          <a:p>
            <a:r>
              <a:rPr lang="en-US" b="0" dirty="0"/>
              <a:t>   Now.Print();</a:t>
            </a:r>
          </a:p>
          <a:p>
            <a:r>
              <a:rPr lang="en-US" b="0" dirty="0"/>
              <a:t>   Then.Print();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5857" y="4121321"/>
            <a:ext cx="293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Declaring two Time objects to</a:t>
            </a:r>
            <a:r>
              <a:rPr lang="en-US" dirty="0"/>
              <a:t> </a:t>
            </a:r>
            <a:r>
              <a:rPr lang="en-US" dirty="0" smtClean="0"/>
              <a:t>store </a:t>
            </a:r>
            <a:r>
              <a:rPr lang="en-US" dirty="0"/>
              <a:t>t</a:t>
            </a:r>
            <a:r>
              <a:rPr lang="en-US" dirty="0" smtClean="0"/>
              <a:t>ime information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032125" y="4444487"/>
            <a:ext cx="96373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6968" y="1707304"/>
            <a:ext cx="293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lets us use the Time class in this program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238500" y="2030470"/>
            <a:ext cx="190846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857" y="5321471"/>
            <a:ext cx="2930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prints out the default values of the Time objects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032125" y="5644637"/>
            <a:ext cx="96373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2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/>
              <a:buChar char="•"/>
            </a:pPr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Lesson objectives:</a:t>
            </a:r>
            <a:endParaRPr lang="en-US" dirty="0" smtClean="0"/>
          </a:p>
          <a:p>
            <a:pPr lvl="1"/>
            <a:r>
              <a:rPr lang="en-US" dirty="0" smtClean="0"/>
              <a:t>Learn how to create and use simple classes</a:t>
            </a:r>
          </a:p>
          <a:p>
            <a:pPr lvl="1"/>
            <a:r>
              <a:rPr lang="en-US" dirty="0" smtClean="0"/>
              <a:t>Learn how to create and use composite classes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example programs </a:t>
            </a:r>
            <a:r>
              <a:rPr lang="en-US" dirty="0" smtClean="0"/>
              <a:t>with classes</a:t>
            </a:r>
            <a:endParaRPr lang="en-US" dirty="0"/>
          </a:p>
          <a:p>
            <a:pPr lvl="1"/>
            <a:r>
              <a:rPr lang="en-US" dirty="0"/>
              <a:t>Complete online labs on </a:t>
            </a:r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/>
              <a:t>Complete programming project using </a:t>
            </a:r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0" dirty="0"/>
              <a:t>   </a:t>
            </a:r>
            <a:r>
              <a:rPr lang="en-US" b="0" dirty="0" smtClean="0"/>
              <a:t>Now.Set( 10</a:t>
            </a:r>
            <a:r>
              <a:rPr lang="en-US" b="0" dirty="0"/>
              <a:t>, 30, </a:t>
            </a:r>
            <a:r>
              <a:rPr lang="en-US" b="0" dirty="0" smtClean="0"/>
              <a:t>0 )</a:t>
            </a:r>
            <a:r>
              <a:rPr lang="en-US" b="0" dirty="0"/>
              <a:t>;</a:t>
            </a:r>
          </a:p>
          <a:p>
            <a:r>
              <a:rPr lang="en-US" b="0" dirty="0"/>
              <a:t>  </a:t>
            </a:r>
            <a:r>
              <a:rPr lang="en-US" b="0" dirty="0" smtClean="0"/>
              <a:t> Now.</a:t>
            </a:r>
            <a:r>
              <a:rPr lang="en-US" b="0" dirty="0"/>
              <a:t>Print</a:t>
            </a:r>
            <a:r>
              <a:rPr lang="en-US" b="0" dirty="0" smtClean="0"/>
              <a:t>();</a:t>
            </a:r>
          </a:p>
          <a:p>
            <a:r>
              <a:rPr lang="en-US" b="0" dirty="0" smtClean="0"/>
              <a:t>   </a:t>
            </a:r>
          </a:p>
          <a:p>
            <a:r>
              <a:rPr lang="en-US" b="0" dirty="0"/>
              <a:t> </a:t>
            </a:r>
            <a:r>
              <a:rPr lang="en-US" b="0" dirty="0" smtClean="0"/>
              <a:t>  Then </a:t>
            </a:r>
            <a:r>
              <a:rPr lang="en-US" b="0" dirty="0"/>
              <a:t>= Now;</a:t>
            </a:r>
          </a:p>
          <a:p>
            <a:r>
              <a:rPr lang="en-US" b="0" dirty="0"/>
              <a:t>   </a:t>
            </a:r>
            <a:r>
              <a:rPr lang="en-US" b="0" dirty="0" smtClean="0"/>
              <a:t>Then.Print()</a:t>
            </a:r>
            <a:r>
              <a:rPr lang="en-US" b="0" dirty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653" y="2229205"/>
            <a:ext cx="255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set the fields in the Now object and then print 10:30:00 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2556609" y="2690870"/>
            <a:ext cx="2966044" cy="3340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22653" y="3651530"/>
            <a:ext cx="2874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copy all time data</a:t>
            </a:r>
          </a:p>
          <a:p>
            <a:r>
              <a:rPr lang="en-US" dirty="0"/>
              <a:t>from Now object </a:t>
            </a:r>
            <a:r>
              <a:rPr lang="en-US" dirty="0" smtClean="0"/>
              <a:t>into Then</a:t>
            </a:r>
          </a:p>
          <a:p>
            <a:r>
              <a:rPr lang="en-US" dirty="0"/>
              <a:t>object a</a:t>
            </a:r>
            <a:r>
              <a:rPr lang="en-US" dirty="0" smtClean="0"/>
              <a:t>nd print 10:30:00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2556609" y="4113195"/>
            <a:ext cx="2966044" cy="3340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0" dirty="0" smtClean="0"/>
              <a:t>   Now.Get( Hr</a:t>
            </a:r>
            <a:r>
              <a:rPr lang="en-US" b="0" dirty="0"/>
              <a:t>, Min, </a:t>
            </a:r>
            <a:r>
              <a:rPr lang="en-US" b="0" dirty="0" smtClean="0"/>
              <a:t>Sec );</a:t>
            </a:r>
          </a:p>
          <a:p>
            <a:r>
              <a:rPr lang="en-US" b="0" dirty="0" smtClean="0"/>
              <a:t>   </a:t>
            </a:r>
            <a:r>
              <a:rPr lang="en-US" b="0" dirty="0"/>
              <a:t>cout &lt;&lt; Hr &lt;&lt; " "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       &lt;</a:t>
            </a:r>
            <a:r>
              <a:rPr lang="en-US" b="0" dirty="0"/>
              <a:t>&lt; Min &lt;&lt; " "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       &lt;</a:t>
            </a:r>
            <a:r>
              <a:rPr lang="en-US" b="0" dirty="0"/>
              <a:t>&lt; Sec &lt;&lt; endl</a:t>
            </a:r>
            <a:r>
              <a:rPr lang="en-US" b="0" dirty="0" smtClean="0"/>
              <a:t>;</a:t>
            </a:r>
          </a:p>
          <a:p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 Now.minute = 42;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/>
              <a:t>   </a:t>
            </a:r>
            <a:r>
              <a:rPr lang="en-US" b="0" dirty="0" smtClean="0">
                <a:solidFill>
                  <a:srgbClr val="FF0000"/>
                </a:solidFill>
              </a:rPr>
              <a:t>cout &lt;&lt; Then.hour; </a:t>
            </a:r>
            <a:endParaRPr lang="en-US" b="0" dirty="0">
              <a:solidFill>
                <a:srgbClr val="FF0000"/>
              </a:solidFill>
            </a:endParaRP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2653" y="2229205"/>
            <a:ext cx="2237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will extract info</a:t>
            </a:r>
          </a:p>
          <a:p>
            <a:r>
              <a:rPr lang="en-US" dirty="0"/>
              <a:t>f</a:t>
            </a:r>
            <a:r>
              <a:rPr lang="en-US" dirty="0" smtClean="0"/>
              <a:t>rom the Now object</a:t>
            </a:r>
          </a:p>
          <a:p>
            <a:r>
              <a:rPr lang="en-US" dirty="0"/>
              <a:t>a</a:t>
            </a:r>
            <a:r>
              <a:rPr lang="en-US" dirty="0" smtClean="0"/>
              <a:t>nd print 10</a:t>
            </a:r>
            <a:r>
              <a:rPr lang="en-US" dirty="0"/>
              <a:t> </a:t>
            </a:r>
            <a:r>
              <a:rPr lang="en-US" dirty="0" smtClean="0"/>
              <a:t>30</a:t>
            </a:r>
            <a:r>
              <a:rPr lang="en-US" dirty="0"/>
              <a:t> </a:t>
            </a:r>
            <a:r>
              <a:rPr lang="en-US" dirty="0" smtClean="0"/>
              <a:t>0 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3288633" y="2690870"/>
            <a:ext cx="223402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12757" y="4080362"/>
            <a:ext cx="2455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will NOT compile because these data fields are private variables of the Time class</a:t>
            </a: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179809" y="4819026"/>
            <a:ext cx="233294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8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should we compile and run this program?</a:t>
            </a:r>
          </a:p>
          <a:p>
            <a:pPr marL="800100" lvl="1" indent="-342900"/>
            <a:r>
              <a:rPr lang="en-US" dirty="0"/>
              <a:t>Assume time.h contains the class definition</a:t>
            </a:r>
          </a:p>
          <a:p>
            <a:pPr marL="800100" lvl="1" indent="-342900"/>
            <a:r>
              <a:rPr lang="en-US" dirty="0"/>
              <a:t>Assume time.cpp contains the class implementation</a:t>
            </a:r>
          </a:p>
          <a:p>
            <a:pPr marL="800100" lvl="1" indent="-342900"/>
            <a:r>
              <a:rPr lang="en-US" dirty="0"/>
              <a:t>Assume main.cpp contains the program</a:t>
            </a:r>
          </a:p>
          <a:p>
            <a:pPr marL="800100" lvl="1" indent="-342900"/>
            <a:r>
              <a:rPr lang="en-US" dirty="0"/>
              <a:t>Use “g++ -Wall -c time.cpp” to compile time.cpp and create an intermediate output file “time.o”</a:t>
            </a:r>
          </a:p>
          <a:p>
            <a:pPr marL="800100" lvl="1" indent="-342900"/>
            <a:r>
              <a:rPr lang="en-US" dirty="0"/>
              <a:t>Use “g++ -Wall -c main” to compile main.cpp and create an intermediate output file “main.o”</a:t>
            </a:r>
          </a:p>
          <a:p>
            <a:pPr marL="800100" lvl="1" indent="-342900"/>
            <a:r>
              <a:rPr lang="en-US" dirty="0"/>
              <a:t>Use “g++ -o main.exe time.o main.o”  to link together the intermediate files and create main.exe</a:t>
            </a:r>
          </a:p>
          <a:p>
            <a:pPr marL="800100" lvl="1" indent="-342900"/>
            <a:r>
              <a:rPr lang="en-US" dirty="0"/>
              <a:t>These lines can be put in a “makefile” to save you typing (we will talk more about this later in this lesson)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551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this section, we saw how to implement and use classes in sample programs</a:t>
            </a:r>
          </a:p>
          <a:p>
            <a:pPr marL="800100" lvl="1" indent="-342900"/>
            <a:r>
              <a:rPr lang="en-US" dirty="0"/>
              <a:t>Define class in “class.h”</a:t>
            </a:r>
          </a:p>
          <a:p>
            <a:pPr marL="800100" lvl="1" indent="-342900"/>
            <a:r>
              <a:rPr lang="en-US" dirty="0"/>
              <a:t>Implement class methods in “class.cpp”</a:t>
            </a:r>
          </a:p>
          <a:p>
            <a:pPr marL="800100" lvl="1" indent="-342900"/>
            <a:r>
              <a:rPr lang="en-US" dirty="0"/>
              <a:t>Implement main program in “main.cpp”</a:t>
            </a:r>
            <a:endParaRPr lang="en-US" dirty="0" smtClean="0"/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This separation means that users of a class only need to look at the class definition, and not the implementation</a:t>
            </a:r>
            <a:endParaRPr lang="en-US" dirty="0" smtClean="0"/>
          </a:p>
          <a:p>
            <a:pPr marL="800100" lvl="1" indent="-342900"/>
            <a:r>
              <a:rPr lang="en-US" dirty="0" smtClean="0"/>
              <a:t>For example, you have been using cin/cout/strings without looking at their implementations</a:t>
            </a:r>
          </a:p>
          <a:p>
            <a:pPr marL="800100" lvl="1" indent="-342900"/>
            <a:r>
              <a:rPr lang="en-US" dirty="0" smtClean="0"/>
              <a:t>This is one of the main advantages of data abstraction and object oriented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65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3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>
                <a:latin typeface="Arial" charset="0"/>
              </a:rPr>
              <a:t>Simple class examples</a:t>
            </a:r>
          </a:p>
        </p:txBody>
      </p:sp>
    </p:spTree>
    <p:extLst>
      <p:ext uri="{BB962C8B-B14F-4D97-AF65-F5344CB8AC3E}">
        <p14:creationId xmlns:p14="http://schemas.microsoft.com/office/powerpoint/2010/main" val="213407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class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goal of object oriented programming is to create applications that build upon a collection of a classes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There are three steps to this process:</a:t>
            </a:r>
            <a:endParaRPr lang="en-US" dirty="0" smtClean="0"/>
          </a:p>
          <a:p>
            <a:pPr marL="800100" lvl="1" indent="-342900"/>
            <a:r>
              <a:rPr lang="en-US" dirty="0"/>
              <a:t>Decide what information is needed to describe object</a:t>
            </a:r>
          </a:p>
          <a:p>
            <a:pPr marL="1485900" lvl="2" indent="-342900"/>
            <a:r>
              <a:rPr lang="en-US" dirty="0"/>
              <a:t>What private variables to declare</a:t>
            </a:r>
          </a:p>
          <a:p>
            <a:pPr marL="800100" lvl="1" indent="-342900"/>
            <a:r>
              <a:rPr lang="en-US" dirty="0"/>
              <a:t>Decide what operations on the object are necessary </a:t>
            </a:r>
          </a:p>
          <a:p>
            <a:pPr marL="1485900" lvl="2" indent="-342900"/>
            <a:r>
              <a:rPr lang="en-US" dirty="0"/>
              <a:t>What public methods to create</a:t>
            </a:r>
          </a:p>
          <a:p>
            <a:pPr marL="800100" lvl="1" indent="-342900"/>
            <a:r>
              <a:rPr lang="en-US" dirty="0"/>
              <a:t>Build one or more applications using class</a:t>
            </a:r>
          </a:p>
          <a:p>
            <a:pPr marL="1485900" lvl="2" indent="-342900"/>
            <a:r>
              <a:rPr lang="en-US" dirty="0"/>
              <a:t>How to create and use objects in a program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22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class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this section, we will illustrate object oriented programming by creating two simple classes:</a:t>
            </a:r>
          </a:p>
          <a:p>
            <a:pPr marL="800100" lvl="1" indent="-342900"/>
            <a:r>
              <a:rPr lang="en-US" dirty="0"/>
              <a:t>Student class </a:t>
            </a:r>
          </a:p>
          <a:p>
            <a:pPr marL="1485900" lvl="2" indent="-342900"/>
            <a:r>
              <a:rPr lang="en-US" dirty="0"/>
              <a:t>Stores basic information about a student</a:t>
            </a:r>
          </a:p>
          <a:p>
            <a:pPr marL="1485900" lvl="2" indent="-342900"/>
            <a:r>
              <a:rPr lang="en-US" dirty="0"/>
              <a:t>Very basic operations to access information</a:t>
            </a:r>
          </a:p>
          <a:p>
            <a:pPr marL="1485900" lvl="2" indent="-342900"/>
            <a:r>
              <a:rPr lang="en-US" dirty="0"/>
              <a:t>Could be used as part of large university database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r>
              <a:rPr lang="en-US" dirty="0"/>
              <a:t>Linear class</a:t>
            </a:r>
          </a:p>
          <a:p>
            <a:pPr marL="1485900" lvl="2" indent="-342900"/>
            <a:r>
              <a:rPr lang="en-US" dirty="0"/>
              <a:t>Store information about linear equations</a:t>
            </a:r>
          </a:p>
          <a:p>
            <a:pPr marL="1485900" lvl="2" indent="-342900"/>
            <a:r>
              <a:rPr lang="en-US" dirty="0"/>
              <a:t>Classic mathematical operations for linear equations</a:t>
            </a:r>
          </a:p>
          <a:p>
            <a:pPr marL="1485900" lvl="2" indent="-342900"/>
            <a:r>
              <a:rPr lang="en-US" dirty="0"/>
              <a:t>Could be used in an engineering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85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student information might be of interest?</a:t>
            </a:r>
          </a:p>
          <a:p>
            <a:pPr marL="800100" lvl="1" indent="-342900"/>
            <a:r>
              <a:rPr lang="en-US" dirty="0"/>
              <a:t>Student ID number (int)</a:t>
            </a:r>
          </a:p>
          <a:p>
            <a:pPr marL="800100" lvl="1" indent="-342900"/>
            <a:r>
              <a:rPr lang="en-US" dirty="0"/>
              <a:t>First name, middle name, last name (string)</a:t>
            </a:r>
          </a:p>
          <a:p>
            <a:pPr marL="800100" lvl="1" indent="-342900"/>
            <a:r>
              <a:rPr lang="en-US" dirty="0"/>
              <a:t>Home address, campus address (string)</a:t>
            </a:r>
          </a:p>
          <a:p>
            <a:pPr marL="800100" lvl="1" indent="-342900"/>
            <a:r>
              <a:rPr lang="en-US" dirty="0"/>
              <a:t>ACT, SAT test scores (int)</a:t>
            </a:r>
          </a:p>
          <a:p>
            <a:pPr marL="800100" lvl="1" indent="-342900"/>
            <a:r>
              <a:rPr lang="en-US" dirty="0"/>
              <a:t>Undergraduate major (string)</a:t>
            </a:r>
          </a:p>
          <a:p>
            <a:pPr marL="800100" lvl="1" indent="-342900"/>
            <a:r>
              <a:rPr lang="en-US" dirty="0"/>
              <a:t>Current GPA (float)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store information in private variables in the class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32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operations could we perform on a student?</a:t>
            </a:r>
          </a:p>
          <a:p>
            <a:pPr marL="800100" lvl="1" indent="-342900"/>
            <a:r>
              <a:rPr lang="en-US" dirty="0"/>
              <a:t>Change address</a:t>
            </a:r>
          </a:p>
          <a:p>
            <a:pPr marL="800100" lvl="1" indent="-342900"/>
            <a:r>
              <a:rPr lang="en-US" dirty="0"/>
              <a:t>Update test scores</a:t>
            </a:r>
          </a:p>
          <a:p>
            <a:pPr marL="800100" lvl="1" indent="-342900"/>
            <a:r>
              <a:rPr lang="en-US" dirty="0"/>
              <a:t>Change major</a:t>
            </a:r>
          </a:p>
          <a:p>
            <a:pPr marL="800100" lvl="1" indent="-342900"/>
            <a:r>
              <a:rPr lang="en-US" dirty="0"/>
              <a:t>Update GPA</a:t>
            </a:r>
          </a:p>
          <a:p>
            <a:pPr marL="800100" lvl="1" indent="-342900"/>
            <a:r>
              <a:rPr lang="en-US" dirty="0"/>
              <a:t>Print all information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use get and set methods to implement operations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113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c</a:t>
            </a:r>
            <a:r>
              <a:rPr lang="en-US" sz="1600" b="0" dirty="0" smtClean="0"/>
              <a:t>lass </a:t>
            </a:r>
            <a:r>
              <a:rPr lang="en-US" sz="1600" b="0" dirty="0"/>
              <a:t>Student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private: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int ID;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string Name;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string Address;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float GPA;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public: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Student();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~Student();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1510" y="2855133"/>
            <a:ext cx="28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using four private variables here but more data fields could be added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467428" y="3316798"/>
            <a:ext cx="1894082" cy="3340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61510" y="4440819"/>
            <a:ext cx="28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constructor and destructor methods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2467428" y="4763985"/>
            <a:ext cx="189408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00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1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 smtClean="0">
                <a:latin typeface="Arial" charset="0"/>
              </a:rPr>
              <a:t>Defining classes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455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…</a:t>
            </a: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int getID() const;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string getName() const;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string getAddress() const;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float getGPA() const;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void setID(const int id);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void setName(const string name);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void setAddress(const string address);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void setGPA(const float gpa);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  void print() const;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5444" y="2309027"/>
            <a:ext cx="28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get method for each private variable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209143" y="2632193"/>
            <a:ext cx="1206301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5444" y="3903812"/>
            <a:ext cx="28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set method for each private variable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209143" y="4226978"/>
            <a:ext cx="1206301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6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Student::Student()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// Initialize private variables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ID = 0;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Name = "none";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Address = "none";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GPA = 0.0;</a:t>
            </a:r>
          </a:p>
          <a:p>
            <a:pPr>
              <a:lnSpc>
                <a:spcPct val="80000"/>
              </a:lnSpc>
            </a:pPr>
            <a:r>
              <a:rPr lang="en-US" sz="1600" b="0" dirty="0" smtClean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Student::~Student()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// Empty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5444" y="2309027"/>
            <a:ext cx="28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Constructor implementation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4209144" y="2632193"/>
            <a:ext cx="120630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5444" y="4720213"/>
            <a:ext cx="27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Destructor implementation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4209144" y="5043379"/>
            <a:ext cx="120630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4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int </a:t>
            </a:r>
            <a:r>
              <a:rPr lang="en-US" sz="1600" b="0" dirty="0" smtClean="0"/>
              <a:t>Student::</a:t>
            </a:r>
            <a:r>
              <a:rPr lang="en-US" sz="1600" b="0" dirty="0"/>
              <a:t>getID() const { return ID; </a:t>
            </a:r>
            <a:r>
              <a:rPr lang="en-US" sz="1600" b="0" dirty="0" smtClean="0"/>
              <a:t>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string Student::getName() const { return Name; 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string Student::getAddress() const { return Address; 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float Student::getGPA() const { return GPA; 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void Student::setID(const int id) { ID = id; 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void Student::setName(const string name) { Name = name; 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void Student::setAddress(const string address) { Address = address; }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void Student::setGPA(const float gpa) { GPA = gpa; 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endParaRPr lang="en-US" sz="1600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3122" y="2375914"/>
            <a:ext cx="2249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line get set methods can be used to save space in the program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624298" y="2837579"/>
            <a:ext cx="69882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24298" y="2837579"/>
            <a:ext cx="698825" cy="92704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8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void Student::print()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"ID: " &lt;&lt; ID &lt;&lt; endl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     &lt;&lt; "Name: " &lt;&lt; Name &lt;&lt; endl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     &lt;&lt; "Address: " &lt;&lt; Address &lt;&lt; endl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     &lt;&lt; "GPA: " &lt;&lt; GPA&lt;&lt;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8373" y="4547906"/>
            <a:ext cx="28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format of the output may depend on the needs of the application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810001" y="4073072"/>
            <a:ext cx="1088372" cy="93649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07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i</a:t>
            </a:r>
            <a:r>
              <a:rPr lang="en-US" sz="1600" b="0" dirty="0" smtClean="0"/>
              <a:t>nt main()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"Testing the Student class\n";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Student test;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test.setID(123456);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test.setName("John Gauch");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test.setAddress("518 JB Hunt");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test.setGPA(3.14);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test.print();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15444" y="3259771"/>
            <a:ext cx="28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test the Student class by calling each of the methods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209144" y="3721436"/>
            <a:ext cx="120630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43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we represent a linear equation?</a:t>
            </a:r>
          </a:p>
          <a:p>
            <a:pPr marL="800100" lvl="1" indent="-342900"/>
            <a:r>
              <a:rPr lang="en-US" dirty="0"/>
              <a:t>Slope intercept formula:  y = mx + b</a:t>
            </a:r>
          </a:p>
          <a:p>
            <a:pPr marL="1485900" lvl="2" indent="-342900"/>
            <a:r>
              <a:rPr lang="en-US" dirty="0"/>
              <a:t>Store m, b values</a:t>
            </a:r>
          </a:p>
          <a:p>
            <a:pPr marL="800100" lvl="1" indent="-342900"/>
            <a:r>
              <a:rPr lang="en-US" dirty="0"/>
              <a:t>Geometric formula: (n</a:t>
            </a:r>
            <a:r>
              <a:rPr lang="en-US" baseline="-25000" dirty="0"/>
              <a:t>x</a:t>
            </a:r>
            <a:r>
              <a:rPr lang="en-US" dirty="0"/>
              <a:t>,n</a:t>
            </a:r>
            <a:r>
              <a:rPr lang="en-US" baseline="-25000" dirty="0"/>
              <a:t>y</a:t>
            </a:r>
            <a:r>
              <a:rPr lang="en-US" dirty="0"/>
              <a:t>) </a:t>
            </a:r>
            <a:r>
              <a:rPr lang="en-US" sz="2800" baseline="30000" dirty="0"/>
              <a:t>. </a:t>
            </a:r>
            <a:r>
              <a:rPr lang="en-US" dirty="0"/>
              <a:t>(x,y) = d</a:t>
            </a:r>
          </a:p>
          <a:p>
            <a:pPr marL="1485900" lvl="2" indent="-342900"/>
            <a:r>
              <a:rPr lang="en-US" dirty="0"/>
              <a:t>Store normal (n</a:t>
            </a:r>
            <a:r>
              <a:rPr lang="en-US" baseline="-25000" dirty="0"/>
              <a:t>x</a:t>
            </a:r>
            <a:r>
              <a:rPr lang="en-US" dirty="0"/>
              <a:t>,n</a:t>
            </a:r>
            <a:r>
              <a:rPr lang="en-US" baseline="-25000" dirty="0"/>
              <a:t>y</a:t>
            </a:r>
            <a:r>
              <a:rPr lang="en-US" dirty="0"/>
              <a:t>) and distance from origin d</a:t>
            </a:r>
          </a:p>
          <a:p>
            <a:pPr marL="800100" lvl="1" indent="-342900"/>
            <a:r>
              <a:rPr lang="en-US" dirty="0"/>
              <a:t>Parametric formula: 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 + t (x</a:t>
            </a:r>
            <a:r>
              <a:rPr lang="en-US" baseline="-25000" dirty="0"/>
              <a:t>2</a:t>
            </a:r>
            <a:r>
              <a:rPr lang="en-US" dirty="0"/>
              <a:t>-x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-y</a:t>
            </a:r>
            <a:r>
              <a:rPr lang="en-US" baseline="-25000" dirty="0"/>
              <a:t>1</a:t>
            </a:r>
            <a:r>
              <a:rPr lang="en-US" dirty="0"/>
              <a:t>) </a:t>
            </a:r>
          </a:p>
          <a:p>
            <a:pPr marL="1485900" lvl="2" indent="-342900"/>
            <a:r>
              <a:rPr lang="en-US" dirty="0"/>
              <a:t>Store points on line 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 and 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marL="800100" lvl="1" indent="-342900"/>
            <a:r>
              <a:rPr lang="en-US" dirty="0"/>
              <a:t>Classic formula: ax + by + c = 0</a:t>
            </a:r>
          </a:p>
          <a:p>
            <a:pPr marL="1485900" lvl="2" indent="-342900"/>
            <a:r>
              <a:rPr lang="en-US" dirty="0"/>
              <a:t>Store a, b, c values</a:t>
            </a:r>
          </a:p>
          <a:p>
            <a:pPr lvl="2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only have to store the linear equation in one way, and we can convert to any of the other representations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88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What operations could we perform on a linear equation?</a:t>
            </a:r>
          </a:p>
          <a:p>
            <a:pPr marL="800100" lvl="1" indent="-342900"/>
            <a:r>
              <a:rPr lang="en-US" dirty="0"/>
              <a:t>Get and set the line equation coefficients</a:t>
            </a:r>
          </a:p>
          <a:p>
            <a:pPr marL="800100" lvl="1" indent="-342900"/>
            <a:r>
              <a:rPr lang="en-US" dirty="0"/>
              <a:t>Print the line in y=mx+b or ax+by+c=0 format</a:t>
            </a:r>
          </a:p>
          <a:p>
            <a:pPr marL="800100" lvl="1" indent="-342900"/>
            <a:r>
              <a:rPr lang="en-US" dirty="0"/>
              <a:t>Check if line is vertical or horizontal</a:t>
            </a:r>
          </a:p>
          <a:p>
            <a:pPr marL="800100" lvl="1" indent="-342900"/>
            <a:r>
              <a:rPr lang="en-US" dirty="0"/>
              <a:t>Check if two lines are parallel or perpendicular</a:t>
            </a:r>
          </a:p>
          <a:p>
            <a:pPr marL="800100" lvl="1" indent="-342900"/>
            <a:r>
              <a:rPr lang="en-US" dirty="0"/>
              <a:t>Solve for x when given y</a:t>
            </a:r>
          </a:p>
          <a:p>
            <a:pPr marL="800100" lvl="1" indent="-342900"/>
            <a:r>
              <a:rPr lang="en-US" dirty="0"/>
              <a:t>Solve for y when given x</a:t>
            </a:r>
          </a:p>
          <a:p>
            <a:pPr marL="800100" lvl="1" indent="-342900"/>
            <a:r>
              <a:rPr lang="en-US" dirty="0"/>
              <a:t>Calculate the intersection point of two lines</a:t>
            </a:r>
          </a:p>
          <a:p>
            <a:pPr marL="800100" lvl="1" indent="-342900"/>
            <a:r>
              <a:rPr lang="en-US" dirty="0"/>
              <a:t>Calculate distance from a point to the line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Users of this class do not need to know how these operations are implemented – just how to call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507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c</a:t>
            </a:r>
            <a:r>
              <a:rPr lang="en-US" sz="1600" b="0" dirty="0" smtClean="0"/>
              <a:t>lass </a:t>
            </a:r>
            <a:r>
              <a:rPr lang="en-US" sz="1600" b="0" dirty="0"/>
              <a:t>Linear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private: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float A, B, C;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 public: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Linear();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~Linear();</a:t>
            </a:r>
          </a:p>
          <a:p>
            <a:r>
              <a:rPr lang="en-US" sz="1600" b="0" dirty="0"/>
              <a:t>   void SetCoefficients(const float a, const float b, const float c);</a:t>
            </a:r>
          </a:p>
          <a:p>
            <a:r>
              <a:rPr lang="en-US" sz="1600" b="0" dirty="0"/>
              <a:t>   void GetCoefficients(float &amp;a, float &amp;b, float &amp;c) const;</a:t>
            </a:r>
          </a:p>
          <a:p>
            <a:r>
              <a:rPr lang="en-US" sz="1600" b="0" dirty="0"/>
              <a:t>   void PrintABC() const;</a:t>
            </a:r>
          </a:p>
          <a:p>
            <a:r>
              <a:rPr lang="en-US" sz="1600" b="0" dirty="0"/>
              <a:t>   void PrintMB() const;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2316838"/>
            <a:ext cx="28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using the </a:t>
            </a:r>
          </a:p>
          <a:p>
            <a:r>
              <a:rPr lang="en-US" dirty="0" smtClean="0"/>
              <a:t>Ax + By + C = 0</a:t>
            </a:r>
          </a:p>
          <a:p>
            <a:r>
              <a:rPr lang="en-US" dirty="0"/>
              <a:t>line representation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992118" y="2778503"/>
            <a:ext cx="1894082" cy="3340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5444" y="5471236"/>
            <a:ext cx="2868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using methods to get/set all three line coefficients at one time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 flipV="1">
            <a:off x="4327072" y="4996407"/>
            <a:ext cx="1088372" cy="93649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09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0" dirty="0"/>
              <a:t>   …</a:t>
            </a:r>
          </a:p>
          <a:p>
            <a:r>
              <a:rPr lang="en-US" sz="1600" b="0" dirty="0"/>
              <a:t>   bool Vertical() const;</a:t>
            </a:r>
          </a:p>
          <a:p>
            <a:r>
              <a:rPr lang="en-US" sz="1600" b="0" dirty="0"/>
              <a:t>   bool Horizontal() const;</a:t>
            </a:r>
          </a:p>
          <a:p>
            <a:r>
              <a:rPr lang="en-US" sz="1600" b="0" dirty="0"/>
              <a:t>   bool Parallel(Linear eq) const;</a:t>
            </a:r>
          </a:p>
          <a:p>
            <a:r>
              <a:rPr lang="en-US" sz="1600" b="0" dirty="0"/>
              <a:t>   bool Perpendicular(Linear eq) const;</a:t>
            </a:r>
          </a:p>
          <a:p>
            <a:endParaRPr lang="en-US" sz="1600" b="0" dirty="0"/>
          </a:p>
          <a:p>
            <a:r>
              <a:rPr lang="en-US" sz="1600" b="0" dirty="0"/>
              <a:t>   bool SolveX(float </a:t>
            </a:r>
            <a:r>
              <a:rPr lang="en-US" sz="1600" b="0" dirty="0">
                <a:solidFill>
                  <a:schemeClr val="tx2"/>
                </a:solidFill>
              </a:rPr>
              <a:t>&amp;x</a:t>
            </a:r>
            <a:r>
              <a:rPr lang="en-US" sz="1600" b="0" dirty="0"/>
              <a:t>, const float y) const;</a:t>
            </a:r>
          </a:p>
          <a:p>
            <a:r>
              <a:rPr lang="en-US" sz="1600" b="0" dirty="0"/>
              <a:t>   bool SolveY(const float x, float </a:t>
            </a:r>
            <a:r>
              <a:rPr lang="en-US" sz="1600" b="0" dirty="0">
                <a:solidFill>
                  <a:srgbClr val="D1282E"/>
                </a:solidFill>
              </a:rPr>
              <a:t>&amp;y</a:t>
            </a:r>
            <a:r>
              <a:rPr lang="en-US" sz="1600" b="0" dirty="0"/>
              <a:t>) const;</a:t>
            </a:r>
          </a:p>
          <a:p>
            <a:r>
              <a:rPr lang="en-US" sz="1600" b="0" dirty="0"/>
              <a:t>   bool Intersect(Linear eq, float </a:t>
            </a:r>
            <a:r>
              <a:rPr lang="en-US" sz="1600" b="0" dirty="0">
                <a:solidFill>
                  <a:srgbClr val="D1282E"/>
                </a:solidFill>
              </a:rPr>
              <a:t>&amp;x</a:t>
            </a:r>
            <a:r>
              <a:rPr lang="en-US" sz="1600" b="0" dirty="0"/>
              <a:t>, float </a:t>
            </a:r>
            <a:r>
              <a:rPr lang="en-US" sz="1600" b="0" dirty="0">
                <a:solidFill>
                  <a:srgbClr val="D1282E"/>
                </a:solidFill>
              </a:rPr>
              <a:t>&amp;y</a:t>
            </a:r>
            <a:r>
              <a:rPr lang="en-US" sz="1600" b="0" dirty="0"/>
              <a:t>) const;</a:t>
            </a:r>
          </a:p>
          <a:p>
            <a:r>
              <a:rPr lang="en-US" sz="1600" b="0" dirty="0"/>
              <a:t>   bool Distance(float x, float y, float </a:t>
            </a:r>
            <a:r>
              <a:rPr lang="en-US" sz="1600" b="0" dirty="0">
                <a:solidFill>
                  <a:srgbClr val="D1282E"/>
                </a:solidFill>
              </a:rPr>
              <a:t>&amp;dist</a:t>
            </a:r>
            <a:r>
              <a:rPr lang="en-US" sz="1600" b="0" dirty="0"/>
              <a:t>) const;</a:t>
            </a:r>
          </a:p>
          <a:p>
            <a:r>
              <a:rPr lang="en-US" sz="1600" b="0" dirty="0"/>
              <a:t>};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3055" y="2075765"/>
            <a:ext cx="28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true/false answer to line property question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3886200" y="2398931"/>
            <a:ext cx="646855" cy="3231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5444" y="3511473"/>
            <a:ext cx="286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true/false error checking status flag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768590" y="3834639"/>
            <a:ext cx="646854" cy="3231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5444" y="5539493"/>
            <a:ext cx="3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Calculation results are stored in reference parameters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 flipV="1">
            <a:off x="4768590" y="5539494"/>
            <a:ext cx="646854" cy="32316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8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Linear::SetCoefficients(const float a, const float b, const float c)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A = a;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B = b;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 = c;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void Linear::GetCoefficients(float &amp;a, float &amp;b, float &amp;c)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a = A;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b = B;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 = C;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main purpose of a class is to bundle together the data and operations that make up an abstract data type</a:t>
            </a:r>
          </a:p>
          <a:p>
            <a:pPr marL="800100" lvl="1" indent="-342900"/>
            <a:r>
              <a:rPr lang="en-US" dirty="0"/>
              <a:t>We must give variable </a:t>
            </a:r>
            <a:r>
              <a:rPr lang="en-US" dirty="0">
                <a:solidFill>
                  <a:srgbClr val="FF0000"/>
                </a:solidFill>
              </a:rPr>
              <a:t>declarations</a:t>
            </a:r>
            <a:r>
              <a:rPr lang="en-US" dirty="0"/>
              <a:t> for all of the data fields that make up the abstract data type</a:t>
            </a:r>
          </a:p>
          <a:p>
            <a:pPr marL="800100" lvl="1" indent="-342900"/>
            <a:r>
              <a:rPr lang="en-US" dirty="0" smtClean="0"/>
              <a:t>We must give function </a:t>
            </a:r>
            <a:r>
              <a:rPr lang="en-US" dirty="0" smtClean="0">
                <a:solidFill>
                  <a:srgbClr val="FF0000"/>
                </a:solidFill>
              </a:rPr>
              <a:t>prototypes</a:t>
            </a:r>
            <a:r>
              <a:rPr lang="en-US" dirty="0" smtClean="0"/>
              <a:t> for all of the methods that operate on these data fields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must also specify how the class can be used</a:t>
            </a:r>
            <a:endParaRPr lang="en-US" dirty="0" smtClean="0"/>
          </a:p>
          <a:p>
            <a:pPr marL="800100" lvl="1" indent="-342900"/>
            <a:r>
              <a:rPr lang="en-US" dirty="0"/>
              <a:t>We must specify which of the variables and functions are public and can be </a:t>
            </a:r>
            <a:r>
              <a:rPr lang="en-US" dirty="0">
                <a:solidFill>
                  <a:srgbClr val="FF0000"/>
                </a:solidFill>
              </a:rPr>
              <a:t>accessed</a:t>
            </a:r>
            <a:r>
              <a:rPr lang="en-US" dirty="0"/>
              <a:t> directly by users of this class</a:t>
            </a:r>
          </a:p>
          <a:p>
            <a:pPr marL="800100" lvl="1" indent="-342900"/>
            <a:r>
              <a:rPr lang="en-US" dirty="0"/>
              <a:t>We must also specify which of the variables and functions are private and </a:t>
            </a:r>
            <a:r>
              <a:rPr lang="en-US" dirty="0">
                <a:solidFill>
                  <a:srgbClr val="FF0000"/>
                </a:solidFill>
              </a:rPr>
              <a:t>hidden</a:t>
            </a:r>
            <a:r>
              <a:rPr lang="en-US" dirty="0"/>
              <a:t> from users of this class</a:t>
            </a:r>
          </a:p>
          <a:p>
            <a:pPr marL="800100" lvl="1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5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void Linear::PrintABC()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cout &lt;&lt; A &lt;&lt; "x + " </a:t>
            </a:r>
            <a:r>
              <a:rPr lang="en-US" sz="1600" b="0" dirty="0"/>
              <a:t>&lt;&lt; B &lt;&lt; "y + " &lt;&lt; C &lt;&lt; " = 0\n";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 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void Linear::PrintMB()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(B != 0)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   cout &lt;&lt; "y = " &lt;&lt; -A/B &lt;&lt; "x + " &lt;&lt; -C/B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else if (A != 0)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   cout &lt;&lt; "x = " &lt;&lt; -C/A &lt;&lt; endl;</a:t>
            </a:r>
          </a:p>
          <a:p>
            <a:pPr>
              <a:lnSpc>
                <a:spcPct val="80000"/>
              </a:lnSpc>
            </a:pPr>
            <a:r>
              <a:rPr lang="hu-HU" sz="1600" b="0" dirty="0"/>
              <a:t>   else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cout &lt;&lt; C &lt;&lt; " = 0\n";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258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bool Linear::Horizontal() const { return (A == 0.0); 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bool Linear::Vertical() const { return (B == 0.0); }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bool Linear::Parallel(Linear eq)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 // check that slope -A/B is equal to slope -eq.A/eq.B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return (A * eq.B - B * eq.A == 0.0);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 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b="0" dirty="0"/>
              <a:t>bool Linear::Perpendicular(Linear eq)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  // check that slope -A/B is equal to -1/slope eq.B/eq.A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return (A * eq.A + B * eq.B == 0.0);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80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bool Linear::SolveX(float &amp;x, const float y)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(Horizontal())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return false;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x = -(B * y + C) / A;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return true;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  <a:r>
              <a:rPr lang="en-US" sz="1600" b="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bool Linear::SolveY(const float x, float &amp;y) const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(Vertical())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return false;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y = -(A * x + C) / B;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   return true;</a:t>
            </a:r>
          </a:p>
          <a:p>
            <a:pPr>
              <a:lnSpc>
                <a:spcPct val="80000"/>
              </a:lnSpc>
            </a:pPr>
            <a:r>
              <a:rPr lang="es-ES_tradnl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30380" y="2712149"/>
            <a:ext cx="3397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perform error checking before solving for x or y, and return a true/false error status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590344" y="3173814"/>
            <a:ext cx="204003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590344" y="3173814"/>
            <a:ext cx="2040038" cy="222595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132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0" dirty="0"/>
              <a:t>bool Linear::Intersect(Linear eq, float &amp;x, float &amp;y) const</a:t>
            </a:r>
          </a:p>
          <a:p>
            <a:r>
              <a:rPr lang="en-US" sz="1600" b="0" dirty="0"/>
              <a:t>{</a:t>
            </a:r>
          </a:p>
          <a:p>
            <a:r>
              <a:rPr lang="en-US" sz="1600" b="0" dirty="0"/>
              <a:t>   // Error checking</a:t>
            </a:r>
          </a:p>
          <a:p>
            <a:r>
              <a:rPr lang="en-US" sz="1600" b="0" dirty="0"/>
              <a:t>   if (Parallel(eq))</a:t>
            </a:r>
          </a:p>
          <a:p>
            <a:r>
              <a:rPr lang="en-US" sz="1600" b="0" dirty="0"/>
              <a:t>      return false;</a:t>
            </a:r>
          </a:p>
          <a:p>
            <a:endParaRPr lang="en-US" sz="1600" b="0" dirty="0"/>
          </a:p>
          <a:p>
            <a:r>
              <a:rPr lang="en-US" sz="1600" b="0" dirty="0"/>
              <a:t>   // Solve for x and y</a:t>
            </a:r>
          </a:p>
          <a:p>
            <a:r>
              <a:rPr lang="es-ES_tradnl" sz="1600" b="0" dirty="0"/>
              <a:t>   x = (B * eq.C - C * eq.B) / (A * eq.B - B * eq.A);</a:t>
            </a:r>
          </a:p>
          <a:p>
            <a:r>
              <a:rPr lang="es-ES_tradnl" sz="1600" b="0" dirty="0"/>
              <a:t>   y = (A * eq.C - C * eq.A) / (B * eq.A - A * eq.B);</a:t>
            </a:r>
          </a:p>
          <a:p>
            <a:r>
              <a:rPr lang="es-ES_tradnl" sz="1600" b="0" dirty="0"/>
              <a:t>   return true;</a:t>
            </a:r>
          </a:p>
          <a:p>
            <a:r>
              <a:rPr lang="es-ES_tradnl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0380" y="2712149"/>
            <a:ext cx="3397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error checking will avoid potential divide-by-zero errors in this calculation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78030" y="3173814"/>
            <a:ext cx="652350" cy="111572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056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0" dirty="0"/>
              <a:t>bool Linear::Distance(float x, float y, float &amp;dist) const</a:t>
            </a:r>
          </a:p>
          <a:p>
            <a:r>
              <a:rPr lang="en-US" sz="1600" b="0" dirty="0"/>
              <a:t>{</a:t>
            </a:r>
          </a:p>
          <a:p>
            <a:r>
              <a:rPr lang="en-US" sz="1600" b="0" dirty="0"/>
              <a:t>    // Error checking</a:t>
            </a:r>
          </a:p>
          <a:p>
            <a:r>
              <a:rPr lang="en-US" sz="1600" b="0" dirty="0"/>
              <a:t>   if ((A == 0) &amp;&amp; (B == 0))</a:t>
            </a:r>
          </a:p>
          <a:p>
            <a:r>
              <a:rPr lang="en-US" sz="1600" b="0" dirty="0"/>
              <a:t>      return false;</a:t>
            </a:r>
          </a:p>
          <a:p>
            <a:endParaRPr lang="en-US" sz="1600" b="0" dirty="0"/>
          </a:p>
          <a:p>
            <a:r>
              <a:rPr lang="en-US" sz="1600" b="0" dirty="0"/>
              <a:t>   // Calculate distance from line</a:t>
            </a:r>
          </a:p>
          <a:p>
            <a:r>
              <a:rPr lang="en-US" sz="1600" b="0" dirty="0"/>
              <a:t>   dist = fabs(A * x + B * y + C) / sqrt(A * A + B * B);</a:t>
            </a:r>
          </a:p>
          <a:p>
            <a:r>
              <a:rPr lang="en-US" sz="1600" b="0" dirty="0"/>
              <a:t>   return true;</a:t>
            </a:r>
          </a:p>
          <a:p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30380" y="2712149"/>
            <a:ext cx="3397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error checking will avoid potential divide-by-zero errors in this calculation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3978030" y="3173814"/>
            <a:ext cx="652350" cy="111572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449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/>
              <a:t>int main()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"Testing the Linear class\n";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float a,b,c, x, y, dist;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"Enter line coefficients: 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cin &gt;&gt; a &gt;&gt; b &gt;&gt; c;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   // Create a linear equation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Linear eq1;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eq1.SetCoefficients(a, b, c);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eq1.PrintABC();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eq1.PrintMB();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984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   // Test some basic line properties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"Vertical test: " &lt;&lt; eq1.Vertical()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"Horizontal test: " &lt;&lt; eq1.Horizontal() &lt;&lt; endl;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dirty="0"/>
              <a:t>   // Test some basic line calculations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(eq1.SolveX(x, 1))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   cout &lt;&lt; "SolveX(1): " &lt;&lt; x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(eq1.SolveY(1, y))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   cout &lt;&lt; "SolveY(1): " &lt;&lt; y &lt;&lt; endl;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if (eq1.Distance(0, 0, dist))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   cout &lt;&lt; "Distance(0,0): " &lt;&lt; dist &lt;&lt; endl;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2274" y="4151035"/>
            <a:ext cx="339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only print results if the calculation was successful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4112592" y="4474201"/>
            <a:ext cx="108968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75154" y="4474201"/>
            <a:ext cx="627120" cy="53866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12592" y="3843760"/>
            <a:ext cx="1089682" cy="63044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0804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dirty="0"/>
              <a:t>   // Create a second linear equation 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"Enter line coefficients: ";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cin &gt;&gt; a &gt;&gt; b &gt;&gt; c;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</a:t>
            </a:r>
            <a:r>
              <a:rPr lang="en-US" sz="1600" b="0" dirty="0" smtClean="0"/>
              <a:t>Linear </a:t>
            </a:r>
            <a:r>
              <a:rPr lang="en-US" sz="1600" b="0" dirty="0"/>
              <a:t>eq2;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eq2.SetCoefficients(a, b, c);</a:t>
            </a:r>
          </a:p>
          <a:p>
            <a:pPr>
              <a:lnSpc>
                <a:spcPct val="80000"/>
              </a:lnSpc>
            </a:pPr>
            <a:endParaRPr lang="en-US" sz="1600" b="0" dirty="0"/>
          </a:p>
          <a:p>
            <a:pPr>
              <a:lnSpc>
                <a:spcPct val="80000"/>
              </a:lnSpc>
            </a:pPr>
            <a:r>
              <a:rPr lang="en-US" sz="1600" dirty="0"/>
              <a:t>   // Test advanced line methods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"Parallel test: " &lt;&lt; eq1.Parallel(eq2)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cout &lt;&lt; "Perpendicular test: " &lt;&lt; eq1.Perpendicular(eq2)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   if (eq1.Intersect(eq2, x, y))</a:t>
            </a:r>
          </a:p>
          <a:p>
            <a:pPr>
              <a:lnSpc>
                <a:spcPct val="80000"/>
              </a:lnSpc>
            </a:pPr>
            <a:r>
              <a:rPr lang="fr-FR" sz="1600" b="0" dirty="0"/>
              <a:t>      cout &lt;&lt; "Intersection point: " &lt;&lt; x &lt;&lt; " " &lt;&lt; y &lt;&lt; endl;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68229" y="2754714"/>
            <a:ext cx="28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print a boolean 0 will be printed if false</a:t>
            </a:r>
          </a:p>
          <a:p>
            <a:r>
              <a:rPr lang="en-US" dirty="0"/>
              <a:t>1 will be printed if true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52798" y="3187224"/>
            <a:ext cx="1715434" cy="79952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776999" y="3187224"/>
            <a:ext cx="891232" cy="113595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945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this section, we showed how two simple classes could be defined, implemented, and used in a program</a:t>
            </a:r>
          </a:p>
          <a:p>
            <a:endParaRPr lang="en-US" dirty="0"/>
          </a:p>
          <a:p>
            <a:pPr marL="800100" lvl="1" indent="-342900"/>
            <a:r>
              <a:rPr lang="en-US" dirty="0"/>
              <a:t>The Student class illustrated how separate get/set methods could be used for each private variable</a:t>
            </a:r>
          </a:p>
          <a:p>
            <a:pPr marL="800100" lvl="1" indent="-342900"/>
            <a:r>
              <a:rPr lang="en-US" dirty="0"/>
              <a:t>The Student class methods do not have any error checking, but this could be added (eg. GPA &lt; 4.0)</a:t>
            </a:r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r>
              <a:rPr lang="en-US" dirty="0"/>
              <a:t>The Linear class uses get/set methods with multiple parameters to access/store private variables</a:t>
            </a:r>
          </a:p>
          <a:p>
            <a:pPr marL="800100" lvl="1" indent="-342900"/>
            <a:r>
              <a:rPr lang="en-US" dirty="0"/>
              <a:t>The Linear class illustrated how true/false status flags can be used to return error checking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3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4</a:t>
            </a:r>
          </a:p>
          <a:p>
            <a:pPr eaLnBrk="1" hangingPunct="1"/>
            <a:r>
              <a:rPr lang="en-US" sz="3200" b="1" dirty="0">
                <a:latin typeface="Arial" charset="0"/>
              </a:rPr>
              <a:t>ADVANCED</a:t>
            </a:r>
            <a:r>
              <a:rPr lang="en-US" sz="3200" b="1" dirty="0" smtClean="0">
                <a:latin typeface="Arial" charset="0"/>
              </a:rPr>
              <a:t> classes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64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Overview of the C++ "class” definition syntax</a:t>
            </a:r>
          </a:p>
          <a:p>
            <a:endParaRPr lang="en-US" dirty="0" smtClean="0"/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lass class_name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{</a:t>
            </a:r>
          </a:p>
          <a:p>
            <a:pPr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data_type variable_name;</a:t>
            </a:r>
          </a:p>
          <a:p>
            <a:pPr lvl="1" indent="0">
              <a:buNone/>
            </a:pPr>
            <a:r>
              <a:rPr lang="en-US" dirty="0"/>
              <a:t>   data_type variable_name;</a:t>
            </a:r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7553" y="2719417"/>
            <a:ext cx="40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give the name of the class here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222627" y="2904083"/>
            <a:ext cx="124492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0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Assignment of objects</a:t>
            </a:r>
          </a:p>
          <a:p>
            <a:pPr marL="800100" lvl="1" indent="-342900"/>
            <a:r>
              <a:rPr lang="en-US" dirty="0"/>
              <a:t>Assume Now and Then are objects of the same class</a:t>
            </a:r>
          </a:p>
          <a:p>
            <a:pPr marL="800100" lvl="1" indent="-342900"/>
            <a:r>
              <a:rPr lang="en-US" dirty="0"/>
              <a:t>We CAN use "Now = Then;" to assign an object</a:t>
            </a:r>
          </a:p>
          <a:p>
            <a:pPr marL="800100" lvl="1" indent="-342900"/>
            <a:r>
              <a:rPr lang="en-US" dirty="0"/>
              <a:t>The program will make a field-by-field copy of object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Comparison of two objects</a:t>
            </a:r>
          </a:p>
          <a:p>
            <a:pPr marL="800100" lvl="1" indent="-342900"/>
            <a:r>
              <a:rPr lang="en-US" dirty="0"/>
              <a:t>We can NOT use "if (Now == Then)" to compare objects</a:t>
            </a:r>
          </a:p>
          <a:p>
            <a:pPr marL="800100" lvl="1" indent="-342900"/>
            <a:r>
              <a:rPr lang="en-US" dirty="0"/>
              <a:t>Instead we must compare two objects on a field-by-field basis </a:t>
            </a:r>
            <a:r>
              <a:rPr lang="en-US" u="sng" dirty="0"/>
              <a:t>inside</a:t>
            </a:r>
            <a:r>
              <a:rPr lang="en-US" dirty="0"/>
              <a:t> a comparison method to see if they are equal</a:t>
            </a:r>
          </a:p>
          <a:p>
            <a:pPr marL="800100" lvl="1" indent="-342900"/>
            <a:r>
              <a:rPr lang="en-US" dirty="0"/>
              <a:t>Eg: "if (Now.IsEqual(Then))"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8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Printing an object</a:t>
            </a:r>
          </a:p>
          <a:p>
            <a:pPr marL="800100" lvl="1" indent="-342900"/>
            <a:r>
              <a:rPr lang="en-US" dirty="0"/>
              <a:t>We can NOT just print using "cout &lt;&lt; Now;"</a:t>
            </a:r>
          </a:p>
          <a:p>
            <a:pPr marL="800100" lvl="1" indent="-342900"/>
            <a:r>
              <a:rPr lang="en-US" dirty="0"/>
              <a:t>Instead we call a method in the class</a:t>
            </a:r>
          </a:p>
          <a:p>
            <a:pPr marL="800100" lvl="1" indent="-342900"/>
            <a:r>
              <a:rPr lang="en-US" dirty="0"/>
              <a:t>Eg: Now.Print();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Initialization of an object</a:t>
            </a:r>
          </a:p>
          <a:p>
            <a:pPr marL="800100" lvl="1" indent="-342900"/>
            <a:r>
              <a:rPr lang="en-US" dirty="0"/>
              <a:t>We can give initial values when declaring an object</a:t>
            </a:r>
          </a:p>
          <a:p>
            <a:pPr marL="800100" lvl="1" indent="-342900"/>
            <a:r>
              <a:rPr lang="en-US" dirty="0"/>
              <a:t>We must create a constructor method with parameters</a:t>
            </a:r>
          </a:p>
          <a:p>
            <a:pPr marL="800100" lvl="1" indent="-342900"/>
            <a:r>
              <a:rPr lang="en-US" dirty="0"/>
              <a:t>Eg: Time Later(12, 34, 56);</a:t>
            </a:r>
          </a:p>
          <a:p>
            <a:pPr marL="800100" lvl="1" indent="-34290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6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Objects as parameters</a:t>
            </a:r>
          </a:p>
          <a:p>
            <a:pPr marL="800100" lvl="1" indent="-342900"/>
            <a:r>
              <a:rPr lang="en-US" dirty="0"/>
              <a:t>Objects can used as value parameters or reference parameters in functions</a:t>
            </a:r>
          </a:p>
          <a:p>
            <a:pPr marL="800100" lvl="1" indent="-342900"/>
            <a:r>
              <a:rPr lang="en-US" dirty="0"/>
              <a:t>Using reference parameters is slightly faster because the data does not need to be copied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Objects as return values</a:t>
            </a:r>
          </a:p>
          <a:p>
            <a:pPr marL="800100" lvl="1" indent="-342900"/>
            <a:r>
              <a:rPr lang="en-US" dirty="0"/>
              <a:t>An object can also be used as a return type for a function</a:t>
            </a:r>
          </a:p>
          <a:p>
            <a:pPr marL="800100" lvl="1" indent="-342900"/>
            <a:r>
              <a:rPr lang="en-US" dirty="0"/>
              <a:t>This gives us a way to return more than one value at one time from the function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are allowed to make methods in a class private</a:t>
            </a:r>
          </a:p>
          <a:p>
            <a:pPr marL="800100" lvl="1" indent="-342900"/>
            <a:r>
              <a:rPr lang="en-US" dirty="0"/>
              <a:t>Put the method prototype under "private"</a:t>
            </a:r>
          </a:p>
          <a:p>
            <a:pPr marL="800100" lvl="1" indent="-342900"/>
            <a:r>
              <a:rPr lang="en-US" dirty="0"/>
              <a:t>Private methods can be called by other methods in the class, but </a:t>
            </a:r>
            <a:r>
              <a:rPr lang="en-US" u="sng" dirty="0"/>
              <a:t>not</a:t>
            </a:r>
            <a:r>
              <a:rPr lang="en-US" dirty="0"/>
              <a:t> by users of this class in the main program</a:t>
            </a:r>
          </a:p>
          <a:p>
            <a:pPr marL="800100" lvl="1" indent="-342900"/>
            <a:r>
              <a:rPr lang="en-US" dirty="0"/>
              <a:t>This is useful for basic operations we need to implement the class, but the user should never need to use</a:t>
            </a:r>
          </a:p>
          <a:p>
            <a:pPr marL="800100" lvl="1" indent="-342900"/>
            <a:r>
              <a:rPr lang="en-US" dirty="0"/>
              <a:t>We could have a "CheckValid" method in the Time class to make sure the hour, minute, second represent a valid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998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We are also allowed to make variables in a class public</a:t>
            </a:r>
          </a:p>
          <a:p>
            <a:pPr marL="800100" lvl="1" indent="-342900"/>
            <a:r>
              <a:rPr lang="en-US" dirty="0"/>
              <a:t>Put the variable declaration under "public"</a:t>
            </a:r>
          </a:p>
          <a:p>
            <a:pPr marL="800100" lvl="1" indent="-342900"/>
            <a:r>
              <a:rPr lang="en-US" dirty="0"/>
              <a:t>Public variables </a:t>
            </a:r>
            <a:r>
              <a:rPr lang="en-US" u="sng" dirty="0"/>
              <a:t>can</a:t>
            </a:r>
            <a:r>
              <a:rPr lang="en-US" dirty="0"/>
              <a:t> be read and modified by users of the class in the main program</a:t>
            </a:r>
          </a:p>
          <a:p>
            <a:pPr marL="800100" lvl="1" indent="-342900"/>
            <a:r>
              <a:rPr lang="en-US" dirty="0"/>
              <a:t>Doing this will "break" the data hiding principal in object oriented programming</a:t>
            </a:r>
          </a:p>
          <a:p>
            <a:pPr marL="800100" lvl="1" indent="-342900"/>
            <a:r>
              <a:rPr lang="en-US" dirty="0"/>
              <a:t>Some programmers will do this on purpose to avoid the computational overhead of get/set methods</a:t>
            </a:r>
          </a:p>
          <a:p>
            <a:pPr marL="800100" lvl="1" indent="-342900"/>
            <a:endParaRPr lang="en-US" dirty="0"/>
          </a:p>
          <a:p>
            <a:pPr marL="800100" lvl="1" indent="-342900"/>
            <a:endParaRPr lang="en-US" dirty="0"/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22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Arrays of objects</a:t>
            </a:r>
          </a:p>
          <a:p>
            <a:pPr marL="800100" lvl="1" indent="-342900"/>
            <a:r>
              <a:rPr lang="en-US" dirty="0"/>
              <a:t>An array of objects can be used to store data</a:t>
            </a:r>
          </a:p>
          <a:p>
            <a:pPr marL="800100" lvl="1" indent="-342900"/>
            <a:r>
              <a:rPr lang="en-US" dirty="0"/>
              <a:t>"student_class student[5]" creates an array of objects to store all student information (name, address, major, gpa)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521878" y="3520769"/>
            <a:ext cx="5505438" cy="1145338"/>
            <a:chOff x="1117377" y="4254514"/>
            <a:chExt cx="6352104" cy="1482059"/>
          </a:xfrm>
        </p:grpSpPr>
        <p:grpSp>
          <p:nvGrpSpPr>
            <p:cNvPr id="7" name="Group 6"/>
            <p:cNvGrpSpPr/>
            <p:nvPr/>
          </p:nvGrpSpPr>
          <p:grpSpPr>
            <a:xfrm>
              <a:off x="1331444" y="4470078"/>
              <a:ext cx="880141" cy="1021315"/>
              <a:chOff x="6129222" y="4338375"/>
              <a:chExt cx="880141" cy="102131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29222" y="4338375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6129222" y="4584146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132881" y="4833635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6136541" y="5099510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3857979" y="4486540"/>
              <a:ext cx="880141" cy="1021315"/>
              <a:chOff x="6138703" y="1963798"/>
              <a:chExt cx="880141" cy="102131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138703" y="1963798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flipV="1">
                <a:off x="6138703" y="2209569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6142362" y="2459058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6146022" y="2724933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587619" y="4491631"/>
              <a:ext cx="880141" cy="1021315"/>
              <a:chOff x="6134210" y="3146756"/>
              <a:chExt cx="880141" cy="1021315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134210" y="3146756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6134210" y="3392527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137869" y="3642016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6141529" y="3907891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1117377" y="4267147"/>
              <a:ext cx="6352104" cy="1465495"/>
            </a:xfrm>
            <a:prstGeom prst="rect">
              <a:avLst/>
            </a:prstGeom>
            <a:noFill/>
            <a:ln w="28575" cmpd="sng">
              <a:solidFill>
                <a:srgbClr val="D1282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385536" y="4267147"/>
              <a:ext cx="0" cy="1465495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292425" y="4267147"/>
              <a:ext cx="1882834" cy="0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48010" y="4267147"/>
              <a:ext cx="0" cy="1465495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5116794" y="4484988"/>
              <a:ext cx="880141" cy="1021315"/>
              <a:chOff x="6138703" y="1963798"/>
              <a:chExt cx="880141" cy="1021315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6138703" y="1963798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6138703" y="2209569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6142362" y="2459058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6146022" y="2724933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4916499" y="4254514"/>
              <a:ext cx="0" cy="1465495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4986" y="4271078"/>
              <a:ext cx="0" cy="1465495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6372705" y="4491631"/>
              <a:ext cx="880141" cy="1021315"/>
              <a:chOff x="6138703" y="1963798"/>
              <a:chExt cx="880141" cy="102131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38703" y="1963798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V="1">
                <a:off x="6138703" y="2209569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6142362" y="2459058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6146022" y="2724933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TextBox 37"/>
          <p:cNvSpPr txBox="1"/>
          <p:nvPr/>
        </p:nvSpPr>
        <p:spPr>
          <a:xfrm>
            <a:off x="2749776" y="5338154"/>
            <a:ext cx="136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student[2]</a:t>
            </a:r>
          </a:p>
          <a:p>
            <a:pPr algn="ctr"/>
            <a:r>
              <a:rPr lang="en-US" dirty="0"/>
              <a:t>object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926538" y="4484336"/>
            <a:ext cx="0" cy="91966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2227" y="5338154"/>
            <a:ext cx="210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student[2].name</a:t>
            </a:r>
          </a:p>
          <a:p>
            <a:pPr algn="ctr"/>
            <a:r>
              <a:rPr lang="en-US" dirty="0"/>
              <a:t> private variable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436411" y="3894232"/>
            <a:ext cx="0" cy="150977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80606" y="5338154"/>
            <a:ext cx="136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array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521878" y="4666108"/>
            <a:ext cx="0" cy="73789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6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Nested classes</a:t>
            </a:r>
          </a:p>
          <a:p>
            <a:pPr marL="800100" lvl="1" indent="-342900"/>
            <a:r>
              <a:rPr lang="en-US" dirty="0"/>
              <a:t>A class can contain other classes as variables</a:t>
            </a:r>
          </a:p>
          <a:p>
            <a:pPr marL="800100" lvl="1" indent="-342900"/>
            <a:r>
              <a:rPr lang="en-US" dirty="0"/>
              <a:t>By nesting classes we can build more complex ADTs</a:t>
            </a:r>
          </a:p>
          <a:p>
            <a:pPr marL="800100" lvl="1" indent="-342900"/>
            <a:r>
              <a:rPr lang="en-US" dirty="0"/>
              <a:t>For example, we can store track and field race results using a class that contains two other classes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86</a:t>
            </a:fld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1947334" y="3781764"/>
            <a:ext cx="1251185" cy="2436521"/>
            <a:chOff x="1947334" y="3527775"/>
            <a:chExt cx="1251185" cy="2436521"/>
          </a:xfrm>
        </p:grpSpPr>
        <p:grpSp>
          <p:nvGrpSpPr>
            <p:cNvPr id="7" name="Group 6"/>
            <p:cNvGrpSpPr/>
            <p:nvPr/>
          </p:nvGrpSpPr>
          <p:grpSpPr>
            <a:xfrm>
              <a:off x="2187190" y="3755455"/>
              <a:ext cx="762828" cy="789274"/>
              <a:chOff x="6129222" y="4338375"/>
              <a:chExt cx="880141" cy="1021315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6129222" y="4338375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6129222" y="4584146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132881" y="4833635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6136541" y="5099510"/>
                <a:ext cx="872822" cy="5462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2190361" y="4749434"/>
              <a:ext cx="759656" cy="595121"/>
              <a:chOff x="6129222" y="4338375"/>
              <a:chExt cx="876481" cy="102131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129222" y="4338375"/>
                <a:ext cx="872822" cy="1021315"/>
              </a:xfrm>
              <a:prstGeom prst="rect">
                <a:avLst/>
              </a:prstGeom>
              <a:noFill/>
              <a:ln w="28575" cmpd="sng">
                <a:solidFill>
                  <a:srgbClr val="D1282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6129222" y="4672999"/>
                <a:ext cx="872822" cy="5463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132881" y="5011339"/>
                <a:ext cx="872822" cy="5463"/>
              </a:xfrm>
              <a:prstGeom prst="line">
                <a:avLst/>
              </a:prstGeom>
              <a:ln>
                <a:solidFill>
                  <a:srgbClr val="D1282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/>
            <p:cNvSpPr/>
            <p:nvPr/>
          </p:nvSpPr>
          <p:spPr>
            <a:xfrm>
              <a:off x="1947334" y="3527775"/>
              <a:ext cx="1251185" cy="2436521"/>
            </a:xfrm>
            <a:prstGeom prst="rect">
              <a:avLst/>
            </a:prstGeom>
            <a:noFill/>
            <a:ln w="28575" cmpd="sng">
              <a:solidFill>
                <a:srgbClr val="D1282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1947334" y="5482112"/>
              <a:ext cx="1251185" cy="3182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1947334" y="4646734"/>
              <a:ext cx="1251185" cy="3182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1947334" y="5721059"/>
              <a:ext cx="1251185" cy="3182"/>
            </a:xfrm>
            <a:prstGeom prst="line">
              <a:avLst/>
            </a:prstGeom>
            <a:ln>
              <a:solidFill>
                <a:srgbClr val="D1282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5149104" y="4050202"/>
            <a:ext cx="326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class keeps track of (name, address, age, gender)</a:t>
            </a:r>
          </a:p>
        </p:txBody>
      </p:sp>
      <p:cxnSp>
        <p:nvCxnSpPr>
          <p:cNvPr id="56" name="Straight Arrow Connector 55"/>
          <p:cNvCxnSpPr>
            <a:stCxn id="55" idx="1"/>
            <a:endCxn id="34" idx="3"/>
          </p:cNvCxnSpPr>
          <p:nvPr/>
        </p:nvCxnSpPr>
        <p:spPr>
          <a:xfrm flipH="1">
            <a:off x="2943675" y="4373368"/>
            <a:ext cx="2205429" cy="3071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76432" y="4962740"/>
            <a:ext cx="33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class keeps track of (hour, minute seconds)</a:t>
            </a:r>
          </a:p>
        </p:txBody>
      </p:sp>
      <p:cxnSp>
        <p:nvCxnSpPr>
          <p:cNvPr id="60" name="Straight Arrow Connector 59"/>
          <p:cNvCxnSpPr>
            <a:stCxn id="59" idx="1"/>
            <a:endCxn id="39" idx="3"/>
          </p:cNvCxnSpPr>
          <p:nvPr/>
        </p:nvCxnSpPr>
        <p:spPr>
          <a:xfrm flipH="1">
            <a:off x="2946846" y="5285906"/>
            <a:ext cx="2229586" cy="1507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24459" y="5858756"/>
            <a:ext cx="348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class keeps track of all track and field race results 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3198520" y="6181922"/>
            <a:ext cx="1950584" cy="1507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3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default constructor is the method that is automatically called when you define objects using a class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default constructor normally has no parameters and sets all data fields in the class to some initial value</a:t>
            </a:r>
          </a:p>
          <a:p>
            <a:pPr marL="274320" lvl="1" indent="0">
              <a:buNone/>
            </a:pPr>
            <a:r>
              <a:rPr lang="en-US" dirty="0"/>
              <a:t>class_name();</a:t>
            </a:r>
          </a:p>
          <a:p>
            <a:pPr marL="274320"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We create object of this class using the following:</a:t>
            </a:r>
          </a:p>
          <a:p>
            <a:pPr marL="274320" lvl="1" indent="0">
              <a:buNone/>
            </a:pPr>
            <a:r>
              <a:rPr lang="en-US" dirty="0"/>
              <a:t>class_name object;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default constructor can also have one or more parameters with pre-defined initial values</a:t>
            </a:r>
          </a:p>
          <a:p>
            <a:pPr marL="274320" lvl="1" indent="0">
              <a:buNone/>
            </a:pPr>
            <a:r>
              <a:rPr lang="en-US" dirty="0"/>
              <a:t>class_name(float param1=0, int param2=0);</a:t>
            </a:r>
          </a:p>
          <a:p>
            <a:pPr marL="274320" lvl="1" indent="0">
              <a:buNone/>
            </a:pPr>
            <a:endParaRPr lang="en-US" dirty="0"/>
          </a:p>
          <a:p>
            <a:pPr marL="160020" indent="-342900">
              <a:buFont typeface="Wingdings" charset="2"/>
              <a:buChar char="§"/>
            </a:pPr>
            <a:r>
              <a:rPr lang="en-US" dirty="0"/>
              <a:t>You can create objects using any of the following:</a:t>
            </a:r>
          </a:p>
          <a:p>
            <a:pPr marL="274320" lvl="1" indent="0">
              <a:buNone/>
            </a:pPr>
            <a:r>
              <a:rPr lang="en-US" dirty="0"/>
              <a:t>class_name object1;		// param1=0, param2=0 </a:t>
            </a:r>
          </a:p>
          <a:p>
            <a:pPr marL="274320" lvl="1" indent="0">
              <a:buNone/>
            </a:pPr>
            <a:r>
              <a:rPr lang="en-US" dirty="0"/>
              <a:t>class_name object2(42);	// param1=42, param2=0</a:t>
            </a:r>
          </a:p>
          <a:p>
            <a:pPr marL="274320" lvl="1" indent="0">
              <a:buNone/>
            </a:pPr>
            <a:r>
              <a:rPr lang="en-US" dirty="0"/>
              <a:t>class_name object3(42, 17);	// param1=42, param2=17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Notice that the values provided above fill in parameters from left to right in the parameter list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implementation of a default constructor uses the input parameters to initialize the private fields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class_name::class_name(float param1, int param2)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field1 = param1;</a:t>
            </a:r>
          </a:p>
          <a:p>
            <a:pPr marL="274320" lvl="1" indent="0">
              <a:buNone/>
            </a:pPr>
            <a:r>
              <a:rPr lang="en-US" dirty="0"/>
              <a:t>   field2 = param2;</a:t>
            </a:r>
          </a:p>
          <a:p>
            <a:pPr marL="274320" lvl="1" indent="0">
              <a:buNone/>
            </a:pPr>
            <a:r>
              <a:rPr lang="en-US" dirty="0"/>
              <a:t>   …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9667" y="5202833"/>
            <a:ext cx="374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initialize the data fields using parameter values provided by the user or the default 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80089" y="4440931"/>
            <a:ext cx="386870" cy="76190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46125" y="3913657"/>
            <a:ext cx="342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do </a:t>
            </a:r>
            <a:r>
              <a:rPr lang="en-US" u="sng" dirty="0"/>
              <a:t>not</a:t>
            </a:r>
            <a:r>
              <a:rPr lang="en-US" dirty="0"/>
              <a:t> need to repeat the default parameter values here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818235" y="3305466"/>
            <a:ext cx="2574395" cy="168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978844" y="3406396"/>
            <a:ext cx="176616" cy="50726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14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Overview of the C++ "class” syntax</a:t>
            </a:r>
          </a:p>
          <a:p>
            <a:endParaRPr lang="en-US" dirty="0" smtClean="0"/>
          </a:p>
          <a:p>
            <a:pPr lvl="1" indent="0">
              <a:buNone/>
            </a:pPr>
            <a:r>
              <a:rPr lang="en-US" dirty="0"/>
              <a:t>c</a:t>
            </a:r>
            <a:r>
              <a:rPr lang="en-US" dirty="0" smtClean="0"/>
              <a:t>lass class_name</a:t>
            </a:r>
            <a:endParaRPr lang="en-US" dirty="0"/>
          </a:p>
          <a:p>
            <a:pPr lvl="1" indent="0">
              <a:buNone/>
            </a:pPr>
            <a:r>
              <a:rPr lang="en-US" dirty="0" smtClean="0"/>
              <a:t>{</a:t>
            </a:r>
          </a:p>
          <a:p>
            <a:pPr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rivate:</a:t>
            </a:r>
            <a:endParaRPr lang="en-US" dirty="0"/>
          </a:p>
          <a:p>
            <a:pPr lvl="1" indent="0">
              <a:buNone/>
            </a:pPr>
            <a:r>
              <a:rPr lang="en-US" dirty="0"/>
              <a:t>   data_type variable_name;</a:t>
            </a:r>
          </a:p>
          <a:p>
            <a:pPr lvl="1" indent="0">
              <a:buNone/>
            </a:pPr>
            <a:r>
              <a:rPr lang="en-US" dirty="0"/>
              <a:t>   data_type variable_name;</a:t>
            </a:r>
          </a:p>
          <a:p>
            <a:pPr lvl="1" indent="0">
              <a:buNone/>
            </a:pPr>
            <a:r>
              <a:rPr lang="en-US" dirty="0"/>
              <a:t>  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67554" y="2719417"/>
            <a:ext cx="3698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Everything after the word “private” is </a:t>
            </a:r>
            <a:r>
              <a:rPr lang="en-US" dirty="0" smtClean="0">
                <a:solidFill>
                  <a:srgbClr val="FF0000"/>
                </a:solidFill>
              </a:rPr>
              <a:t>hidden</a:t>
            </a:r>
            <a:r>
              <a:rPr lang="en-US" dirty="0" smtClean="0"/>
              <a:t> from users of the class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1890540" y="3042583"/>
            <a:ext cx="2577014" cy="54516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copy constructor is a special method that creates a new object by making a copy of another object</a:t>
            </a:r>
          </a:p>
          <a:p>
            <a:pPr marL="800100" lvl="1" indent="-342900"/>
            <a:r>
              <a:rPr lang="en-US" dirty="0"/>
              <a:t>This method </a:t>
            </a:r>
            <a:r>
              <a:rPr lang="en-US" dirty="0" smtClean="0"/>
              <a:t>is automatically called by the program when we pass an object </a:t>
            </a:r>
            <a:r>
              <a:rPr lang="en-US" u="sng" dirty="0" smtClean="0"/>
              <a:t>by value</a:t>
            </a:r>
            <a:r>
              <a:rPr lang="en-US" dirty="0"/>
              <a:t> i</a:t>
            </a:r>
            <a:r>
              <a:rPr lang="en-US" dirty="0" smtClean="0"/>
              <a:t>nto a function</a:t>
            </a:r>
          </a:p>
          <a:p>
            <a:pPr marL="800100" lvl="1" indent="-342900"/>
            <a:r>
              <a:rPr lang="en-US" dirty="0" smtClean="0"/>
              <a:t>The copy constructor must have one object passed in as a const reference parameter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class_name(const class_name &amp; object);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60053" y="5252792"/>
            <a:ext cx="196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we leave this off then we don’t have a copy constructor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29916" y="4675706"/>
            <a:ext cx="0" cy="73789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683189" y="4685666"/>
            <a:ext cx="0" cy="73789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implementation of a copy constructor simply copies the fields from the input object into the private fields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class_name::class_name(const class_name &amp; object)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   field1 = object.field1;</a:t>
            </a:r>
          </a:p>
          <a:p>
            <a:pPr marL="274320" lvl="1" indent="0">
              <a:buNone/>
            </a:pPr>
            <a:r>
              <a:rPr lang="en-US" dirty="0"/>
              <a:t>   field2 = object.field2;</a:t>
            </a:r>
          </a:p>
          <a:p>
            <a:pPr marL="274320" lvl="1" indent="0">
              <a:buNone/>
            </a:pPr>
            <a:r>
              <a:rPr lang="en-US" dirty="0"/>
              <a:t>   field3 = object.field3;</a:t>
            </a:r>
          </a:p>
          <a:p>
            <a:pPr marL="274320" lvl="1" indent="0">
              <a:buNone/>
            </a:pPr>
            <a:r>
              <a:rPr lang="en-US" dirty="0"/>
              <a:t>   …</a:t>
            </a:r>
          </a:p>
          <a:p>
            <a:pPr marL="274320" lvl="1" indent="0">
              <a:buNone/>
            </a:pPr>
            <a:r>
              <a:rPr lang="en-US" dirty="0"/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7499" y="4617232"/>
            <a:ext cx="3742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allowed to access the data fields of object because we are </a:t>
            </a:r>
            <a:r>
              <a:rPr lang="en-US" u="sng" dirty="0"/>
              <a:t>inside</a:t>
            </a:r>
            <a:r>
              <a:rPr lang="en-US" dirty="0"/>
              <a:t> one of the class methods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3465907" y="4403839"/>
            <a:ext cx="1301592" cy="67505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66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copy constructor can also be used to create objects</a:t>
            </a:r>
          </a:p>
          <a:p>
            <a:pPr lvl="1" indent="0">
              <a:buNone/>
            </a:pPr>
            <a:r>
              <a:rPr lang="en-US" dirty="0"/>
              <a:t>class_name object1;	   // creates object1</a:t>
            </a:r>
          </a:p>
          <a:p>
            <a:pPr lvl="1" indent="0">
              <a:buNone/>
            </a:pPr>
            <a:r>
              <a:rPr lang="en-US" dirty="0"/>
              <a:t>object1.set(72.5, 49);	   // stores 72.5 and 49 in object1</a:t>
            </a:r>
          </a:p>
          <a:p>
            <a:pPr lvl="1" indent="0">
              <a:buNone/>
            </a:pPr>
            <a:r>
              <a:rPr lang="en-US" dirty="0"/>
              <a:t>class_name object2(object1);  // object2 is a copy of object1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This can also be done using object assignment</a:t>
            </a:r>
          </a:p>
          <a:p>
            <a:pPr lvl="1" indent="0">
              <a:buNone/>
            </a:pPr>
            <a:r>
              <a:rPr lang="en-US" dirty="0"/>
              <a:t>class_name object1;	   // creates object1</a:t>
            </a:r>
          </a:p>
          <a:p>
            <a:pPr lvl="1" indent="0">
              <a:buNone/>
            </a:pPr>
            <a:r>
              <a:rPr lang="en-US" dirty="0"/>
              <a:t>object1.set(72.5, 49);	   // stores 72.5 and 49 in object1</a:t>
            </a:r>
          </a:p>
          <a:p>
            <a:pPr lvl="1" indent="0">
              <a:buNone/>
            </a:pPr>
            <a:r>
              <a:rPr lang="en-US" dirty="0"/>
              <a:t>class_name object2; 	   // creates object2</a:t>
            </a:r>
          </a:p>
          <a:p>
            <a:pPr lvl="1" indent="0">
              <a:buNone/>
            </a:pPr>
            <a:r>
              <a:rPr lang="en-US" dirty="0"/>
              <a:t>object2 = object1;		   // copies object1 into object2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9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keyword "static" can also be used in a class definition to create "static constants" </a:t>
            </a:r>
          </a:p>
          <a:p>
            <a:pPr marL="800100" lvl="1" indent="-342900"/>
            <a:r>
              <a:rPr lang="en-US" dirty="0"/>
              <a:t>Only one memory location is allocated for this static constant which is </a:t>
            </a:r>
            <a:r>
              <a:rPr lang="en-US" u="sng" dirty="0"/>
              <a:t>shared</a:t>
            </a:r>
            <a:r>
              <a:rPr lang="en-US" dirty="0"/>
              <a:t> by all of the objects in the class</a:t>
            </a:r>
          </a:p>
          <a:p>
            <a:pPr marL="800100" lvl="1" indent="-342900"/>
            <a:r>
              <a:rPr lang="en-US" dirty="0"/>
              <a:t>Most static constants are private but some are public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Static constants can be used to:</a:t>
            </a:r>
          </a:p>
          <a:p>
            <a:pPr marL="800100" lvl="1" indent="-342900"/>
            <a:r>
              <a:rPr lang="en-US" dirty="0"/>
              <a:t>Specify the size of a private array</a:t>
            </a:r>
          </a:p>
          <a:p>
            <a:pPr marL="800100" lvl="1" indent="-342900"/>
            <a:r>
              <a:rPr lang="en-US" dirty="0"/>
              <a:t>Specify the min/max values on private variables</a:t>
            </a:r>
          </a:p>
          <a:p>
            <a:pPr marL="800100" lvl="1" indent="-342900"/>
            <a:r>
              <a:rPr lang="en-US" dirty="0"/>
              <a:t>Specify boolean flags for debugging or printing</a:t>
            </a:r>
          </a:p>
          <a:p>
            <a:pPr marL="800100" lvl="1" indent="-342900"/>
            <a:r>
              <a:rPr lang="en-US" dirty="0"/>
              <a:t>Specify mathematical constants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8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r>
              <a:rPr lang="en-US" dirty="0"/>
              <a:t>// Store information about a popular TV family</a:t>
            </a:r>
          </a:p>
          <a:p>
            <a:pPr marL="274320" lvl="1" indent="0">
              <a:buNone/>
            </a:pPr>
            <a:r>
              <a:rPr lang="en-US" dirty="0"/>
              <a:t>c</a:t>
            </a:r>
            <a:r>
              <a:rPr lang="en-US" dirty="0" smtClean="0"/>
              <a:t>lass family</a:t>
            </a:r>
          </a:p>
          <a:p>
            <a:pPr marL="274320" lvl="1" indent="0">
              <a:buNone/>
            </a:pPr>
            <a:r>
              <a:rPr lang="en-US" dirty="0"/>
              <a:t>{</a:t>
            </a:r>
          </a:p>
          <a:p>
            <a:pPr marL="274320" lvl="1" indent="0">
              <a:buNone/>
            </a:pPr>
            <a:r>
              <a:rPr lang="en-US" dirty="0"/>
              <a:t>public:</a:t>
            </a:r>
          </a:p>
          <a:p>
            <a:pPr marL="274320" lvl="1" indent="0">
              <a:buNone/>
            </a:pPr>
            <a:r>
              <a:rPr lang="en-US" dirty="0"/>
              <a:t>   …</a:t>
            </a:r>
          </a:p>
          <a:p>
            <a:pPr marL="274320" lvl="1" indent="0">
              <a:buNone/>
            </a:pPr>
            <a:r>
              <a:rPr lang="en-US" dirty="0"/>
              <a:t>private:</a:t>
            </a:r>
          </a:p>
          <a:p>
            <a:pPr marL="274320" lvl="1" indent="0">
              <a:buNone/>
            </a:pPr>
            <a:r>
              <a:rPr lang="en-US" dirty="0"/>
              <a:t>   static const int NUM_CHILDREN = 19;</a:t>
            </a:r>
          </a:p>
          <a:p>
            <a:pPr marL="274320" lvl="1" indent="0">
              <a:buNone/>
            </a:pPr>
            <a:r>
              <a:rPr lang="en-US" dirty="0"/>
              <a:t>   string mother, father;</a:t>
            </a:r>
          </a:p>
          <a:p>
            <a:pPr marL="274320" lvl="1" indent="0">
              <a:buNone/>
            </a:pPr>
            <a:r>
              <a:rPr lang="en-US" dirty="0"/>
              <a:t>   string children[NUM_CHILDREN];</a:t>
            </a:r>
          </a:p>
          <a:p>
            <a:pPr marL="274320" lvl="1" indent="0">
              <a:buNone/>
            </a:pPr>
            <a:r>
              <a:rPr lang="en-US" dirty="0"/>
              <a:t>   …</a:t>
            </a:r>
          </a:p>
          <a:p>
            <a:pPr marL="274320" lvl="1" indent="0">
              <a:buNone/>
            </a:pPr>
            <a:r>
              <a:rPr lang="en-US" dirty="0" smtClean="0"/>
              <a:t>};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4379" y="2534432"/>
            <a:ext cx="351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constant is used inside the class to control loops reading or writing the children names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4206241" y="2996097"/>
            <a:ext cx="998138" cy="9866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5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section, we discussed the following:</a:t>
            </a:r>
          </a:p>
          <a:p>
            <a:pPr marL="800100" lvl="1" indent="-342900"/>
            <a:r>
              <a:rPr lang="en-US" dirty="0"/>
              <a:t>Assignment and comparison of objects</a:t>
            </a:r>
          </a:p>
          <a:p>
            <a:pPr marL="800100" lvl="1" indent="-342900"/>
            <a:r>
              <a:rPr lang="en-US" dirty="0"/>
              <a:t>Using objects as parameters and return values</a:t>
            </a:r>
          </a:p>
          <a:p>
            <a:pPr marL="800100" lvl="1" indent="-342900"/>
            <a:r>
              <a:rPr lang="en-US" dirty="0"/>
              <a:t>Private methods and public variables</a:t>
            </a:r>
          </a:p>
          <a:p>
            <a:pPr marL="800100" lvl="1" indent="-342900"/>
            <a:r>
              <a:rPr lang="en-US" dirty="0"/>
              <a:t>Composite classes (arrays of objects, nested objects)</a:t>
            </a:r>
          </a:p>
          <a:p>
            <a:pPr marL="800100" lvl="1" indent="-342900"/>
            <a:r>
              <a:rPr lang="en-US" dirty="0"/>
              <a:t>Default constructors</a:t>
            </a:r>
          </a:p>
          <a:p>
            <a:pPr marL="800100" lvl="1" indent="-342900"/>
            <a:r>
              <a:rPr lang="en-US" dirty="0" smtClean="0"/>
              <a:t>Copy constructors</a:t>
            </a:r>
          </a:p>
          <a:p>
            <a:pPr marL="800100" lvl="1" indent="-342900"/>
            <a:r>
              <a:rPr lang="en-US" dirty="0"/>
              <a:t>Static </a:t>
            </a:r>
            <a:r>
              <a:rPr lang="en-US" dirty="0" smtClean="0"/>
              <a:t>constants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800100" lvl="1" indent="-34290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07" y="6454117"/>
            <a:ext cx="790233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7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CLASSES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800600"/>
            <a:ext cx="7772400" cy="914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5</a:t>
            </a:r>
          </a:p>
          <a:p>
            <a:pPr eaLnBrk="1" hangingPunct="1"/>
            <a:r>
              <a:rPr lang="en-US" sz="3200" b="1" dirty="0">
                <a:latin typeface="Arial" charset="0"/>
              </a:rPr>
              <a:t>Advanced class examples</a:t>
            </a:r>
          </a:p>
        </p:txBody>
      </p:sp>
    </p:spTree>
    <p:extLst>
      <p:ext uri="{BB962C8B-B14F-4D97-AF65-F5344CB8AC3E}">
        <p14:creationId xmlns:p14="http://schemas.microsoft.com/office/powerpoint/2010/main" val="2884387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class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Consider the problem of creating a 2D platform video game like Donkey Kong or Super Mario Bros</a:t>
            </a:r>
          </a:p>
          <a:p>
            <a:pPr marL="800100" lvl="1" indent="-342900"/>
            <a:r>
              <a:rPr lang="en-US" dirty="0"/>
              <a:t>We need to know the location of players on the screen</a:t>
            </a:r>
          </a:p>
          <a:p>
            <a:pPr marL="800100" lvl="1" indent="-342900"/>
            <a:r>
              <a:rPr lang="en-US" dirty="0"/>
              <a:t>We need geometric models for platforms and objects</a:t>
            </a:r>
          </a:p>
          <a:p>
            <a:pPr marL="800100" lvl="1" indent="-342900"/>
            <a:r>
              <a:rPr lang="en-US" dirty="0"/>
              <a:t>We need </a:t>
            </a:r>
            <a:r>
              <a:rPr lang="en-US" dirty="0" smtClean="0"/>
              <a:t>some way to store Points, Lines and Polygons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use a collection of classes to store this geometric information and implement operations on this data</a:t>
            </a:r>
          </a:p>
          <a:p>
            <a:pPr marL="800100" lvl="1" indent="-342900"/>
            <a:r>
              <a:rPr lang="en-US" dirty="0" smtClean="0"/>
              <a:t>These classes will demonstrate many of the advanced features discussed in the previous section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5656" y="6454117"/>
            <a:ext cx="72928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1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What data do we need to store?</a:t>
            </a:r>
          </a:p>
          <a:p>
            <a:pPr marL="800100" lvl="1" indent="-342900"/>
            <a:r>
              <a:rPr lang="en-US" dirty="0"/>
              <a:t>For a 2D point we need the (x,y) coordinates</a:t>
            </a:r>
          </a:p>
          <a:p>
            <a:pPr marL="342900" indent="-342900"/>
            <a:r>
              <a:rPr lang="en-US" dirty="0"/>
              <a:t>	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What operations do we need to implement?</a:t>
            </a:r>
          </a:p>
          <a:p>
            <a:pPr marL="800100" lvl="1" indent="-342900"/>
            <a:r>
              <a:rPr lang="en-US" dirty="0"/>
              <a:t>Basic get and set methods</a:t>
            </a:r>
          </a:p>
          <a:p>
            <a:pPr marL="800100" lvl="1" indent="-342900"/>
            <a:r>
              <a:rPr lang="en-US" dirty="0"/>
              <a:t>Some way to print or display points</a:t>
            </a:r>
          </a:p>
          <a:p>
            <a:pPr marL="800100" lvl="1" indent="-342900"/>
            <a:r>
              <a:rPr lang="en-US" dirty="0"/>
              <a:t>Distance between two points</a:t>
            </a:r>
          </a:p>
          <a:p>
            <a:pPr marL="800100" lvl="1" indent="-342900"/>
            <a:r>
              <a:rPr lang="en-US" dirty="0"/>
              <a:t>Geometric transformations (translate, rotate, scale)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35656" y="6454117"/>
            <a:ext cx="72928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3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/>
              <a:t>class </a:t>
            </a:r>
            <a:r>
              <a:rPr lang="en-US" sz="1600" b="0" dirty="0"/>
              <a:t>Point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{</a:t>
            </a:r>
          </a:p>
          <a:p>
            <a:pPr>
              <a:lnSpc>
                <a:spcPct val="80000"/>
              </a:lnSpc>
            </a:pPr>
            <a:r>
              <a:rPr lang="en-US" sz="1600" b="0" dirty="0"/>
              <a:t>p</a:t>
            </a:r>
            <a:r>
              <a:rPr lang="en-US" sz="1600" b="0" dirty="0" smtClean="0"/>
              <a:t>ublic: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Point</a:t>
            </a:r>
            <a:r>
              <a:rPr lang="fi-FI" sz="1600" b="0" dirty="0"/>
              <a:t>()</a:t>
            </a:r>
            <a:r>
              <a:rPr lang="fi-FI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Point</a:t>
            </a:r>
            <a:r>
              <a:rPr lang="fi-FI" sz="1600" b="0" dirty="0"/>
              <a:t>(const Point &amp;p);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</a:t>
            </a:r>
            <a:r>
              <a:rPr lang="fi-FI" sz="1600" b="0" dirty="0"/>
              <a:t>~Point()</a:t>
            </a:r>
            <a:r>
              <a:rPr lang="fi-FI" sz="1600" b="0" dirty="0" smtClean="0"/>
              <a:t>;</a:t>
            </a:r>
          </a:p>
          <a:p>
            <a:pPr>
              <a:lnSpc>
                <a:spcPct val="80000"/>
              </a:lnSpc>
            </a:pPr>
            <a:endParaRPr lang="fi-FI" sz="1600" b="0" dirty="0"/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void </a:t>
            </a:r>
            <a:r>
              <a:rPr lang="fi-FI" sz="1600" b="0" dirty="0"/>
              <a:t>Set(const float X, const float Y)</a:t>
            </a:r>
            <a:r>
              <a:rPr lang="fi-FI" sz="1600" b="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void </a:t>
            </a:r>
            <a:r>
              <a:rPr lang="fi-FI" sz="1600" b="0" dirty="0"/>
              <a:t>Get(float &amp;X, float &amp;Y) const;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void </a:t>
            </a:r>
            <a:r>
              <a:rPr lang="fi-FI" sz="1600" b="0" dirty="0"/>
              <a:t>Print() const;</a:t>
            </a:r>
          </a:p>
          <a:p>
            <a:pPr>
              <a:lnSpc>
                <a:spcPct val="80000"/>
              </a:lnSpc>
            </a:pPr>
            <a:r>
              <a:rPr lang="fi-FI" sz="1600" b="0" dirty="0" smtClean="0"/>
              <a:t>   …</a:t>
            </a:r>
            <a:endParaRPr lang="en-US" sz="16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16016" y="6454117"/>
            <a:ext cx="748924" cy="365125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6200" y="2611099"/>
            <a:ext cx="280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constructor, copy constructor and destructor methods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3066260" y="3072764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37869" y="4066533"/>
            <a:ext cx="238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and set methods let user access (x, y) coordinates of Point 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>
            <a:off x="4217929" y="4528198"/>
            <a:ext cx="81994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3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5744</TotalTime>
  <Words>11365</Words>
  <Application>Microsoft Macintosh PowerPoint</Application>
  <PresentationFormat>On-screen Show (4:3)</PresentationFormat>
  <Paragraphs>1959</Paragraphs>
  <Slides>150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150</vt:i4>
      </vt:variant>
    </vt:vector>
  </HeadingPairs>
  <TitlesOfParts>
    <vt:vector size="151" baseType="lpstr">
      <vt:lpstr>Essential</vt:lpstr>
      <vt:lpstr>CLASSES</vt:lpstr>
      <vt:lpstr>overview</vt:lpstr>
      <vt:lpstr>overview</vt:lpstr>
      <vt:lpstr>overview</vt:lpstr>
      <vt:lpstr>OVERVIEW</vt:lpstr>
      <vt:lpstr>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Defining classes</vt:lpstr>
      <vt:lpstr>summary</vt:lpstr>
      <vt:lpstr>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Implementing classes</vt:lpstr>
      <vt:lpstr>Using classes</vt:lpstr>
      <vt:lpstr>Using classes</vt:lpstr>
      <vt:lpstr>Using classes</vt:lpstr>
      <vt:lpstr>Using classes</vt:lpstr>
      <vt:lpstr>Using classes</vt:lpstr>
      <vt:lpstr>Using classes</vt:lpstr>
      <vt:lpstr>Using classes</vt:lpstr>
      <vt:lpstr>Using classes</vt:lpstr>
      <vt:lpstr>Using classes</vt:lpstr>
      <vt:lpstr>summary</vt:lpstr>
      <vt:lpstr>classes</vt:lpstr>
      <vt:lpstr>Simple class examples</vt:lpstr>
      <vt:lpstr>Simple class examples</vt:lpstr>
      <vt:lpstr>Student class</vt:lpstr>
      <vt:lpstr>Student class</vt:lpstr>
      <vt:lpstr>Student class</vt:lpstr>
      <vt:lpstr>Student class</vt:lpstr>
      <vt:lpstr>Student class</vt:lpstr>
      <vt:lpstr>Student class</vt:lpstr>
      <vt:lpstr>Student class</vt:lpstr>
      <vt:lpstr>Student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Linear class</vt:lpstr>
      <vt:lpstr>summary</vt:lpstr>
      <vt:lpstr>CLASSES</vt:lpstr>
      <vt:lpstr>Advanced classes</vt:lpstr>
      <vt:lpstr>Advanced classes</vt:lpstr>
      <vt:lpstr>Advanced classes</vt:lpstr>
      <vt:lpstr>Advanced classes</vt:lpstr>
      <vt:lpstr>Advanced classes</vt:lpstr>
      <vt:lpstr>Advanced classes</vt:lpstr>
      <vt:lpstr>Advanced classes</vt:lpstr>
      <vt:lpstr>Default constructor</vt:lpstr>
      <vt:lpstr>Default constructor</vt:lpstr>
      <vt:lpstr>Default constructor</vt:lpstr>
      <vt:lpstr>Copy constructor</vt:lpstr>
      <vt:lpstr>Copy constructor</vt:lpstr>
      <vt:lpstr>Copy constructor</vt:lpstr>
      <vt:lpstr>Static constants</vt:lpstr>
      <vt:lpstr>Static constants</vt:lpstr>
      <vt:lpstr>summary</vt:lpstr>
      <vt:lpstr>CLASSES</vt:lpstr>
      <vt:lpstr>Advanced class examples</vt:lpstr>
      <vt:lpstr>Point class</vt:lpstr>
      <vt:lpstr>Point class</vt:lpstr>
      <vt:lpstr>Point class</vt:lpstr>
      <vt:lpstr>Point class</vt:lpstr>
      <vt:lpstr>Point class</vt:lpstr>
      <vt:lpstr>Point class</vt:lpstr>
      <vt:lpstr>Point class</vt:lpstr>
      <vt:lpstr>Line class</vt:lpstr>
      <vt:lpstr>Line class</vt:lpstr>
      <vt:lpstr>Line class</vt:lpstr>
      <vt:lpstr>Line class</vt:lpstr>
      <vt:lpstr>Line class</vt:lpstr>
      <vt:lpstr>Line class</vt:lpstr>
      <vt:lpstr>Line class</vt:lpstr>
      <vt:lpstr>Polygon class</vt:lpstr>
      <vt:lpstr>Polygon class</vt:lpstr>
      <vt:lpstr>Polygon class</vt:lpstr>
      <vt:lpstr>Polygon class</vt:lpstr>
      <vt:lpstr>Polygon class</vt:lpstr>
      <vt:lpstr>Polygon class</vt:lpstr>
      <vt:lpstr>Polygon class</vt:lpstr>
      <vt:lpstr>Polygon class</vt:lpstr>
      <vt:lpstr>Compiling with makefiles</vt:lpstr>
      <vt:lpstr>Compiling with makefiles</vt:lpstr>
      <vt:lpstr>Compiling with makefiles</vt:lpstr>
      <vt:lpstr>Compiling with makefiles</vt:lpstr>
      <vt:lpstr>Compiling with makefiles</vt:lpstr>
      <vt:lpstr>Compiling with makefiles</vt:lpstr>
      <vt:lpstr>Compiling with makefiles</vt:lpstr>
      <vt:lpstr>Makefile example</vt:lpstr>
      <vt:lpstr>Makefile example</vt:lpstr>
      <vt:lpstr>Makefile example</vt:lpstr>
      <vt:lpstr>Makefile example</vt:lpstr>
      <vt:lpstr>summary</vt:lpstr>
      <vt:lpstr>CLASSES</vt:lpstr>
      <vt:lpstr>Operator overloading</vt:lpstr>
      <vt:lpstr>Operator overloading</vt:lpstr>
      <vt:lpstr>Complex class</vt:lpstr>
      <vt:lpstr>Complex class</vt:lpstr>
      <vt:lpstr>Complex class</vt:lpstr>
      <vt:lpstr>Complex class</vt:lpstr>
      <vt:lpstr>Complex class</vt:lpstr>
      <vt:lpstr>Complex class</vt:lpstr>
      <vt:lpstr>Complex class</vt:lpstr>
      <vt:lpstr>Polynomial class</vt:lpstr>
      <vt:lpstr>Polynomial class</vt:lpstr>
      <vt:lpstr>Polynomial class</vt:lpstr>
      <vt:lpstr>Polynomial class</vt:lpstr>
      <vt:lpstr>Polynomial class</vt:lpstr>
      <vt:lpstr>Polynomial class</vt:lpstr>
      <vt:lpstr>Polynomial class</vt:lpstr>
      <vt:lpstr>Polynomial class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jgauch</cp:lastModifiedBy>
  <cp:revision>504</cp:revision>
  <cp:lastPrinted>2014-12-22T18:31:29Z</cp:lastPrinted>
  <dcterms:created xsi:type="dcterms:W3CDTF">2014-06-09T16:10:32Z</dcterms:created>
  <dcterms:modified xsi:type="dcterms:W3CDTF">2015-06-21T16:55:55Z</dcterms:modified>
</cp:coreProperties>
</file>