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54"/>
  </p:notesMasterIdLst>
  <p:handoutMasterIdLst>
    <p:handoutMasterId r:id="rId55"/>
  </p:handoutMasterIdLst>
  <p:sldIdLst>
    <p:sldId id="427" r:id="rId2"/>
    <p:sldId id="429" r:id="rId3"/>
    <p:sldId id="833" r:id="rId4"/>
    <p:sldId id="627" r:id="rId5"/>
    <p:sldId id="804" r:id="rId6"/>
    <p:sldId id="803" r:id="rId7"/>
    <p:sldId id="779" r:id="rId8"/>
    <p:sldId id="809" r:id="rId9"/>
    <p:sldId id="810" r:id="rId10"/>
    <p:sldId id="808" r:id="rId11"/>
    <p:sldId id="780" r:id="rId12"/>
    <p:sldId id="811" r:id="rId13"/>
    <p:sldId id="781" r:id="rId14"/>
    <p:sldId id="812" r:id="rId15"/>
    <p:sldId id="695" r:id="rId16"/>
    <p:sldId id="782" r:id="rId17"/>
    <p:sldId id="650" r:id="rId18"/>
    <p:sldId id="813" r:id="rId19"/>
    <p:sldId id="783" r:id="rId20"/>
    <p:sldId id="814" r:id="rId21"/>
    <p:sldId id="815" r:id="rId22"/>
    <p:sldId id="819" r:id="rId23"/>
    <p:sldId id="820" r:id="rId24"/>
    <p:sldId id="816" r:id="rId25"/>
    <p:sldId id="822" r:id="rId26"/>
    <p:sldId id="821" r:id="rId27"/>
    <p:sldId id="817" r:id="rId28"/>
    <p:sldId id="787" r:id="rId29"/>
    <p:sldId id="823" r:id="rId30"/>
    <p:sldId id="788" r:id="rId31"/>
    <p:sldId id="824" r:id="rId32"/>
    <p:sldId id="785" r:id="rId33"/>
    <p:sldId id="784" r:id="rId34"/>
    <p:sldId id="826" r:id="rId35"/>
    <p:sldId id="827" r:id="rId36"/>
    <p:sldId id="828" r:id="rId37"/>
    <p:sldId id="829" r:id="rId38"/>
    <p:sldId id="825" r:id="rId39"/>
    <p:sldId id="789" r:id="rId40"/>
    <p:sldId id="790" r:id="rId41"/>
    <p:sldId id="830" r:id="rId42"/>
    <p:sldId id="839" r:id="rId43"/>
    <p:sldId id="837" r:id="rId44"/>
    <p:sldId id="834" r:id="rId45"/>
    <p:sldId id="794" r:id="rId46"/>
    <p:sldId id="831" r:id="rId47"/>
    <p:sldId id="836" r:id="rId48"/>
    <p:sldId id="840" r:id="rId49"/>
    <p:sldId id="841" r:id="rId50"/>
    <p:sldId id="842" r:id="rId51"/>
    <p:sldId id="800" r:id="rId52"/>
    <p:sldId id="69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43" autoAdjust="0"/>
    <p:restoredTop sz="95918" autoAdjust="0"/>
  </p:normalViewPr>
  <p:slideViewPr>
    <p:cSldViewPr snapToGrid="0" snapToObjects="1">
      <p:cViewPr varScale="1">
        <p:scale>
          <a:sx n="181" d="100"/>
          <a:sy n="181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AD61-69FE-724C-BA2D-DAEC76DEC57C}" type="datetimeFigureOut">
              <a:rPr lang="en-US" smtClean="0"/>
              <a:t>12/22/14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D0F4-0FC5-C142-9636-E56781CEC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33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9EA21-05C7-5F40-803D-3C182470DD99}" type="datetimeFigureOut">
              <a:rPr lang="en-US" smtClean="0"/>
              <a:t>12/22/14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4C62A-ABB0-C640-965E-2F7DDAE12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447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13B-2DC7-BC48-AA6A-EB670F913E54}" type="datetime4">
              <a:rPr lang="en-US" smtClean="0"/>
              <a:t>December 22,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F8FD-604B-2443-95BC-B635C6C91E11}" type="datetime4">
              <a:rPr lang="en-US" smtClean="0"/>
              <a:t>December 22,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0E21-84E3-2E49-88CB-97F97AE4EF5C}" type="datetime4">
              <a:rPr lang="en-US" smtClean="0"/>
              <a:t>December 22,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BD4B-094C-4047-8546-855DFF20D59B}" type="datetime4">
              <a:rPr lang="en-US" smtClean="0"/>
              <a:t>December 22,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DF9-35B7-C346-AA2D-585F6A026D06}" type="datetime4">
              <a:rPr lang="en-US" smtClean="0"/>
              <a:t>December 22,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F29D-A054-FA45-B7E7-A8E28F88490E}" type="datetime4">
              <a:rPr lang="en-US" smtClean="0"/>
              <a:t>December 22,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9B4-424A-1B4C-A257-FFB7F3EE980B}" type="datetime4">
              <a:rPr lang="en-US" smtClean="0"/>
              <a:t>December 22,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E75B-5663-954A-9A55-F1F41A94015F}" type="datetime4">
              <a:rPr lang="en-US" smtClean="0"/>
              <a:t>December 22,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FE8-A1FC-8648-9362-60AA76AE5E7A}" type="datetime4">
              <a:rPr lang="en-US" smtClean="0"/>
              <a:t>December 22,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3CF-17C3-7E46-BFAA-F38A786D32E2}" type="datetime4">
              <a:rPr lang="en-US" smtClean="0"/>
              <a:t>December 22,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29B0-877D-B443-8F5E-BC31A90EF690}" type="datetime4">
              <a:rPr lang="en-US" smtClean="0"/>
              <a:t>December 22,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B2AFD7-5D86-9240-89E4-547854B55051}" type="datetime4">
              <a:rPr lang="en-US" smtClean="0"/>
              <a:t>December 22,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3862" y="6454117"/>
            <a:ext cx="681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Pointers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OVERVIEW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8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We can print addresses just like any other variable</a:t>
            </a:r>
          </a:p>
          <a:p>
            <a:pPr lvl="1" indent="0">
              <a:buNone/>
            </a:pPr>
            <a:r>
              <a:rPr lang="en-US" dirty="0"/>
              <a:t>cout &lt;&lt; aptr &lt;&lt; endl;</a:t>
            </a:r>
          </a:p>
          <a:p>
            <a:pPr lvl="1" indent="0">
              <a:buNone/>
            </a:pPr>
            <a:r>
              <a:rPr lang="en-US" dirty="0"/>
              <a:t>cout &lt;&lt; &amp;b &lt;&lt; endl;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Memory addresses are normally printed in hexadecimal</a:t>
            </a:r>
          </a:p>
          <a:p>
            <a:pPr marL="800100" lvl="1" indent="-342900"/>
            <a:r>
              <a:rPr lang="en-US" dirty="0"/>
              <a:t>Starts with “0x” to indicate value is in hexadecimal</a:t>
            </a:r>
          </a:p>
          <a:p>
            <a:pPr marL="800100" lvl="1" indent="-342900"/>
            <a:r>
              <a:rPr lang="en-US" dirty="0"/>
              <a:t>Followed by N hexadecimal digits (0123456789abcdef)</a:t>
            </a:r>
          </a:p>
          <a:p>
            <a:pPr marL="800100" lvl="1" indent="-342900"/>
            <a:r>
              <a:rPr lang="en-US" dirty="0"/>
              <a:t>Linux uses 12 hexadecimal digits (48-bits) for addresses</a:t>
            </a:r>
          </a:p>
          <a:p>
            <a:pPr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0" dirty="0"/>
              <a:t>Eg: 	0x7fff541aec3c</a:t>
            </a:r>
          </a:p>
          <a:p>
            <a:pPr marL="274320" lvl="1" indent="0">
              <a:buNone/>
            </a:pPr>
            <a:r>
              <a:rPr lang="en-US" b="0" dirty="0"/>
              <a:t>	0x7fff541aec38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2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We need some way to “follow pointers” to variables</a:t>
            </a:r>
          </a:p>
          <a:p>
            <a:pPr marL="800100" lvl="1" indent="-342900"/>
            <a:r>
              <a:rPr lang="en-US" dirty="0"/>
              <a:t>The indirection operator * is used to do this</a:t>
            </a:r>
          </a:p>
          <a:p>
            <a:pPr marL="800100" lvl="1" indent="-342900"/>
            <a:r>
              <a:rPr lang="en-US" dirty="0"/>
              <a:t>When we put * in front of a pointer variable we can access or modify the variable at that memory location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f</a:t>
            </a:r>
            <a:r>
              <a:rPr lang="en-US" dirty="0" smtClean="0"/>
              <a:t>loat n = 3.14;</a:t>
            </a:r>
          </a:p>
          <a:p>
            <a:pPr lvl="1" indent="0">
              <a:buNone/>
            </a:pPr>
            <a:r>
              <a:rPr lang="en-US" dirty="0"/>
              <a:t>float *ptr = &amp;n;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smtClean="0"/>
              <a:t>*ptr = 1.23;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9344" y="4666945"/>
            <a:ext cx="3882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*ptr is another way to access the variable n, so now n equals 1.23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638856" y="4990111"/>
            <a:ext cx="148048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59692" y="4786908"/>
            <a:ext cx="1690077" cy="41774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0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It is possible to have multiple pointers to one variable</a:t>
            </a:r>
          </a:p>
          <a:p>
            <a:pPr marL="800100" lvl="1" indent="-342900"/>
            <a:r>
              <a:rPr lang="en-US" dirty="0"/>
              <a:t>We must assign one pointer value (address) to another pointer variable of the same type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f</a:t>
            </a:r>
            <a:r>
              <a:rPr lang="en-US" dirty="0" smtClean="0"/>
              <a:t>loat n = 3.14;</a:t>
            </a:r>
          </a:p>
          <a:p>
            <a:pPr lvl="1" indent="0">
              <a:buNone/>
            </a:pPr>
            <a:r>
              <a:rPr lang="en-US" dirty="0"/>
              <a:t>float *ptr = &amp;n;</a:t>
            </a:r>
          </a:p>
          <a:p>
            <a:pPr lvl="1" indent="0">
              <a:buNone/>
            </a:pPr>
            <a:r>
              <a:rPr lang="en-US" dirty="0"/>
              <a:t>f</a:t>
            </a:r>
            <a:r>
              <a:rPr lang="en-US" dirty="0" smtClean="0"/>
              <a:t>loat *ptr2 = ptr;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*ptr2 = 8.76;</a:t>
            </a:r>
          </a:p>
          <a:p>
            <a:pPr lvl="1" indent="0">
              <a:buNone/>
            </a:pPr>
            <a:r>
              <a:rPr lang="en-US" dirty="0" smtClean="0"/>
              <a:t>*ptr = 5.67;</a:t>
            </a:r>
          </a:p>
          <a:p>
            <a:pPr lvl="1" indent="0">
              <a:buNone/>
            </a:pPr>
            <a:r>
              <a:rPr lang="en-US" dirty="0" smtClean="0"/>
              <a:t>n = 1.41;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0165" y="5028176"/>
            <a:ext cx="346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now have three ways to change the value of variable n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659675" y="5351342"/>
            <a:ext cx="148049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9692" y="4786908"/>
            <a:ext cx="1690077" cy="11332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8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Arrays and pointers are actually very similar in C++</a:t>
            </a:r>
          </a:p>
          <a:p>
            <a:pPr marL="800100" lvl="1" indent="-342900"/>
            <a:r>
              <a:rPr lang="en-US" dirty="0" smtClean="0"/>
              <a:t>When we declare “int data[10]” the variable “data” stores the </a:t>
            </a:r>
            <a:r>
              <a:rPr lang="en-US" u="sng" dirty="0" smtClean="0"/>
              <a:t>address</a:t>
            </a:r>
            <a:r>
              <a:rPr lang="en-US" dirty="0" smtClean="0"/>
              <a:t> of the first array element</a:t>
            </a:r>
          </a:p>
          <a:p>
            <a:pPr marL="800100" lvl="1" indent="-342900"/>
            <a:r>
              <a:rPr lang="en-US" dirty="0"/>
              <a:t>This means that the indirection operator * can be used with the array name to access variables in an array</a:t>
            </a:r>
            <a:endParaRPr lang="en-US" dirty="0" smtClean="0"/>
          </a:p>
          <a:p>
            <a:pPr marL="800100" lvl="1" indent="-342900"/>
            <a:endParaRPr lang="en-US" dirty="0"/>
          </a:p>
          <a:p>
            <a:pPr lvl="1" indent="0">
              <a:buNone/>
            </a:pPr>
            <a:r>
              <a:rPr lang="en-US" dirty="0"/>
              <a:t>Int data[10];</a:t>
            </a:r>
          </a:p>
          <a:p>
            <a:pPr lvl="1" indent="0">
              <a:buNone/>
            </a:pPr>
            <a:r>
              <a:rPr lang="en-US" dirty="0"/>
              <a:t>d</a:t>
            </a:r>
            <a:r>
              <a:rPr lang="en-US" dirty="0" smtClean="0"/>
              <a:t>ata[0] = 24;</a:t>
            </a:r>
          </a:p>
          <a:p>
            <a:pPr lvl="1" indent="0">
              <a:buNone/>
            </a:pPr>
            <a:r>
              <a:rPr lang="en-US" dirty="0"/>
              <a:t>*data = 42;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72030" y="4680279"/>
            <a:ext cx="317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store 42 in data[0]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491540" y="4864945"/>
            <a:ext cx="148049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74053" y="4310947"/>
            <a:ext cx="317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store 24 in data[0]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493563" y="4495613"/>
            <a:ext cx="148049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59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We can also use array subscripts [ ] and pointer variables to access and modify variables</a:t>
            </a:r>
          </a:p>
          <a:p>
            <a:pPr marL="800100" lvl="1" indent="-342900"/>
            <a:r>
              <a:rPr lang="en-US" dirty="0"/>
              <a:t>We have to be very careful with array bounds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int data[10];</a:t>
            </a:r>
          </a:p>
          <a:p>
            <a:pPr lvl="1" indent="0">
              <a:buNone/>
            </a:pPr>
            <a:r>
              <a:rPr lang="en-US" dirty="0"/>
              <a:t>i</a:t>
            </a:r>
            <a:r>
              <a:rPr lang="en-US" dirty="0" smtClean="0"/>
              <a:t>nt *ptr = data;</a:t>
            </a:r>
          </a:p>
          <a:p>
            <a:pPr lvl="1" indent="0">
              <a:buNone/>
            </a:pPr>
            <a:r>
              <a:rPr lang="en-US" dirty="0"/>
              <a:t>ptr[3] = 77;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ptr[12] = 0;</a:t>
            </a:r>
          </a:p>
          <a:p>
            <a:pPr lvl="1" indent="0">
              <a:buNone/>
            </a:pPr>
            <a:r>
              <a:rPr lang="en-US" dirty="0"/>
              <a:t>p</a:t>
            </a:r>
            <a:r>
              <a:rPr lang="en-US" dirty="0" smtClean="0"/>
              <a:t>tr[-3] = 17;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7644" y="4021976"/>
            <a:ext cx="317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store 77 in data[3]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677154" y="4206642"/>
            <a:ext cx="148049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59666" y="3652644"/>
            <a:ext cx="355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tr will now point at data array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679178" y="3837310"/>
            <a:ext cx="148048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32173" y="4830817"/>
            <a:ext cx="317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will go out of array bounds and cause bugs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2651683" y="5153983"/>
            <a:ext cx="148049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9692" y="4738064"/>
            <a:ext cx="1690077" cy="791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9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It is possible to do some very sneaky programming using arrays and pointers</a:t>
            </a:r>
          </a:p>
          <a:p>
            <a:pPr marL="800100" lvl="1" indent="-342900"/>
            <a:r>
              <a:rPr lang="en-US" dirty="0"/>
              <a:t>When we add one to a pointer variable, we point to adjacent variable of the same data type</a:t>
            </a:r>
          </a:p>
          <a:p>
            <a:pPr marL="800100" lvl="1" indent="-342900"/>
            <a:r>
              <a:rPr lang="en-US" dirty="0" smtClean="0"/>
              <a:t>This pointer arithmetic gives us another way to access variables in an array (very ugly and not recommended)</a:t>
            </a:r>
          </a:p>
          <a:p>
            <a:pPr marL="800100" lvl="1" indent="-342900"/>
            <a:endParaRPr lang="en-US" dirty="0"/>
          </a:p>
          <a:p>
            <a:pPr lvl="1" indent="0">
              <a:buNone/>
            </a:pPr>
            <a:r>
              <a:rPr lang="en-US" dirty="0"/>
              <a:t>int data[10];</a:t>
            </a:r>
          </a:p>
          <a:p>
            <a:pPr lvl="1" indent="0">
              <a:buNone/>
            </a:pPr>
            <a:r>
              <a:rPr lang="en-US" dirty="0"/>
              <a:t>int *ptr = data;</a:t>
            </a:r>
          </a:p>
          <a:p>
            <a:pPr lvl="1" indent="0">
              <a:buNone/>
            </a:pPr>
            <a:r>
              <a:rPr lang="en-US" dirty="0"/>
              <a:t>*(ptr+3) = 77;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32173" y="4957814"/>
            <a:ext cx="375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same as data[3] = 77;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651683" y="5142480"/>
            <a:ext cx="148049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9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section, we went over the syntax for declaring and using pointers in C++</a:t>
            </a:r>
          </a:p>
          <a:p>
            <a:pPr marL="800100" lvl="1" indent="-342900"/>
            <a:r>
              <a:rPr lang="en-US" dirty="0" smtClean="0"/>
              <a:t>We declare pointer variables by adding * between the data_type and variable_name</a:t>
            </a:r>
          </a:p>
          <a:p>
            <a:pPr marL="800100" lvl="1" indent="-342900"/>
            <a:r>
              <a:rPr lang="en-US" dirty="0"/>
              <a:t>The address operator &amp; is used to get the current memory address of a variable</a:t>
            </a:r>
          </a:p>
          <a:p>
            <a:pPr marL="800100" lvl="1" indent="-342900"/>
            <a:r>
              <a:rPr lang="en-US" dirty="0" smtClean="0"/>
              <a:t>The indirection operator * is used to “follow” a pointer and access the variable at that address</a:t>
            </a:r>
          </a:p>
          <a:p>
            <a:pPr marL="800100" lvl="1" indent="-342900"/>
            <a:r>
              <a:rPr lang="en-US" dirty="0"/>
              <a:t>Arrays and pointers are similar in several ways and can be accessed using similar notation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7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pointers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800600"/>
            <a:ext cx="777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</a:t>
            </a:r>
            <a:r>
              <a:rPr lang="en-US" sz="3200" b="1" dirty="0">
                <a:latin typeface="Arial" charset="0"/>
              </a:rPr>
              <a:t>2</a:t>
            </a:r>
            <a:endParaRPr lang="en-US" sz="3200" b="1" dirty="0" smtClean="0">
              <a:latin typeface="Arial" charset="0"/>
            </a:endParaRPr>
          </a:p>
          <a:p>
            <a:pPr eaLnBrk="1" hangingPunct="1"/>
            <a:r>
              <a:rPr lang="en-US" sz="3200" b="1" dirty="0">
                <a:latin typeface="Arial" charset="0"/>
              </a:rPr>
              <a:t>Dynamic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28945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Memory used by a program can be viewed as a very long array divided into seven parts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The operating system code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The operating system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7923" y="2559538"/>
            <a:ext cx="3331308" cy="664308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9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Memory used by a program can be viewed as a very long array divided into seven parts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The operating system code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The operating system data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The program code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The program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7923" y="3292213"/>
            <a:ext cx="2667000" cy="664308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Pointers are special variables that can contain the memory address of another variable</a:t>
            </a:r>
          </a:p>
          <a:p>
            <a:pPr marL="342900" lvl="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We can use pointers to access and modify variables</a:t>
            </a:r>
          </a:p>
          <a:p>
            <a:pPr marL="800100" lvl="1" indent="-342900"/>
            <a:r>
              <a:rPr lang="en-US" dirty="0"/>
              <a:t>Special C++ syntax to get address and follow pointer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We can also create dynamic data structures that grow and shrink with the needs of an application</a:t>
            </a:r>
          </a:p>
          <a:p>
            <a:pPr marL="800100" lvl="1" indent="-342900"/>
            <a:r>
              <a:rPr lang="en-US" dirty="0"/>
              <a:t>Special C++ commands to allocate and release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1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Memory used by a program can be viewed as a very long array divided into seven parts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The operating system code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The operating system data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The program code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The program data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The run time stack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Empty space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The run time heap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7923" y="4005350"/>
            <a:ext cx="2576920" cy="1074650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8003" y="4060999"/>
            <a:ext cx="3614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stack and heap grow and shrink in size as program runs providing memory for variables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025061" y="4522664"/>
            <a:ext cx="93294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2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The run time stack is used to give a program space for function parameters and local variables</a:t>
            </a:r>
          </a:p>
          <a:p>
            <a:pPr marL="800100" lvl="1" indent="-342900"/>
            <a:r>
              <a:rPr lang="en-US" dirty="0"/>
              <a:t>The stack “grows” in size for every function call</a:t>
            </a:r>
          </a:p>
          <a:p>
            <a:pPr marL="800100" lvl="1" indent="-342900"/>
            <a:r>
              <a:rPr lang="en-US" dirty="0"/>
              <a:t>Growth size depends on the number and types of the parameters and local variables</a:t>
            </a:r>
          </a:p>
          <a:p>
            <a:pPr marL="800100" lvl="1" indent="-342900"/>
            <a:r>
              <a:rPr lang="en-US" dirty="0"/>
              <a:t>The stack “shrinks” in size when the function finishes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If there is infinite recursion in a program, the stack will use up all available empty space and the program will die with a “stack overflow” error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6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Consider the following program</a:t>
            </a:r>
          </a:p>
          <a:p>
            <a:pPr lvl="1" indent="0">
              <a:buNone/>
            </a:pPr>
            <a:r>
              <a:rPr lang="en-US" sz="1800" dirty="0"/>
              <a:t>int process(</a:t>
            </a:r>
            <a:r>
              <a:rPr lang="en-US" sz="1800" dirty="0">
                <a:solidFill>
                  <a:srgbClr val="FF0000"/>
                </a:solidFill>
              </a:rPr>
              <a:t>int number</a:t>
            </a:r>
            <a:r>
              <a:rPr lang="en-US" sz="1800" dirty="0"/>
              <a:t>)</a:t>
            </a:r>
          </a:p>
          <a:p>
            <a:pPr lvl="1" indent="0">
              <a:buNone/>
            </a:pPr>
            <a:r>
              <a:rPr lang="en-US" sz="1800" dirty="0"/>
              <a:t>{</a:t>
            </a:r>
          </a:p>
          <a:p>
            <a:pPr lvl="1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int result </a:t>
            </a:r>
            <a:r>
              <a:rPr lang="en-US" sz="1800" dirty="0"/>
              <a:t>= (number + 5) / 2;</a:t>
            </a:r>
          </a:p>
          <a:p>
            <a:pPr lvl="1" indent="0">
              <a:buNone/>
            </a:pPr>
            <a:r>
              <a:rPr lang="en-US" sz="1800" dirty="0"/>
              <a:t>   return result;</a:t>
            </a:r>
          </a:p>
          <a:p>
            <a:pPr lvl="1" indent="0">
              <a:buNone/>
            </a:pPr>
            <a:r>
              <a:rPr lang="en-US" sz="1800" dirty="0"/>
              <a:t>}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int main()</a:t>
            </a:r>
          </a:p>
          <a:p>
            <a:pPr lvl="1" indent="0">
              <a:buNone/>
            </a:pPr>
            <a:r>
              <a:rPr lang="en-US" sz="1800" dirty="0"/>
              <a:t>{</a:t>
            </a:r>
          </a:p>
          <a:p>
            <a:pPr lvl="1" indent="0">
              <a:buNone/>
            </a:pPr>
            <a:r>
              <a:rPr lang="en-US" sz="1800" dirty="0"/>
              <a:t>   int value = process(17);</a:t>
            </a:r>
          </a:p>
          <a:p>
            <a:pPr lvl="1" indent="0">
              <a:buNone/>
            </a:pPr>
            <a:r>
              <a:rPr lang="en-US" sz="1800" dirty="0"/>
              <a:t>   cout &lt;&lt; value;</a:t>
            </a:r>
          </a:p>
          <a:p>
            <a:pPr lvl="1" indent="0">
              <a:buNone/>
            </a:pPr>
            <a:r>
              <a:rPr lang="en-US" sz="1800" dirty="0"/>
              <a:t>   return 0;</a:t>
            </a:r>
          </a:p>
          <a:p>
            <a:pPr lvl="1" indent="0">
              <a:buNone/>
            </a:pPr>
            <a:r>
              <a:rPr lang="en-US" sz="1800" dirty="0"/>
              <a:t>}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0530" y="2172073"/>
            <a:ext cx="3275566" cy="1651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3908" y="2633053"/>
            <a:ext cx="3751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process function has one integer parameter and one integer variable and needs 8 bytes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247134" y="3094718"/>
            <a:ext cx="606774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2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Consider the following program</a:t>
            </a:r>
          </a:p>
          <a:p>
            <a:pPr lvl="1" indent="0">
              <a:buNone/>
            </a:pPr>
            <a:r>
              <a:rPr lang="en-US" sz="1800" dirty="0"/>
              <a:t>int process(int number)</a:t>
            </a:r>
          </a:p>
          <a:p>
            <a:pPr lvl="1" indent="0">
              <a:buNone/>
            </a:pPr>
            <a:r>
              <a:rPr lang="en-US" sz="1800" dirty="0"/>
              <a:t>{</a:t>
            </a:r>
          </a:p>
          <a:p>
            <a:pPr lvl="1" indent="0">
              <a:buNone/>
            </a:pPr>
            <a:r>
              <a:rPr lang="en-US" sz="1800" dirty="0"/>
              <a:t>   int result = (number + 5) / 2;</a:t>
            </a:r>
          </a:p>
          <a:p>
            <a:pPr lvl="1" indent="0">
              <a:buNone/>
            </a:pPr>
            <a:r>
              <a:rPr lang="en-US" sz="1800" dirty="0"/>
              <a:t>   return result;</a:t>
            </a:r>
          </a:p>
          <a:p>
            <a:pPr lvl="1" indent="0">
              <a:buNone/>
            </a:pPr>
            <a:r>
              <a:rPr lang="en-US" sz="1800" dirty="0"/>
              <a:t>}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int main()</a:t>
            </a:r>
          </a:p>
          <a:p>
            <a:pPr lvl="1" indent="0">
              <a:buNone/>
            </a:pPr>
            <a:r>
              <a:rPr lang="en-US" sz="1800" dirty="0"/>
              <a:t>{</a:t>
            </a:r>
          </a:p>
          <a:p>
            <a:pPr lvl="1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int value </a:t>
            </a:r>
            <a:r>
              <a:rPr lang="en-US" sz="1800" dirty="0"/>
              <a:t>= process(17);</a:t>
            </a:r>
          </a:p>
          <a:p>
            <a:pPr lvl="1" indent="0">
              <a:buNone/>
            </a:pPr>
            <a:r>
              <a:rPr lang="en-US" sz="1800" dirty="0"/>
              <a:t>   cout &lt;&lt; value;</a:t>
            </a:r>
          </a:p>
          <a:p>
            <a:pPr lvl="1" indent="0">
              <a:buNone/>
            </a:pPr>
            <a:r>
              <a:rPr lang="en-US" sz="1800" dirty="0"/>
              <a:t>   return 0;</a:t>
            </a:r>
          </a:p>
          <a:p>
            <a:pPr lvl="1" indent="0">
              <a:buNone/>
            </a:pPr>
            <a:r>
              <a:rPr lang="en-US" sz="1800" dirty="0"/>
              <a:t>}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0530" y="3990235"/>
            <a:ext cx="2956337" cy="189451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3908" y="4583084"/>
            <a:ext cx="375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function has one integer variable and needs 4 bytes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3886200" y="4906250"/>
            <a:ext cx="96770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477629" y="22614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9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When the program starts, the stack grows to contain space for variables in the “main” function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800100" lvl="1" indent="-342900"/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99387"/>
              </p:ext>
            </p:extLst>
          </p:nvPr>
        </p:nvGraphicFramePr>
        <p:xfrm>
          <a:off x="838200" y="2652167"/>
          <a:ext cx="4123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724"/>
                <a:gridCol w="206172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53908" y="4583084"/>
            <a:ext cx="375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in the main function can only “see” variables here</a:t>
            </a:r>
          </a:p>
        </p:txBody>
      </p:sp>
      <p:cxnSp>
        <p:nvCxnSpPr>
          <p:cNvPr id="9" name="Straight Arrow Connector 8"/>
          <p:cNvCxnSpPr>
            <a:stCxn id="7" idx="1"/>
            <a:endCxn id="8" idx="2"/>
          </p:cNvCxnSpPr>
          <p:nvPr/>
        </p:nvCxnSpPr>
        <p:spPr>
          <a:xfrm flipH="1" flipV="1">
            <a:off x="2899924" y="3023007"/>
            <a:ext cx="1953984" cy="188324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7830" y="2654674"/>
            <a:ext cx="4113818" cy="36833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2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When the function “process” is called, the stack grows to contain space for variables in this function</a:t>
            </a:r>
          </a:p>
          <a:p>
            <a:pPr lvl="1" indent="0">
              <a:buNone/>
            </a:pPr>
            <a:endParaRPr lang="en-US" dirty="0"/>
          </a:p>
          <a:p>
            <a:pPr marL="800100" lvl="1" indent="-342900"/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0210"/>
              </p:ext>
            </p:extLst>
          </p:nvPr>
        </p:nvGraphicFramePr>
        <p:xfrm>
          <a:off x="837920" y="2743007"/>
          <a:ext cx="41237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864"/>
                <a:gridCol w="20618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number: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result: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47830" y="3111874"/>
            <a:ext cx="4113818" cy="7436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3908" y="5408584"/>
            <a:ext cx="375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in the process function can only “see” variables here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2899924" y="3848507"/>
            <a:ext cx="1953984" cy="188324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04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When the function “process” returns its result, we no longer need the space for these local variables, so the stack shrinks in size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800100" lvl="1" indent="-342900"/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35888"/>
              </p:ext>
            </p:extLst>
          </p:nvPr>
        </p:nvGraphicFramePr>
        <p:xfrm>
          <a:off x="838200" y="2908947"/>
          <a:ext cx="4123448" cy="40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724"/>
                <a:gridCol w="2061724"/>
              </a:tblGrid>
              <a:tr h="4081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99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The run time heap is used to give a program space for dynamic variables</a:t>
            </a:r>
          </a:p>
          <a:p>
            <a:pPr marL="800100" lvl="1" indent="-342900"/>
            <a:r>
              <a:rPr lang="en-US" dirty="0"/>
              <a:t>The user can “allocate” space on the heap for a variable</a:t>
            </a:r>
          </a:p>
          <a:p>
            <a:pPr marL="800100" lvl="1" indent="-342900"/>
            <a:r>
              <a:rPr lang="en-US" dirty="0"/>
              <a:t>The size of the variable can be decided at run time to exactly meet the needs of the application</a:t>
            </a:r>
          </a:p>
          <a:p>
            <a:pPr marL="800100" lvl="1" indent="-342900"/>
            <a:r>
              <a:rPr lang="en-US" dirty="0"/>
              <a:t>The user must “release” space to the heap when finished using the dynamic variable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If space is not returned properly, a program can have a “memory leak” and may run out of space and die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The “new” command allocates memory</a:t>
            </a:r>
          </a:p>
          <a:p>
            <a:pPr marL="800100" lvl="1" indent="-342900"/>
            <a:r>
              <a:rPr lang="en-US" dirty="0"/>
              <a:t>We allocate space for one variable using “new data_type”</a:t>
            </a:r>
          </a:p>
          <a:p>
            <a:pPr marL="800100" lvl="1" indent="-342900"/>
            <a:r>
              <a:rPr lang="en-US" dirty="0"/>
              <a:t>This will return the </a:t>
            </a:r>
            <a:r>
              <a:rPr lang="en-US" u="sng" dirty="0"/>
              <a:t>address</a:t>
            </a:r>
            <a:r>
              <a:rPr lang="en-US" dirty="0"/>
              <a:t> of the allocated memory</a:t>
            </a:r>
          </a:p>
          <a:p>
            <a:pPr marL="800100" lvl="1" indent="-342900"/>
            <a:r>
              <a:rPr lang="en-US" dirty="0"/>
              <a:t>We use the indirection operator * to access this variable</a:t>
            </a:r>
          </a:p>
          <a:p>
            <a:pPr lvl="1" indent="0">
              <a:buNone/>
            </a:pPr>
            <a:r>
              <a:rPr lang="en-US" dirty="0"/>
              <a:t>	</a:t>
            </a:r>
          </a:p>
          <a:p>
            <a:pPr lvl="1" indent="0">
              <a:buNone/>
            </a:pPr>
            <a:r>
              <a:rPr lang="en-US" dirty="0"/>
              <a:t>	float *ptr;</a:t>
            </a:r>
          </a:p>
          <a:p>
            <a:pPr lvl="1" indent="0">
              <a:buNone/>
            </a:pPr>
            <a:r>
              <a:rPr lang="en-US" dirty="0"/>
              <a:t>	ptr = </a:t>
            </a:r>
            <a:r>
              <a:rPr lang="en-US" dirty="0">
                <a:solidFill>
                  <a:srgbClr val="D1282E"/>
                </a:solidFill>
              </a:rPr>
              <a:t>new float</a:t>
            </a:r>
            <a:r>
              <a:rPr lang="en-US" dirty="0"/>
              <a:t>;</a:t>
            </a:r>
          </a:p>
          <a:p>
            <a:pPr lvl="1" indent="0">
              <a:buNone/>
            </a:pPr>
            <a:r>
              <a:rPr lang="en-US" dirty="0"/>
              <a:t>	*ptr = 42;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0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The “new” command can also allocate space for arrays</a:t>
            </a:r>
          </a:p>
          <a:p>
            <a:pPr marL="800100" lvl="1" indent="-342900"/>
            <a:r>
              <a:rPr lang="en-US" dirty="0"/>
              <a:t>We have to specify the data_type</a:t>
            </a:r>
          </a:p>
          <a:p>
            <a:pPr marL="800100" lvl="1" indent="-342900"/>
            <a:r>
              <a:rPr lang="en-US" dirty="0" smtClean="0"/>
              <a:t>We also have to specify how much space to allocate</a:t>
            </a:r>
          </a:p>
          <a:p>
            <a:pPr marL="800100" lvl="1" indent="-342900"/>
            <a:r>
              <a:rPr lang="en-US" dirty="0" smtClean="0"/>
              <a:t>The syntax is similar to how we declare arrays</a:t>
            </a:r>
          </a:p>
          <a:p>
            <a:pPr marL="800100" lvl="1" indent="-342900"/>
            <a:r>
              <a:rPr lang="en-US" dirty="0"/>
              <a:t>We can access this dynamic memory using [ ] notation</a:t>
            </a:r>
            <a:endParaRPr lang="en-US" dirty="0" smtClean="0"/>
          </a:p>
          <a:p>
            <a:pPr marL="800100" lvl="1" indent="-342900"/>
            <a:endParaRPr lang="en-US" dirty="0" smtClean="0"/>
          </a:p>
          <a:p>
            <a:pPr lvl="1" indent="0">
              <a:buNone/>
            </a:pPr>
            <a:r>
              <a:rPr lang="en-US" dirty="0"/>
              <a:t>int * ptr;</a:t>
            </a:r>
          </a:p>
          <a:p>
            <a:pPr lvl="1" indent="0">
              <a:buNone/>
            </a:pPr>
            <a:r>
              <a:rPr lang="en-US" dirty="0"/>
              <a:t>p</a:t>
            </a:r>
            <a:r>
              <a:rPr lang="en-US" dirty="0" smtClean="0"/>
              <a:t>tr = </a:t>
            </a:r>
            <a:r>
              <a:rPr lang="en-US" dirty="0" smtClean="0">
                <a:solidFill>
                  <a:schemeClr val="tx2"/>
                </a:solidFill>
              </a:rPr>
              <a:t>new int[10]</a:t>
            </a:r>
            <a:r>
              <a:rPr lang="en-US" dirty="0" smtClean="0"/>
              <a:t>;</a:t>
            </a:r>
          </a:p>
          <a:p>
            <a:pPr lvl="1" indent="0">
              <a:buNone/>
            </a:pPr>
            <a:r>
              <a:rPr lang="en-US" dirty="0"/>
              <a:t>for (int i=0; i&lt;10; i++)</a:t>
            </a:r>
          </a:p>
          <a:p>
            <a:pPr lvl="1" indent="0">
              <a:buNone/>
            </a:pPr>
            <a:r>
              <a:rPr lang="en-US" dirty="0" smtClean="0"/>
              <a:t>   ptr[i] = 42 + i;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Lesson objectives:</a:t>
            </a:r>
          </a:p>
          <a:p>
            <a:pPr marL="800100" lvl="1" indent="-342900"/>
            <a:r>
              <a:rPr lang="en-US" dirty="0"/>
              <a:t>Learn the basic syntax for pointer variables </a:t>
            </a:r>
          </a:p>
          <a:p>
            <a:pPr marL="800100" lvl="1" indent="-342900"/>
            <a:r>
              <a:rPr lang="en-US" dirty="0"/>
              <a:t>Learn how to use pointers to access/modify variables</a:t>
            </a:r>
          </a:p>
          <a:p>
            <a:pPr marL="800100" lvl="1" indent="-342900"/>
            <a:r>
              <a:rPr lang="en-US" dirty="0"/>
              <a:t>Learn about the run time stack and run time heap</a:t>
            </a:r>
          </a:p>
          <a:p>
            <a:pPr marL="800100" lvl="1" indent="-342900"/>
            <a:r>
              <a:rPr lang="en-US" dirty="0"/>
              <a:t>Learn how to allocate and release dynamic memory</a:t>
            </a:r>
          </a:p>
          <a:p>
            <a:pPr marL="800100" lvl="1" indent="-342900"/>
            <a:r>
              <a:rPr lang="en-US" dirty="0"/>
              <a:t>Study example program with dynamic memory</a:t>
            </a:r>
          </a:p>
          <a:p>
            <a:pPr marL="800100" lvl="1" indent="-342900"/>
            <a:r>
              <a:rPr lang="en-US" dirty="0"/>
              <a:t>Study example class with dynamic memory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0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Releasing dynamic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“delete” command releases memory</a:t>
            </a:r>
          </a:p>
          <a:p>
            <a:pPr marL="800100" lvl="1" indent="-342900"/>
            <a:r>
              <a:rPr lang="en-US" dirty="0" smtClean="0"/>
              <a:t>When we are finished using a dynamic variable we must release its memory using “delete pointer_name”</a:t>
            </a:r>
          </a:p>
          <a:p>
            <a:pPr marL="800100" lvl="1" indent="-342900"/>
            <a:r>
              <a:rPr lang="en-US" dirty="0" smtClean="0"/>
              <a:t>The operating system will then add this memory to the “empty space” between the stack and the heap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	float *ptr;</a:t>
            </a:r>
          </a:p>
          <a:p>
            <a:pPr lvl="1" indent="0">
              <a:buNone/>
            </a:pPr>
            <a:r>
              <a:rPr lang="en-US" dirty="0"/>
              <a:t>	ptr = new float;</a:t>
            </a:r>
          </a:p>
          <a:p>
            <a:pPr lvl="1" indent="0">
              <a:buNone/>
            </a:pPr>
            <a:r>
              <a:rPr lang="en-US" dirty="0"/>
              <a:t>	*ptr = 42;</a:t>
            </a:r>
          </a:p>
          <a:p>
            <a:pPr lvl="1" indent="0">
              <a:buNone/>
            </a:pPr>
            <a:r>
              <a:rPr lang="en-US" dirty="0"/>
              <a:t>	…</a:t>
            </a:r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D1282E"/>
                </a:solidFill>
              </a:rPr>
              <a:t>delete ptr</a:t>
            </a:r>
            <a:r>
              <a:rPr lang="en-US" dirty="0"/>
              <a:t>;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1088" y="5152117"/>
            <a:ext cx="404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should never attempt to use *ptr after you have called delete because you no longer “own” this memory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713380" y="5613782"/>
            <a:ext cx="96770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2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Releasing dynamic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“delete [ ]” command also releases memory</a:t>
            </a:r>
          </a:p>
          <a:p>
            <a:pPr marL="800100" lvl="1" indent="-342900"/>
            <a:r>
              <a:rPr lang="en-US" dirty="0" smtClean="0"/>
              <a:t>When we are finished using a dynamic array we must release its memory using “delete [ ] pointer_name”</a:t>
            </a:r>
          </a:p>
          <a:p>
            <a:pPr marL="800100" lvl="1" indent="-342900"/>
            <a:r>
              <a:rPr lang="en-US" dirty="0"/>
              <a:t>The operating system will then add this memory to the “empty space” between the stack and the heap</a:t>
            </a: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	int * ptr;</a:t>
            </a:r>
          </a:p>
          <a:p>
            <a:pPr lvl="1" indent="0">
              <a:buNone/>
            </a:pPr>
            <a:r>
              <a:rPr lang="en-US" dirty="0"/>
              <a:t>	ptr = new int[10];</a:t>
            </a:r>
          </a:p>
          <a:p>
            <a:pPr lvl="1" indent="0">
              <a:buNone/>
            </a:pPr>
            <a:r>
              <a:rPr lang="en-US" dirty="0"/>
              <a:t>	…</a:t>
            </a:r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D1282E"/>
                </a:solidFill>
              </a:rPr>
              <a:t>delete [ ] ptr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8678" y="4749624"/>
            <a:ext cx="404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should never attempt to use ptr[i] after you have called delete because you no longer “own” this memory</a:t>
            </a:r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2990970" y="5211289"/>
            <a:ext cx="96770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51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Assume we are given an ascii file containing an unknown number of integer values and we want to sort this data</a:t>
            </a:r>
          </a:p>
          <a:p>
            <a:pPr marL="800100" lvl="1" indent="-342900"/>
            <a:r>
              <a:rPr lang="en-US" dirty="0"/>
              <a:t>We do not want to “guess” the size of data array </a:t>
            </a:r>
          </a:p>
          <a:p>
            <a:pPr marL="800100" lvl="1" indent="-342900"/>
            <a:r>
              <a:rPr lang="en-US" dirty="0"/>
              <a:t>Guess too high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waste memory space</a:t>
            </a:r>
          </a:p>
          <a:p>
            <a:pPr marL="800100" lvl="1" indent="-342900"/>
            <a:r>
              <a:rPr lang="en-US" dirty="0"/>
              <a:t>Guess too low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program fails to work properly</a:t>
            </a: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Our algorithm:</a:t>
            </a:r>
          </a:p>
          <a:p>
            <a:pPr marL="800100" lvl="1" indent="-342900"/>
            <a:r>
              <a:rPr lang="en-US" dirty="0"/>
              <a:t>Read input file to count how many values are in file</a:t>
            </a:r>
          </a:p>
          <a:p>
            <a:pPr marL="800100" lvl="1" indent="-342900"/>
            <a:r>
              <a:rPr lang="en-US" dirty="0"/>
              <a:t>Allocate a dynamic array large enough for this data</a:t>
            </a:r>
          </a:p>
          <a:p>
            <a:pPr marL="800100" lvl="1" indent="-342900"/>
            <a:r>
              <a:rPr lang="en-US" dirty="0"/>
              <a:t>Read data from input file into the dynamic array</a:t>
            </a:r>
          </a:p>
          <a:p>
            <a:pPr marL="800100" lvl="1" indent="-342900"/>
            <a:r>
              <a:rPr lang="en-US" dirty="0"/>
              <a:t>Perform sorting algorithm on data in array</a:t>
            </a:r>
          </a:p>
          <a:p>
            <a:pPr marL="800100" lvl="1" indent="-342900"/>
            <a:r>
              <a:rPr lang="en-US" dirty="0"/>
              <a:t>Print sorted data and release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2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// Read input file to count values</a:t>
            </a:r>
            <a:endParaRPr lang="en-US" sz="1800" dirty="0" smtClean="0"/>
          </a:p>
          <a:p>
            <a:r>
              <a:rPr lang="en-US" sz="1800" b="0" dirty="0"/>
              <a:t>   ifstream din;</a:t>
            </a:r>
          </a:p>
          <a:p>
            <a:r>
              <a:rPr lang="en-US" sz="1800" b="0" dirty="0"/>
              <a:t>   din.open("numbers.txt");</a:t>
            </a:r>
          </a:p>
          <a:p>
            <a:r>
              <a:rPr lang="en-US" sz="1800" b="0" dirty="0"/>
              <a:t>   int count = 0;</a:t>
            </a:r>
          </a:p>
          <a:p>
            <a:r>
              <a:rPr lang="en-US" sz="1800" b="0" dirty="0"/>
              <a:t>   int number = 0;</a:t>
            </a:r>
          </a:p>
          <a:p>
            <a:r>
              <a:rPr lang="en-US" sz="1800" b="0" dirty="0"/>
              <a:t>   while (din &gt;&gt; number)</a:t>
            </a:r>
          </a:p>
          <a:p>
            <a:r>
              <a:rPr lang="en-US" sz="1800" b="0" dirty="0"/>
              <a:t>      count++;</a:t>
            </a:r>
          </a:p>
          <a:p>
            <a:r>
              <a:rPr lang="en-US" sz="1800" b="0" dirty="0"/>
              <a:t>   din.close();</a:t>
            </a:r>
          </a:p>
          <a:p>
            <a:endParaRPr lang="en-US" sz="18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81833" y="3507447"/>
            <a:ext cx="404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read operation returns “true” if data is read correctly and “false” when we reach the end of file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014125" y="3969112"/>
            <a:ext cx="96770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98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// Allocate dynamic array</a:t>
            </a:r>
            <a:endParaRPr lang="en-US" sz="1800" dirty="0" smtClean="0"/>
          </a:p>
          <a:p>
            <a:r>
              <a:rPr lang="en-US" sz="1800" b="0" dirty="0"/>
              <a:t>   int * data;</a:t>
            </a:r>
          </a:p>
          <a:p>
            <a:r>
              <a:rPr lang="en-US" sz="1800" b="0" dirty="0"/>
              <a:t>   data = new int[count];</a:t>
            </a:r>
          </a:p>
          <a:p>
            <a:endParaRPr lang="en-US" sz="18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5399" y="3611540"/>
            <a:ext cx="404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count variable was initialized above so we can allocate exactly the right size array to process this data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2498313" y="2900730"/>
            <a:ext cx="727086" cy="117247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49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// Read data into dynamic array</a:t>
            </a:r>
            <a:endParaRPr lang="en-US" sz="1800" dirty="0" smtClean="0"/>
          </a:p>
          <a:p>
            <a:r>
              <a:rPr lang="en-US" sz="1800" b="0" dirty="0"/>
              <a:t>   din.open("numbers.txt");</a:t>
            </a:r>
          </a:p>
          <a:p>
            <a:r>
              <a:rPr lang="en-US" sz="1800" b="0" dirty="0"/>
              <a:t>   for (int i=0; i&lt;count; i++)</a:t>
            </a:r>
          </a:p>
          <a:p>
            <a:r>
              <a:rPr lang="en-US" sz="1800" b="0" dirty="0"/>
              <a:t>      din &gt;&gt; data[i];</a:t>
            </a:r>
          </a:p>
          <a:p>
            <a:r>
              <a:rPr lang="en-US" sz="1800" b="0" dirty="0"/>
              <a:t>   din.close();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5399" y="3611540"/>
            <a:ext cx="4049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read data in a for loop without checking for end of file because we know exactly how many values there are in the input file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2498313" y="2900733"/>
            <a:ext cx="727086" cy="131097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6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// Sort data using bubble sort</a:t>
            </a:r>
            <a:endParaRPr lang="en-US" sz="1800" dirty="0" smtClean="0"/>
          </a:p>
          <a:p>
            <a:r>
              <a:rPr lang="en-US" sz="1800" b="0" dirty="0"/>
              <a:t>   for (int i=0; i&lt;count; i++)</a:t>
            </a:r>
          </a:p>
          <a:p>
            <a:r>
              <a:rPr lang="en-US" sz="1800" b="0" dirty="0"/>
              <a:t>      for (int j=1; j&lt;count; j++)</a:t>
            </a:r>
          </a:p>
          <a:p>
            <a:r>
              <a:rPr lang="en-US" sz="1800" b="0" dirty="0"/>
              <a:t>         if (data[j-1] &gt; data[j])</a:t>
            </a:r>
          </a:p>
          <a:p>
            <a:r>
              <a:rPr lang="en-US" sz="1800" b="0" dirty="0"/>
              <a:t>         {</a:t>
            </a:r>
          </a:p>
          <a:p>
            <a:r>
              <a:rPr lang="en-US" sz="1800" b="0" dirty="0"/>
              <a:t>            int temp = data[j-1];</a:t>
            </a:r>
          </a:p>
          <a:p>
            <a:r>
              <a:rPr lang="en-US" sz="1800" b="0" dirty="0"/>
              <a:t>            data[j-1] = data[j];</a:t>
            </a:r>
          </a:p>
          <a:p>
            <a:r>
              <a:rPr lang="en-US" sz="1800" b="0" dirty="0"/>
              <a:t>            data[j] = temp;</a:t>
            </a:r>
          </a:p>
          <a:p>
            <a:r>
              <a:rPr lang="en-US" sz="1800" b="0" dirty="0"/>
              <a:t>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8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// Print sorted data and release memory</a:t>
            </a:r>
            <a:endParaRPr lang="en-US" sz="1800" dirty="0" smtClean="0"/>
          </a:p>
          <a:p>
            <a:r>
              <a:rPr lang="en-US" sz="1800" b="0" dirty="0"/>
              <a:t>   for (int i=0; i&lt;count; i++)</a:t>
            </a:r>
          </a:p>
          <a:p>
            <a:r>
              <a:rPr lang="en-US" sz="1800" b="0" dirty="0"/>
              <a:t>      cout &lt;&lt; data[i] &lt;&lt; " ";</a:t>
            </a:r>
          </a:p>
          <a:p>
            <a:r>
              <a:rPr lang="en-US" sz="1800" b="0" dirty="0"/>
              <a:t>   cout &lt;&lt; endl;</a:t>
            </a:r>
          </a:p>
          <a:p>
            <a:r>
              <a:rPr lang="en-US" sz="1800" b="0" dirty="0"/>
              <a:t>   delete [] data;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9279" y="3132712"/>
            <a:ext cx="3610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finished with the data array so we can release this memory to the “free space” 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271571" y="3594377"/>
            <a:ext cx="96770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3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run time stack is used for variables in functions</a:t>
            </a:r>
          </a:p>
          <a:p>
            <a:pPr marL="800100" lvl="1" indent="-342900"/>
            <a:r>
              <a:rPr lang="en-US" dirty="0"/>
              <a:t>Grows and shrinks as we call functions and return</a:t>
            </a: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 run time heap is used for dynamic variables</a:t>
            </a:r>
          </a:p>
          <a:p>
            <a:pPr marL="800100" lvl="1" indent="-342900"/>
            <a:r>
              <a:rPr lang="en-US" dirty="0"/>
              <a:t>Grows and shrinks as we allocate and release memory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“new” command allocates space on heap</a:t>
            </a:r>
          </a:p>
          <a:p>
            <a:pPr marL="800100" lvl="1" indent="-342900"/>
            <a:r>
              <a:rPr lang="en-US" dirty="0"/>
              <a:t>int *ptr = new int[10];</a:t>
            </a: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 “delete” command releases memory</a:t>
            </a:r>
          </a:p>
          <a:p>
            <a:pPr marL="800100" lvl="1" indent="-342900"/>
            <a:r>
              <a:rPr lang="en-US" dirty="0"/>
              <a:t>d</a:t>
            </a:r>
            <a:r>
              <a:rPr lang="en-US" dirty="0" smtClean="0"/>
              <a:t>elete [ ] ptr;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pointers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800600"/>
            <a:ext cx="777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</a:t>
            </a:r>
            <a:r>
              <a:rPr lang="en-US" sz="3200" b="1" dirty="0">
                <a:latin typeface="Arial" charset="0"/>
              </a:rPr>
              <a:t>3</a:t>
            </a:r>
            <a:endParaRPr lang="en-US" sz="3200" b="1" dirty="0" smtClean="0">
              <a:latin typeface="Arial" charset="0"/>
            </a:endParaRPr>
          </a:p>
          <a:p>
            <a:pPr eaLnBrk="1" hangingPunct="1"/>
            <a:r>
              <a:rPr lang="en-US" sz="3200" b="1" dirty="0">
                <a:latin typeface="Arial" charset="0"/>
              </a:rPr>
              <a:t>Pointers in classes</a:t>
            </a:r>
          </a:p>
        </p:txBody>
      </p:sp>
    </p:spTree>
    <p:extLst>
      <p:ext uri="{BB962C8B-B14F-4D97-AF65-F5344CB8AC3E}">
        <p14:creationId xmlns:p14="http://schemas.microsoft.com/office/powerpoint/2010/main" val="251155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pointers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800600"/>
            <a:ext cx="777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1</a:t>
            </a:r>
          </a:p>
          <a:p>
            <a:pPr eaLnBrk="1" hangingPunct="1"/>
            <a:r>
              <a:rPr lang="en-US" sz="3200" b="1" dirty="0">
                <a:latin typeface="Arial" charset="0"/>
              </a:rPr>
              <a:t>Pointer basics</a:t>
            </a:r>
          </a:p>
        </p:txBody>
      </p:sp>
    </p:spTree>
    <p:extLst>
      <p:ext uri="{BB962C8B-B14F-4D97-AF65-F5344CB8AC3E}">
        <p14:creationId xmlns:p14="http://schemas.microsoft.com/office/powerpoint/2010/main" val="162427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Pointers and dynamic memory allocation are often used in classes to create dynamic abstract data types (ADTs)</a:t>
            </a:r>
          </a:p>
          <a:p>
            <a:pPr marL="800100" lvl="1" indent="-342900"/>
            <a:r>
              <a:rPr lang="en-US" dirty="0"/>
              <a:t>Memory is allocated in constructor methods</a:t>
            </a:r>
          </a:p>
          <a:p>
            <a:pPr marL="800100" lvl="1" indent="-342900"/>
            <a:r>
              <a:rPr lang="en-US" dirty="0"/>
              <a:t>Memory is released in destructor methods</a:t>
            </a:r>
          </a:p>
          <a:p>
            <a:pPr marL="800100" lvl="1" indent="-342900"/>
            <a:r>
              <a:rPr lang="en-US" dirty="0"/>
              <a:t>This way the ADT can grow/shrink as needed</a:t>
            </a:r>
          </a:p>
          <a:p>
            <a:pPr marL="800100" lvl="1" indent="-342900"/>
            <a:r>
              <a:rPr lang="en-US" dirty="0"/>
              <a:t>This approach will help us avoid memory leaks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4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Dynamic ADTs fall into two categories</a:t>
            </a:r>
          </a:p>
          <a:p>
            <a:pPr marL="800100" lvl="1" indent="-342900"/>
            <a:r>
              <a:rPr lang="en-US" dirty="0"/>
              <a:t>Array based</a:t>
            </a:r>
          </a:p>
          <a:p>
            <a:pPr marL="1485900" lvl="2" indent="-342900"/>
            <a:r>
              <a:rPr lang="en-US" dirty="0"/>
              <a:t>Where a dynamic array grows/shrinks to store data</a:t>
            </a:r>
          </a:p>
          <a:p>
            <a:pPr marL="1485900" lvl="2" indent="-342900"/>
            <a:r>
              <a:rPr lang="en-US" dirty="0"/>
              <a:t>The C++ “vector” class uses this approach</a:t>
            </a:r>
          </a:p>
          <a:p>
            <a:pPr lvl="2" indent="0">
              <a:buNone/>
            </a:pPr>
            <a:endParaRPr lang="en-US" dirty="0"/>
          </a:p>
          <a:p>
            <a:pPr marL="800100" lvl="1" indent="-342900"/>
            <a:r>
              <a:rPr lang="en-US" dirty="0"/>
              <a:t>Node based </a:t>
            </a:r>
          </a:p>
          <a:p>
            <a:pPr marL="1485900" lvl="2" indent="-342900"/>
            <a:r>
              <a:rPr lang="en-US" dirty="0"/>
              <a:t>Where data is stored in a collection of “nodes”</a:t>
            </a:r>
          </a:p>
          <a:p>
            <a:pPr marL="1485900" lvl="2" indent="-342900"/>
            <a:r>
              <a:rPr lang="en-US" dirty="0"/>
              <a:t>Pointers are used to link these nodes together</a:t>
            </a:r>
          </a:p>
          <a:p>
            <a:pPr marL="1485900" lvl="2" indent="-342900"/>
            <a:r>
              <a:rPr lang="en-US" dirty="0"/>
              <a:t>“linked lists” and “binary trees” use this approach</a:t>
            </a:r>
          </a:p>
          <a:p>
            <a:pPr marL="1485900" lvl="2" indent="-342900"/>
            <a:r>
              <a:rPr lang="en-US" dirty="0"/>
              <a:t>These ADTs will be studied in detail in PF2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9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Myarray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The “MyArray” class demonstrates use of dynamic array</a:t>
            </a:r>
          </a:p>
          <a:p>
            <a:pPr marL="800100" lvl="1" indent="-342900"/>
            <a:r>
              <a:rPr lang="en-US" dirty="0"/>
              <a:t>The “Data” variable contains a pointer to dynamic memory</a:t>
            </a:r>
          </a:p>
          <a:p>
            <a:pPr marL="800100" lvl="1" indent="-342900"/>
            <a:r>
              <a:rPr lang="en-US" dirty="0"/>
              <a:t>The “Size” variable contains size of dynamic memory</a:t>
            </a:r>
          </a:p>
          <a:p>
            <a:endParaRPr lang="en-US" dirty="0"/>
          </a:p>
          <a:p>
            <a:pPr lvl="1" indent="0">
              <a:buNone/>
            </a:pPr>
            <a:r>
              <a:rPr lang="en-US" dirty="0"/>
              <a:t>Class MyArray</a:t>
            </a:r>
          </a:p>
          <a:p>
            <a:pPr lvl="1" indent="0">
              <a:buNone/>
            </a:pPr>
            <a:r>
              <a:rPr lang="en-US" dirty="0"/>
              <a:t>{</a:t>
            </a:r>
          </a:p>
          <a:p>
            <a:pPr lvl="1" indent="0">
              <a:buNone/>
            </a:pPr>
            <a:r>
              <a:rPr lang="en-US" dirty="0"/>
              <a:t>private:</a:t>
            </a:r>
          </a:p>
          <a:p>
            <a:pPr lvl="1" indent="0">
              <a:buNone/>
            </a:pPr>
            <a:r>
              <a:rPr lang="en-US" dirty="0"/>
              <a:t>   int * Data;</a:t>
            </a:r>
          </a:p>
          <a:p>
            <a:pPr lvl="1" indent="0">
              <a:buNone/>
            </a:pPr>
            <a:r>
              <a:rPr lang="en-US" dirty="0"/>
              <a:t>   int Size;</a:t>
            </a:r>
          </a:p>
          <a:p>
            <a:pPr lvl="1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1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Myarray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Access to this memory will be provided by class methods</a:t>
            </a:r>
          </a:p>
          <a:p>
            <a:pPr lvl="1" indent="0">
              <a:buNone/>
            </a:pPr>
            <a:r>
              <a:rPr lang="en-US" dirty="0"/>
              <a:t>…</a:t>
            </a:r>
          </a:p>
          <a:p>
            <a:pPr lvl="1" indent="0">
              <a:buNone/>
            </a:pPr>
            <a:r>
              <a:rPr lang="en-US" dirty="0"/>
              <a:t>public:</a:t>
            </a:r>
          </a:p>
          <a:p>
            <a:pPr lvl="1" indent="0">
              <a:buNone/>
            </a:pPr>
            <a:r>
              <a:rPr lang="en-US" dirty="0"/>
              <a:t>   MyArray(const int size = 10);</a:t>
            </a:r>
          </a:p>
          <a:p>
            <a:pPr lvl="1" indent="0">
              <a:buNone/>
            </a:pPr>
            <a:r>
              <a:rPr lang="en-US" dirty="0"/>
              <a:t>   MyArray(const MyArray &amp; array);</a:t>
            </a:r>
          </a:p>
          <a:p>
            <a:pPr lvl="1" indent="0">
              <a:buNone/>
            </a:pPr>
            <a:r>
              <a:rPr lang="en-US" dirty="0"/>
              <a:t>   ~MyArray();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  void Resize(const int size);</a:t>
            </a:r>
          </a:p>
          <a:p>
            <a:pPr lvl="1" indent="0">
              <a:buNone/>
            </a:pPr>
            <a:r>
              <a:rPr lang="en-US" dirty="0"/>
              <a:t>   int Get(const int index);</a:t>
            </a:r>
          </a:p>
          <a:p>
            <a:pPr lvl="1" indent="0">
              <a:buNone/>
            </a:pPr>
            <a:r>
              <a:rPr lang="en-US" dirty="0"/>
              <a:t>   void Set(const int index, const int value);</a:t>
            </a:r>
          </a:p>
          <a:p>
            <a:pPr lvl="1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1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If we want to create an ADT using a dynamic array we must allocate memory in the constructor method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smtClean="0"/>
              <a:t>MyArray::MyArray(const int size)</a:t>
            </a:r>
          </a:p>
          <a:p>
            <a:pPr lvl="1" indent="0">
              <a:buNone/>
            </a:pPr>
            <a:r>
              <a:rPr lang="en-US" dirty="0"/>
              <a:t>{</a:t>
            </a:r>
          </a:p>
          <a:p>
            <a:pPr lvl="1" indent="0">
              <a:buNone/>
            </a:pPr>
            <a:r>
              <a:rPr lang="en-US" dirty="0"/>
              <a:t>   Size = size;</a:t>
            </a:r>
          </a:p>
          <a:p>
            <a:pPr lvl="1" indent="0">
              <a:buNone/>
            </a:pPr>
            <a:r>
              <a:rPr lang="en-US" dirty="0"/>
              <a:t>   Data = new int[Size];</a:t>
            </a:r>
          </a:p>
          <a:p>
            <a:pPr lvl="1" indent="0">
              <a:buNone/>
            </a:pPr>
            <a:r>
              <a:rPr lang="en-US" dirty="0"/>
              <a:t>   for (int i=0; i&lt;Size; i++) </a:t>
            </a:r>
          </a:p>
          <a:p>
            <a:pPr lvl="1" indent="0">
              <a:buNone/>
            </a:pPr>
            <a:r>
              <a:rPr lang="en-US" dirty="0"/>
              <a:t>      Data[i] = 0;</a:t>
            </a:r>
          </a:p>
          <a:p>
            <a:pPr lvl="1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2557" y="4005664"/>
            <a:ext cx="375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Allocate memory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844849" y="4190330"/>
            <a:ext cx="96770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14576" y="4843237"/>
            <a:ext cx="375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memory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3846868" y="5027903"/>
            <a:ext cx="96770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0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copy constructor method for a dynamic array ADT must allocate memory and copy array data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MyArray::MyArray(const MyArray &amp; array)</a:t>
            </a:r>
          </a:p>
          <a:p>
            <a:pPr lvl="1" indent="0">
              <a:buNone/>
            </a:pPr>
            <a:r>
              <a:rPr lang="en-US" dirty="0"/>
              <a:t>{</a:t>
            </a:r>
          </a:p>
          <a:p>
            <a:pPr lvl="1" indent="0">
              <a:buNone/>
            </a:pPr>
            <a:r>
              <a:rPr lang="en-US" dirty="0"/>
              <a:t>   Size = array.Size;</a:t>
            </a:r>
          </a:p>
          <a:p>
            <a:pPr lvl="1" indent="0">
              <a:buNone/>
            </a:pPr>
            <a:r>
              <a:rPr lang="en-US" dirty="0"/>
              <a:t>   Data = new int[Size];</a:t>
            </a:r>
          </a:p>
          <a:p>
            <a:pPr lvl="1" indent="0">
              <a:buNone/>
            </a:pPr>
            <a:r>
              <a:rPr lang="en-US" dirty="0"/>
              <a:t>   for (int i=0; i&lt;Size; i++) </a:t>
            </a:r>
          </a:p>
          <a:p>
            <a:pPr lvl="1" indent="0">
              <a:buNone/>
            </a:pPr>
            <a:r>
              <a:rPr lang="en-US" dirty="0"/>
              <a:t>      Data[i] = array.Data[i];</a:t>
            </a:r>
          </a:p>
          <a:p>
            <a:pPr lvl="1" indent="0">
              <a:buNone/>
            </a:pPr>
            <a:r>
              <a:rPr lang="en-US" dirty="0"/>
              <a:t>}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6356" y="4015352"/>
            <a:ext cx="375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Allocate memory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028648" y="4200018"/>
            <a:ext cx="96770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3065" y="4750680"/>
            <a:ext cx="375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private Data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045357" y="4935346"/>
            <a:ext cx="96770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9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destructor method is automatically called when an object is no longer “in scope” and no longer needed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MyArray::~MyArray()</a:t>
            </a:r>
          </a:p>
          <a:p>
            <a:pPr lvl="1" indent="0">
              <a:buNone/>
            </a:pPr>
            <a:r>
              <a:rPr lang="en-US" dirty="0"/>
              <a:t>{</a:t>
            </a:r>
          </a:p>
          <a:p>
            <a:pPr lvl="1" indent="0">
              <a:buNone/>
            </a:pPr>
            <a:r>
              <a:rPr lang="en-US" dirty="0"/>
              <a:t>   delete [ ] Data;</a:t>
            </a:r>
          </a:p>
          <a:p>
            <a:pPr lvl="1" indent="0">
              <a:buNone/>
            </a:pPr>
            <a:r>
              <a:rPr lang="en-US" dirty="0"/>
              <a:t>   Size = 0;</a:t>
            </a:r>
          </a:p>
          <a:p>
            <a:pPr lvl="1" indent="0">
              <a:buNone/>
            </a:pPr>
            <a:r>
              <a:rPr lang="en-US" dirty="0"/>
              <a:t>   Data = NULL;</a:t>
            </a:r>
          </a:p>
          <a:p>
            <a:pPr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86944" y="4575369"/>
            <a:ext cx="375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makes it clear to users of this class that the array is really gone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flipH="1" flipV="1">
            <a:off x="2920300" y="4368538"/>
            <a:ext cx="1066644" cy="529997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17927" y="3976803"/>
            <a:ext cx="1802373" cy="7834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28648" y="3646020"/>
            <a:ext cx="375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memory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060940" y="3830686"/>
            <a:ext cx="96770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6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</a:t>
            </a:r>
            <a:r>
              <a:rPr lang="en-US" dirty="0" smtClean="0"/>
              <a:t>o resize the array, we must allocate a new array of desired size and copy old data into new array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v</a:t>
            </a:r>
            <a:r>
              <a:rPr lang="en-US" dirty="0" smtClean="0"/>
              <a:t>oid MyArray::Resize(const int size)</a:t>
            </a:r>
          </a:p>
          <a:p>
            <a:pPr lvl="1" indent="0">
              <a:buNone/>
            </a:pPr>
            <a:r>
              <a:rPr lang="en-US" dirty="0"/>
              <a:t>{</a:t>
            </a:r>
          </a:p>
          <a:p>
            <a:pPr lvl="1" indent="0">
              <a:buNone/>
            </a:pPr>
            <a:r>
              <a:rPr lang="en-US" dirty="0"/>
              <a:t>   // allocate and initialize new array</a:t>
            </a:r>
          </a:p>
          <a:p>
            <a:pPr lvl="1" indent="0">
              <a:buNone/>
            </a:pPr>
            <a:r>
              <a:rPr lang="en-US" dirty="0"/>
              <a:t>   int * OldData = Data;</a:t>
            </a:r>
          </a:p>
          <a:p>
            <a:pPr lvl="1" indent="0">
              <a:buNone/>
            </a:pPr>
            <a:r>
              <a:rPr lang="en-US" dirty="0"/>
              <a:t>   Data = new int[size];</a:t>
            </a:r>
          </a:p>
          <a:p>
            <a:pPr lvl="1" indent="0">
              <a:buNone/>
            </a:pPr>
            <a:r>
              <a:rPr lang="en-US" dirty="0"/>
              <a:t>   for (int i=0; i&lt;size; i++) </a:t>
            </a:r>
          </a:p>
          <a:p>
            <a:pPr lvl="1" indent="0">
              <a:buNone/>
            </a:pPr>
            <a:r>
              <a:rPr lang="en-US" dirty="0"/>
              <a:t>      Data[i] = 0;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1083" y="4368538"/>
            <a:ext cx="375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save a copy of the Data pointer so we can still access the old data 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594439" y="4161708"/>
            <a:ext cx="1066644" cy="52999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9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en-US" dirty="0"/>
              <a:t> …</a:t>
            </a:r>
          </a:p>
          <a:p>
            <a:pPr lvl="1" indent="0">
              <a:buNone/>
            </a:pPr>
            <a:r>
              <a:rPr lang="en-US" dirty="0"/>
              <a:t> // copy old data into new array</a:t>
            </a:r>
          </a:p>
          <a:p>
            <a:pPr lvl="1" indent="0">
              <a:buNone/>
            </a:pPr>
            <a:r>
              <a:rPr lang="en-US" dirty="0"/>
              <a:t>for (int i=0; i&lt;size &amp;&amp; i&lt;Size; i++)</a:t>
            </a:r>
          </a:p>
          <a:p>
            <a:pPr lvl="1" indent="0">
              <a:buNone/>
            </a:pPr>
            <a:r>
              <a:rPr lang="en-US" dirty="0"/>
              <a:t>      Data[i] = OldData[i];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// release old memory</a:t>
            </a:r>
          </a:p>
          <a:p>
            <a:pPr lvl="1" indent="0">
              <a:buNone/>
            </a:pPr>
            <a:r>
              <a:rPr lang="en-US" dirty="0"/>
              <a:t>Size = size</a:t>
            </a:r>
          </a:p>
          <a:p>
            <a:pPr lvl="1" indent="0">
              <a:buNone/>
            </a:pPr>
            <a:r>
              <a:rPr lang="en-US" dirty="0"/>
              <a:t>delete [ ] OldData;</a:t>
            </a:r>
          </a:p>
          <a:p>
            <a:pPr lvl="1" indent="0">
              <a:buNone/>
            </a:pPr>
            <a:r>
              <a:rPr lang="en-US" dirty="0"/>
              <a:t>}</a:t>
            </a:r>
          </a:p>
          <a:p>
            <a:pPr lvl="1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1083" y="3506138"/>
            <a:ext cx="375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result in </a:t>
            </a:r>
            <a:r>
              <a:rPr lang="en-US" dirty="0">
                <a:solidFill>
                  <a:schemeClr val="tx2"/>
                </a:solidFill>
              </a:rPr>
              <a:t>data loss </a:t>
            </a:r>
            <a:r>
              <a:rPr lang="en-US" dirty="0"/>
              <a:t>if the new size is less than old Size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594439" y="3299308"/>
            <a:ext cx="1066644" cy="52999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</a:t>
            </a:r>
            <a:r>
              <a:rPr lang="en-US" dirty="0" smtClean="0"/>
              <a:t>o access data in the the array, we use Get method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int </a:t>
            </a:r>
            <a:r>
              <a:rPr lang="en-US" dirty="0" smtClean="0"/>
              <a:t>MyArray::Get(const int index)</a:t>
            </a:r>
          </a:p>
          <a:p>
            <a:pPr lvl="1" indent="0">
              <a:buNone/>
            </a:pPr>
            <a:r>
              <a:rPr lang="en-US" dirty="0"/>
              <a:t>{</a:t>
            </a:r>
          </a:p>
          <a:p>
            <a:pPr lvl="1" indent="0">
              <a:buNone/>
            </a:pPr>
            <a:r>
              <a:rPr lang="en-US" dirty="0"/>
              <a:t>  if ((index &gt;= 0) &amp;&amp; (index &lt; Size))</a:t>
            </a:r>
          </a:p>
          <a:p>
            <a:pPr lvl="1" indent="0">
              <a:buNone/>
            </a:pPr>
            <a:r>
              <a:rPr lang="en-US" dirty="0"/>
              <a:t>      return Data[index];</a:t>
            </a:r>
          </a:p>
          <a:p>
            <a:pPr lvl="1" indent="0">
              <a:buNone/>
            </a:pPr>
            <a:r>
              <a:rPr lang="en-US" dirty="0"/>
              <a:t>  else</a:t>
            </a:r>
          </a:p>
          <a:p>
            <a:pPr lvl="1" indent="0">
              <a:buNone/>
            </a:pPr>
            <a:r>
              <a:rPr lang="en-US" dirty="0"/>
              <a:t>      return -1;</a:t>
            </a:r>
          </a:p>
          <a:p>
            <a:pPr lvl="1" indent="0">
              <a:buNone/>
            </a:pPr>
            <a:r>
              <a:rPr lang="en-US" dirty="0"/>
              <a:t>}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4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A pointer variable allows us to store the memory address of another variable in the program</a:t>
            </a:r>
          </a:p>
          <a:p>
            <a:pPr marL="800100" lvl="1" indent="-342900"/>
            <a:r>
              <a:rPr lang="en-US" dirty="0"/>
              <a:t>We can them use this pointer variable to access and modify the original variable</a:t>
            </a:r>
          </a:p>
          <a:p>
            <a:pPr marL="800100" lvl="1" indent="-342900"/>
            <a:r>
              <a:rPr lang="en-US" dirty="0"/>
              <a:t>We can also use pointer variables to create dynamic data structures that grow/shrink with needs of program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Pointers can only “point to” variables of one data type</a:t>
            </a:r>
          </a:p>
          <a:p>
            <a:pPr marL="800100" lvl="1" indent="-342900"/>
            <a:r>
              <a:rPr lang="en-US" dirty="0"/>
              <a:t>An integer pointer can store address of an integer variable</a:t>
            </a:r>
          </a:p>
          <a:p>
            <a:pPr marL="800100" lvl="1" indent="-342900"/>
            <a:r>
              <a:rPr lang="en-US" dirty="0"/>
              <a:t>A float pointer can store address of a float variable</a:t>
            </a:r>
          </a:p>
          <a:p>
            <a:pPr marL="800100" lvl="1" indent="-342900"/>
            <a:r>
              <a:rPr lang="en-US" dirty="0"/>
              <a:t>A char pointer can store address of a char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0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</a:t>
            </a:r>
            <a:r>
              <a:rPr lang="en-US" dirty="0" smtClean="0"/>
              <a:t>o store data in the the array, we use Set method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void </a:t>
            </a:r>
            <a:r>
              <a:rPr lang="en-US" dirty="0" smtClean="0"/>
              <a:t>MyArray::Set(const int index, const int value)</a:t>
            </a:r>
          </a:p>
          <a:p>
            <a:pPr lvl="1" indent="0">
              <a:buNone/>
            </a:pPr>
            <a:r>
              <a:rPr lang="en-US" dirty="0"/>
              <a:t>{</a:t>
            </a:r>
          </a:p>
          <a:p>
            <a:pPr lvl="1" indent="0">
              <a:buNone/>
            </a:pPr>
            <a:r>
              <a:rPr lang="en-US" dirty="0"/>
              <a:t>  if ((index &gt;= 0) &amp;&amp; (index &lt; Size))</a:t>
            </a:r>
          </a:p>
          <a:p>
            <a:pPr lvl="1" indent="0">
              <a:buNone/>
            </a:pPr>
            <a:r>
              <a:rPr lang="en-US" dirty="0"/>
              <a:t>      return Data[index] = value;</a:t>
            </a:r>
          </a:p>
          <a:p>
            <a:pPr lvl="1" indent="0">
              <a:buNone/>
            </a:pPr>
            <a:r>
              <a:rPr lang="en-US" dirty="0"/>
              <a:t>}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MyArray class could be extended to implement many other operations</a:t>
            </a:r>
          </a:p>
          <a:p>
            <a:pPr marL="800100" lvl="1" indent="-342900"/>
            <a:r>
              <a:rPr lang="en-US" dirty="0" smtClean="0"/>
              <a:t>Min / Max / Mean / Median and other numerical operations</a:t>
            </a:r>
          </a:p>
          <a:p>
            <a:pPr marL="800100" lvl="1" indent="-342900"/>
            <a:r>
              <a:rPr lang="en-US" dirty="0"/>
              <a:t>Searching / Sorting methods </a:t>
            </a:r>
            <a:endParaRPr lang="en-US" dirty="0" smtClean="0"/>
          </a:p>
          <a:p>
            <a:pPr marL="800100" lvl="1" indent="-342900"/>
            <a:r>
              <a:rPr lang="en-US" dirty="0"/>
              <a:t>Input / Output methods to read and write array data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Similar dynamic arrays have been created for signal processing and image processing applications </a:t>
            </a:r>
          </a:p>
          <a:p>
            <a:pPr marL="800100" lvl="1" indent="-342900"/>
            <a:r>
              <a:rPr lang="en-US" dirty="0"/>
              <a:t>Grow to fit the size of input audio file or image</a:t>
            </a:r>
          </a:p>
          <a:p>
            <a:pPr marL="800100" lvl="1" indent="-342900"/>
            <a:r>
              <a:rPr lang="en-US" dirty="0"/>
              <a:t>Contain hundreds of specialized operations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7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Pointers and dynamic memory allocation are often used in classes to create dynamic abstract data types (ADTs)</a:t>
            </a:r>
          </a:p>
          <a:p>
            <a:pPr marL="800100" lvl="1" indent="-342900"/>
            <a:r>
              <a:rPr lang="en-US" dirty="0"/>
              <a:t>Memory is allocated in constructor methods</a:t>
            </a:r>
          </a:p>
          <a:p>
            <a:pPr marL="800100" lvl="1" indent="-342900"/>
            <a:r>
              <a:rPr lang="en-US" dirty="0"/>
              <a:t>Memory is released in destructor methods</a:t>
            </a:r>
          </a:p>
          <a:p>
            <a:pPr marL="800100" lvl="1" indent="-342900"/>
            <a:r>
              <a:rPr lang="en-US" dirty="0"/>
              <a:t>This way the ADT can grow/shrink as needed</a:t>
            </a:r>
          </a:p>
          <a:p>
            <a:pPr marL="800100" lvl="1" indent="-342900"/>
            <a:r>
              <a:rPr lang="en-US" dirty="0"/>
              <a:t>This approach will help us avoid memory leaks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In this section, we described how an “array based” dynamic ADT can be implemented in C++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future classes you will learn about “node based” dynamic ADTs (linked lists, binary trees, etc)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7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We declare pointer variables using a * operator between he data_type and the variable_name</a:t>
            </a:r>
          </a:p>
          <a:p>
            <a:pPr marL="800100" lvl="1" indent="-342900"/>
            <a:r>
              <a:rPr lang="en-US" dirty="0"/>
              <a:t>int * ptr1 – will declare an integer pointer</a:t>
            </a:r>
          </a:p>
          <a:p>
            <a:pPr marL="800100" lvl="1" indent="-342900"/>
            <a:r>
              <a:rPr lang="en-US" dirty="0"/>
              <a:t>float * ptr2 – will declare a float pointer</a:t>
            </a:r>
          </a:p>
          <a:p>
            <a:pPr marL="800100" lvl="1" indent="-342900"/>
            <a:r>
              <a:rPr lang="en-US" dirty="0"/>
              <a:t>char * ptr3 – will declare a char pointer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It does not matter where the * is placed </a:t>
            </a:r>
          </a:p>
          <a:p>
            <a:pPr marL="800100" lvl="1" indent="-342900"/>
            <a:r>
              <a:rPr lang="en-US" dirty="0"/>
              <a:t>int* ptr1 – it can go next to the data_type</a:t>
            </a:r>
          </a:p>
          <a:p>
            <a:pPr marL="800100" lvl="1" indent="-342900"/>
            <a:r>
              <a:rPr lang="en-US" dirty="0"/>
              <a:t>float *ptr2 – it can go next to the variable_name</a:t>
            </a:r>
          </a:p>
          <a:p>
            <a:pPr marL="800100" lvl="1" indent="-342900"/>
            <a:r>
              <a:rPr lang="en-US" dirty="0"/>
              <a:t>char * ptr3 – it can go half way in between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7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need some way to obtain the address of variables</a:t>
            </a:r>
          </a:p>
          <a:p>
            <a:pPr marL="800100" lvl="1" indent="-342900"/>
            <a:r>
              <a:rPr lang="en-US" dirty="0" smtClean="0"/>
              <a:t>The address operator &amp; gives address of following variable</a:t>
            </a:r>
          </a:p>
          <a:p>
            <a:pPr marL="800100" lvl="1" indent="-342900"/>
            <a:r>
              <a:rPr lang="en-US" dirty="0"/>
              <a:t>We can store this address in a pointer variable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int a = 42;</a:t>
            </a:r>
          </a:p>
          <a:p>
            <a:pPr lvl="1" indent="0">
              <a:buNone/>
            </a:pPr>
            <a:r>
              <a:rPr lang="en-US" dirty="0"/>
              <a:t>int b = 17;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int *aptr = &amp;a;</a:t>
            </a:r>
          </a:p>
          <a:p>
            <a:pPr lvl="1" indent="0">
              <a:buNone/>
            </a:pPr>
            <a:r>
              <a:rPr lang="en-US" dirty="0"/>
              <a:t>int *bptr = &amp;b;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8424" y="4433219"/>
            <a:ext cx="349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ptr now contains address of a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877934" y="4617885"/>
            <a:ext cx="148049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58424" y="4758587"/>
            <a:ext cx="349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bptr now contains address of b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2877934" y="4943253"/>
            <a:ext cx="148049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797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Every time we run a program, the operating system will give our program a different portion of memory to run in</a:t>
            </a:r>
          </a:p>
          <a:p>
            <a:pPr marL="800100" lvl="1" indent="-342900"/>
            <a:r>
              <a:rPr lang="en-US" dirty="0"/>
              <a:t>This means that the memory addresses we get with the address operator could be different every time!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int a = 42;</a:t>
            </a:r>
          </a:p>
          <a:p>
            <a:pPr lvl="1" indent="0">
              <a:buNone/>
            </a:pPr>
            <a:r>
              <a:rPr lang="en-US" dirty="0"/>
              <a:t>int b = 17;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int *aptr = &amp;a;</a:t>
            </a:r>
          </a:p>
          <a:p>
            <a:pPr lvl="1" indent="0">
              <a:buNone/>
            </a:pPr>
            <a:r>
              <a:rPr lang="en-US" dirty="0"/>
              <a:t>int *bptr = &amp;b;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09578" y="4374605"/>
            <a:ext cx="4091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time we run program a</a:t>
            </a:r>
            <a:r>
              <a:rPr lang="en-US" dirty="0" smtClean="0"/>
              <a:t>ptr = 1000</a:t>
            </a:r>
          </a:p>
          <a:p>
            <a:r>
              <a:rPr lang="en-US" dirty="0"/>
              <a:t>Next time we run program aptr = 1234</a:t>
            </a:r>
          </a:p>
          <a:p>
            <a:r>
              <a:rPr lang="en-US" dirty="0"/>
              <a:t>We can not predict this value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829090" y="4836270"/>
            <a:ext cx="148048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9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Variables are assigned to consecutive memory locations</a:t>
            </a:r>
          </a:p>
          <a:p>
            <a:pPr marL="800100" lvl="1" indent="-342900"/>
            <a:r>
              <a:rPr lang="en-US" dirty="0"/>
              <a:t>The differences between variable memory addresses will be the same every time we run the program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int a = 42;</a:t>
            </a:r>
          </a:p>
          <a:p>
            <a:pPr lvl="1" indent="0">
              <a:buNone/>
            </a:pPr>
            <a:r>
              <a:rPr lang="en-US" dirty="0"/>
              <a:t>int b = 17;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int *aptr = &amp;a;</a:t>
            </a:r>
          </a:p>
          <a:p>
            <a:pPr lvl="1" indent="0">
              <a:buNone/>
            </a:pPr>
            <a:r>
              <a:rPr lang="en-US" dirty="0"/>
              <a:t>int *bptr = &amp;b;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19347" y="4560216"/>
            <a:ext cx="423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a</a:t>
            </a:r>
            <a:r>
              <a:rPr lang="en-US" dirty="0" smtClean="0"/>
              <a:t>ptr = 1000, then bptr = 1004</a:t>
            </a:r>
          </a:p>
          <a:p>
            <a:r>
              <a:rPr lang="en-US" dirty="0"/>
              <a:t>The difference will always be 4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838859" y="4883382"/>
            <a:ext cx="148048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03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4790</TotalTime>
  <Words>3679</Words>
  <Application>Microsoft Macintosh PowerPoint</Application>
  <PresentationFormat>On-screen Show (4:3)</PresentationFormat>
  <Paragraphs>574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Essential</vt:lpstr>
      <vt:lpstr>Pointers</vt:lpstr>
      <vt:lpstr>OVERVIEW</vt:lpstr>
      <vt:lpstr>OVERVIEW</vt:lpstr>
      <vt:lpstr>pointers</vt:lpstr>
      <vt:lpstr>Pointer variables</vt:lpstr>
      <vt:lpstr>Pointer variables</vt:lpstr>
      <vt:lpstr>Address operator</vt:lpstr>
      <vt:lpstr>Address operator</vt:lpstr>
      <vt:lpstr>Address operator</vt:lpstr>
      <vt:lpstr>Address operator</vt:lpstr>
      <vt:lpstr>Indirection operator</vt:lpstr>
      <vt:lpstr>Indirection operator</vt:lpstr>
      <vt:lpstr>Arrays and pointers</vt:lpstr>
      <vt:lpstr>Arrays and pointers</vt:lpstr>
      <vt:lpstr>Arrays and pointers</vt:lpstr>
      <vt:lpstr>summary</vt:lpstr>
      <vt:lpstr>pointers</vt:lpstr>
      <vt:lpstr>computer memory model</vt:lpstr>
      <vt:lpstr>computer memory model</vt:lpstr>
      <vt:lpstr>computer memory model</vt:lpstr>
      <vt:lpstr>run time stack</vt:lpstr>
      <vt:lpstr>Run time stack</vt:lpstr>
      <vt:lpstr>Run time stack</vt:lpstr>
      <vt:lpstr>Run time stack</vt:lpstr>
      <vt:lpstr>Run time stack</vt:lpstr>
      <vt:lpstr>Run time stack</vt:lpstr>
      <vt:lpstr>run time heap</vt:lpstr>
      <vt:lpstr>Dynamic memory allocation</vt:lpstr>
      <vt:lpstr>Dynamic memory allocation</vt:lpstr>
      <vt:lpstr>Releasing dynamic memory</vt:lpstr>
      <vt:lpstr>Releasing dynamic memory</vt:lpstr>
      <vt:lpstr>Sample program</vt:lpstr>
      <vt:lpstr>Sample program</vt:lpstr>
      <vt:lpstr>Sample program</vt:lpstr>
      <vt:lpstr>Sample program</vt:lpstr>
      <vt:lpstr>Sample program</vt:lpstr>
      <vt:lpstr>Sample program</vt:lpstr>
      <vt:lpstr>summary</vt:lpstr>
      <vt:lpstr>pointers</vt:lpstr>
      <vt:lpstr>Pointers in classes</vt:lpstr>
      <vt:lpstr>Pointers in classes</vt:lpstr>
      <vt:lpstr>Myarray class</vt:lpstr>
      <vt:lpstr>Myarray class</vt:lpstr>
      <vt:lpstr>constructor</vt:lpstr>
      <vt:lpstr>Copy constructor</vt:lpstr>
      <vt:lpstr>destructor</vt:lpstr>
      <vt:lpstr>Resize method</vt:lpstr>
      <vt:lpstr>Resize method</vt:lpstr>
      <vt:lpstr>Get method</vt:lpstr>
      <vt:lpstr>Set method</vt:lpstr>
      <vt:lpstr>Other methods</vt:lpstr>
      <vt:lpstr>summary</vt:lpstr>
    </vt:vector>
  </TitlesOfParts>
  <Company>University of Arkansas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Gauch</dc:creator>
  <cp:lastModifiedBy>John</cp:lastModifiedBy>
  <cp:revision>428</cp:revision>
  <cp:lastPrinted>2014-11-17T15:26:27Z</cp:lastPrinted>
  <dcterms:created xsi:type="dcterms:W3CDTF">2014-06-09T16:10:32Z</dcterms:created>
  <dcterms:modified xsi:type="dcterms:W3CDTF">2014-12-23T01:58:08Z</dcterms:modified>
</cp:coreProperties>
</file>