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810" autoAdjust="0"/>
  </p:normalViewPr>
  <p:slideViewPr>
    <p:cSldViewPr snapToGrid="0">
      <p:cViewPr varScale="1">
        <p:scale>
          <a:sx n="85" d="100"/>
          <a:sy n="85" d="100"/>
        </p:scale>
        <p:origin x="7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DC521-918B-44B4-890F-D57CFEB55717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06AA0-647A-4657-97FF-471BE40BB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10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AF87-AAE6-4B5D-8BC3-14DFDB4F2A0C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5C47-DD01-4D5E-8E19-4AF31736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91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AF87-AAE6-4B5D-8BC3-14DFDB4F2A0C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5C47-DD01-4D5E-8E19-4AF31736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0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AF87-AAE6-4B5D-8BC3-14DFDB4F2A0C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5C47-DD01-4D5E-8E19-4AF31736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38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6633"/>
            <a:ext cx="10515600" cy="518014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3476"/>
            <a:ext cx="10515600" cy="540287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 marL="685800" indent="-228600">
              <a:buSzPct val="60000"/>
              <a:buFont typeface="Wingdings" panose="05000000000000000000" pitchFamily="2" charset="2"/>
              <a:buChar char="v"/>
              <a:defRPr>
                <a:solidFill>
                  <a:srgbClr val="7030A0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AF87-AAE6-4B5D-8BC3-14DFDB4F2A0C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5C47-DD01-4D5E-8E19-4AF31736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66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AF87-AAE6-4B5D-8BC3-14DFDB4F2A0C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5C47-DD01-4D5E-8E19-4AF31736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08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AF87-AAE6-4B5D-8BC3-14DFDB4F2A0C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5C47-DD01-4D5E-8E19-4AF31736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76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AF87-AAE6-4B5D-8BC3-14DFDB4F2A0C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5C47-DD01-4D5E-8E19-4AF31736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14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AF87-AAE6-4B5D-8BC3-14DFDB4F2A0C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5C47-DD01-4D5E-8E19-4AF31736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41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AF87-AAE6-4B5D-8BC3-14DFDB4F2A0C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5C47-DD01-4D5E-8E19-4AF31736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5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AF87-AAE6-4B5D-8BC3-14DFDB4F2A0C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5C47-DD01-4D5E-8E19-4AF31736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03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AF87-AAE6-4B5D-8BC3-14DFDB4F2A0C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5C47-DD01-4D5E-8E19-4AF31736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61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3AF87-AAE6-4B5D-8BC3-14DFDB4F2A0C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15C47-DD01-4D5E-8E19-4AF31736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4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Inverted Indexing</a:t>
            </a:r>
            <a:br>
              <a:rPr lang="en-US" dirty="0" smtClean="0"/>
            </a:br>
            <a:r>
              <a:rPr lang="en-US" sz="4800" dirty="0" smtClean="0"/>
              <a:t>for Text Retrieval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82238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50523"/>
            <a:ext cx="10515600" cy="705826"/>
          </a:xfrm>
        </p:spPr>
        <p:txBody>
          <a:bodyPr/>
          <a:lstStyle/>
          <a:p>
            <a:r>
              <a:rPr lang="en-US" dirty="0" smtClean="0"/>
              <a:t>Value-to-key conversion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 bwMode="ltGray">
          <a:xfrm>
            <a:off x="3624384" y="1611923"/>
            <a:ext cx="304800" cy="304800"/>
          </a:xfrm>
          <a:prstGeom prst="rect">
            <a:avLst/>
          </a:prstGeom>
          <a:solidFill>
            <a:srgbClr val="9999FF"/>
          </a:solidFill>
          <a:ln w="25400" cap="flat" cmpd="sng" algn="ctr">
            <a:solidFill>
              <a:srgbClr val="9999FF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41" name="Rectangle 40"/>
          <p:cNvSpPr/>
          <p:nvPr/>
        </p:nvSpPr>
        <p:spPr bwMode="ltGray">
          <a:xfrm>
            <a:off x="3624384" y="3897923"/>
            <a:ext cx="304800" cy="304800"/>
          </a:xfrm>
          <a:prstGeom prst="rect">
            <a:avLst/>
          </a:prstGeom>
          <a:solidFill>
            <a:srgbClr val="9999FF"/>
          </a:solidFill>
          <a:ln w="25400" cap="flat" cmpd="sng" algn="ctr">
            <a:solidFill>
              <a:srgbClr val="9999FF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42" name="Rectangle 41"/>
          <p:cNvSpPr/>
          <p:nvPr/>
        </p:nvSpPr>
        <p:spPr bwMode="ltGray">
          <a:xfrm>
            <a:off x="3624384" y="2526323"/>
            <a:ext cx="304800" cy="304800"/>
          </a:xfrm>
          <a:prstGeom prst="rect">
            <a:avLst/>
          </a:prstGeom>
          <a:solidFill>
            <a:srgbClr val="9999FF"/>
          </a:solidFill>
          <a:ln w="25400" cap="flat" cmpd="sng" algn="ctr">
            <a:solidFill>
              <a:srgbClr val="9999FF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43" name="Rectangle 42"/>
          <p:cNvSpPr/>
          <p:nvPr/>
        </p:nvSpPr>
        <p:spPr bwMode="ltGray">
          <a:xfrm>
            <a:off x="3624384" y="2069123"/>
            <a:ext cx="304800" cy="304800"/>
          </a:xfrm>
          <a:prstGeom prst="rect">
            <a:avLst/>
          </a:prstGeom>
          <a:solidFill>
            <a:srgbClr val="9999FF"/>
          </a:solidFill>
          <a:ln w="25400" cap="flat" cmpd="sng" algn="ctr">
            <a:solidFill>
              <a:srgbClr val="9999FF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44" name="Rectangle 43"/>
          <p:cNvSpPr/>
          <p:nvPr/>
        </p:nvSpPr>
        <p:spPr bwMode="ltGray">
          <a:xfrm>
            <a:off x="3624384" y="2983523"/>
            <a:ext cx="304800" cy="304800"/>
          </a:xfrm>
          <a:prstGeom prst="rect">
            <a:avLst/>
          </a:prstGeom>
          <a:solidFill>
            <a:srgbClr val="9999FF"/>
          </a:solidFill>
          <a:ln w="25400" cap="flat" cmpd="sng" algn="ctr">
            <a:solidFill>
              <a:srgbClr val="9999FF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45" name="Rectangle 44"/>
          <p:cNvSpPr/>
          <p:nvPr/>
        </p:nvSpPr>
        <p:spPr bwMode="ltGray">
          <a:xfrm>
            <a:off x="3624384" y="3440723"/>
            <a:ext cx="304800" cy="304800"/>
          </a:xfrm>
          <a:prstGeom prst="rect">
            <a:avLst/>
          </a:prstGeom>
          <a:solidFill>
            <a:srgbClr val="9999FF"/>
          </a:solidFill>
          <a:ln w="25400" cap="flat" cmpd="sng" algn="ctr">
            <a:solidFill>
              <a:srgbClr val="9999FF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46" name="Rectangle 45"/>
          <p:cNvSpPr/>
          <p:nvPr/>
        </p:nvSpPr>
        <p:spPr bwMode="ltGray">
          <a:xfrm>
            <a:off x="3167184" y="1611923"/>
            <a:ext cx="457200" cy="304800"/>
          </a:xfrm>
          <a:prstGeom prst="rect">
            <a:avLst/>
          </a:prstGeom>
          <a:solidFill>
            <a:srgbClr val="FF99CC"/>
          </a:solidFill>
          <a:ln w="25400" cap="flat" cmpd="sng" algn="ctr">
            <a:solidFill>
              <a:srgbClr val="FF99CC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47" name="TextBox 6"/>
          <p:cNvSpPr txBox="1">
            <a:spLocks noChangeArrowheads="1"/>
          </p:cNvSpPr>
          <p:nvPr/>
        </p:nvSpPr>
        <p:spPr bwMode="auto">
          <a:xfrm>
            <a:off x="2176584" y="1578586"/>
            <a:ext cx="5032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fish</a:t>
            </a:r>
          </a:p>
        </p:txBody>
      </p:sp>
      <p:sp>
        <p:nvSpPr>
          <p:cNvPr id="48" name="Rectangle 47"/>
          <p:cNvSpPr/>
          <p:nvPr/>
        </p:nvSpPr>
        <p:spPr bwMode="ltGray">
          <a:xfrm>
            <a:off x="3167184" y="3897923"/>
            <a:ext cx="457200" cy="304800"/>
          </a:xfrm>
          <a:prstGeom prst="rect">
            <a:avLst/>
          </a:prstGeom>
          <a:solidFill>
            <a:srgbClr val="FF99CC"/>
          </a:solidFill>
          <a:ln w="25400" cap="flat" cmpd="sng" algn="ctr">
            <a:solidFill>
              <a:srgbClr val="FF99CC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9</a:t>
            </a:r>
          </a:p>
        </p:txBody>
      </p:sp>
      <p:sp>
        <p:nvSpPr>
          <p:cNvPr id="49" name="Rectangle 48"/>
          <p:cNvSpPr/>
          <p:nvPr/>
        </p:nvSpPr>
        <p:spPr bwMode="ltGray">
          <a:xfrm>
            <a:off x="3167184" y="2526323"/>
            <a:ext cx="457200" cy="304800"/>
          </a:xfrm>
          <a:prstGeom prst="rect">
            <a:avLst/>
          </a:prstGeom>
          <a:solidFill>
            <a:srgbClr val="FF99CC"/>
          </a:solidFill>
          <a:ln w="25400" cap="flat" cmpd="sng" algn="ctr">
            <a:solidFill>
              <a:srgbClr val="FF99CC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21</a:t>
            </a:r>
          </a:p>
        </p:txBody>
      </p:sp>
      <p:sp>
        <p:nvSpPr>
          <p:cNvPr id="50" name="TextBox 15"/>
          <p:cNvSpPr txBox="1">
            <a:spLocks noChangeArrowheads="1"/>
          </p:cNvSpPr>
          <p:nvPr/>
        </p:nvSpPr>
        <p:spPr bwMode="auto">
          <a:xfrm>
            <a:off x="3167184" y="1154723"/>
            <a:ext cx="914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(values)</a:t>
            </a:r>
          </a:p>
        </p:txBody>
      </p:sp>
      <p:sp>
        <p:nvSpPr>
          <p:cNvPr id="51" name="TextBox 16"/>
          <p:cNvSpPr txBox="1">
            <a:spLocks noChangeArrowheads="1"/>
          </p:cNvSpPr>
          <p:nvPr/>
        </p:nvSpPr>
        <p:spPr bwMode="auto">
          <a:xfrm>
            <a:off x="2100384" y="1154723"/>
            <a:ext cx="6413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(key)</a:t>
            </a:r>
          </a:p>
        </p:txBody>
      </p:sp>
      <p:sp>
        <p:nvSpPr>
          <p:cNvPr id="52" name="Rectangle 51"/>
          <p:cNvSpPr/>
          <p:nvPr/>
        </p:nvSpPr>
        <p:spPr bwMode="ltGray">
          <a:xfrm>
            <a:off x="3167184" y="2069123"/>
            <a:ext cx="457200" cy="304800"/>
          </a:xfrm>
          <a:prstGeom prst="rect">
            <a:avLst/>
          </a:prstGeom>
          <a:solidFill>
            <a:srgbClr val="FF99CC"/>
          </a:solidFill>
          <a:ln w="25400" cap="flat" cmpd="sng" algn="ctr">
            <a:solidFill>
              <a:srgbClr val="FF99CC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34</a:t>
            </a:r>
          </a:p>
        </p:txBody>
      </p:sp>
      <p:sp>
        <p:nvSpPr>
          <p:cNvPr id="53" name="Rectangle 52"/>
          <p:cNvSpPr/>
          <p:nvPr/>
        </p:nvSpPr>
        <p:spPr bwMode="ltGray">
          <a:xfrm>
            <a:off x="3167184" y="2983523"/>
            <a:ext cx="457200" cy="304800"/>
          </a:xfrm>
          <a:prstGeom prst="rect">
            <a:avLst/>
          </a:prstGeom>
          <a:solidFill>
            <a:srgbClr val="FF99CC"/>
          </a:solidFill>
          <a:ln w="25400" cap="flat" cmpd="sng" algn="ctr">
            <a:solidFill>
              <a:srgbClr val="FF99CC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35</a:t>
            </a:r>
          </a:p>
        </p:txBody>
      </p:sp>
      <p:sp>
        <p:nvSpPr>
          <p:cNvPr id="54" name="Rectangle 53"/>
          <p:cNvSpPr/>
          <p:nvPr/>
        </p:nvSpPr>
        <p:spPr bwMode="ltGray">
          <a:xfrm>
            <a:off x="3167184" y="3440723"/>
            <a:ext cx="457200" cy="304800"/>
          </a:xfrm>
          <a:prstGeom prst="rect">
            <a:avLst/>
          </a:prstGeom>
          <a:solidFill>
            <a:srgbClr val="FF99CC"/>
          </a:solidFill>
          <a:ln w="25400" cap="flat" cmpd="sng" algn="ctr">
            <a:solidFill>
              <a:srgbClr val="FF99CC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80</a:t>
            </a:r>
          </a:p>
        </p:txBody>
      </p:sp>
      <p:sp>
        <p:nvSpPr>
          <p:cNvPr id="55" name="Rectangle 54"/>
          <p:cNvSpPr/>
          <p:nvPr/>
        </p:nvSpPr>
        <p:spPr bwMode="ltGray">
          <a:xfrm>
            <a:off x="7129584" y="1611923"/>
            <a:ext cx="457200" cy="304800"/>
          </a:xfrm>
          <a:prstGeom prst="rect">
            <a:avLst/>
          </a:prstGeom>
          <a:solidFill>
            <a:srgbClr val="FF99CC"/>
          </a:solidFill>
          <a:ln w="25400" cap="flat" cmpd="sng" algn="ctr">
            <a:solidFill>
              <a:srgbClr val="FF99CC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6626347" y="1578586"/>
            <a:ext cx="5032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fish</a:t>
            </a:r>
          </a:p>
        </p:txBody>
      </p:sp>
      <p:sp>
        <p:nvSpPr>
          <p:cNvPr id="57" name="Rectangle 56"/>
          <p:cNvSpPr/>
          <p:nvPr/>
        </p:nvSpPr>
        <p:spPr bwMode="ltGray">
          <a:xfrm>
            <a:off x="7129584" y="2069123"/>
            <a:ext cx="457200" cy="304800"/>
          </a:xfrm>
          <a:prstGeom prst="rect">
            <a:avLst/>
          </a:prstGeom>
          <a:solidFill>
            <a:srgbClr val="FF99CC"/>
          </a:solidFill>
          <a:ln w="25400" cap="flat" cmpd="sng" algn="ctr">
            <a:solidFill>
              <a:srgbClr val="FF99CC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9</a:t>
            </a:r>
          </a:p>
        </p:txBody>
      </p:sp>
      <p:sp>
        <p:nvSpPr>
          <p:cNvPr id="58" name="Rectangle 57"/>
          <p:cNvSpPr/>
          <p:nvPr/>
        </p:nvSpPr>
        <p:spPr bwMode="ltGray">
          <a:xfrm>
            <a:off x="7129584" y="2526323"/>
            <a:ext cx="457200" cy="304800"/>
          </a:xfrm>
          <a:prstGeom prst="rect">
            <a:avLst/>
          </a:prstGeom>
          <a:solidFill>
            <a:srgbClr val="FF99CC"/>
          </a:solidFill>
          <a:ln w="25400" cap="flat" cmpd="sng" algn="ctr">
            <a:solidFill>
              <a:srgbClr val="FF99CC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21</a:t>
            </a: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7815384" y="1154723"/>
            <a:ext cx="914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(values)</a:t>
            </a: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6748584" y="1154723"/>
            <a:ext cx="7445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(keys)</a:t>
            </a:r>
          </a:p>
        </p:txBody>
      </p:sp>
      <p:sp>
        <p:nvSpPr>
          <p:cNvPr id="61" name="Rectangle 60"/>
          <p:cNvSpPr/>
          <p:nvPr/>
        </p:nvSpPr>
        <p:spPr bwMode="ltGray">
          <a:xfrm>
            <a:off x="7129584" y="2983523"/>
            <a:ext cx="457200" cy="304800"/>
          </a:xfrm>
          <a:prstGeom prst="rect">
            <a:avLst/>
          </a:prstGeom>
          <a:solidFill>
            <a:srgbClr val="FF99CC"/>
          </a:solidFill>
          <a:ln w="25400" cap="flat" cmpd="sng" algn="ctr">
            <a:solidFill>
              <a:srgbClr val="FF99CC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34</a:t>
            </a:r>
          </a:p>
        </p:txBody>
      </p:sp>
      <p:sp>
        <p:nvSpPr>
          <p:cNvPr id="62" name="Rectangle 61"/>
          <p:cNvSpPr/>
          <p:nvPr/>
        </p:nvSpPr>
        <p:spPr bwMode="ltGray">
          <a:xfrm>
            <a:off x="7129584" y="3440723"/>
            <a:ext cx="457200" cy="304800"/>
          </a:xfrm>
          <a:prstGeom prst="rect">
            <a:avLst/>
          </a:prstGeom>
          <a:solidFill>
            <a:srgbClr val="FF99CC"/>
          </a:solidFill>
          <a:ln w="25400" cap="flat" cmpd="sng" algn="ctr">
            <a:solidFill>
              <a:srgbClr val="FF99CC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35</a:t>
            </a:r>
          </a:p>
        </p:txBody>
      </p:sp>
      <p:sp>
        <p:nvSpPr>
          <p:cNvPr id="63" name="Rectangle 62"/>
          <p:cNvSpPr/>
          <p:nvPr/>
        </p:nvSpPr>
        <p:spPr bwMode="ltGray">
          <a:xfrm>
            <a:off x="7129584" y="3897923"/>
            <a:ext cx="457200" cy="304800"/>
          </a:xfrm>
          <a:prstGeom prst="rect">
            <a:avLst/>
          </a:prstGeom>
          <a:solidFill>
            <a:srgbClr val="FF99CC"/>
          </a:solidFill>
          <a:ln w="25400" cap="flat" cmpd="sng" algn="ctr">
            <a:solidFill>
              <a:srgbClr val="FF99CC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80</a:t>
            </a:r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626347" y="2035786"/>
            <a:ext cx="5032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fish</a:t>
            </a: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6626347" y="2492986"/>
            <a:ext cx="5032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fish</a:t>
            </a:r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6626347" y="2950186"/>
            <a:ext cx="5032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fish</a:t>
            </a: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6626347" y="3407386"/>
            <a:ext cx="5032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fish</a:t>
            </a:r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6626347" y="3864586"/>
            <a:ext cx="5032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fish</a:t>
            </a:r>
          </a:p>
        </p:txBody>
      </p:sp>
      <p:sp>
        <p:nvSpPr>
          <p:cNvPr id="69" name="Right Arrow 68"/>
          <p:cNvSpPr>
            <a:spLocks noChangeArrowheads="1"/>
          </p:cNvSpPr>
          <p:nvPr/>
        </p:nvSpPr>
        <p:spPr bwMode="auto">
          <a:xfrm>
            <a:off x="5300784" y="2678723"/>
            <a:ext cx="914400" cy="452438"/>
          </a:xfrm>
          <a:prstGeom prst="rightArrow">
            <a:avLst>
              <a:gd name="adj1" fmla="val 50000"/>
              <a:gd name="adj2" fmla="val 50002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 b="1">
              <a:solidFill>
                <a:srgbClr val="000000"/>
              </a:solidFill>
              <a:latin typeface="Arial" charset="0"/>
              <a:ea typeface="MS PGothic" panose="020B0600070205080204" pitchFamily="34" charset="-128"/>
            </a:endParaRPr>
          </a:p>
        </p:txBody>
      </p:sp>
      <p:sp>
        <p:nvSpPr>
          <p:cNvPr id="70" name="Rectangle 69"/>
          <p:cNvSpPr/>
          <p:nvPr/>
        </p:nvSpPr>
        <p:spPr bwMode="ltGray">
          <a:xfrm>
            <a:off x="8090021" y="1604303"/>
            <a:ext cx="304800" cy="304800"/>
          </a:xfrm>
          <a:prstGeom prst="rect">
            <a:avLst/>
          </a:prstGeom>
          <a:solidFill>
            <a:srgbClr val="9999FF"/>
          </a:solidFill>
          <a:ln w="25400" cap="flat" cmpd="sng" algn="ctr">
            <a:solidFill>
              <a:srgbClr val="9999FF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71" name="Rectangle 70"/>
          <p:cNvSpPr/>
          <p:nvPr/>
        </p:nvSpPr>
        <p:spPr bwMode="ltGray">
          <a:xfrm>
            <a:off x="8089862" y="2082220"/>
            <a:ext cx="304800" cy="304800"/>
          </a:xfrm>
          <a:prstGeom prst="rect">
            <a:avLst/>
          </a:prstGeom>
          <a:solidFill>
            <a:srgbClr val="9999FF"/>
          </a:solidFill>
          <a:ln w="25400" cap="flat" cmpd="sng" algn="ctr">
            <a:solidFill>
              <a:srgbClr val="9999FF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72" name="Rectangle 71"/>
          <p:cNvSpPr/>
          <p:nvPr/>
        </p:nvSpPr>
        <p:spPr bwMode="ltGray">
          <a:xfrm>
            <a:off x="8089862" y="2540611"/>
            <a:ext cx="304800" cy="304800"/>
          </a:xfrm>
          <a:prstGeom prst="rect">
            <a:avLst/>
          </a:prstGeom>
          <a:solidFill>
            <a:srgbClr val="9999FF"/>
          </a:solidFill>
          <a:ln w="25400" cap="flat" cmpd="sng" algn="ctr">
            <a:solidFill>
              <a:srgbClr val="9999FF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73" name="Rectangle 72"/>
          <p:cNvSpPr/>
          <p:nvPr/>
        </p:nvSpPr>
        <p:spPr bwMode="ltGray">
          <a:xfrm>
            <a:off x="8090021" y="2966854"/>
            <a:ext cx="304800" cy="304800"/>
          </a:xfrm>
          <a:prstGeom prst="rect">
            <a:avLst/>
          </a:prstGeom>
          <a:solidFill>
            <a:srgbClr val="9999FF"/>
          </a:solidFill>
          <a:ln w="25400" cap="flat" cmpd="sng" algn="ctr">
            <a:solidFill>
              <a:srgbClr val="9999FF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 bwMode="ltGray">
          <a:xfrm>
            <a:off x="8089862" y="3424054"/>
            <a:ext cx="304800" cy="304800"/>
          </a:xfrm>
          <a:prstGeom prst="rect">
            <a:avLst/>
          </a:prstGeom>
          <a:solidFill>
            <a:srgbClr val="9999FF"/>
          </a:solidFill>
          <a:ln w="25400" cap="flat" cmpd="sng" algn="ctr">
            <a:solidFill>
              <a:srgbClr val="9999FF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75" name="Rectangle 74"/>
          <p:cNvSpPr/>
          <p:nvPr/>
        </p:nvSpPr>
        <p:spPr bwMode="ltGray">
          <a:xfrm>
            <a:off x="8090021" y="3934594"/>
            <a:ext cx="304800" cy="304800"/>
          </a:xfrm>
          <a:prstGeom prst="rect">
            <a:avLst/>
          </a:prstGeom>
          <a:solidFill>
            <a:srgbClr val="9999FF"/>
          </a:solidFill>
          <a:ln w="25400" cap="flat" cmpd="sng" algn="ctr">
            <a:solidFill>
              <a:srgbClr val="9999FF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6589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/>
      <p:bldP spid="57" grpId="0" animBg="1"/>
      <p:bldP spid="58" grpId="0" animBg="1"/>
      <p:bldP spid="59" grpId="0"/>
      <p:bldP spid="60" grpId="0"/>
      <p:bldP spid="61" grpId="0" animBg="1"/>
      <p:bldP spid="62" grpId="0" animBg="1"/>
      <p:bldP spid="63" grpId="0" animBg="1"/>
      <p:bldP spid="64" grpId="0"/>
      <p:bldP spid="65" grpId="0"/>
      <p:bldP spid="66" grpId="0"/>
      <p:bldP spid="67" grpId="0"/>
      <p:bldP spid="6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Revised implementation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0056"/>
            <a:ext cx="5267325" cy="2800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558" y="1075592"/>
            <a:ext cx="54483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46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Three components of the web search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Gathering web content</a:t>
            </a:r>
          </a:p>
          <a:p>
            <a:pPr lvl="1"/>
            <a:r>
              <a:rPr lang="en-US" dirty="0" smtClean="0"/>
              <a:t>Web crawling</a:t>
            </a:r>
            <a:endParaRPr lang="en-US" dirty="0" smtClean="0"/>
          </a:p>
          <a:p>
            <a:r>
              <a:rPr lang="en-US" dirty="0" smtClean="0"/>
              <a:t>Construction of the inverted index</a:t>
            </a:r>
          </a:p>
          <a:p>
            <a:pPr lvl="1"/>
            <a:r>
              <a:rPr lang="en-US" dirty="0" smtClean="0"/>
              <a:t>Indexing</a:t>
            </a:r>
            <a:endParaRPr lang="en-US" dirty="0" smtClean="0"/>
          </a:p>
          <a:p>
            <a:r>
              <a:rPr lang="en-US" dirty="0" smtClean="0"/>
              <a:t>Ranking documents given a query</a:t>
            </a:r>
          </a:p>
          <a:p>
            <a:pPr lvl="1"/>
            <a:r>
              <a:rPr lang="en-US" dirty="0" smtClean="0"/>
              <a:t>Retrieval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First two steps are typically carried out off-line</a:t>
            </a:r>
          </a:p>
          <a:p>
            <a:r>
              <a:rPr lang="en-US" dirty="0" smtClean="0"/>
              <a:t>The retrieval step needs to be operated in real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44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inverted index?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what is index?</a:t>
            </a:r>
            <a:endParaRPr lang="en-US" dirty="0"/>
          </a:p>
        </p:txBody>
      </p:sp>
      <p:pic>
        <p:nvPicPr>
          <p:cNvPr id="2052" name="Picture 4" descr="Image result for book inde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677" y="734646"/>
            <a:ext cx="5680549" cy="6123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8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inverted index</a:t>
            </a:r>
            <a:endParaRPr lang="en-US" dirty="0"/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035537" y="1236783"/>
            <a:ext cx="1941513" cy="490538"/>
            <a:chOff x="762000" y="1905000"/>
            <a:chExt cx="1940813" cy="490954"/>
          </a:xfrm>
        </p:grpSpPr>
        <p:sp>
          <p:nvSpPr>
            <p:cNvPr id="5" name="TextBox 5"/>
            <p:cNvSpPr txBox="1">
              <a:spLocks noChangeArrowheads="1"/>
            </p:cNvSpPr>
            <p:nvPr/>
          </p:nvSpPr>
          <p:spPr bwMode="auto">
            <a:xfrm>
              <a:off x="838200" y="2057400"/>
              <a:ext cx="186461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smtClean="0">
                  <a:solidFill>
                    <a:srgbClr val="000000"/>
                  </a:solidFill>
                  <a:latin typeface="Arial" panose="020B0604020202020204" pitchFamily="34" charset="0"/>
                </a:rPr>
                <a:t>one fish, two fish</a:t>
              </a:r>
            </a:p>
          </p:txBody>
        </p:sp>
        <p:sp>
          <p:nvSpPr>
            <p:cNvPr id="6" name="TextBox 6"/>
            <p:cNvSpPr txBox="1">
              <a:spLocks noChangeArrowheads="1"/>
            </p:cNvSpPr>
            <p:nvPr/>
          </p:nvSpPr>
          <p:spPr bwMode="auto"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smtClean="0">
                  <a:solidFill>
                    <a:srgbClr val="FF0000"/>
                  </a:solidFill>
                  <a:latin typeface="Arial" panose="020B0604020202020204" pitchFamily="34" charset="0"/>
                </a:rPr>
                <a:t>Doc 1</a:t>
              </a:r>
            </a:p>
          </p:txBody>
        </p:sp>
      </p:grp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3053250" y="1236783"/>
            <a:ext cx="1962150" cy="490538"/>
            <a:chOff x="762000" y="1905000"/>
            <a:chExt cx="1963255" cy="490954"/>
          </a:xfrm>
        </p:grpSpPr>
        <p:sp>
          <p:nvSpPr>
            <p:cNvPr id="8" name="TextBox 8"/>
            <p:cNvSpPr txBox="1">
              <a:spLocks noChangeArrowheads="1"/>
            </p:cNvSpPr>
            <p:nvPr/>
          </p:nvSpPr>
          <p:spPr bwMode="auto">
            <a:xfrm>
              <a:off x="838200" y="2057400"/>
              <a:ext cx="188705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smtClean="0">
                  <a:solidFill>
                    <a:srgbClr val="000000"/>
                  </a:solidFill>
                  <a:latin typeface="Arial" panose="020B0604020202020204" pitchFamily="34" charset="0"/>
                </a:rPr>
                <a:t>red fish, blue fish</a:t>
              </a:r>
            </a:p>
          </p:txBody>
        </p:sp>
        <p:sp>
          <p:nvSpPr>
            <p:cNvPr id="9" name="TextBox 9"/>
            <p:cNvSpPr txBox="1">
              <a:spLocks noChangeArrowheads="1"/>
            </p:cNvSpPr>
            <p:nvPr/>
          </p:nvSpPr>
          <p:spPr bwMode="auto"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smtClean="0">
                  <a:solidFill>
                    <a:srgbClr val="FF0000"/>
                  </a:solidFill>
                  <a:latin typeface="Arial" panose="020B0604020202020204" pitchFamily="34" charset="0"/>
                </a:rPr>
                <a:t>Doc 2</a:t>
              </a:r>
            </a:p>
          </p:txBody>
        </p:sp>
      </p:grpSp>
      <p:grpSp>
        <p:nvGrpSpPr>
          <p:cNvPr id="10" name="Group 44"/>
          <p:cNvGrpSpPr>
            <a:grpSpLocks/>
          </p:cNvGrpSpPr>
          <p:nvPr/>
        </p:nvGrpSpPr>
        <p:grpSpPr bwMode="auto">
          <a:xfrm>
            <a:off x="5105887" y="1236783"/>
            <a:ext cx="1528763" cy="490538"/>
            <a:chOff x="762000" y="1905000"/>
            <a:chExt cx="1528842" cy="490954"/>
          </a:xfrm>
        </p:grpSpPr>
        <p:sp>
          <p:nvSpPr>
            <p:cNvPr id="11" name="TextBox 11"/>
            <p:cNvSpPr txBox="1">
              <a:spLocks noChangeArrowheads="1"/>
            </p:cNvSpPr>
            <p:nvPr/>
          </p:nvSpPr>
          <p:spPr bwMode="auto">
            <a:xfrm>
              <a:off x="838200" y="2057400"/>
              <a:ext cx="145264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smtClean="0">
                  <a:solidFill>
                    <a:srgbClr val="000000"/>
                  </a:solidFill>
                  <a:latin typeface="Arial" panose="020B0604020202020204" pitchFamily="34" charset="0"/>
                </a:rPr>
                <a:t>cat in the hat</a:t>
              </a:r>
            </a:p>
          </p:txBody>
        </p:sp>
        <p:sp>
          <p:nvSpPr>
            <p:cNvPr id="12" name="TextBox 12"/>
            <p:cNvSpPr txBox="1">
              <a:spLocks noChangeArrowheads="1"/>
            </p:cNvSpPr>
            <p:nvPr/>
          </p:nvSpPr>
          <p:spPr bwMode="auto"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smtClean="0">
                  <a:solidFill>
                    <a:srgbClr val="FF0000"/>
                  </a:solidFill>
                  <a:latin typeface="Arial" panose="020B0604020202020204" pitchFamily="34" charset="0"/>
                </a:rPr>
                <a:t>Doc 3</a:t>
              </a:r>
            </a:p>
          </p:txBody>
        </p:sp>
      </p:grp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589700" y="2706808"/>
            <a:ext cx="284162" cy="300038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 b="1">
              <a:solidFill>
                <a:srgbClr val="000000"/>
              </a:solidFill>
              <a:latin typeface="Arial"/>
              <a:ea typeface="MS PGothic" panose="020B0600070205080204" pitchFamily="34" charset="-128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2589700" y="3086221"/>
            <a:ext cx="284162" cy="300037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 dirty="0">
              <a:solidFill>
                <a:srgbClr val="000000"/>
              </a:solidFill>
              <a:latin typeface="Arial"/>
              <a:ea typeface="MS PGothic" panose="020B0600070205080204" pitchFamily="34" charset="-128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2589700" y="3467221"/>
            <a:ext cx="284162" cy="300037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 dirty="0">
              <a:solidFill>
                <a:srgbClr val="000000"/>
              </a:solidFill>
              <a:latin typeface="Arial"/>
              <a:ea typeface="MS PGothic" panose="020B0600070205080204" pitchFamily="34" charset="-128"/>
            </a:endParaRP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2589700" y="3848221"/>
            <a:ext cx="284162" cy="300037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  <a:ea typeface="MS PGothic" panose="020B0600070205080204" pitchFamily="34" charset="-128"/>
              </a:rPr>
              <a:t>1</a:t>
            </a: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2589700" y="4229221"/>
            <a:ext cx="284162" cy="300037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 b="1">
              <a:solidFill>
                <a:srgbClr val="000000"/>
              </a:solidFill>
              <a:latin typeface="Arial"/>
              <a:ea typeface="MS PGothic" panose="020B0600070205080204" pitchFamily="34" charset="-128"/>
            </a:endParaRP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2589700" y="4610221"/>
            <a:ext cx="284162" cy="300037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 dirty="0">
              <a:solidFill>
                <a:srgbClr val="000000"/>
              </a:solidFill>
              <a:latin typeface="Arial"/>
              <a:ea typeface="MS PGothic" panose="020B0600070205080204" pitchFamily="34" charset="-128"/>
            </a:endParaRPr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2589700" y="4991221"/>
            <a:ext cx="284162" cy="300037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 b="1">
              <a:solidFill>
                <a:srgbClr val="000000"/>
              </a:solidFill>
              <a:latin typeface="Arial"/>
              <a:ea typeface="MS PGothic" panose="020B0600070205080204" pitchFamily="34" charset="-128"/>
            </a:endParaRPr>
          </a:p>
        </p:txBody>
      </p: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2894500" y="2706808"/>
            <a:ext cx="284162" cy="300038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  <a:ea typeface="MS PGothic" panose="020B0600070205080204" pitchFamily="34" charset="-128"/>
              </a:rPr>
              <a:t>1</a:t>
            </a:r>
          </a:p>
        </p:txBody>
      </p:sp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2894500" y="3086221"/>
            <a:ext cx="284162" cy="300037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 dirty="0">
              <a:solidFill>
                <a:srgbClr val="000000"/>
              </a:solidFill>
              <a:latin typeface="Arial"/>
              <a:ea typeface="MS PGothic" panose="020B0600070205080204" pitchFamily="34" charset="-128"/>
            </a:endParaRPr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2894500" y="3467221"/>
            <a:ext cx="284162" cy="300037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 b="1">
              <a:solidFill>
                <a:srgbClr val="000000"/>
              </a:solidFill>
              <a:latin typeface="Arial"/>
              <a:ea typeface="MS PGothic" panose="020B0600070205080204" pitchFamily="34" charset="-128"/>
            </a:endParaRPr>
          </a:p>
        </p:txBody>
      </p:sp>
      <p:sp>
        <p:nvSpPr>
          <p:cNvPr id="23" name="Rectangle 15"/>
          <p:cNvSpPr>
            <a:spLocks noChangeArrowheads="1"/>
          </p:cNvSpPr>
          <p:nvPr/>
        </p:nvSpPr>
        <p:spPr bwMode="auto">
          <a:xfrm>
            <a:off x="2894500" y="3848221"/>
            <a:ext cx="284162" cy="300037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  <a:ea typeface="MS PGothic" panose="020B0600070205080204" pitchFamily="34" charset="-128"/>
              </a:rPr>
              <a:t>1</a:t>
            </a:r>
          </a:p>
        </p:txBody>
      </p:sp>
      <p:sp>
        <p:nvSpPr>
          <p:cNvPr id="24" name="Rectangle 16"/>
          <p:cNvSpPr>
            <a:spLocks noChangeArrowheads="1"/>
          </p:cNvSpPr>
          <p:nvPr/>
        </p:nvSpPr>
        <p:spPr bwMode="auto">
          <a:xfrm>
            <a:off x="2894500" y="4229221"/>
            <a:ext cx="284162" cy="300037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 dirty="0">
              <a:solidFill>
                <a:srgbClr val="000000"/>
              </a:solidFill>
              <a:latin typeface="Arial"/>
              <a:ea typeface="MS PGothic" panose="020B0600070205080204" pitchFamily="34" charset="-128"/>
            </a:endParaRPr>
          </a:p>
        </p:txBody>
      </p:sp>
      <p:sp>
        <p:nvSpPr>
          <p:cNvPr id="25" name="Rectangle 17"/>
          <p:cNvSpPr>
            <a:spLocks noChangeArrowheads="1"/>
          </p:cNvSpPr>
          <p:nvPr/>
        </p:nvSpPr>
        <p:spPr bwMode="auto">
          <a:xfrm>
            <a:off x="2894500" y="4610221"/>
            <a:ext cx="284162" cy="300037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 b="1">
              <a:solidFill>
                <a:srgbClr val="000000"/>
              </a:solidFill>
              <a:latin typeface="Arial"/>
              <a:ea typeface="MS PGothic" panose="020B0600070205080204" pitchFamily="34" charset="-128"/>
            </a:endParaRPr>
          </a:p>
        </p:txBody>
      </p:sp>
      <p:sp>
        <p:nvSpPr>
          <p:cNvPr id="26" name="Rectangle 18"/>
          <p:cNvSpPr>
            <a:spLocks noChangeArrowheads="1"/>
          </p:cNvSpPr>
          <p:nvPr/>
        </p:nvSpPr>
        <p:spPr bwMode="auto">
          <a:xfrm>
            <a:off x="2894500" y="4991221"/>
            <a:ext cx="284162" cy="300037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 dirty="0">
              <a:solidFill>
                <a:srgbClr val="000000"/>
              </a:solidFill>
              <a:latin typeface="Arial"/>
              <a:ea typeface="MS PGothic" panose="020B0600070205080204" pitchFamily="34" charset="-128"/>
            </a:endParaRPr>
          </a:p>
        </p:txBody>
      </p:sp>
      <p:sp>
        <p:nvSpPr>
          <p:cNvPr id="27" name="Rectangle 19"/>
          <p:cNvSpPr>
            <a:spLocks noChangeArrowheads="1"/>
          </p:cNvSpPr>
          <p:nvPr/>
        </p:nvSpPr>
        <p:spPr bwMode="auto">
          <a:xfrm>
            <a:off x="3199300" y="2706808"/>
            <a:ext cx="284162" cy="300038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 dirty="0">
              <a:solidFill>
                <a:srgbClr val="000000"/>
              </a:solidFill>
              <a:latin typeface="Arial"/>
              <a:ea typeface="MS PGothic" panose="020B0600070205080204" pitchFamily="34" charset="-128"/>
            </a:endParaRPr>
          </a:p>
        </p:txBody>
      </p:sp>
      <p:sp>
        <p:nvSpPr>
          <p:cNvPr id="28" name="Rectangle 20"/>
          <p:cNvSpPr>
            <a:spLocks noChangeArrowheads="1"/>
          </p:cNvSpPr>
          <p:nvPr/>
        </p:nvSpPr>
        <p:spPr bwMode="auto">
          <a:xfrm>
            <a:off x="3199300" y="3086221"/>
            <a:ext cx="284162" cy="300037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  <a:ea typeface="MS PGothic" panose="020B0600070205080204" pitchFamily="34" charset="-128"/>
              </a:rPr>
              <a:t>1</a:t>
            </a:r>
          </a:p>
        </p:txBody>
      </p:sp>
      <p:sp>
        <p:nvSpPr>
          <p:cNvPr id="29" name="Rectangle 21"/>
          <p:cNvSpPr>
            <a:spLocks noChangeArrowheads="1"/>
          </p:cNvSpPr>
          <p:nvPr/>
        </p:nvSpPr>
        <p:spPr bwMode="auto">
          <a:xfrm>
            <a:off x="3199300" y="3467221"/>
            <a:ext cx="284162" cy="300037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 dirty="0">
              <a:solidFill>
                <a:srgbClr val="000000"/>
              </a:solidFill>
              <a:latin typeface="Arial"/>
              <a:ea typeface="MS PGothic" panose="020B0600070205080204" pitchFamily="34" charset="-128"/>
            </a:endParaRPr>
          </a:p>
        </p:txBody>
      </p: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3199300" y="3848221"/>
            <a:ext cx="284162" cy="300037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 dirty="0">
              <a:solidFill>
                <a:srgbClr val="000000"/>
              </a:solidFill>
              <a:latin typeface="Arial"/>
              <a:ea typeface="MS PGothic" panose="020B0600070205080204" pitchFamily="34" charset="-128"/>
            </a:endParaRPr>
          </a:p>
        </p:txBody>
      </p:sp>
      <p:sp>
        <p:nvSpPr>
          <p:cNvPr id="31" name="Rectangle 23"/>
          <p:cNvSpPr>
            <a:spLocks noChangeArrowheads="1"/>
          </p:cNvSpPr>
          <p:nvPr/>
        </p:nvSpPr>
        <p:spPr bwMode="auto">
          <a:xfrm>
            <a:off x="3199300" y="4229221"/>
            <a:ext cx="284162" cy="300037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 b="1">
              <a:solidFill>
                <a:srgbClr val="000000"/>
              </a:solidFill>
              <a:latin typeface="Arial"/>
              <a:ea typeface="MS PGothic" panose="020B0600070205080204" pitchFamily="34" charset="-128"/>
            </a:endParaRPr>
          </a:p>
        </p:txBody>
      </p:sp>
      <p:sp>
        <p:nvSpPr>
          <p:cNvPr id="32" name="Rectangle 24"/>
          <p:cNvSpPr>
            <a:spLocks noChangeArrowheads="1"/>
          </p:cNvSpPr>
          <p:nvPr/>
        </p:nvSpPr>
        <p:spPr bwMode="auto">
          <a:xfrm>
            <a:off x="3199300" y="4610221"/>
            <a:ext cx="284162" cy="300037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 dirty="0">
              <a:solidFill>
                <a:srgbClr val="000000"/>
              </a:solidFill>
              <a:latin typeface="Arial"/>
              <a:ea typeface="MS PGothic" panose="020B0600070205080204" pitchFamily="34" charset="-128"/>
            </a:endParaRPr>
          </a:p>
        </p:txBody>
      </p:sp>
      <p:sp>
        <p:nvSpPr>
          <p:cNvPr id="33" name="Rectangle 25"/>
          <p:cNvSpPr>
            <a:spLocks noChangeArrowheads="1"/>
          </p:cNvSpPr>
          <p:nvPr/>
        </p:nvSpPr>
        <p:spPr bwMode="auto">
          <a:xfrm>
            <a:off x="3199300" y="4991221"/>
            <a:ext cx="284162" cy="300037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00000"/>
                </a:solidFill>
                <a:latin typeface="Arial"/>
                <a:ea typeface="MS PGothic" panose="020B0600070205080204" pitchFamily="34" charset="-128"/>
              </a:rPr>
              <a:t>1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2589700" y="5372221"/>
            <a:ext cx="284162" cy="300037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  <a:ea typeface="MS PGothic" panose="020B0600070205080204" pitchFamily="34" charset="-128"/>
              </a:rPr>
              <a:t>1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2894500" y="5372221"/>
            <a:ext cx="284162" cy="300037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 b="1">
              <a:solidFill>
                <a:srgbClr val="000000"/>
              </a:solidFill>
              <a:latin typeface="Arial"/>
              <a:ea typeface="MS PGothic" panose="020B0600070205080204" pitchFamily="34" charset="-128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3199300" y="5372221"/>
            <a:ext cx="284162" cy="300037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 b="1">
              <a:solidFill>
                <a:srgbClr val="000000"/>
              </a:solidFill>
              <a:latin typeface="Arial"/>
              <a:ea typeface="MS PGothic" panose="020B0600070205080204" pitchFamily="34" charset="-128"/>
            </a:endParaRP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2569062" y="2346446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8" name="Rectangle 38"/>
          <p:cNvSpPr>
            <a:spLocks noChangeArrowheads="1"/>
          </p:cNvSpPr>
          <p:nvPr/>
        </p:nvSpPr>
        <p:spPr bwMode="auto">
          <a:xfrm>
            <a:off x="2913550" y="2346446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9" name="Rectangle 39"/>
          <p:cNvSpPr>
            <a:spLocks noChangeArrowheads="1"/>
          </p:cNvSpPr>
          <p:nvPr/>
        </p:nvSpPr>
        <p:spPr bwMode="auto">
          <a:xfrm>
            <a:off x="3218350" y="2346446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3504100" y="2706808"/>
            <a:ext cx="284162" cy="300038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 dirty="0">
              <a:solidFill>
                <a:srgbClr val="000000"/>
              </a:solidFill>
              <a:latin typeface="Arial"/>
              <a:ea typeface="MS PGothic" panose="020B0600070205080204" pitchFamily="34" charset="-128"/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3504100" y="3086221"/>
            <a:ext cx="284162" cy="300037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 b="1">
              <a:solidFill>
                <a:srgbClr val="000000"/>
              </a:solidFill>
              <a:latin typeface="Arial"/>
              <a:ea typeface="MS PGothic" panose="020B0600070205080204" pitchFamily="34" charset="-128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3504100" y="3467221"/>
            <a:ext cx="284162" cy="300037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  <a:ea typeface="MS PGothic" panose="020B0600070205080204" pitchFamily="34" charset="-128"/>
              </a:rPr>
              <a:t>1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3504100" y="3848221"/>
            <a:ext cx="284162" cy="300037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 dirty="0">
              <a:solidFill>
                <a:srgbClr val="000000"/>
              </a:solidFill>
              <a:latin typeface="Arial"/>
              <a:ea typeface="MS PGothic" panose="020B0600070205080204" pitchFamily="34" charset="-128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3504100" y="4229221"/>
            <a:ext cx="284162" cy="300037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  <a:ea typeface="MS PGothic" panose="020B0600070205080204" pitchFamily="34" charset="-128"/>
              </a:rPr>
              <a:t>1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3504100" y="4610221"/>
            <a:ext cx="284162" cy="300037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  <a:ea typeface="MS PGothic" panose="020B0600070205080204" pitchFamily="34" charset="-128"/>
              </a:rPr>
              <a:t>1</a:t>
            </a: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3504100" y="4991221"/>
            <a:ext cx="284162" cy="300037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 dirty="0">
              <a:solidFill>
                <a:srgbClr val="000000"/>
              </a:solidFill>
              <a:latin typeface="Arial"/>
              <a:ea typeface="MS PGothic" panose="020B0600070205080204" pitchFamily="34" charset="-128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3504100" y="5372221"/>
            <a:ext cx="284162" cy="300037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 b="1">
              <a:solidFill>
                <a:srgbClr val="000000"/>
              </a:solidFill>
              <a:latin typeface="Arial"/>
              <a:ea typeface="MS PGothic" panose="020B0600070205080204" pitchFamily="34" charset="-128"/>
            </a:endParaRPr>
          </a:p>
        </p:txBody>
      </p:sp>
      <p:sp>
        <p:nvSpPr>
          <p:cNvPr id="48" name="Rectangle 48"/>
          <p:cNvSpPr>
            <a:spLocks noChangeArrowheads="1"/>
          </p:cNvSpPr>
          <p:nvPr/>
        </p:nvSpPr>
        <p:spPr bwMode="auto">
          <a:xfrm>
            <a:off x="3523150" y="2346446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9" name="Rectangle 19"/>
          <p:cNvSpPr>
            <a:spLocks noChangeArrowheads="1"/>
          </p:cNvSpPr>
          <p:nvPr/>
        </p:nvSpPr>
        <p:spPr bwMode="auto">
          <a:xfrm>
            <a:off x="1416537" y="2706808"/>
            <a:ext cx="1152525" cy="300038"/>
          </a:xfrm>
          <a:prstGeom prst="rect">
            <a:avLst/>
          </a:prstGeom>
          <a:gradFill rotWithShape="1">
            <a:gsLst>
              <a:gs pos="0">
                <a:srgbClr val="FFF6E4"/>
              </a:gs>
              <a:gs pos="64999">
                <a:srgbClr val="FFEAC2"/>
              </a:gs>
              <a:gs pos="100000">
                <a:srgbClr val="FFE3A9"/>
              </a:gs>
            </a:gsLst>
            <a:lin ang="5400000" scaled="1"/>
          </a:gradFill>
          <a:ln w="9525">
            <a:solidFill>
              <a:srgbClr val="FCC793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  <a:ea typeface="MS PGothic" panose="020B0600070205080204" pitchFamily="34" charset="-128"/>
              </a:rPr>
              <a:t>blue</a:t>
            </a:r>
          </a:p>
        </p:txBody>
      </p:sp>
      <p:sp>
        <p:nvSpPr>
          <p:cNvPr id="50" name="Rectangle 19"/>
          <p:cNvSpPr>
            <a:spLocks noChangeArrowheads="1"/>
          </p:cNvSpPr>
          <p:nvPr/>
        </p:nvSpPr>
        <p:spPr bwMode="auto">
          <a:xfrm>
            <a:off x="1416537" y="3086221"/>
            <a:ext cx="1152525" cy="300037"/>
          </a:xfrm>
          <a:prstGeom prst="rect">
            <a:avLst/>
          </a:prstGeom>
          <a:gradFill rotWithShape="1">
            <a:gsLst>
              <a:gs pos="0">
                <a:srgbClr val="FFF6E4"/>
              </a:gs>
              <a:gs pos="64999">
                <a:srgbClr val="FFEAC2"/>
              </a:gs>
              <a:gs pos="100000">
                <a:srgbClr val="FFE3A9"/>
              </a:gs>
            </a:gsLst>
            <a:lin ang="5400000" scaled="1"/>
          </a:gradFill>
          <a:ln w="9525">
            <a:solidFill>
              <a:srgbClr val="FCC793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  <a:ea typeface="MS PGothic" panose="020B0600070205080204" pitchFamily="34" charset="-128"/>
              </a:rPr>
              <a:t>cat</a:t>
            </a:r>
          </a:p>
        </p:txBody>
      </p:sp>
      <p:sp>
        <p:nvSpPr>
          <p:cNvPr id="51" name="Rectangle 19"/>
          <p:cNvSpPr>
            <a:spLocks noChangeArrowheads="1"/>
          </p:cNvSpPr>
          <p:nvPr/>
        </p:nvSpPr>
        <p:spPr bwMode="auto">
          <a:xfrm>
            <a:off x="1416537" y="3467221"/>
            <a:ext cx="1152525" cy="300037"/>
          </a:xfrm>
          <a:prstGeom prst="rect">
            <a:avLst/>
          </a:prstGeom>
          <a:gradFill rotWithShape="1">
            <a:gsLst>
              <a:gs pos="0">
                <a:srgbClr val="FFF6E4"/>
              </a:gs>
              <a:gs pos="64999">
                <a:srgbClr val="FFEAC2"/>
              </a:gs>
              <a:gs pos="100000">
                <a:srgbClr val="FFE3A9"/>
              </a:gs>
            </a:gsLst>
            <a:lin ang="5400000" scaled="1"/>
          </a:gradFill>
          <a:ln w="9525">
            <a:solidFill>
              <a:srgbClr val="FCC793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  <a:ea typeface="MS PGothic" panose="020B0600070205080204" pitchFamily="34" charset="-128"/>
              </a:rPr>
              <a:t>egg</a:t>
            </a:r>
          </a:p>
        </p:txBody>
      </p:sp>
      <p:sp>
        <p:nvSpPr>
          <p:cNvPr id="52" name="Rectangle 19"/>
          <p:cNvSpPr>
            <a:spLocks noChangeArrowheads="1"/>
          </p:cNvSpPr>
          <p:nvPr/>
        </p:nvSpPr>
        <p:spPr bwMode="auto">
          <a:xfrm>
            <a:off x="1416537" y="3848221"/>
            <a:ext cx="1152525" cy="300037"/>
          </a:xfrm>
          <a:prstGeom prst="rect">
            <a:avLst/>
          </a:prstGeom>
          <a:gradFill rotWithShape="1">
            <a:gsLst>
              <a:gs pos="0">
                <a:srgbClr val="FFF6E4"/>
              </a:gs>
              <a:gs pos="64999">
                <a:srgbClr val="FFEAC2"/>
              </a:gs>
              <a:gs pos="100000">
                <a:srgbClr val="FFE3A9"/>
              </a:gs>
            </a:gsLst>
            <a:lin ang="5400000" scaled="1"/>
          </a:gradFill>
          <a:ln w="9525">
            <a:solidFill>
              <a:srgbClr val="FCC793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  <a:ea typeface="MS PGothic" panose="020B0600070205080204" pitchFamily="34" charset="-128"/>
              </a:rPr>
              <a:t>fish</a:t>
            </a: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416537" y="4229221"/>
            <a:ext cx="1152525" cy="300037"/>
          </a:xfrm>
          <a:prstGeom prst="rect">
            <a:avLst/>
          </a:prstGeom>
          <a:gradFill rotWithShape="1">
            <a:gsLst>
              <a:gs pos="0">
                <a:srgbClr val="FFF6E4"/>
              </a:gs>
              <a:gs pos="64999">
                <a:srgbClr val="FFEAC2"/>
              </a:gs>
              <a:gs pos="100000">
                <a:srgbClr val="FFE3A9"/>
              </a:gs>
            </a:gsLst>
            <a:lin ang="5400000" scaled="1"/>
          </a:gradFill>
          <a:ln w="9525">
            <a:solidFill>
              <a:srgbClr val="FCC793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  <a:ea typeface="MS PGothic" panose="020B0600070205080204" pitchFamily="34" charset="-128"/>
              </a:rPr>
              <a:t>green</a:t>
            </a:r>
          </a:p>
        </p:txBody>
      </p:sp>
      <p:sp>
        <p:nvSpPr>
          <p:cNvPr id="54" name="Rectangle 19"/>
          <p:cNvSpPr>
            <a:spLocks noChangeArrowheads="1"/>
          </p:cNvSpPr>
          <p:nvPr/>
        </p:nvSpPr>
        <p:spPr bwMode="auto">
          <a:xfrm>
            <a:off x="1416537" y="4610221"/>
            <a:ext cx="1152525" cy="300037"/>
          </a:xfrm>
          <a:prstGeom prst="rect">
            <a:avLst/>
          </a:prstGeom>
          <a:gradFill rotWithShape="1">
            <a:gsLst>
              <a:gs pos="0">
                <a:srgbClr val="FFF6E4"/>
              </a:gs>
              <a:gs pos="64999">
                <a:srgbClr val="FFEAC2"/>
              </a:gs>
              <a:gs pos="100000">
                <a:srgbClr val="FFE3A9"/>
              </a:gs>
            </a:gsLst>
            <a:lin ang="5400000" scaled="1"/>
          </a:gradFill>
          <a:ln w="9525">
            <a:solidFill>
              <a:srgbClr val="FCC793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  <a:ea typeface="MS PGothic" panose="020B0600070205080204" pitchFamily="34" charset="-128"/>
              </a:rPr>
              <a:t>ham</a:t>
            </a:r>
          </a:p>
        </p:txBody>
      </p:sp>
      <p:sp>
        <p:nvSpPr>
          <p:cNvPr id="55" name="Rectangle 19"/>
          <p:cNvSpPr>
            <a:spLocks noChangeArrowheads="1"/>
          </p:cNvSpPr>
          <p:nvPr/>
        </p:nvSpPr>
        <p:spPr bwMode="auto">
          <a:xfrm>
            <a:off x="1416537" y="4991221"/>
            <a:ext cx="1152525" cy="300037"/>
          </a:xfrm>
          <a:prstGeom prst="rect">
            <a:avLst/>
          </a:prstGeom>
          <a:gradFill rotWithShape="1">
            <a:gsLst>
              <a:gs pos="0">
                <a:srgbClr val="FFF6E4"/>
              </a:gs>
              <a:gs pos="64999">
                <a:srgbClr val="FFEAC2"/>
              </a:gs>
              <a:gs pos="100000">
                <a:srgbClr val="FFE3A9"/>
              </a:gs>
            </a:gsLst>
            <a:lin ang="5400000" scaled="1"/>
          </a:gradFill>
          <a:ln w="9525">
            <a:solidFill>
              <a:srgbClr val="FCC793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  <a:ea typeface="MS PGothic" panose="020B0600070205080204" pitchFamily="34" charset="-128"/>
              </a:rPr>
              <a:t>hat</a:t>
            </a:r>
          </a:p>
        </p:txBody>
      </p:sp>
      <p:sp>
        <p:nvSpPr>
          <p:cNvPr id="56" name="Rectangle 19"/>
          <p:cNvSpPr>
            <a:spLocks noChangeArrowheads="1"/>
          </p:cNvSpPr>
          <p:nvPr/>
        </p:nvSpPr>
        <p:spPr bwMode="auto">
          <a:xfrm>
            <a:off x="1416537" y="5372221"/>
            <a:ext cx="1152525" cy="300037"/>
          </a:xfrm>
          <a:prstGeom prst="rect">
            <a:avLst/>
          </a:prstGeom>
          <a:gradFill rotWithShape="1">
            <a:gsLst>
              <a:gs pos="0">
                <a:srgbClr val="FFF6E4"/>
              </a:gs>
              <a:gs pos="64999">
                <a:srgbClr val="FFEAC2"/>
              </a:gs>
              <a:gs pos="100000">
                <a:srgbClr val="FFE3A9"/>
              </a:gs>
            </a:gsLst>
            <a:lin ang="5400000" scaled="1"/>
          </a:gradFill>
          <a:ln w="9525">
            <a:solidFill>
              <a:srgbClr val="FCC793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  <a:ea typeface="MS PGothic" panose="020B0600070205080204" pitchFamily="34" charset="-128"/>
              </a:rPr>
              <a:t>one</a:t>
            </a:r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7152175" y="3086221"/>
            <a:ext cx="284162" cy="300037"/>
          </a:xfrm>
          <a:prstGeom prst="rect">
            <a:avLst/>
          </a:prstGeom>
          <a:solidFill>
            <a:srgbClr val="FF99CC"/>
          </a:solidFill>
          <a:ln w="25400" cap="flat" cmpd="sng" algn="ctr">
            <a:solidFill>
              <a:srgbClr val="FF99CC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58" name="Rectangle 7"/>
          <p:cNvSpPr>
            <a:spLocks noChangeArrowheads="1"/>
          </p:cNvSpPr>
          <p:nvPr/>
        </p:nvSpPr>
        <p:spPr bwMode="auto">
          <a:xfrm>
            <a:off x="7152175" y="3467221"/>
            <a:ext cx="284162" cy="300037"/>
          </a:xfrm>
          <a:prstGeom prst="rect">
            <a:avLst/>
          </a:prstGeom>
          <a:solidFill>
            <a:srgbClr val="FF99CC"/>
          </a:solidFill>
          <a:ln w="25400" cap="flat" cmpd="sng" algn="ctr">
            <a:solidFill>
              <a:srgbClr val="FF99CC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</a:p>
        </p:txBody>
      </p: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7152175" y="3849808"/>
            <a:ext cx="284162" cy="300038"/>
          </a:xfrm>
          <a:prstGeom prst="rect">
            <a:avLst/>
          </a:prstGeom>
          <a:solidFill>
            <a:srgbClr val="FF99CC"/>
          </a:solidFill>
          <a:ln w="25400" cap="flat" cmpd="sng" algn="ctr">
            <a:solidFill>
              <a:srgbClr val="FF99CC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60" name="Rectangle 10"/>
          <p:cNvSpPr>
            <a:spLocks noChangeArrowheads="1"/>
          </p:cNvSpPr>
          <p:nvPr/>
        </p:nvSpPr>
        <p:spPr bwMode="auto">
          <a:xfrm>
            <a:off x="7152175" y="4610221"/>
            <a:ext cx="284162" cy="300037"/>
          </a:xfrm>
          <a:prstGeom prst="rect">
            <a:avLst/>
          </a:prstGeom>
          <a:solidFill>
            <a:srgbClr val="FF99CC"/>
          </a:solidFill>
          <a:ln w="25400" cap="flat" cmpd="sng" algn="ctr">
            <a:solidFill>
              <a:srgbClr val="FF99CC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</a:p>
        </p:txBody>
      </p:sp>
      <p:sp>
        <p:nvSpPr>
          <p:cNvPr id="61" name="Rectangle 16"/>
          <p:cNvSpPr>
            <a:spLocks noChangeArrowheads="1"/>
          </p:cNvSpPr>
          <p:nvPr/>
        </p:nvSpPr>
        <p:spPr bwMode="auto">
          <a:xfrm>
            <a:off x="7152175" y="4229221"/>
            <a:ext cx="284162" cy="300037"/>
          </a:xfrm>
          <a:prstGeom prst="rect">
            <a:avLst/>
          </a:prstGeom>
          <a:solidFill>
            <a:srgbClr val="FF99CC"/>
          </a:solidFill>
          <a:ln w="25400" cap="flat" cmpd="sng" algn="ctr">
            <a:solidFill>
              <a:srgbClr val="FF99CC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</a:p>
        </p:txBody>
      </p:sp>
      <p:sp>
        <p:nvSpPr>
          <p:cNvPr id="62" name="Rectangle 18"/>
          <p:cNvSpPr>
            <a:spLocks noChangeArrowheads="1"/>
          </p:cNvSpPr>
          <p:nvPr/>
        </p:nvSpPr>
        <p:spPr bwMode="auto">
          <a:xfrm>
            <a:off x="7152175" y="4991221"/>
            <a:ext cx="284162" cy="300037"/>
          </a:xfrm>
          <a:prstGeom prst="rect">
            <a:avLst/>
          </a:prstGeom>
          <a:solidFill>
            <a:srgbClr val="FF99CC"/>
          </a:solidFill>
          <a:ln w="25400" cap="flat" cmpd="sng" algn="ctr">
            <a:solidFill>
              <a:srgbClr val="FF99CC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63" name="Rectangle 19"/>
          <p:cNvSpPr>
            <a:spLocks noChangeArrowheads="1"/>
          </p:cNvSpPr>
          <p:nvPr/>
        </p:nvSpPr>
        <p:spPr bwMode="auto">
          <a:xfrm>
            <a:off x="7152175" y="2706808"/>
            <a:ext cx="284162" cy="300038"/>
          </a:xfrm>
          <a:prstGeom prst="rect">
            <a:avLst/>
          </a:prstGeom>
          <a:solidFill>
            <a:srgbClr val="FF99CC"/>
          </a:solidFill>
          <a:ln w="25400" cap="flat" cmpd="sng" algn="ctr">
            <a:solidFill>
              <a:srgbClr val="FF99CC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64" name="Rectangle 34"/>
          <p:cNvSpPr>
            <a:spLocks noChangeArrowheads="1"/>
          </p:cNvSpPr>
          <p:nvPr/>
        </p:nvSpPr>
        <p:spPr bwMode="auto">
          <a:xfrm>
            <a:off x="7152175" y="5372221"/>
            <a:ext cx="284162" cy="300037"/>
          </a:xfrm>
          <a:prstGeom prst="rect">
            <a:avLst/>
          </a:prstGeom>
          <a:solidFill>
            <a:srgbClr val="FF99CC"/>
          </a:solidFill>
          <a:ln w="25400" cap="flat" cmpd="sng" algn="ctr">
            <a:solidFill>
              <a:srgbClr val="FF99CC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65" name="Rectangle 19"/>
          <p:cNvSpPr>
            <a:spLocks noChangeArrowheads="1"/>
          </p:cNvSpPr>
          <p:nvPr/>
        </p:nvSpPr>
        <p:spPr bwMode="auto">
          <a:xfrm>
            <a:off x="5772637" y="2706808"/>
            <a:ext cx="1150938" cy="300038"/>
          </a:xfrm>
          <a:prstGeom prst="rect">
            <a:avLst/>
          </a:prstGeom>
          <a:solidFill>
            <a:srgbClr val="FFCC99"/>
          </a:solidFill>
          <a:ln w="25400" cap="flat" cmpd="sng" algn="ctr">
            <a:solidFill>
              <a:srgbClr val="FFCC99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blue</a:t>
            </a:r>
          </a:p>
        </p:txBody>
      </p:sp>
      <p:sp>
        <p:nvSpPr>
          <p:cNvPr id="66" name="Rectangle 19"/>
          <p:cNvSpPr>
            <a:spLocks noChangeArrowheads="1"/>
          </p:cNvSpPr>
          <p:nvPr/>
        </p:nvSpPr>
        <p:spPr bwMode="auto">
          <a:xfrm>
            <a:off x="5772637" y="3086221"/>
            <a:ext cx="1150938" cy="300037"/>
          </a:xfrm>
          <a:prstGeom prst="rect">
            <a:avLst/>
          </a:prstGeom>
          <a:solidFill>
            <a:srgbClr val="FFCC99"/>
          </a:solidFill>
          <a:ln w="25400" cap="flat" cmpd="sng" algn="ctr">
            <a:solidFill>
              <a:srgbClr val="FFCC99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cat</a:t>
            </a:r>
          </a:p>
        </p:txBody>
      </p:sp>
      <p:sp>
        <p:nvSpPr>
          <p:cNvPr id="67" name="Rectangle 19"/>
          <p:cNvSpPr>
            <a:spLocks noChangeArrowheads="1"/>
          </p:cNvSpPr>
          <p:nvPr/>
        </p:nvSpPr>
        <p:spPr bwMode="auto">
          <a:xfrm>
            <a:off x="5772637" y="3467221"/>
            <a:ext cx="1150938" cy="300037"/>
          </a:xfrm>
          <a:prstGeom prst="rect">
            <a:avLst/>
          </a:prstGeom>
          <a:solidFill>
            <a:srgbClr val="FFCC99"/>
          </a:solidFill>
          <a:ln w="25400" cap="flat" cmpd="sng" algn="ctr">
            <a:solidFill>
              <a:srgbClr val="FFCC99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egg</a:t>
            </a:r>
          </a:p>
        </p:txBody>
      </p:sp>
      <p:sp>
        <p:nvSpPr>
          <p:cNvPr id="68" name="Rectangle 19"/>
          <p:cNvSpPr>
            <a:spLocks noChangeArrowheads="1"/>
          </p:cNvSpPr>
          <p:nvPr/>
        </p:nvSpPr>
        <p:spPr bwMode="auto">
          <a:xfrm>
            <a:off x="5772637" y="3849808"/>
            <a:ext cx="1150938" cy="300038"/>
          </a:xfrm>
          <a:prstGeom prst="rect">
            <a:avLst/>
          </a:prstGeom>
          <a:solidFill>
            <a:srgbClr val="FFCC99"/>
          </a:solidFill>
          <a:ln w="25400" cap="flat" cmpd="sng" algn="ctr">
            <a:solidFill>
              <a:srgbClr val="FFCC99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fish</a:t>
            </a:r>
          </a:p>
        </p:txBody>
      </p:sp>
      <p:sp>
        <p:nvSpPr>
          <p:cNvPr id="69" name="Rectangle 19"/>
          <p:cNvSpPr>
            <a:spLocks noChangeArrowheads="1"/>
          </p:cNvSpPr>
          <p:nvPr/>
        </p:nvSpPr>
        <p:spPr bwMode="auto">
          <a:xfrm>
            <a:off x="5772637" y="4229221"/>
            <a:ext cx="1150938" cy="300037"/>
          </a:xfrm>
          <a:prstGeom prst="rect">
            <a:avLst/>
          </a:prstGeom>
          <a:solidFill>
            <a:srgbClr val="FFCC99"/>
          </a:solidFill>
          <a:ln w="25400" cap="flat" cmpd="sng" algn="ctr">
            <a:solidFill>
              <a:srgbClr val="FFCC99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green</a:t>
            </a:r>
          </a:p>
        </p:txBody>
      </p:sp>
      <p:sp>
        <p:nvSpPr>
          <p:cNvPr id="70" name="Rectangle 19"/>
          <p:cNvSpPr>
            <a:spLocks noChangeArrowheads="1"/>
          </p:cNvSpPr>
          <p:nvPr/>
        </p:nvSpPr>
        <p:spPr bwMode="auto">
          <a:xfrm>
            <a:off x="5772637" y="4610221"/>
            <a:ext cx="1150938" cy="300037"/>
          </a:xfrm>
          <a:prstGeom prst="rect">
            <a:avLst/>
          </a:prstGeom>
          <a:solidFill>
            <a:srgbClr val="FFCC99"/>
          </a:solidFill>
          <a:ln w="25400" cap="flat" cmpd="sng" algn="ctr">
            <a:solidFill>
              <a:srgbClr val="FFCC99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ham</a:t>
            </a:r>
          </a:p>
        </p:txBody>
      </p:sp>
      <p:sp>
        <p:nvSpPr>
          <p:cNvPr id="71" name="Rectangle 19"/>
          <p:cNvSpPr>
            <a:spLocks noChangeArrowheads="1"/>
          </p:cNvSpPr>
          <p:nvPr/>
        </p:nvSpPr>
        <p:spPr bwMode="auto">
          <a:xfrm>
            <a:off x="5772637" y="4991221"/>
            <a:ext cx="1150938" cy="300037"/>
          </a:xfrm>
          <a:prstGeom prst="rect">
            <a:avLst/>
          </a:prstGeom>
          <a:solidFill>
            <a:srgbClr val="FFCC99"/>
          </a:solidFill>
          <a:ln w="25400" cap="flat" cmpd="sng" algn="ctr">
            <a:solidFill>
              <a:srgbClr val="FFCC99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hat</a:t>
            </a:r>
          </a:p>
        </p:txBody>
      </p:sp>
      <p:sp>
        <p:nvSpPr>
          <p:cNvPr id="72" name="Rectangle 19"/>
          <p:cNvSpPr>
            <a:spLocks noChangeArrowheads="1"/>
          </p:cNvSpPr>
          <p:nvPr/>
        </p:nvSpPr>
        <p:spPr bwMode="auto">
          <a:xfrm>
            <a:off x="5772637" y="5372221"/>
            <a:ext cx="1150938" cy="300037"/>
          </a:xfrm>
          <a:prstGeom prst="rect">
            <a:avLst/>
          </a:prstGeom>
          <a:solidFill>
            <a:srgbClr val="FFCC99"/>
          </a:solidFill>
          <a:ln w="25400" cap="flat" cmpd="sng" algn="ctr">
            <a:solidFill>
              <a:srgbClr val="FFCC99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one</a:t>
            </a:r>
          </a:p>
        </p:txBody>
      </p:sp>
      <p:sp>
        <p:nvSpPr>
          <p:cNvPr id="73" name="Rectangle 7"/>
          <p:cNvSpPr>
            <a:spLocks noChangeArrowheads="1"/>
          </p:cNvSpPr>
          <p:nvPr/>
        </p:nvSpPr>
        <p:spPr bwMode="auto">
          <a:xfrm>
            <a:off x="7664937" y="3849808"/>
            <a:ext cx="284163" cy="300038"/>
          </a:xfrm>
          <a:prstGeom prst="rect">
            <a:avLst/>
          </a:prstGeom>
          <a:solidFill>
            <a:srgbClr val="FF99CC"/>
          </a:solidFill>
          <a:ln w="25400" cap="flat" cmpd="sng" algn="ctr">
            <a:solidFill>
              <a:srgbClr val="FF99CC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cxnSp>
        <p:nvCxnSpPr>
          <p:cNvPr id="74" name="Straight Arrow Connector 227"/>
          <p:cNvCxnSpPr>
            <a:cxnSpLocks noChangeShapeType="1"/>
            <a:stCxn id="65" idx="3"/>
            <a:endCxn id="63" idx="1"/>
          </p:cNvCxnSpPr>
          <p:nvPr/>
        </p:nvCxnSpPr>
        <p:spPr bwMode="auto">
          <a:xfrm>
            <a:off x="6923575" y="2857621"/>
            <a:ext cx="228600" cy="15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75" name="Straight Arrow Connector 231"/>
          <p:cNvCxnSpPr>
            <a:cxnSpLocks noChangeShapeType="1"/>
            <a:stCxn id="66" idx="3"/>
            <a:endCxn id="57" idx="1"/>
          </p:cNvCxnSpPr>
          <p:nvPr/>
        </p:nvCxnSpPr>
        <p:spPr bwMode="auto">
          <a:xfrm>
            <a:off x="6923575" y="3237033"/>
            <a:ext cx="228600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76" name="Straight Arrow Connector 233"/>
          <p:cNvCxnSpPr>
            <a:cxnSpLocks noChangeShapeType="1"/>
            <a:stCxn id="67" idx="3"/>
            <a:endCxn id="58" idx="1"/>
          </p:cNvCxnSpPr>
          <p:nvPr/>
        </p:nvCxnSpPr>
        <p:spPr bwMode="auto">
          <a:xfrm>
            <a:off x="6923575" y="3618033"/>
            <a:ext cx="228600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77" name="Straight Arrow Connector 235"/>
          <p:cNvCxnSpPr>
            <a:cxnSpLocks noChangeShapeType="1"/>
            <a:stCxn id="68" idx="3"/>
            <a:endCxn id="59" idx="1"/>
          </p:cNvCxnSpPr>
          <p:nvPr/>
        </p:nvCxnSpPr>
        <p:spPr bwMode="auto">
          <a:xfrm>
            <a:off x="6923575" y="4000621"/>
            <a:ext cx="228600" cy="15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78" name="Straight Arrow Connector 237"/>
          <p:cNvCxnSpPr>
            <a:cxnSpLocks noChangeShapeType="1"/>
            <a:stCxn id="69" idx="3"/>
            <a:endCxn id="61" idx="1"/>
          </p:cNvCxnSpPr>
          <p:nvPr/>
        </p:nvCxnSpPr>
        <p:spPr bwMode="auto">
          <a:xfrm>
            <a:off x="6923575" y="4380033"/>
            <a:ext cx="228600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79" name="Straight Arrow Connector 239"/>
          <p:cNvCxnSpPr>
            <a:cxnSpLocks noChangeShapeType="1"/>
            <a:stCxn id="70" idx="3"/>
            <a:endCxn id="60" idx="1"/>
          </p:cNvCxnSpPr>
          <p:nvPr/>
        </p:nvCxnSpPr>
        <p:spPr bwMode="auto">
          <a:xfrm>
            <a:off x="6923575" y="4761033"/>
            <a:ext cx="228600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80" name="Straight Arrow Connector 241"/>
          <p:cNvCxnSpPr>
            <a:cxnSpLocks noChangeShapeType="1"/>
            <a:stCxn id="71" idx="3"/>
            <a:endCxn id="62" idx="1"/>
          </p:cNvCxnSpPr>
          <p:nvPr/>
        </p:nvCxnSpPr>
        <p:spPr bwMode="auto">
          <a:xfrm>
            <a:off x="6923575" y="5142033"/>
            <a:ext cx="228600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81" name="Straight Arrow Connector 243"/>
          <p:cNvCxnSpPr>
            <a:cxnSpLocks noChangeShapeType="1"/>
            <a:stCxn id="72" idx="3"/>
            <a:endCxn id="64" idx="1"/>
          </p:cNvCxnSpPr>
          <p:nvPr/>
        </p:nvCxnSpPr>
        <p:spPr bwMode="auto">
          <a:xfrm>
            <a:off x="6923575" y="5523033"/>
            <a:ext cx="228600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82" name="Right Arrow 245"/>
          <p:cNvSpPr>
            <a:spLocks noChangeArrowheads="1"/>
          </p:cNvSpPr>
          <p:nvPr/>
        </p:nvSpPr>
        <p:spPr bwMode="auto">
          <a:xfrm>
            <a:off x="4464537" y="4227633"/>
            <a:ext cx="685800" cy="5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25400" cap="flat" cmpd="sng" algn="ctr">
            <a:solidFill>
              <a:srgbClr val="FFFF99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83" name="Group 44"/>
          <p:cNvGrpSpPr>
            <a:grpSpLocks/>
          </p:cNvGrpSpPr>
          <p:nvPr/>
        </p:nvGrpSpPr>
        <p:grpSpPr bwMode="auto">
          <a:xfrm>
            <a:off x="6787050" y="1236783"/>
            <a:ext cx="2254250" cy="490538"/>
            <a:chOff x="762000" y="1905000"/>
            <a:chExt cx="2255002" cy="490954"/>
          </a:xfrm>
        </p:grpSpPr>
        <p:sp>
          <p:nvSpPr>
            <p:cNvPr id="84" name="TextBox 120"/>
            <p:cNvSpPr txBox="1">
              <a:spLocks noChangeArrowheads="1"/>
            </p:cNvSpPr>
            <p:nvPr/>
          </p:nvSpPr>
          <p:spPr bwMode="auto">
            <a:xfrm>
              <a:off x="838200" y="2057400"/>
              <a:ext cx="217880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smtClean="0">
                  <a:solidFill>
                    <a:srgbClr val="000000"/>
                  </a:solidFill>
                  <a:latin typeface="Arial" panose="020B0604020202020204" pitchFamily="34" charset="0"/>
                </a:rPr>
                <a:t>green eggs and ham</a:t>
              </a:r>
            </a:p>
          </p:txBody>
        </p:sp>
        <p:sp>
          <p:nvSpPr>
            <p:cNvPr id="85" name="TextBox 121"/>
            <p:cNvSpPr txBox="1">
              <a:spLocks noChangeArrowheads="1"/>
            </p:cNvSpPr>
            <p:nvPr/>
          </p:nvSpPr>
          <p:spPr bwMode="auto"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smtClean="0">
                  <a:solidFill>
                    <a:srgbClr val="FF0000"/>
                  </a:solidFill>
                  <a:latin typeface="Arial" panose="020B0604020202020204" pitchFamily="34" charset="0"/>
                </a:rPr>
                <a:t>Doc 4</a:t>
              </a:r>
            </a:p>
          </p:txBody>
        </p:sp>
      </p:grp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2589700" y="5753221"/>
            <a:ext cx="284162" cy="300037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 dirty="0">
              <a:solidFill>
                <a:srgbClr val="000000"/>
              </a:solidFill>
              <a:latin typeface="Arial"/>
              <a:ea typeface="MS PGothic" panose="020B0600070205080204" pitchFamily="34" charset="-128"/>
            </a:endParaRP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2894500" y="5753221"/>
            <a:ext cx="284162" cy="300037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  <a:ea typeface="MS PGothic" panose="020B0600070205080204" pitchFamily="34" charset="-128"/>
              </a:rPr>
              <a:t>1</a:t>
            </a:r>
          </a:p>
        </p:txBody>
      </p:sp>
      <p:sp>
        <p:nvSpPr>
          <p:cNvPr id="88" name="Rectangle 87"/>
          <p:cNvSpPr>
            <a:spLocks noChangeArrowheads="1"/>
          </p:cNvSpPr>
          <p:nvPr/>
        </p:nvSpPr>
        <p:spPr bwMode="auto">
          <a:xfrm>
            <a:off x="3199300" y="5753221"/>
            <a:ext cx="284162" cy="300037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 b="1">
              <a:solidFill>
                <a:srgbClr val="000000"/>
              </a:solidFill>
              <a:latin typeface="Arial"/>
              <a:ea typeface="MS PGothic" panose="020B0600070205080204" pitchFamily="34" charset="-128"/>
            </a:endParaRPr>
          </a:p>
        </p:txBody>
      </p:sp>
      <p:sp>
        <p:nvSpPr>
          <p:cNvPr id="89" name="Rectangle 88"/>
          <p:cNvSpPr>
            <a:spLocks noChangeArrowheads="1"/>
          </p:cNvSpPr>
          <p:nvPr/>
        </p:nvSpPr>
        <p:spPr bwMode="auto">
          <a:xfrm>
            <a:off x="3504100" y="5753221"/>
            <a:ext cx="284162" cy="300037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 b="1">
              <a:solidFill>
                <a:srgbClr val="000000"/>
              </a:solidFill>
              <a:latin typeface="Arial"/>
              <a:ea typeface="MS PGothic" panose="020B0600070205080204" pitchFamily="34" charset="-128"/>
            </a:endParaRPr>
          </a:p>
        </p:txBody>
      </p:sp>
      <p:sp>
        <p:nvSpPr>
          <p:cNvPr id="90" name="Rectangle 19"/>
          <p:cNvSpPr>
            <a:spLocks noChangeArrowheads="1"/>
          </p:cNvSpPr>
          <p:nvPr/>
        </p:nvSpPr>
        <p:spPr bwMode="auto">
          <a:xfrm>
            <a:off x="1416537" y="5753221"/>
            <a:ext cx="1152525" cy="300037"/>
          </a:xfrm>
          <a:prstGeom prst="rect">
            <a:avLst/>
          </a:prstGeom>
          <a:gradFill rotWithShape="1">
            <a:gsLst>
              <a:gs pos="0">
                <a:srgbClr val="FFF6E4"/>
              </a:gs>
              <a:gs pos="64999">
                <a:srgbClr val="FFEAC2"/>
              </a:gs>
              <a:gs pos="100000">
                <a:srgbClr val="FFE3A9"/>
              </a:gs>
            </a:gsLst>
            <a:lin ang="5400000" scaled="1"/>
          </a:gradFill>
          <a:ln w="9525">
            <a:solidFill>
              <a:srgbClr val="FCC793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  <a:ea typeface="MS PGothic" panose="020B0600070205080204" pitchFamily="34" charset="-128"/>
              </a:rPr>
              <a:t>red</a:t>
            </a:r>
          </a:p>
        </p:txBody>
      </p:sp>
      <p:sp>
        <p:nvSpPr>
          <p:cNvPr id="91" name="Rectangle 90"/>
          <p:cNvSpPr>
            <a:spLocks noChangeArrowheads="1"/>
          </p:cNvSpPr>
          <p:nvPr/>
        </p:nvSpPr>
        <p:spPr bwMode="auto">
          <a:xfrm>
            <a:off x="2589700" y="6134221"/>
            <a:ext cx="284162" cy="300037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  <a:ea typeface="MS PGothic" panose="020B0600070205080204" pitchFamily="34" charset="-128"/>
              </a:rPr>
              <a:t>1</a:t>
            </a:r>
          </a:p>
        </p:txBody>
      </p:sp>
      <p:sp>
        <p:nvSpPr>
          <p:cNvPr id="92" name="Rectangle 91"/>
          <p:cNvSpPr>
            <a:spLocks noChangeArrowheads="1"/>
          </p:cNvSpPr>
          <p:nvPr/>
        </p:nvSpPr>
        <p:spPr bwMode="auto">
          <a:xfrm>
            <a:off x="2894500" y="6134221"/>
            <a:ext cx="284162" cy="300037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 b="1">
              <a:solidFill>
                <a:srgbClr val="000000"/>
              </a:solidFill>
              <a:latin typeface="Arial"/>
              <a:ea typeface="MS PGothic" panose="020B0600070205080204" pitchFamily="34" charset="-128"/>
            </a:endParaRPr>
          </a:p>
        </p:txBody>
      </p:sp>
      <p:sp>
        <p:nvSpPr>
          <p:cNvPr id="93" name="Rectangle 92"/>
          <p:cNvSpPr>
            <a:spLocks noChangeArrowheads="1"/>
          </p:cNvSpPr>
          <p:nvPr/>
        </p:nvSpPr>
        <p:spPr bwMode="auto">
          <a:xfrm>
            <a:off x="3199300" y="6134221"/>
            <a:ext cx="284162" cy="300037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 b="1">
              <a:solidFill>
                <a:srgbClr val="000000"/>
              </a:solidFill>
              <a:latin typeface="Arial"/>
              <a:ea typeface="MS PGothic" panose="020B0600070205080204" pitchFamily="34" charset="-128"/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3504100" y="6134221"/>
            <a:ext cx="284162" cy="300037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 b="1">
              <a:solidFill>
                <a:srgbClr val="000000"/>
              </a:solidFill>
              <a:latin typeface="Arial"/>
              <a:ea typeface="MS PGothic" panose="020B0600070205080204" pitchFamily="34" charset="-128"/>
            </a:endParaRPr>
          </a:p>
        </p:txBody>
      </p:sp>
      <p:sp>
        <p:nvSpPr>
          <p:cNvPr id="95" name="Rectangle 19"/>
          <p:cNvSpPr>
            <a:spLocks noChangeArrowheads="1"/>
          </p:cNvSpPr>
          <p:nvPr/>
        </p:nvSpPr>
        <p:spPr bwMode="auto">
          <a:xfrm>
            <a:off x="1416537" y="6134221"/>
            <a:ext cx="1152525" cy="300037"/>
          </a:xfrm>
          <a:prstGeom prst="rect">
            <a:avLst/>
          </a:prstGeom>
          <a:gradFill rotWithShape="1">
            <a:gsLst>
              <a:gs pos="0">
                <a:srgbClr val="FFF6E4"/>
              </a:gs>
              <a:gs pos="64999">
                <a:srgbClr val="FFEAC2"/>
              </a:gs>
              <a:gs pos="100000">
                <a:srgbClr val="FFE3A9"/>
              </a:gs>
            </a:gsLst>
            <a:lin ang="5400000" scaled="1"/>
          </a:gradFill>
          <a:ln w="9525">
            <a:solidFill>
              <a:srgbClr val="FCC793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  <a:ea typeface="MS PGothic" panose="020B0600070205080204" pitchFamily="34" charset="-128"/>
              </a:rPr>
              <a:t>two</a:t>
            </a:r>
          </a:p>
        </p:txBody>
      </p:sp>
      <p:sp>
        <p:nvSpPr>
          <p:cNvPr id="96" name="Rectangle 34"/>
          <p:cNvSpPr>
            <a:spLocks noChangeArrowheads="1"/>
          </p:cNvSpPr>
          <p:nvPr/>
        </p:nvSpPr>
        <p:spPr bwMode="auto">
          <a:xfrm>
            <a:off x="7152175" y="5753221"/>
            <a:ext cx="284162" cy="300037"/>
          </a:xfrm>
          <a:prstGeom prst="rect">
            <a:avLst/>
          </a:prstGeom>
          <a:solidFill>
            <a:srgbClr val="FF99CC"/>
          </a:solidFill>
          <a:ln w="25400" cap="flat" cmpd="sng" algn="ctr">
            <a:solidFill>
              <a:srgbClr val="FF99CC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97" name="Rectangle 19"/>
          <p:cNvSpPr>
            <a:spLocks noChangeArrowheads="1"/>
          </p:cNvSpPr>
          <p:nvPr/>
        </p:nvSpPr>
        <p:spPr bwMode="auto">
          <a:xfrm>
            <a:off x="5772637" y="5753221"/>
            <a:ext cx="1150938" cy="300037"/>
          </a:xfrm>
          <a:prstGeom prst="rect">
            <a:avLst/>
          </a:prstGeom>
          <a:solidFill>
            <a:srgbClr val="FFCC99"/>
          </a:solidFill>
          <a:ln w="25400" cap="flat" cmpd="sng" algn="ctr">
            <a:solidFill>
              <a:srgbClr val="FFCC99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red</a:t>
            </a:r>
          </a:p>
        </p:txBody>
      </p:sp>
      <p:cxnSp>
        <p:nvCxnSpPr>
          <p:cNvPr id="98" name="Straight Arrow Connector 243"/>
          <p:cNvCxnSpPr>
            <a:cxnSpLocks noChangeShapeType="1"/>
            <a:stCxn id="97" idx="3"/>
            <a:endCxn id="96" idx="1"/>
          </p:cNvCxnSpPr>
          <p:nvPr/>
        </p:nvCxnSpPr>
        <p:spPr bwMode="auto">
          <a:xfrm>
            <a:off x="6923575" y="5904033"/>
            <a:ext cx="228600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99" name="Rectangle 34"/>
          <p:cNvSpPr>
            <a:spLocks noChangeArrowheads="1"/>
          </p:cNvSpPr>
          <p:nvPr/>
        </p:nvSpPr>
        <p:spPr bwMode="auto">
          <a:xfrm>
            <a:off x="7160112" y="6134221"/>
            <a:ext cx="284163" cy="300037"/>
          </a:xfrm>
          <a:prstGeom prst="rect">
            <a:avLst/>
          </a:prstGeom>
          <a:solidFill>
            <a:srgbClr val="FF99CC"/>
          </a:solidFill>
          <a:ln w="25400" cap="flat" cmpd="sng" algn="ctr">
            <a:solidFill>
              <a:srgbClr val="FF99CC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100" name="Rectangle 19"/>
          <p:cNvSpPr>
            <a:spLocks noChangeArrowheads="1"/>
          </p:cNvSpPr>
          <p:nvPr/>
        </p:nvSpPr>
        <p:spPr bwMode="auto">
          <a:xfrm>
            <a:off x="5780575" y="6134221"/>
            <a:ext cx="1150937" cy="300037"/>
          </a:xfrm>
          <a:prstGeom prst="rect">
            <a:avLst/>
          </a:prstGeom>
          <a:solidFill>
            <a:srgbClr val="FFCC99"/>
          </a:solidFill>
          <a:ln w="25400" cap="flat" cmpd="sng" algn="ctr">
            <a:solidFill>
              <a:srgbClr val="FFCC99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two</a:t>
            </a:r>
          </a:p>
        </p:txBody>
      </p:sp>
      <p:cxnSp>
        <p:nvCxnSpPr>
          <p:cNvPr id="101" name="Straight Arrow Connector 243"/>
          <p:cNvCxnSpPr>
            <a:cxnSpLocks noChangeShapeType="1"/>
            <a:stCxn id="100" idx="3"/>
            <a:endCxn id="99" idx="1"/>
          </p:cNvCxnSpPr>
          <p:nvPr/>
        </p:nvCxnSpPr>
        <p:spPr bwMode="auto">
          <a:xfrm>
            <a:off x="6931512" y="6285033"/>
            <a:ext cx="228600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02" name="Straight Arrow Connector 235"/>
          <p:cNvCxnSpPr>
            <a:cxnSpLocks noChangeShapeType="1"/>
            <a:stCxn id="59" idx="3"/>
            <a:endCxn id="73" idx="1"/>
          </p:cNvCxnSpPr>
          <p:nvPr/>
        </p:nvCxnSpPr>
        <p:spPr bwMode="auto">
          <a:xfrm>
            <a:off x="7436337" y="4000621"/>
            <a:ext cx="228600" cy="15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92086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82" grpId="0" animBg="1"/>
      <p:bldP spid="96" grpId="0" animBg="1"/>
      <p:bldP spid="97" grpId="0" animBg="1"/>
      <p:bldP spid="99" grpId="0" animBg="1"/>
      <p:bldP spid="10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abstract view of inverted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46769"/>
            <a:ext cx="10515600" cy="2409580"/>
          </a:xfrm>
        </p:spPr>
        <p:txBody>
          <a:bodyPr/>
          <a:lstStyle/>
          <a:p>
            <a:r>
              <a:rPr lang="en-US" dirty="0" smtClean="0"/>
              <a:t>An inverted index consists of posting lists</a:t>
            </a:r>
          </a:p>
          <a:p>
            <a:r>
              <a:rPr lang="en-US" dirty="0" smtClean="0"/>
              <a:t>A posting list is comprised of individual postings</a:t>
            </a:r>
          </a:p>
          <a:p>
            <a:pPr lvl="1"/>
            <a:r>
              <a:rPr lang="en-US" dirty="0" smtClean="0"/>
              <a:t>Each posting consists of a document id and a payload</a:t>
            </a:r>
          </a:p>
          <a:p>
            <a:pPr lvl="2"/>
            <a:r>
              <a:rPr lang="en-US" dirty="0" smtClean="0"/>
              <a:t>Payload example: the occurrence frequency of the term in the corresponding document</a:t>
            </a:r>
          </a:p>
          <a:p>
            <a:pPr lvl="1"/>
            <a:r>
              <a:rPr lang="en-US" dirty="0" smtClean="0"/>
              <a:t>Generally, postings are sorted by document id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79" y="906464"/>
            <a:ext cx="7813675" cy="298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2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Baseline implementation of inverted indexing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24" y="734647"/>
            <a:ext cx="8834333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61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Illustration of the baseline algorithm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ltGray">
          <a:xfrm>
            <a:off x="6420461" y="2051538"/>
            <a:ext cx="304800" cy="304800"/>
          </a:xfrm>
          <a:prstGeom prst="rect">
            <a:avLst/>
          </a:prstGeom>
          <a:solidFill>
            <a:srgbClr val="9999FF"/>
          </a:solidFill>
          <a:ln w="25400" cap="flat" cmpd="sng" algn="ctr">
            <a:solidFill>
              <a:srgbClr val="9999FF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5" name="Rectangle 4"/>
          <p:cNvSpPr/>
          <p:nvPr/>
        </p:nvSpPr>
        <p:spPr bwMode="ltGray">
          <a:xfrm>
            <a:off x="6420461" y="2508738"/>
            <a:ext cx="304800" cy="304800"/>
          </a:xfrm>
          <a:prstGeom prst="rect">
            <a:avLst/>
          </a:prstGeom>
          <a:solidFill>
            <a:srgbClr val="9999FF"/>
          </a:solidFill>
          <a:ln w="25400" cap="flat" cmpd="sng" algn="ctr">
            <a:solidFill>
              <a:srgbClr val="9999FF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6" name="Rectangle 5"/>
          <p:cNvSpPr/>
          <p:nvPr/>
        </p:nvSpPr>
        <p:spPr bwMode="ltGray">
          <a:xfrm>
            <a:off x="6420461" y="2965938"/>
            <a:ext cx="304800" cy="304800"/>
          </a:xfrm>
          <a:prstGeom prst="rect">
            <a:avLst/>
          </a:prstGeom>
          <a:solidFill>
            <a:srgbClr val="9999FF"/>
          </a:solidFill>
          <a:ln w="25400" cap="flat" cmpd="sng" algn="ctr">
            <a:solidFill>
              <a:srgbClr val="9999FF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7" name="Rectangle 6"/>
          <p:cNvSpPr/>
          <p:nvPr/>
        </p:nvSpPr>
        <p:spPr bwMode="ltGray">
          <a:xfrm>
            <a:off x="8893786" y="2051538"/>
            <a:ext cx="304800" cy="304800"/>
          </a:xfrm>
          <a:prstGeom prst="rect">
            <a:avLst/>
          </a:prstGeom>
          <a:solidFill>
            <a:srgbClr val="9999FF"/>
          </a:solidFill>
          <a:ln w="25400" cap="flat" cmpd="sng" algn="ctr">
            <a:solidFill>
              <a:srgbClr val="9999FF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 bwMode="ltGray">
          <a:xfrm>
            <a:off x="8893786" y="2508738"/>
            <a:ext cx="304800" cy="304800"/>
          </a:xfrm>
          <a:prstGeom prst="rect">
            <a:avLst/>
          </a:prstGeom>
          <a:solidFill>
            <a:srgbClr val="9999FF"/>
          </a:solidFill>
          <a:ln w="25400" cap="flat" cmpd="sng" algn="ctr">
            <a:solidFill>
              <a:srgbClr val="9999FF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9" name="Rectangle 8"/>
          <p:cNvSpPr/>
          <p:nvPr/>
        </p:nvSpPr>
        <p:spPr bwMode="ltGray">
          <a:xfrm>
            <a:off x="4812323" y="5251938"/>
            <a:ext cx="304800" cy="304800"/>
          </a:xfrm>
          <a:prstGeom prst="rect">
            <a:avLst/>
          </a:prstGeom>
          <a:solidFill>
            <a:srgbClr val="9999FF"/>
          </a:solidFill>
          <a:ln w="25400" cap="flat" cmpd="sng" algn="ctr">
            <a:solidFill>
              <a:srgbClr val="9999FF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10" name="Rectangle 9"/>
          <p:cNvSpPr/>
          <p:nvPr/>
        </p:nvSpPr>
        <p:spPr bwMode="ltGray">
          <a:xfrm>
            <a:off x="5498123" y="5251938"/>
            <a:ext cx="304800" cy="304800"/>
          </a:xfrm>
          <a:prstGeom prst="rect">
            <a:avLst/>
          </a:prstGeom>
          <a:solidFill>
            <a:srgbClr val="9999FF"/>
          </a:solidFill>
          <a:ln w="25400" cap="flat" cmpd="sng" algn="ctr">
            <a:solidFill>
              <a:srgbClr val="9999FF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11" name="Rectangle 10"/>
          <p:cNvSpPr/>
          <p:nvPr/>
        </p:nvSpPr>
        <p:spPr bwMode="ltGray">
          <a:xfrm>
            <a:off x="4812323" y="5709138"/>
            <a:ext cx="304800" cy="304800"/>
          </a:xfrm>
          <a:prstGeom prst="rect">
            <a:avLst/>
          </a:prstGeom>
          <a:solidFill>
            <a:srgbClr val="9999FF"/>
          </a:solidFill>
          <a:ln w="25400" cap="flat" cmpd="sng" algn="ctr">
            <a:solidFill>
              <a:srgbClr val="9999FF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 bwMode="ltGray">
          <a:xfrm>
            <a:off x="8165123" y="5904401"/>
            <a:ext cx="304800" cy="304800"/>
          </a:xfrm>
          <a:prstGeom prst="rect">
            <a:avLst/>
          </a:prstGeom>
          <a:solidFill>
            <a:srgbClr val="9999FF"/>
          </a:solidFill>
          <a:ln w="25400" cap="flat" cmpd="sng" algn="ctr">
            <a:solidFill>
              <a:srgbClr val="9999FF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 bwMode="ltGray">
          <a:xfrm>
            <a:off x="4812323" y="6166338"/>
            <a:ext cx="304800" cy="304800"/>
          </a:xfrm>
          <a:prstGeom prst="rect">
            <a:avLst/>
          </a:prstGeom>
          <a:solidFill>
            <a:srgbClr val="9999FF"/>
          </a:solidFill>
          <a:ln w="25400" cap="flat" cmpd="sng" algn="ctr">
            <a:solidFill>
              <a:srgbClr val="9999FF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 bwMode="ltGray">
          <a:xfrm>
            <a:off x="4812323" y="4794738"/>
            <a:ext cx="304800" cy="304800"/>
          </a:xfrm>
          <a:prstGeom prst="rect">
            <a:avLst/>
          </a:prstGeom>
          <a:solidFill>
            <a:srgbClr val="9999FF"/>
          </a:solidFill>
          <a:ln w="25400" cap="flat" cmpd="sng" algn="ctr">
            <a:solidFill>
              <a:srgbClr val="9999FF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15" name="Rectangle 14"/>
          <p:cNvSpPr/>
          <p:nvPr/>
        </p:nvSpPr>
        <p:spPr bwMode="ltGray">
          <a:xfrm>
            <a:off x="8165123" y="5066201"/>
            <a:ext cx="304800" cy="304800"/>
          </a:xfrm>
          <a:prstGeom prst="rect">
            <a:avLst/>
          </a:prstGeom>
          <a:solidFill>
            <a:srgbClr val="9999FF"/>
          </a:solidFill>
          <a:ln w="25400" cap="flat" cmpd="sng" algn="ctr">
            <a:solidFill>
              <a:srgbClr val="9999FF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 bwMode="ltGray">
          <a:xfrm>
            <a:off x="8165123" y="5480538"/>
            <a:ext cx="304800" cy="304800"/>
          </a:xfrm>
          <a:prstGeom prst="rect">
            <a:avLst/>
          </a:prstGeom>
          <a:solidFill>
            <a:srgbClr val="9999FF"/>
          </a:solidFill>
          <a:ln w="25400" cap="flat" cmpd="sng" algn="ctr">
            <a:solidFill>
              <a:srgbClr val="9999FF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17" name="Rectangle 16"/>
          <p:cNvSpPr/>
          <p:nvPr/>
        </p:nvSpPr>
        <p:spPr bwMode="ltGray">
          <a:xfrm>
            <a:off x="3821723" y="2051538"/>
            <a:ext cx="304800" cy="304800"/>
          </a:xfrm>
          <a:prstGeom prst="rect">
            <a:avLst/>
          </a:prstGeom>
          <a:solidFill>
            <a:srgbClr val="9999FF"/>
          </a:solidFill>
          <a:ln w="25400" cap="flat" cmpd="sng" algn="ctr">
            <a:solidFill>
              <a:srgbClr val="9999FF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18" name="Rectangle 17"/>
          <p:cNvSpPr/>
          <p:nvPr/>
        </p:nvSpPr>
        <p:spPr bwMode="ltGray">
          <a:xfrm>
            <a:off x="3821723" y="2508738"/>
            <a:ext cx="304800" cy="304800"/>
          </a:xfrm>
          <a:prstGeom prst="rect">
            <a:avLst/>
          </a:prstGeom>
          <a:solidFill>
            <a:srgbClr val="9999FF"/>
          </a:solidFill>
          <a:ln w="25400" cap="flat" cmpd="sng" algn="ctr">
            <a:solidFill>
              <a:srgbClr val="9999FF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 bwMode="ltGray">
          <a:xfrm>
            <a:off x="3821723" y="2965938"/>
            <a:ext cx="304800" cy="304800"/>
          </a:xfrm>
          <a:prstGeom prst="rect">
            <a:avLst/>
          </a:prstGeom>
          <a:solidFill>
            <a:srgbClr val="9999FF"/>
          </a:solidFill>
          <a:ln w="25400" cap="flat" cmpd="sng" algn="ctr">
            <a:solidFill>
              <a:srgbClr val="9999FF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20" name="Rectangle 19"/>
          <p:cNvSpPr/>
          <p:nvPr/>
        </p:nvSpPr>
        <p:spPr bwMode="ltGray">
          <a:xfrm>
            <a:off x="3537561" y="2051538"/>
            <a:ext cx="304800" cy="304800"/>
          </a:xfrm>
          <a:prstGeom prst="rect">
            <a:avLst/>
          </a:prstGeom>
          <a:solidFill>
            <a:srgbClr val="FF99CC"/>
          </a:solidFill>
          <a:ln w="25400" cap="flat" cmpd="sng" algn="ctr">
            <a:solidFill>
              <a:srgbClr val="FF99CC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2851761" y="2018201"/>
            <a:ext cx="5254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one</a:t>
            </a:r>
          </a:p>
        </p:txBody>
      </p:sp>
      <p:sp>
        <p:nvSpPr>
          <p:cNvPr id="22" name="Rectangle 21"/>
          <p:cNvSpPr/>
          <p:nvPr/>
        </p:nvSpPr>
        <p:spPr bwMode="ltGray">
          <a:xfrm>
            <a:off x="3537561" y="2508738"/>
            <a:ext cx="304800" cy="304800"/>
          </a:xfrm>
          <a:prstGeom prst="rect">
            <a:avLst/>
          </a:prstGeom>
          <a:solidFill>
            <a:srgbClr val="FF99CC"/>
          </a:solidFill>
          <a:ln w="25400" cap="flat" cmpd="sng" algn="ctr">
            <a:solidFill>
              <a:srgbClr val="FF99CC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2851761" y="2475401"/>
            <a:ext cx="5032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two</a:t>
            </a:r>
          </a:p>
        </p:txBody>
      </p:sp>
      <p:sp>
        <p:nvSpPr>
          <p:cNvPr id="24" name="Rectangle 23"/>
          <p:cNvSpPr/>
          <p:nvPr/>
        </p:nvSpPr>
        <p:spPr bwMode="ltGray">
          <a:xfrm>
            <a:off x="3537561" y="2965938"/>
            <a:ext cx="304800" cy="304800"/>
          </a:xfrm>
          <a:prstGeom prst="rect">
            <a:avLst/>
          </a:prstGeom>
          <a:solidFill>
            <a:srgbClr val="FF99CC"/>
          </a:solidFill>
          <a:ln w="25400" cap="flat" cmpd="sng" algn="ctr">
            <a:solidFill>
              <a:srgbClr val="FF99CC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2851761" y="2932601"/>
            <a:ext cx="5032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fish</a:t>
            </a:r>
          </a:p>
        </p:txBody>
      </p:sp>
      <p:grpSp>
        <p:nvGrpSpPr>
          <p:cNvPr id="26" name="Group 16"/>
          <p:cNvGrpSpPr>
            <a:grpSpLocks/>
          </p:cNvGrpSpPr>
          <p:nvPr/>
        </p:nvGrpSpPr>
        <p:grpSpPr bwMode="auto">
          <a:xfrm>
            <a:off x="2623161" y="1332401"/>
            <a:ext cx="1939925" cy="490537"/>
            <a:chOff x="762000" y="1905000"/>
            <a:chExt cx="1940813" cy="490954"/>
          </a:xfrm>
        </p:grpSpPr>
        <p:sp>
          <p:nvSpPr>
            <p:cNvPr id="27" name="TextBox 2"/>
            <p:cNvSpPr txBox="1">
              <a:spLocks noChangeArrowheads="1"/>
            </p:cNvSpPr>
            <p:nvPr/>
          </p:nvSpPr>
          <p:spPr bwMode="auto">
            <a:xfrm>
              <a:off x="838200" y="2057400"/>
              <a:ext cx="186461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smtClean="0">
                  <a:solidFill>
                    <a:srgbClr val="000000"/>
                  </a:solidFill>
                  <a:latin typeface="Arial" panose="020B0604020202020204" pitchFamily="34" charset="0"/>
                </a:rPr>
                <a:t>one fish, two fish</a:t>
              </a:r>
            </a:p>
          </p:txBody>
        </p:sp>
        <p:sp>
          <p:nvSpPr>
            <p:cNvPr id="28" name="TextBox 6"/>
            <p:cNvSpPr txBox="1">
              <a:spLocks noChangeArrowheads="1"/>
            </p:cNvSpPr>
            <p:nvPr/>
          </p:nvSpPr>
          <p:spPr bwMode="auto"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smtClean="0">
                  <a:solidFill>
                    <a:srgbClr val="FF0000"/>
                  </a:solidFill>
                  <a:latin typeface="Arial" panose="020B0604020202020204" pitchFamily="34" charset="0"/>
                </a:rPr>
                <a:t>Doc 1</a:t>
              </a:r>
            </a:p>
          </p:txBody>
        </p:sp>
      </p:grpSp>
      <p:sp>
        <p:nvSpPr>
          <p:cNvPr id="29" name="Rectangle 28"/>
          <p:cNvSpPr/>
          <p:nvPr/>
        </p:nvSpPr>
        <p:spPr bwMode="ltGray">
          <a:xfrm>
            <a:off x="6115661" y="2051538"/>
            <a:ext cx="304800" cy="304800"/>
          </a:xfrm>
          <a:prstGeom prst="rect">
            <a:avLst/>
          </a:prstGeom>
          <a:solidFill>
            <a:srgbClr val="FF99CC"/>
          </a:solidFill>
          <a:ln w="25400" cap="flat" cmpd="sng" algn="ctr">
            <a:solidFill>
              <a:srgbClr val="FF99CC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5429861" y="2018201"/>
            <a:ext cx="4810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red</a:t>
            </a:r>
          </a:p>
        </p:txBody>
      </p:sp>
      <p:sp>
        <p:nvSpPr>
          <p:cNvPr id="31" name="Rectangle 30"/>
          <p:cNvSpPr/>
          <p:nvPr/>
        </p:nvSpPr>
        <p:spPr bwMode="ltGray">
          <a:xfrm>
            <a:off x="6115661" y="2508738"/>
            <a:ext cx="304800" cy="304800"/>
          </a:xfrm>
          <a:prstGeom prst="rect">
            <a:avLst/>
          </a:prstGeom>
          <a:solidFill>
            <a:srgbClr val="FF99CC"/>
          </a:solidFill>
          <a:ln w="25400" cap="flat" cmpd="sng" algn="ctr">
            <a:solidFill>
              <a:srgbClr val="FF99CC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5429861" y="2475401"/>
            <a:ext cx="5699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blue</a:t>
            </a:r>
          </a:p>
        </p:txBody>
      </p:sp>
      <p:sp>
        <p:nvSpPr>
          <p:cNvPr id="33" name="Rectangle 32"/>
          <p:cNvSpPr/>
          <p:nvPr/>
        </p:nvSpPr>
        <p:spPr bwMode="ltGray">
          <a:xfrm>
            <a:off x="6115661" y="2965938"/>
            <a:ext cx="304800" cy="304800"/>
          </a:xfrm>
          <a:prstGeom prst="rect">
            <a:avLst/>
          </a:prstGeom>
          <a:solidFill>
            <a:srgbClr val="FF99CC"/>
          </a:solidFill>
          <a:ln w="25400" cap="flat" cmpd="sng" algn="ctr">
            <a:solidFill>
              <a:srgbClr val="FF99CC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5429861" y="2932601"/>
            <a:ext cx="5032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fish</a:t>
            </a:r>
          </a:p>
        </p:txBody>
      </p:sp>
      <p:grpSp>
        <p:nvGrpSpPr>
          <p:cNvPr id="35" name="Group 32"/>
          <p:cNvGrpSpPr>
            <a:grpSpLocks/>
          </p:cNvGrpSpPr>
          <p:nvPr/>
        </p:nvGrpSpPr>
        <p:grpSpPr bwMode="auto">
          <a:xfrm>
            <a:off x="5201261" y="1332401"/>
            <a:ext cx="1962150" cy="490537"/>
            <a:chOff x="762000" y="1905000"/>
            <a:chExt cx="1963255" cy="490954"/>
          </a:xfrm>
        </p:grpSpPr>
        <p:sp>
          <p:nvSpPr>
            <p:cNvPr id="36" name="TextBox 33"/>
            <p:cNvSpPr txBox="1">
              <a:spLocks noChangeArrowheads="1"/>
            </p:cNvSpPr>
            <p:nvPr/>
          </p:nvSpPr>
          <p:spPr bwMode="auto">
            <a:xfrm>
              <a:off x="838200" y="2057400"/>
              <a:ext cx="188705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smtClean="0">
                  <a:solidFill>
                    <a:srgbClr val="000000"/>
                  </a:solidFill>
                  <a:latin typeface="Arial" panose="020B0604020202020204" pitchFamily="34" charset="0"/>
                </a:rPr>
                <a:t>red fish, blue fish</a:t>
              </a:r>
            </a:p>
          </p:txBody>
        </p:sp>
        <p:sp>
          <p:nvSpPr>
            <p:cNvPr id="37" name="TextBox 34"/>
            <p:cNvSpPr txBox="1">
              <a:spLocks noChangeArrowheads="1"/>
            </p:cNvSpPr>
            <p:nvPr/>
          </p:nvSpPr>
          <p:spPr bwMode="auto"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smtClean="0">
                  <a:solidFill>
                    <a:srgbClr val="FF0000"/>
                  </a:solidFill>
                  <a:latin typeface="Arial" panose="020B0604020202020204" pitchFamily="34" charset="0"/>
                </a:rPr>
                <a:t>Doc 2</a:t>
              </a:r>
            </a:p>
          </p:txBody>
        </p:sp>
      </p:grpSp>
      <p:sp>
        <p:nvSpPr>
          <p:cNvPr id="38" name="Rectangle 37"/>
          <p:cNvSpPr/>
          <p:nvPr/>
        </p:nvSpPr>
        <p:spPr bwMode="ltGray">
          <a:xfrm>
            <a:off x="8588986" y="2051538"/>
            <a:ext cx="304800" cy="304800"/>
          </a:xfrm>
          <a:prstGeom prst="rect">
            <a:avLst/>
          </a:prstGeom>
          <a:solidFill>
            <a:srgbClr val="FF99CC"/>
          </a:solidFill>
          <a:ln w="25400" cap="flat" cmpd="sng" algn="ctr">
            <a:solidFill>
              <a:srgbClr val="FF99CC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7903186" y="2018201"/>
            <a:ext cx="4587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cat</a:t>
            </a:r>
          </a:p>
        </p:txBody>
      </p:sp>
      <p:sp>
        <p:nvSpPr>
          <p:cNvPr id="40" name="Rectangle 39"/>
          <p:cNvSpPr/>
          <p:nvPr/>
        </p:nvSpPr>
        <p:spPr bwMode="ltGray">
          <a:xfrm>
            <a:off x="8588986" y="2508738"/>
            <a:ext cx="304800" cy="304800"/>
          </a:xfrm>
          <a:prstGeom prst="rect">
            <a:avLst/>
          </a:prstGeom>
          <a:solidFill>
            <a:srgbClr val="FF99CC"/>
          </a:solidFill>
          <a:ln w="25400" cap="flat" cmpd="sng" algn="ctr">
            <a:solidFill>
              <a:srgbClr val="FF99CC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7903186" y="2475401"/>
            <a:ext cx="4699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hat</a:t>
            </a:r>
          </a:p>
        </p:txBody>
      </p:sp>
      <p:grpSp>
        <p:nvGrpSpPr>
          <p:cNvPr id="42" name="Group 44"/>
          <p:cNvGrpSpPr>
            <a:grpSpLocks/>
          </p:cNvGrpSpPr>
          <p:nvPr/>
        </p:nvGrpSpPr>
        <p:grpSpPr bwMode="auto">
          <a:xfrm>
            <a:off x="7674586" y="1332401"/>
            <a:ext cx="1528762" cy="490537"/>
            <a:chOff x="762000" y="1905000"/>
            <a:chExt cx="1528842" cy="490954"/>
          </a:xfrm>
        </p:grpSpPr>
        <p:sp>
          <p:nvSpPr>
            <p:cNvPr id="43" name="TextBox 45"/>
            <p:cNvSpPr txBox="1">
              <a:spLocks noChangeArrowheads="1"/>
            </p:cNvSpPr>
            <p:nvPr/>
          </p:nvSpPr>
          <p:spPr bwMode="auto">
            <a:xfrm>
              <a:off x="838200" y="2057400"/>
              <a:ext cx="145264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smtClean="0">
                  <a:solidFill>
                    <a:srgbClr val="000000"/>
                  </a:solidFill>
                  <a:latin typeface="Arial" panose="020B0604020202020204" pitchFamily="34" charset="0"/>
                </a:rPr>
                <a:t>cat in the hat</a:t>
              </a:r>
            </a:p>
          </p:txBody>
        </p:sp>
        <p:sp>
          <p:nvSpPr>
            <p:cNvPr id="44" name="TextBox 46"/>
            <p:cNvSpPr txBox="1">
              <a:spLocks noChangeArrowheads="1"/>
            </p:cNvSpPr>
            <p:nvPr/>
          </p:nvSpPr>
          <p:spPr bwMode="auto"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smtClean="0">
                  <a:solidFill>
                    <a:srgbClr val="FF0000"/>
                  </a:solidFill>
                  <a:latin typeface="Arial" panose="020B0604020202020204" pitchFamily="34" charset="0"/>
                </a:rPr>
                <a:t>Doc 3</a:t>
              </a:r>
            </a:p>
          </p:txBody>
        </p:sp>
      </p:grpSp>
      <p:sp>
        <p:nvSpPr>
          <p:cNvPr id="45" name="Rectangle 44"/>
          <p:cNvSpPr/>
          <p:nvPr/>
        </p:nvSpPr>
        <p:spPr bwMode="ltGray">
          <a:xfrm>
            <a:off x="4507523" y="5251938"/>
            <a:ext cx="304800" cy="304800"/>
          </a:xfrm>
          <a:prstGeom prst="rect">
            <a:avLst/>
          </a:prstGeom>
          <a:solidFill>
            <a:srgbClr val="FF99CC"/>
          </a:solidFill>
          <a:ln w="25400" cap="flat" cmpd="sng" algn="ctr">
            <a:solidFill>
              <a:srgbClr val="FF99CC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821723" y="5218601"/>
            <a:ext cx="5032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fish</a:t>
            </a:r>
          </a:p>
        </p:txBody>
      </p:sp>
      <p:sp>
        <p:nvSpPr>
          <p:cNvPr id="47" name="Rectangle 46"/>
          <p:cNvSpPr/>
          <p:nvPr/>
        </p:nvSpPr>
        <p:spPr bwMode="ltGray">
          <a:xfrm>
            <a:off x="5193323" y="5251938"/>
            <a:ext cx="304800" cy="304800"/>
          </a:xfrm>
          <a:prstGeom prst="rect">
            <a:avLst/>
          </a:prstGeom>
          <a:solidFill>
            <a:srgbClr val="FF99CC"/>
          </a:solidFill>
          <a:ln w="25400" cap="flat" cmpd="sng" algn="ctr">
            <a:solidFill>
              <a:srgbClr val="FF99CC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48" name="Rectangle 47"/>
          <p:cNvSpPr/>
          <p:nvPr/>
        </p:nvSpPr>
        <p:spPr bwMode="ltGray">
          <a:xfrm>
            <a:off x="4507523" y="5709138"/>
            <a:ext cx="304800" cy="304800"/>
          </a:xfrm>
          <a:prstGeom prst="rect">
            <a:avLst/>
          </a:prstGeom>
          <a:solidFill>
            <a:srgbClr val="FF99CC"/>
          </a:solidFill>
          <a:ln w="25400" cap="flat" cmpd="sng" algn="ctr">
            <a:solidFill>
              <a:srgbClr val="FF99CC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3821723" y="5675801"/>
            <a:ext cx="5254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one</a:t>
            </a:r>
          </a:p>
        </p:txBody>
      </p:sp>
      <p:sp>
        <p:nvSpPr>
          <p:cNvPr id="50" name="Rectangle 49"/>
          <p:cNvSpPr/>
          <p:nvPr/>
        </p:nvSpPr>
        <p:spPr bwMode="ltGray">
          <a:xfrm>
            <a:off x="7860323" y="5904401"/>
            <a:ext cx="304800" cy="304800"/>
          </a:xfrm>
          <a:prstGeom prst="rect">
            <a:avLst/>
          </a:prstGeom>
          <a:solidFill>
            <a:srgbClr val="FF99CC"/>
          </a:solidFill>
          <a:ln w="25400" cap="flat" cmpd="sng" algn="ctr">
            <a:solidFill>
              <a:srgbClr val="FF99CC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7174523" y="5869476"/>
            <a:ext cx="5032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two</a:t>
            </a:r>
          </a:p>
        </p:txBody>
      </p:sp>
      <p:sp>
        <p:nvSpPr>
          <p:cNvPr id="52" name="Rectangle 51"/>
          <p:cNvSpPr/>
          <p:nvPr/>
        </p:nvSpPr>
        <p:spPr bwMode="ltGray">
          <a:xfrm>
            <a:off x="4507523" y="6166338"/>
            <a:ext cx="304800" cy="304800"/>
          </a:xfrm>
          <a:prstGeom prst="rect">
            <a:avLst/>
          </a:prstGeom>
          <a:solidFill>
            <a:srgbClr val="FF99CC"/>
          </a:solidFill>
          <a:ln w="25400" cap="flat" cmpd="sng" algn="ctr">
            <a:solidFill>
              <a:srgbClr val="FF99CC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3821723" y="6133001"/>
            <a:ext cx="4810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red</a:t>
            </a:r>
          </a:p>
        </p:txBody>
      </p:sp>
      <p:sp>
        <p:nvSpPr>
          <p:cNvPr id="54" name="Rectangle 53"/>
          <p:cNvSpPr/>
          <p:nvPr/>
        </p:nvSpPr>
        <p:spPr bwMode="ltGray">
          <a:xfrm>
            <a:off x="4507523" y="4794738"/>
            <a:ext cx="304800" cy="304800"/>
          </a:xfrm>
          <a:prstGeom prst="rect">
            <a:avLst/>
          </a:prstGeom>
          <a:solidFill>
            <a:srgbClr val="FF99CC"/>
          </a:solidFill>
          <a:ln w="25400" cap="flat" cmpd="sng" algn="ctr">
            <a:solidFill>
              <a:srgbClr val="FF99CC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3821723" y="4761401"/>
            <a:ext cx="4587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cat</a:t>
            </a:r>
          </a:p>
        </p:txBody>
      </p:sp>
      <p:sp>
        <p:nvSpPr>
          <p:cNvPr id="56" name="Rectangle 55"/>
          <p:cNvSpPr/>
          <p:nvPr/>
        </p:nvSpPr>
        <p:spPr bwMode="ltGray">
          <a:xfrm>
            <a:off x="7860323" y="5066201"/>
            <a:ext cx="304800" cy="304800"/>
          </a:xfrm>
          <a:prstGeom prst="rect">
            <a:avLst/>
          </a:prstGeom>
          <a:solidFill>
            <a:srgbClr val="FF99CC"/>
          </a:solidFill>
          <a:ln w="25400" cap="flat" cmpd="sng" algn="ctr">
            <a:solidFill>
              <a:srgbClr val="FF99CC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7174523" y="5031276"/>
            <a:ext cx="5715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blue</a:t>
            </a:r>
          </a:p>
        </p:txBody>
      </p:sp>
      <p:sp>
        <p:nvSpPr>
          <p:cNvPr id="58" name="Rectangle 57"/>
          <p:cNvSpPr/>
          <p:nvPr/>
        </p:nvSpPr>
        <p:spPr bwMode="ltGray">
          <a:xfrm>
            <a:off x="7860323" y="5480538"/>
            <a:ext cx="304800" cy="304800"/>
          </a:xfrm>
          <a:prstGeom prst="rect">
            <a:avLst/>
          </a:prstGeom>
          <a:solidFill>
            <a:srgbClr val="FF99CC"/>
          </a:solidFill>
          <a:ln w="25400" cap="flat" cmpd="sng" algn="ctr">
            <a:solidFill>
              <a:srgbClr val="FF99CC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7174523" y="5447201"/>
            <a:ext cx="4699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hat</a:t>
            </a: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1916723" y="3880338"/>
            <a:ext cx="7848600" cy="381000"/>
          </a:xfrm>
          <a:prstGeom prst="rect">
            <a:avLst/>
          </a:prstGeom>
          <a:solidFill>
            <a:srgbClr val="FFCC99"/>
          </a:solidFill>
          <a:ln w="25400" cap="flat" cmpd="sng" algn="ctr">
            <a:solidFill>
              <a:srgbClr val="FFCC99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Shuffle and Sort: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aggregate values by keys</a:t>
            </a:r>
          </a:p>
        </p:txBody>
      </p:sp>
      <p:sp>
        <p:nvSpPr>
          <p:cNvPr id="61" name="TextBox 86"/>
          <p:cNvSpPr txBox="1">
            <a:spLocks noChangeArrowheads="1"/>
          </p:cNvSpPr>
          <p:nvPr/>
        </p:nvSpPr>
        <p:spPr bwMode="auto">
          <a:xfrm>
            <a:off x="1307123" y="2356338"/>
            <a:ext cx="1003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smtClean="0">
                <a:solidFill>
                  <a:srgbClr val="FF0000"/>
                </a:solidFill>
                <a:latin typeface="Arial" panose="020B0604020202020204" pitchFamily="34" charset="0"/>
              </a:rPr>
              <a:t>Map</a:t>
            </a:r>
          </a:p>
        </p:txBody>
      </p:sp>
      <p:sp>
        <p:nvSpPr>
          <p:cNvPr id="62" name="TextBox 87"/>
          <p:cNvSpPr txBox="1">
            <a:spLocks noChangeArrowheads="1"/>
          </p:cNvSpPr>
          <p:nvPr/>
        </p:nvSpPr>
        <p:spPr bwMode="auto">
          <a:xfrm>
            <a:off x="1307123" y="5099538"/>
            <a:ext cx="16637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smtClean="0">
                <a:solidFill>
                  <a:srgbClr val="FF0000"/>
                </a:solidFill>
                <a:latin typeface="Arial" panose="020B0604020202020204" pitchFamily="34" charset="0"/>
              </a:rPr>
              <a:t>Reduce</a:t>
            </a:r>
          </a:p>
        </p:txBody>
      </p:sp>
    </p:spTree>
    <p:extLst>
      <p:ext uri="{BB962C8B-B14F-4D97-AF65-F5344CB8AC3E}">
        <p14:creationId xmlns:p14="http://schemas.microsoft.com/office/powerpoint/2010/main" val="206419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 animBg="1"/>
      <p:bldP spid="23" grpId="0"/>
      <p:bldP spid="24" grpId="0" animBg="1"/>
      <p:bldP spid="25" grpId="0"/>
      <p:bldP spid="29" grpId="0" animBg="1"/>
      <p:bldP spid="30" grpId="0"/>
      <p:bldP spid="31" grpId="0" animBg="1"/>
      <p:bldP spid="32" grpId="0"/>
      <p:bldP spid="33" grpId="0" animBg="1"/>
      <p:bldP spid="34" grpId="0"/>
      <p:bldP spid="38" grpId="0" animBg="1"/>
      <p:bldP spid="39" grpId="0"/>
      <p:bldP spid="40" grpId="0" animBg="1"/>
      <p:bldP spid="41" grpId="0"/>
      <p:bldP spid="45" grpId="0" animBg="1"/>
      <p:bldP spid="46" grpId="0"/>
      <p:bldP spid="47" grpId="0" animBg="1"/>
      <p:bldP spid="48" grpId="0" animBg="1"/>
      <p:bldP spid="49" grpId="0"/>
      <p:bldP spid="50" grpId="0" animBg="1"/>
      <p:bldP spid="51" grpId="0"/>
      <p:bldP spid="52" grpId="0" animBg="1"/>
      <p:bldP spid="53" grpId="0"/>
      <p:bldP spid="54" grpId="0" animBg="1"/>
      <p:bldP spid="55" grpId="0"/>
      <p:bldP spid="56" grpId="0" animBg="1"/>
      <p:bldP spid="57" grpId="0"/>
      <p:bldP spid="58" grpId="0" animBg="1"/>
      <p:bldP spid="59" grpId="0"/>
      <p:bldP spid="6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Inverted Indexing: Pseudo-Code</a:t>
            </a:r>
          </a:p>
        </p:txBody>
      </p:sp>
      <p:pic>
        <p:nvPicPr>
          <p:cNvPr id="98307" name="Content Placeholder 4" descr="DG-indexing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3201" y="1524000"/>
            <a:ext cx="6505575" cy="4114800"/>
          </a:xfrm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 rot="-682436">
            <a:off x="6397626" y="4899025"/>
            <a:ext cx="27098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What’s the problem?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429000" y="4648200"/>
            <a:ext cx="2971800" cy="762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60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120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Scalability issue of the baseline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Initial implementation: terms as keys, postings as values</a:t>
            </a:r>
          </a:p>
          <a:p>
            <a:pPr lvl="1"/>
            <a:r>
              <a:rPr lang="en-US" altLang="en-US" dirty="0"/>
              <a:t>Reducers must buffer all postings associated with key (to sort)</a:t>
            </a:r>
          </a:p>
          <a:p>
            <a:pPr lvl="1"/>
            <a:r>
              <a:rPr lang="en-US" altLang="en-US" dirty="0"/>
              <a:t>What if we run out of memory to buffer postings?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19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366</Words>
  <Application>Microsoft Office PowerPoint</Application>
  <PresentationFormat>Widescreen</PresentationFormat>
  <Paragraphs>178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MS PGothic</vt:lpstr>
      <vt:lpstr>Arial</vt:lpstr>
      <vt:lpstr>Calibri</vt:lpstr>
      <vt:lpstr>Calibri Light</vt:lpstr>
      <vt:lpstr>Wingdings</vt:lpstr>
      <vt:lpstr>Office Theme</vt:lpstr>
      <vt:lpstr>Inverted Indexing for Text Retrieval</vt:lpstr>
      <vt:lpstr>Three components of the web search problem</vt:lpstr>
      <vt:lpstr>What is inverted index?</vt:lpstr>
      <vt:lpstr>Example of inverted index</vt:lpstr>
      <vt:lpstr>More abstract view of inverted index</vt:lpstr>
      <vt:lpstr>Baseline implementation of inverted indexing</vt:lpstr>
      <vt:lpstr>Illustration of the baseline algorithm</vt:lpstr>
      <vt:lpstr>Inverted Indexing: Pseudo-Code</vt:lpstr>
      <vt:lpstr>Scalability issue of the baseline implementation</vt:lpstr>
      <vt:lpstr>Another try</vt:lpstr>
      <vt:lpstr>Revised implementation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MapReduce Algorithm Design</dc:title>
  <dc:creator>mqhuang</dc:creator>
  <cp:lastModifiedBy>mqhuang</cp:lastModifiedBy>
  <cp:revision>53</cp:revision>
  <dcterms:created xsi:type="dcterms:W3CDTF">2017-02-06T15:27:37Z</dcterms:created>
  <dcterms:modified xsi:type="dcterms:W3CDTF">2017-02-27T17:51:48Z</dcterms:modified>
</cp:coreProperties>
</file>