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6" r:id="rId3"/>
  </p:sldMasterIdLst>
  <p:notesMasterIdLst>
    <p:notesMasterId r:id="rId59"/>
  </p:notesMasterIdLst>
  <p:sldIdLst>
    <p:sldId id="256" r:id="rId4"/>
    <p:sldId id="257" r:id="rId5"/>
    <p:sldId id="360" r:id="rId6"/>
    <p:sldId id="258" r:id="rId7"/>
    <p:sldId id="318" r:id="rId8"/>
    <p:sldId id="259" r:id="rId9"/>
    <p:sldId id="260" r:id="rId10"/>
    <p:sldId id="261" r:id="rId11"/>
    <p:sldId id="262" r:id="rId12"/>
    <p:sldId id="302" r:id="rId13"/>
    <p:sldId id="264" r:id="rId14"/>
    <p:sldId id="303" r:id="rId15"/>
    <p:sldId id="266" r:id="rId16"/>
    <p:sldId id="361" r:id="rId17"/>
    <p:sldId id="267" r:id="rId18"/>
    <p:sldId id="348" r:id="rId19"/>
    <p:sldId id="304" r:id="rId20"/>
    <p:sldId id="305" r:id="rId21"/>
    <p:sldId id="306" r:id="rId22"/>
    <p:sldId id="307" r:id="rId23"/>
    <p:sldId id="308" r:id="rId24"/>
    <p:sldId id="309" r:id="rId25"/>
    <p:sldId id="346" r:id="rId26"/>
    <p:sldId id="274" r:id="rId27"/>
    <p:sldId id="310" r:id="rId28"/>
    <p:sldId id="311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312" r:id="rId37"/>
    <p:sldId id="287" r:id="rId38"/>
    <p:sldId id="349" r:id="rId39"/>
    <p:sldId id="350" r:id="rId40"/>
    <p:sldId id="351" r:id="rId41"/>
    <p:sldId id="352" r:id="rId42"/>
    <p:sldId id="353" r:id="rId43"/>
    <p:sldId id="362" r:id="rId44"/>
    <p:sldId id="342" r:id="rId45"/>
    <p:sldId id="343" r:id="rId46"/>
    <p:sldId id="344" r:id="rId47"/>
    <p:sldId id="313" r:id="rId48"/>
    <p:sldId id="314" r:id="rId49"/>
    <p:sldId id="315" r:id="rId50"/>
    <p:sldId id="295" r:id="rId51"/>
    <p:sldId id="296" r:id="rId52"/>
    <p:sldId id="356" r:id="rId53"/>
    <p:sldId id="354" r:id="rId54"/>
    <p:sldId id="357" r:id="rId55"/>
    <p:sldId id="358" r:id="rId56"/>
    <p:sldId id="359" r:id="rId57"/>
    <p:sldId id="29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77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F2FD2-6F00-E346-9600-F3835FA09E4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87330-B222-2243-8EF1-4C8A9E10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4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F1C54646-0D07-4FF9-A023-B10353C3EDA1}" type="slidenum">
              <a:rPr lang="en-GB" smtClean="0"/>
              <a:pPr defTabSz="911482"/>
              <a:t>4</a:t>
            </a:fld>
            <a:endParaRPr lang="en-GB" smtClean="0"/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67536" cy="34274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/>
          </a:p>
        </p:txBody>
      </p:sp>
      <p:sp>
        <p:nvSpPr>
          <p:cNvPr id="1269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1605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F9F32F22-692C-441F-AEA6-2A12A7655C77}" type="slidenum">
              <a:rPr lang="en-GB" smtClean="0"/>
              <a:pPr defTabSz="911482"/>
              <a:t>32</a:t>
            </a:fld>
            <a:endParaRPr lang="en-GB" smtClean="0"/>
          </a:p>
        </p:txBody>
      </p:sp>
      <p:sp>
        <p:nvSpPr>
          <p:cNvPr id="138243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67536" cy="34274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0755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9CB2ADB0-D2C6-4326-9750-F8821BE8AF19}" type="slidenum">
              <a:rPr lang="en-GB" smtClean="0">
                <a:solidFill>
                  <a:prstClr val="black"/>
                </a:solidFill>
                <a:latin typeface="Calibri"/>
              </a:rPr>
              <a:pPr defTabSz="911482"/>
              <a:t>42</a:t>
            </a:fld>
            <a:endParaRPr lang="en-GB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143001" y="686405"/>
            <a:ext cx="4569023" cy="342748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7726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87330-B222-2243-8EF1-4C8A9E10AC5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8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FDAF59DD-CBD8-4A55-A5D6-1BA11FFBBA18}" type="slidenum">
              <a:rPr lang="en-GB" smtClean="0"/>
              <a:pPr defTabSz="911482"/>
              <a:t>7</a:t>
            </a:fld>
            <a:endParaRPr lang="en-GB" smtClean="0"/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67536" cy="34274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492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CB42298A-3F49-4C80-BB00-5E493BF191B6}" type="slidenum">
              <a:rPr lang="en-GB" smtClean="0">
                <a:solidFill>
                  <a:prstClr val="black"/>
                </a:solidFill>
              </a:rPr>
              <a:pPr defTabSz="911482"/>
              <a:t>10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1143001" y="686405"/>
            <a:ext cx="4569023" cy="342748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pPr defTabSz="86493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891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99808E7A-AE55-40C3-A704-52CEB95AC26D}" type="slidenum">
              <a:rPr lang="en-GB" smtClean="0"/>
              <a:pPr defTabSz="911482"/>
              <a:t>11</a:t>
            </a:fld>
            <a:endParaRPr lang="en-GB" smtClean="0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1143001" y="686405"/>
            <a:ext cx="4569023" cy="342748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30235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1F8F4C4C-C06B-46F3-AE53-137131BE020E}" type="slidenum">
              <a:rPr lang="en-GB" smtClean="0"/>
              <a:pPr defTabSz="911482"/>
              <a:t>13</a:t>
            </a:fld>
            <a:endParaRPr lang="en-GB" smtClean="0"/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1143001" y="686405"/>
            <a:ext cx="4569023" cy="342748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3054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0771FB76-BA5D-4D25-9F77-45C123F57537}" type="slidenum">
              <a:rPr lang="en-GB" smtClean="0">
                <a:solidFill>
                  <a:prstClr val="black"/>
                </a:solidFill>
              </a:rPr>
              <a:pPr defTabSz="911482"/>
              <a:t>25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67536" cy="34274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pPr defTabSz="86493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200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648576F9-A16A-4627-AE79-438C1EBD8A5D}" type="slidenum">
              <a:rPr lang="en-GB" smtClean="0"/>
              <a:pPr defTabSz="911482"/>
              <a:t>27</a:t>
            </a:fld>
            <a:endParaRPr lang="en-GB" smtClean="0"/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67536" cy="34274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4298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B7AEF09B-280C-4F51-A71A-017F83C614AE}" type="slidenum">
              <a:rPr lang="en-GB" smtClean="0"/>
              <a:pPr defTabSz="911482"/>
              <a:t>28</a:t>
            </a:fld>
            <a:endParaRPr lang="en-GB" smtClean="0"/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67536" cy="34274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/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708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36E6405B-F78F-46B5-B6E5-1E5B5CD19155}" type="slidenum">
              <a:rPr lang="en-GB" smtClean="0"/>
              <a:pPr defTabSz="911482"/>
              <a:t>31</a:t>
            </a:fld>
            <a:endParaRPr lang="en-GB" smtClean="0"/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67536" cy="34274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/>
          </a:p>
        </p:txBody>
      </p:sp>
      <p:sp>
        <p:nvSpPr>
          <p:cNvPr id="139268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792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537-F995-46B0-8BE8-83D3CCF99CE9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4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5EDC-6B70-4CBA-8505-9A917C106845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F1B-F022-4991-943B-BA6C034AF254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967527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49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6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76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25C-3673-4406-B55F-A056553B8FC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3/12/2018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118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650B-6100-457E-972B-01EB2006CDD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3/12/2018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7209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2ED7-F630-402C-B93A-98D96BE2936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3/12/2018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904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70A8-3E3B-43B0-80E5-B8051CC7C1C5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49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48E1-5E92-435D-B9E3-0CE791AC288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3/12/2018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9869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6064-2315-41B9-AB36-28422ECED03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3/12/2018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510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F463-56DC-4851-B04B-03FC7E08710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3/12/2018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47805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B4B4-024A-4176-9B58-E7091339982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3/12/2018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05904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5F8F-FAC8-47B1-A867-F9DC06EB580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3/12/2018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7669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94A7-E5ED-428A-8185-96CD079CC57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3/12/2018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08412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9C4-780C-4019-998D-5861E1736F5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3/12/2018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582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1A70-20C0-4B77-8781-A9225D3B631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3/12/2018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74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B558-70C0-4C68-B9EC-F560FA145251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6FA0-507E-4646-8C07-D64D1D7ED754}" type="datetime1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4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860C-A0BC-438D-A96D-BD655CC060C9}" type="datetime1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7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A6CA-ADF9-4D02-9E69-FFDFE4ECD513}" type="datetime1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6DE6-9AC9-4BF7-BA98-142FACFF71DE}" type="datetime1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7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F91A-5B22-41F3-BF74-BB5A58496AAF}" type="datetime1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6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14D1-DBDB-48DB-93D8-C038E5395AF1}" type="datetime1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8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AB2F8-31DB-4D5A-9149-BB87AA7E14C8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0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1347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9B713-21E8-4790-BF20-502AB2AF27A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3/12/2018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013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729" y="3886200"/>
            <a:ext cx="8643871" cy="1752600"/>
          </a:xfrm>
        </p:spPr>
        <p:txBody>
          <a:bodyPr>
            <a:normAutofit/>
          </a:bodyPr>
          <a:lstStyle/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Adapted from UMD Jimmy Lin’s slides, which 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is licensed under a Creative Commons Attribution-Noncommercial-Share Alike 3.0 United 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States. See 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http://creativecommons.org/licenses/by-nc-sa/3.0/us/ for 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details</a:t>
            </a: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Revised based on the slides 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by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</a:rPr>
              <a:t>Ruoming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Jin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@ Kent State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6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Adjacency Matrices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dirty="0" smtClean="0"/>
              <a:t>Represent a graph as an </a:t>
            </a:r>
            <a:r>
              <a:rPr lang="en-GB" i="1" dirty="0" smtClean="0"/>
              <a:t>n</a:t>
            </a:r>
            <a:r>
              <a:rPr lang="en-GB" dirty="0" smtClean="0"/>
              <a:t> x </a:t>
            </a:r>
            <a:r>
              <a:rPr lang="en-GB" i="1" dirty="0" smtClean="0"/>
              <a:t>n</a:t>
            </a:r>
            <a:r>
              <a:rPr lang="en-GB" dirty="0" smtClean="0"/>
              <a:t> square matrix </a:t>
            </a:r>
            <a:r>
              <a:rPr lang="en-GB" i="1" dirty="0" smtClean="0"/>
              <a:t>M</a:t>
            </a:r>
          </a:p>
          <a:p>
            <a:pPr lvl="1"/>
            <a:r>
              <a:rPr lang="en-GB" i="1" dirty="0" smtClean="0"/>
              <a:t>n</a:t>
            </a:r>
            <a:r>
              <a:rPr lang="en-GB" dirty="0" smtClean="0"/>
              <a:t> = |V|</a:t>
            </a:r>
          </a:p>
          <a:p>
            <a:pPr lvl="1"/>
            <a:r>
              <a:rPr lang="en-GB" i="1" dirty="0" err="1" smtClean="0"/>
              <a:t>M</a:t>
            </a:r>
            <a:r>
              <a:rPr lang="en-GB" i="1" baseline="-25000" dirty="0" err="1" smtClean="0"/>
              <a:t>ij</a:t>
            </a:r>
            <a:r>
              <a:rPr lang="en-GB" dirty="0" smtClean="0"/>
              <a:t> = 1 means a link from node </a:t>
            </a:r>
            <a:r>
              <a:rPr lang="en-GB" i="1" dirty="0" err="1" smtClean="0"/>
              <a:t>i</a:t>
            </a:r>
            <a:r>
              <a:rPr lang="en-GB" dirty="0" smtClean="0"/>
              <a:t> to </a:t>
            </a:r>
            <a:r>
              <a:rPr lang="en-GB" i="1" dirty="0" smtClean="0"/>
              <a:t>j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graphicFrame>
        <p:nvGraphicFramePr>
          <p:cNvPr id="7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932520"/>
              </p:ext>
            </p:extLst>
          </p:nvPr>
        </p:nvGraphicFramePr>
        <p:xfrm>
          <a:off x="1143000" y="2971800"/>
          <a:ext cx="3657601" cy="2667002"/>
        </p:xfrm>
        <a:graphic>
          <a:graphicData uri="http://schemas.openxmlformats.org/drawingml/2006/table">
            <a:tbl>
              <a:tblPr/>
              <a:tblGrid>
                <a:gridCol w="731044"/>
                <a:gridCol w="732235"/>
                <a:gridCol w="731044"/>
                <a:gridCol w="732234"/>
                <a:gridCol w="731044"/>
              </a:tblGrid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5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66" name="Oval 7"/>
          <p:cNvSpPr>
            <a:spLocks noChangeArrowheads="1"/>
          </p:cNvSpPr>
          <p:nvPr/>
        </p:nvSpPr>
        <p:spPr bwMode="auto">
          <a:xfrm>
            <a:off x="5334000" y="34290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rial"/>
              </a:rPr>
              <a:t>n1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67" name="Oval 10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rial"/>
              </a:rPr>
              <a:t>n2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68" name="Oval 11"/>
          <p:cNvSpPr>
            <a:spLocks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rial"/>
              </a:rPr>
              <a:t>n3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69" name="Oval 12"/>
          <p:cNvSpPr>
            <a:spLocks noChangeArrowheads="1"/>
          </p:cNvSpPr>
          <p:nvPr/>
        </p:nvSpPr>
        <p:spPr bwMode="auto">
          <a:xfrm>
            <a:off x="6324600" y="5105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rial"/>
              </a:rPr>
              <a:t>n4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7870" name="Curved Connector 14"/>
          <p:cNvCxnSpPr>
            <a:cxnSpLocks noChangeShapeType="1"/>
            <a:stCxn id="77866" idx="0"/>
            <a:endCxn id="77867" idx="2"/>
          </p:cNvCxnSpPr>
          <p:nvPr/>
        </p:nvCxnSpPr>
        <p:spPr bwMode="auto">
          <a:xfrm rot="5400000" flipH="1" flipV="1">
            <a:off x="5981700" y="2628900"/>
            <a:ext cx="419100" cy="11811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1" name="Curved Connector 14"/>
          <p:cNvCxnSpPr>
            <a:cxnSpLocks noChangeShapeType="1"/>
            <a:stCxn id="77866" idx="4"/>
            <a:endCxn id="77869" idx="2"/>
          </p:cNvCxnSpPr>
          <p:nvPr/>
        </p:nvCxnSpPr>
        <p:spPr bwMode="auto">
          <a:xfrm rot="16200000" flipH="1">
            <a:off x="5257800" y="4305300"/>
            <a:ext cx="1409700" cy="7239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2" name="Curved Connector 14"/>
          <p:cNvCxnSpPr>
            <a:cxnSpLocks noChangeShapeType="1"/>
            <a:stCxn id="77867" idx="4"/>
            <a:endCxn id="77866" idx="6"/>
          </p:cNvCxnSpPr>
          <p:nvPr/>
        </p:nvCxnSpPr>
        <p:spPr bwMode="auto">
          <a:xfrm rot="5400000">
            <a:off x="6248400" y="2895600"/>
            <a:ext cx="419100" cy="11811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3" name="Curved Connector 14"/>
          <p:cNvCxnSpPr>
            <a:cxnSpLocks noChangeShapeType="1"/>
            <a:stCxn id="77867" idx="6"/>
            <a:endCxn id="77868" idx="0"/>
          </p:cNvCxnSpPr>
          <p:nvPr/>
        </p:nvCxnSpPr>
        <p:spPr bwMode="auto">
          <a:xfrm>
            <a:off x="7315200" y="3009900"/>
            <a:ext cx="876300" cy="8763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4" name="Curved Connector 14"/>
          <p:cNvCxnSpPr>
            <a:cxnSpLocks noChangeShapeType="1"/>
            <a:stCxn id="77867" idx="6"/>
            <a:endCxn id="77869" idx="6"/>
          </p:cNvCxnSpPr>
          <p:nvPr/>
        </p:nvCxnSpPr>
        <p:spPr bwMode="auto">
          <a:xfrm flipH="1">
            <a:off x="6858000" y="3009900"/>
            <a:ext cx="457200" cy="2362200"/>
          </a:xfrm>
          <a:prstGeom prst="curvedConnector3">
            <a:avLst>
              <a:gd name="adj1" fmla="val -50000"/>
            </a:avLst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5" name="Curved Connector 14"/>
          <p:cNvCxnSpPr>
            <a:cxnSpLocks noChangeShapeType="1"/>
            <a:stCxn id="77868" idx="3"/>
            <a:endCxn id="77866" idx="5"/>
          </p:cNvCxnSpPr>
          <p:nvPr/>
        </p:nvCxnSpPr>
        <p:spPr bwMode="auto">
          <a:xfrm rot="5400000" flipH="1">
            <a:off x="6667501" y="3006725"/>
            <a:ext cx="457200" cy="2212975"/>
          </a:xfrm>
          <a:prstGeom prst="curvedConnector3">
            <a:avLst>
              <a:gd name="adj1" fmla="val -67088"/>
            </a:avLst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6" name="Curved Connector 14"/>
          <p:cNvCxnSpPr>
            <a:cxnSpLocks noChangeShapeType="1"/>
            <a:stCxn id="77869" idx="0"/>
            <a:endCxn id="77866" idx="6"/>
          </p:cNvCxnSpPr>
          <p:nvPr/>
        </p:nvCxnSpPr>
        <p:spPr bwMode="auto">
          <a:xfrm rot="16200000" flipV="1">
            <a:off x="5524500" y="4038600"/>
            <a:ext cx="1409700" cy="7239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7" name="Curved Connector 14"/>
          <p:cNvCxnSpPr>
            <a:cxnSpLocks noChangeShapeType="1"/>
            <a:stCxn id="77869" idx="6"/>
            <a:endCxn id="77868" idx="4"/>
          </p:cNvCxnSpPr>
          <p:nvPr/>
        </p:nvCxnSpPr>
        <p:spPr bwMode="auto">
          <a:xfrm flipV="1">
            <a:off x="6858000" y="4419600"/>
            <a:ext cx="1333500" cy="9525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48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Adjacency Matrices: Critique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Amenable to mathematical manipulation</a:t>
            </a:r>
          </a:p>
          <a:p>
            <a:pPr lvl="1"/>
            <a:r>
              <a:rPr lang="en-GB" dirty="0" smtClean="0"/>
              <a:t>Iteration over rows and columns corresponds to computations on </a:t>
            </a:r>
            <a:r>
              <a:rPr lang="en-GB" dirty="0" err="1" smtClean="0"/>
              <a:t>outlinks</a:t>
            </a:r>
            <a:r>
              <a:rPr lang="en-GB" dirty="0" smtClean="0"/>
              <a:t> and </a:t>
            </a:r>
            <a:r>
              <a:rPr lang="en-GB" dirty="0" err="1" smtClean="0"/>
              <a:t>inlinks</a:t>
            </a:r>
            <a:endParaRPr lang="en-GB" dirty="0" smtClean="0"/>
          </a:p>
          <a:p>
            <a:r>
              <a:rPr lang="en-GB" dirty="0" smtClean="0"/>
              <a:t>Disadvantages:</a:t>
            </a:r>
          </a:p>
          <a:p>
            <a:pPr lvl="1"/>
            <a:r>
              <a:rPr lang="en-GB" dirty="0" smtClean="0"/>
              <a:t>Lots of zeros for sparse matrices</a:t>
            </a:r>
          </a:p>
          <a:p>
            <a:pPr lvl="1"/>
            <a:r>
              <a:rPr lang="en-GB" dirty="0" smtClean="0"/>
              <a:t>Lots of wasted space</a:t>
            </a:r>
          </a:p>
          <a:p>
            <a:pPr lvl="1"/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024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Adjacency Lists</a:t>
            </a:r>
            <a:endParaRPr lang="en-US" smtClean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Take adjacency matrices… and throw away all the zeros</a:t>
            </a:r>
          </a:p>
        </p:txBody>
      </p:sp>
      <p:sp>
        <p:nvSpPr>
          <p:cNvPr id="79914" name="TextBox 5"/>
          <p:cNvSpPr txBox="1">
            <a:spLocks noChangeArrowheads="1"/>
          </p:cNvSpPr>
          <p:nvPr/>
        </p:nvSpPr>
        <p:spPr bwMode="auto">
          <a:xfrm>
            <a:off x="5711825" y="3505200"/>
            <a:ext cx="160337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1: 2, 4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2: 1, 3, 4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3: 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4: 1, 3</a:t>
            </a:r>
          </a:p>
        </p:txBody>
      </p:sp>
      <p:sp>
        <p:nvSpPr>
          <p:cNvPr id="79915" name="Right Arrow 6"/>
          <p:cNvSpPr>
            <a:spLocks noChangeArrowheads="1"/>
          </p:cNvSpPr>
          <p:nvPr/>
        </p:nvSpPr>
        <p:spPr bwMode="auto">
          <a:xfrm>
            <a:off x="4487863" y="4191000"/>
            <a:ext cx="769937" cy="381000"/>
          </a:xfrm>
          <a:prstGeom prst="rightArrow">
            <a:avLst>
              <a:gd name="adj1" fmla="val 50000"/>
              <a:gd name="adj2" fmla="val 50053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9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10058"/>
              </p:ext>
            </p:extLst>
          </p:nvPr>
        </p:nvGraphicFramePr>
        <p:xfrm>
          <a:off x="715962" y="2979420"/>
          <a:ext cx="3657601" cy="2667002"/>
        </p:xfrm>
        <a:graphic>
          <a:graphicData uri="http://schemas.openxmlformats.org/drawingml/2006/table">
            <a:tbl>
              <a:tblPr/>
              <a:tblGrid>
                <a:gridCol w="731044"/>
                <a:gridCol w="732235"/>
                <a:gridCol w="731044"/>
                <a:gridCol w="732234"/>
                <a:gridCol w="731044"/>
              </a:tblGrid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5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070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Adjacency Lists: Critique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Much more compact representation</a:t>
            </a:r>
          </a:p>
          <a:p>
            <a:pPr lvl="1"/>
            <a:r>
              <a:rPr lang="en-GB" dirty="0" smtClean="0"/>
              <a:t>Easy to compute over </a:t>
            </a:r>
            <a:r>
              <a:rPr lang="en-GB" dirty="0" err="1" smtClean="0"/>
              <a:t>outlinks</a:t>
            </a:r>
            <a:endParaRPr lang="en-GB" dirty="0" smtClean="0"/>
          </a:p>
          <a:p>
            <a:r>
              <a:rPr lang="en-GB" dirty="0" smtClean="0"/>
              <a:t>Disadvantages:</a:t>
            </a:r>
          </a:p>
          <a:p>
            <a:pPr lvl="1"/>
            <a:r>
              <a:rPr lang="en-GB" dirty="0" smtClean="0"/>
              <a:t>Much more difficult to compute over </a:t>
            </a:r>
            <a:r>
              <a:rPr lang="en-GB" dirty="0" err="1" smtClean="0"/>
              <a:t>inlinks</a:t>
            </a:r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22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Graph problems and representations</a:t>
            </a:r>
          </a:p>
          <a:p>
            <a:r>
              <a:rPr lang="en-US" dirty="0" smtClean="0"/>
              <a:t>Parallel breadth-first search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PageRank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5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Source Shortest Path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Problem:</a:t>
            </a:r>
            <a:r>
              <a:rPr lang="en-GB" dirty="0" smtClean="0"/>
              <a:t> find shortest path from a source node to one or more target nodes</a:t>
            </a:r>
          </a:p>
          <a:p>
            <a:pPr lvl="1"/>
            <a:r>
              <a:rPr lang="en-GB" dirty="0" smtClean="0"/>
              <a:t>Shortest might also mean lowest weight or cost</a:t>
            </a:r>
          </a:p>
          <a:p>
            <a:r>
              <a:rPr lang="en-GB" dirty="0" smtClean="0"/>
              <a:t>First, a refresher: </a:t>
            </a:r>
            <a:r>
              <a:rPr lang="en-GB" dirty="0" err="1" smtClean="0"/>
              <a:t>Dijkstra’s</a:t>
            </a:r>
            <a:r>
              <a:rPr lang="en-GB" dirty="0" smtClean="0"/>
              <a:t> Algorithm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0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Dijkstra’s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Assign to every node a tentative distance value: set it to zero for our initial node and to infinity for all other </a:t>
            </a:r>
            <a:r>
              <a:rPr lang="en-US" sz="2000" dirty="0" smtClean="0"/>
              <a:t>nodes.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Mark </a:t>
            </a:r>
            <a:r>
              <a:rPr lang="en-US" sz="2000" dirty="0" smtClean="0"/>
              <a:t>all nodes </a:t>
            </a:r>
            <a:r>
              <a:rPr lang="en-US" sz="2000" dirty="0"/>
              <a:t>unvisited. Create a set of all the unvisited nodes called the </a:t>
            </a:r>
            <a:r>
              <a:rPr lang="en-US" sz="2000" i="1" dirty="0"/>
              <a:t>unvisited set</a:t>
            </a:r>
            <a:r>
              <a:rPr lang="en-US" sz="2000" dirty="0" smtClean="0"/>
              <a:t>. </a:t>
            </a:r>
            <a:r>
              <a:rPr lang="en-US" sz="2000" dirty="0"/>
              <a:t>Set the initial node </a:t>
            </a:r>
            <a:r>
              <a:rPr lang="en-US" sz="2000" dirty="0" smtClean="0"/>
              <a:t>as the current 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For the current node, consider all of its unvisited neighbors and calculate their </a:t>
            </a:r>
            <a:r>
              <a:rPr lang="en-US" sz="2000" i="1" dirty="0"/>
              <a:t>tentative</a:t>
            </a:r>
            <a:r>
              <a:rPr lang="en-US" sz="2000" dirty="0"/>
              <a:t> distances. Compare the newly calculated </a:t>
            </a:r>
            <a:r>
              <a:rPr lang="en-US" sz="2000" i="1" dirty="0"/>
              <a:t>tentative</a:t>
            </a:r>
            <a:r>
              <a:rPr lang="en-US" sz="2000" dirty="0"/>
              <a:t> distance </a:t>
            </a:r>
            <a:r>
              <a:rPr lang="en-US" sz="2000" dirty="0" smtClean="0"/>
              <a:t>with </a:t>
            </a:r>
            <a:r>
              <a:rPr lang="en-US" sz="2000" dirty="0"/>
              <a:t>the current assigned </a:t>
            </a:r>
            <a:r>
              <a:rPr lang="en-US" sz="2000" dirty="0" smtClean="0"/>
              <a:t>value, </a:t>
            </a:r>
            <a:r>
              <a:rPr lang="en-US" sz="2000" dirty="0"/>
              <a:t>and assign the smaller one</a:t>
            </a:r>
            <a:r>
              <a:rPr lang="en-US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When we are done considering all of the neighbors of the current node, mark the current node as visited and remove it from the </a:t>
            </a:r>
            <a:r>
              <a:rPr lang="en-US" sz="2000" i="1" dirty="0"/>
              <a:t>unvisited set</a:t>
            </a:r>
            <a:r>
              <a:rPr lang="en-US" sz="2000" dirty="0"/>
              <a:t>. A visited node will never be checked again</a:t>
            </a:r>
            <a:r>
              <a:rPr lang="en-US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If </a:t>
            </a:r>
            <a:r>
              <a:rPr lang="en-US" sz="2000" dirty="0" smtClean="0"/>
              <a:t>all of </a:t>
            </a:r>
            <a:r>
              <a:rPr lang="en-US" sz="2000" dirty="0"/>
              <a:t>destination </a:t>
            </a:r>
            <a:r>
              <a:rPr lang="en-US" sz="2000" dirty="0" smtClean="0"/>
              <a:t>nodes have </a:t>
            </a:r>
            <a:r>
              <a:rPr lang="en-US" sz="2000" dirty="0"/>
              <a:t>been marked visited </a:t>
            </a:r>
            <a:r>
              <a:rPr lang="en-US" sz="2000" dirty="0" smtClean="0"/>
              <a:t>or </a:t>
            </a:r>
            <a:r>
              <a:rPr lang="en-US" sz="2000" dirty="0"/>
              <a:t>if the smallest tentative distance among the nodes in the </a:t>
            </a:r>
            <a:r>
              <a:rPr lang="en-US" sz="2000" i="1" dirty="0"/>
              <a:t>unvisited set</a:t>
            </a:r>
            <a:r>
              <a:rPr lang="en-US" sz="2000" dirty="0"/>
              <a:t> is </a:t>
            </a:r>
            <a:r>
              <a:rPr lang="en-US" sz="2000" dirty="0" smtClean="0"/>
              <a:t>infinity, </a:t>
            </a:r>
            <a:r>
              <a:rPr lang="en-US" sz="2000" dirty="0"/>
              <a:t>then stop. The algorithm has finished</a:t>
            </a:r>
            <a:r>
              <a:rPr lang="en-US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Otherwise, select the unvisited node that is marked with the smallest tentative distance, set it as the new "current node", and go back to step 3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2947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sym typeface="Symbol"/>
              </a:rPr>
              <a:t>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sym typeface="Symbol"/>
              </a:rPr>
              <a:t>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sym typeface="Symbol"/>
              </a:rPr>
              <a:t>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sym typeface="Symbol"/>
              </a:rPr>
              <a:t>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2952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3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4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5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6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7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8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9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60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61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962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82963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82964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82965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82966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82967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82968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82969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82970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82971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82972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Example from CLR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0720" y="4081463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41419" y="5574269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510" y="1436965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61710" y="1459468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05525" y="5588438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240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3971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sym typeface="Symbol"/>
              </a:rPr>
              <a:t>10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73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5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sym typeface="Symbol"/>
              </a:rPr>
              <a:t>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sym typeface="Symbol"/>
              </a:rPr>
              <a:t>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96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50720" y="4081463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41419" y="5574269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99510" y="1436965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61710" y="1459468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05525" y="5588438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987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4995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sym typeface="Symbol"/>
              </a:rPr>
              <a:t>8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97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5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sym typeface="Symbol"/>
              </a:rPr>
              <a:t>14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99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7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20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50720" y="4081463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41419" y="5574269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99510" y="1436965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61710" y="1459468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05525" y="5588438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33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problems and representations</a:t>
            </a:r>
          </a:p>
          <a:p>
            <a:r>
              <a:rPr lang="en-US" dirty="0" smtClean="0"/>
              <a:t>Parallel breadth-first search</a:t>
            </a:r>
          </a:p>
          <a:p>
            <a:r>
              <a:rPr lang="en-US" dirty="0" err="1" smtClean="0"/>
              <a:t>PageRank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6019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86020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8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21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5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sym typeface="Symbol"/>
              </a:rPr>
              <a:t>13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23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7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44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50720" y="4081463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41419" y="5574269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99510" y="1436965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61710" y="1459468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05525" y="5588438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32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7043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87044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8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45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5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46" name="Oval 21"/>
          <p:cNvSpPr>
            <a:spLocks noChangeArrowheads="1"/>
          </p:cNvSpPr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/>
                <a:sym typeface="Symbol" pitchFamily="18" charset="2"/>
              </a:rPr>
              <a:t>9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47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7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63" name="TextBox 24"/>
          <p:cNvSpPr txBox="1">
            <a:spLocks noChangeArrowheads="1"/>
          </p:cNvSpPr>
          <p:nvPr/>
        </p:nvSpPr>
        <p:spPr bwMode="auto">
          <a:xfrm>
            <a:off x="4953000" y="1981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87068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50720" y="4081463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41419" y="5574269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99510" y="1436965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61710" y="1459468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05525" y="5588438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867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8067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88068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8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69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5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70" name="Oval 21"/>
          <p:cNvSpPr>
            <a:spLocks noChangeArrowheads="1"/>
          </p:cNvSpPr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9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71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7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92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50720" y="4081463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41419" y="5574269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99510" y="1436965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61710" y="1459468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05525" y="5588438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16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Dijkstra’s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8219"/>
            <a:ext cx="8588886" cy="524446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 bwMode="auto">
          <a:xfrm>
            <a:off x="1303020" y="1744980"/>
            <a:ext cx="1882140" cy="152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447800" y="284226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d</a:t>
            </a:r>
            <a:r>
              <a:rPr lang="en-US" sz="2400" dirty="0" smtClean="0">
                <a:solidFill>
                  <a:srgbClr val="FF0000"/>
                </a:solidFill>
              </a:rPr>
              <a:t>[</a:t>
            </a:r>
            <a:r>
              <a:rPr lang="en-US" sz="2400" i="1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]←0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808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Source Shortest Path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Problem:</a:t>
            </a:r>
            <a:r>
              <a:rPr lang="en-GB" dirty="0" smtClean="0"/>
              <a:t> find shortest path from a source node to one or more target nodes</a:t>
            </a:r>
          </a:p>
          <a:p>
            <a:pPr lvl="1"/>
            <a:r>
              <a:rPr lang="en-GB" dirty="0" smtClean="0"/>
              <a:t>Shortest might also mean lowest weight or cost</a:t>
            </a:r>
          </a:p>
          <a:p>
            <a:r>
              <a:rPr lang="en-GB" dirty="0" smtClean="0"/>
              <a:t>Single processor machine: </a:t>
            </a:r>
            <a:r>
              <a:rPr lang="en-GB" dirty="0" err="1" smtClean="0"/>
              <a:t>Dijkstra’s</a:t>
            </a:r>
            <a:r>
              <a:rPr lang="en-GB" dirty="0" smtClean="0"/>
              <a:t> Algorithm</a:t>
            </a:r>
          </a:p>
          <a:p>
            <a:r>
              <a:rPr lang="en-GB" dirty="0" smtClean="0"/>
              <a:t>MapReduce: parallel Breadth-First Search (BFS)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3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the Shortest Path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625840" cy="5105400"/>
          </a:xfrm>
        </p:spPr>
        <p:txBody>
          <a:bodyPr/>
          <a:lstStyle/>
          <a:p>
            <a:r>
              <a:rPr lang="en-GB" dirty="0" smtClean="0"/>
              <a:t>Consider simple case of equal edge weights (i.e., weight=1)</a:t>
            </a:r>
          </a:p>
          <a:p>
            <a:r>
              <a:rPr lang="en-GB" dirty="0" smtClean="0"/>
              <a:t>Solution to the problem can be defined inductively</a:t>
            </a:r>
          </a:p>
          <a:p>
            <a:r>
              <a:rPr lang="en-GB" dirty="0" smtClean="0"/>
              <a:t>Here’s the intuition:</a:t>
            </a:r>
          </a:p>
          <a:p>
            <a:pPr lvl="1"/>
            <a:r>
              <a:rPr lang="en-GB" dirty="0" smtClean="0"/>
              <a:t>Define: </a:t>
            </a:r>
            <a:r>
              <a:rPr lang="en-GB" i="1" dirty="0" smtClean="0"/>
              <a:t>b</a:t>
            </a:r>
            <a:r>
              <a:rPr lang="en-GB" dirty="0" smtClean="0"/>
              <a:t> is reachable from </a:t>
            </a:r>
            <a:r>
              <a:rPr lang="en-GB" i="1" dirty="0" smtClean="0"/>
              <a:t>a</a:t>
            </a:r>
            <a:r>
              <a:rPr lang="en-GB" dirty="0" smtClean="0"/>
              <a:t> if </a:t>
            </a:r>
            <a:r>
              <a:rPr lang="en-GB" i="1" dirty="0" smtClean="0"/>
              <a:t>b</a:t>
            </a:r>
            <a:r>
              <a:rPr lang="en-GB" dirty="0" smtClean="0"/>
              <a:t> is on adjacency list of </a:t>
            </a:r>
            <a:r>
              <a:rPr lang="en-GB" i="1" dirty="0" smtClean="0"/>
              <a:t>a</a:t>
            </a:r>
          </a:p>
          <a:p>
            <a:pPr lvl="1"/>
            <a:r>
              <a:rPr lang="en-GB" cap="small" dirty="0" err="1" smtClean="0"/>
              <a:t>DistanceTo</a:t>
            </a:r>
            <a:r>
              <a:rPr lang="en-GB" dirty="0" smtClean="0"/>
              <a:t>(</a:t>
            </a:r>
            <a:r>
              <a:rPr lang="en-GB" i="1" dirty="0" smtClean="0"/>
              <a:t>s</a:t>
            </a:r>
            <a:r>
              <a:rPr lang="en-GB" dirty="0" smtClean="0"/>
              <a:t>) = 0</a:t>
            </a:r>
          </a:p>
          <a:p>
            <a:pPr lvl="1"/>
            <a:r>
              <a:rPr lang="en-GB" dirty="0" smtClean="0"/>
              <a:t>For all nodes </a:t>
            </a:r>
            <a:r>
              <a:rPr lang="en-GB" i="1" dirty="0" smtClean="0"/>
              <a:t>p</a:t>
            </a:r>
            <a:r>
              <a:rPr lang="en-GB" dirty="0" smtClean="0"/>
              <a:t> reachable from </a:t>
            </a:r>
            <a:r>
              <a:rPr lang="en-GB" i="1" dirty="0" smtClean="0"/>
              <a:t>s</a:t>
            </a:r>
            <a:r>
              <a:rPr lang="en-GB" dirty="0" smtClean="0"/>
              <a:t>, </a:t>
            </a:r>
            <a:br>
              <a:rPr lang="en-GB" dirty="0" smtClean="0"/>
            </a:br>
            <a:r>
              <a:rPr lang="en-GB" cap="small" dirty="0" err="1" smtClean="0"/>
              <a:t>DistanceTo</a:t>
            </a:r>
            <a:r>
              <a:rPr lang="en-GB" dirty="0" smtClean="0"/>
              <a:t>(</a:t>
            </a:r>
            <a:r>
              <a:rPr lang="en-GB" i="1" dirty="0" smtClean="0"/>
              <a:t>p</a:t>
            </a:r>
            <a:r>
              <a:rPr lang="en-GB" dirty="0" smtClean="0"/>
              <a:t>) = 1</a:t>
            </a:r>
          </a:p>
          <a:p>
            <a:pPr lvl="1"/>
            <a:r>
              <a:rPr lang="en-GB" dirty="0" smtClean="0"/>
              <a:t>For all nodes </a:t>
            </a:r>
            <a:r>
              <a:rPr lang="en-GB" i="1" dirty="0" smtClean="0"/>
              <a:t>n</a:t>
            </a:r>
            <a:r>
              <a:rPr lang="en-GB" dirty="0" smtClean="0"/>
              <a:t> reachable from some other set of nodes </a:t>
            </a:r>
            <a:r>
              <a:rPr lang="en-GB" i="1" dirty="0" smtClean="0"/>
              <a:t>M</a:t>
            </a:r>
            <a:r>
              <a:rPr lang="en-GB" dirty="0" smtClean="0"/>
              <a:t>, </a:t>
            </a:r>
            <a:r>
              <a:rPr lang="en-GB" cap="small" dirty="0" smtClean="0"/>
              <a:t>DistanceTo</a:t>
            </a:r>
            <a:r>
              <a:rPr lang="en-GB" dirty="0" smtClean="0"/>
              <a:t>(</a:t>
            </a:r>
            <a:r>
              <a:rPr lang="en-GB" i="1" dirty="0" smtClean="0"/>
              <a:t>n</a:t>
            </a:r>
            <a:r>
              <a:rPr lang="en-GB" dirty="0" smtClean="0"/>
              <a:t>) = 1 + min(</a:t>
            </a:r>
            <a:r>
              <a:rPr lang="en-GB" cap="small" dirty="0" smtClean="0"/>
              <a:t>DistanceTo</a:t>
            </a:r>
            <a:r>
              <a:rPr lang="en-GB" dirty="0" smtClean="0"/>
              <a:t>(</a:t>
            </a:r>
            <a:r>
              <a:rPr lang="en-GB" i="1" dirty="0" smtClean="0"/>
              <a:t>m</a:t>
            </a:r>
            <a:r>
              <a:rPr lang="en-GB" dirty="0" smtClean="0"/>
              <a:t>), </a:t>
            </a:r>
            <a:r>
              <a:rPr lang="en-GB" i="1" dirty="0" smtClean="0"/>
              <a:t>m</a:t>
            </a:r>
            <a:r>
              <a:rPr lang="en-GB" dirty="0" smtClean="0"/>
              <a:t> </a:t>
            </a:r>
            <a:r>
              <a:rPr lang="en-GB" dirty="0" smtClean="0">
                <a:sym typeface="Symbol" pitchFamily="18" charset="2"/>
              </a:rPr>
              <a:t></a:t>
            </a:r>
            <a:r>
              <a:rPr lang="en-GB" dirty="0" smtClean="0"/>
              <a:t> </a:t>
            </a:r>
            <a:r>
              <a:rPr lang="en-GB" i="1" dirty="0" smtClean="0"/>
              <a:t>M</a:t>
            </a:r>
            <a:r>
              <a:rPr lang="en-GB" dirty="0" smtClean="0"/>
              <a:t>) 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447800" y="5410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Arial"/>
              </a:rPr>
              <a:t>s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495800" y="62484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rgbClr val="000000"/>
                </a:solidFill>
                <a:latin typeface="Arial"/>
              </a:rPr>
              <a:t>m</a:t>
            </a:r>
            <a:r>
              <a:rPr lang="en-US" sz="1200" i="1" baseline="-25000" dirty="0">
                <a:solidFill>
                  <a:srgbClr val="000000"/>
                </a:solidFill>
                <a:latin typeface="Arial"/>
              </a:rPr>
              <a:t>3</a:t>
            </a:r>
            <a:endParaRPr lang="en-US" sz="1400" i="1" baseline="-25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rgbClr val="000000"/>
                </a:solidFill>
                <a:latin typeface="Arial"/>
              </a:rPr>
              <a:t>m</a:t>
            </a:r>
            <a:r>
              <a:rPr lang="en-US" sz="1200" i="1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419600" y="48006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rgbClr val="000000"/>
                </a:solidFill>
                <a:latin typeface="Arial"/>
              </a:rPr>
              <a:t>m</a:t>
            </a:r>
            <a:r>
              <a:rPr lang="en-US" sz="1200" i="1" baseline="-25000" dirty="0">
                <a:solidFill>
                  <a:srgbClr val="000000"/>
                </a:solidFill>
                <a:latin typeface="Arial"/>
              </a:rPr>
              <a:t>1</a:t>
            </a:r>
            <a:endParaRPr lang="en-US" sz="1400" i="1" baseline="-25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105400" y="5410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  <a:latin typeface="Arial"/>
              </a:rPr>
              <a:t>n</a:t>
            </a:r>
          </a:p>
        </p:txBody>
      </p:sp>
      <p:cxnSp>
        <p:nvCxnSpPr>
          <p:cNvPr id="15" name="Straight Connector 14"/>
          <p:cNvCxnSpPr>
            <a:stCxn id="7" idx="5"/>
            <a:endCxn id="8" idx="1"/>
          </p:cNvCxnSpPr>
          <p:nvPr/>
        </p:nvCxnSpPr>
        <p:spPr bwMode="auto">
          <a:xfrm rot="16200000" flipH="1">
            <a:off x="4782904" y="5087704"/>
            <a:ext cx="340192" cy="41639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Connector 17"/>
          <p:cNvCxnSpPr>
            <a:stCxn id="6" idx="6"/>
            <a:endCxn id="8" idx="2"/>
          </p:cNvCxnSpPr>
          <p:nvPr/>
        </p:nvCxnSpPr>
        <p:spPr bwMode="auto">
          <a:xfrm flipV="1">
            <a:off x="4114800" y="5600700"/>
            <a:ext cx="990600" cy="1524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>
            <a:endCxn id="8" idx="3"/>
          </p:cNvCxnSpPr>
          <p:nvPr/>
        </p:nvCxnSpPr>
        <p:spPr bwMode="auto">
          <a:xfrm rot="5400000" flipH="1" flipV="1">
            <a:off x="4724400" y="5811604"/>
            <a:ext cx="512996" cy="36059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Connector 23"/>
          <p:cNvCxnSpPr>
            <a:stCxn id="4" idx="7"/>
          </p:cNvCxnSpPr>
          <p:nvPr/>
        </p:nvCxnSpPr>
        <p:spPr bwMode="auto">
          <a:xfrm rot="5400000" flipH="1" flipV="1">
            <a:off x="1887304" y="5219700"/>
            <a:ext cx="131996" cy="360596"/>
          </a:xfrm>
          <a:prstGeom prst="line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6"/>
          </p:cNvCxnSpPr>
          <p:nvPr/>
        </p:nvCxnSpPr>
        <p:spPr bwMode="auto">
          <a:xfrm>
            <a:off x="1828800" y="5600700"/>
            <a:ext cx="990600" cy="38100"/>
          </a:xfrm>
          <a:prstGeom prst="line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5"/>
          </p:cNvCxnSpPr>
          <p:nvPr/>
        </p:nvCxnSpPr>
        <p:spPr bwMode="auto">
          <a:xfrm rot="16200000" flipH="1">
            <a:off x="1887304" y="5621104"/>
            <a:ext cx="436796" cy="665396"/>
          </a:xfrm>
          <a:prstGeom prst="line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62200" y="49530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2950" y="5452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90800" y="60622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14800" y="4800600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  <a:latin typeface="Arial" charset="0"/>
              </a:rPr>
              <a:t>d</a:t>
            </a:r>
            <a:r>
              <a:rPr lang="en-US" sz="1400" i="1" baseline="-250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11022" y="5257800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  <a:latin typeface="Arial" charset="0"/>
              </a:rPr>
              <a:t>d</a:t>
            </a:r>
            <a:r>
              <a:rPr lang="en-US" sz="1400" i="1" baseline="-250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91000" y="6169223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  <a:latin typeface="Arial" charset="0"/>
              </a:rPr>
              <a:t>d</a:t>
            </a:r>
            <a:r>
              <a:rPr lang="en-US" sz="1400" i="1" baseline="-2500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55859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  <p:bldP spid="4" grpId="0" animBg="1"/>
      <p:bldP spid="5" grpId="0" animBg="1"/>
      <p:bldP spid="6" grpId="0" animBg="1"/>
      <p:bldP spid="7" grpId="0" animBg="1"/>
      <p:bldP spid="8" grpId="0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Visualizing Parallel BFS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743200" y="1524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133600" y="2743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57600" y="2667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572000" y="1600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324600" y="1295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334000" y="28956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810000" y="3886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514600" y="4191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3429000" y="5410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5791200" y="4343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cxnSp>
        <p:nvCxnSpPr>
          <p:cNvPr id="14" name="Straight Arrow Connector 15"/>
          <p:cNvCxnSpPr>
            <a:cxnSpLocks noChangeShapeType="1"/>
            <a:stCxn id="4" idx="3"/>
            <a:endCxn id="5" idx="0"/>
          </p:cNvCxnSpPr>
          <p:nvPr/>
        </p:nvCxnSpPr>
        <p:spPr bwMode="auto">
          <a:xfrm rot="5400000">
            <a:off x="2343151" y="2243137"/>
            <a:ext cx="633412" cy="366713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6"/>
          <p:cNvCxnSpPr>
            <a:cxnSpLocks noChangeShapeType="1"/>
            <a:stCxn id="4" idx="5"/>
            <a:endCxn id="6" idx="1"/>
          </p:cNvCxnSpPr>
          <p:nvPr/>
        </p:nvCxnSpPr>
        <p:spPr bwMode="auto">
          <a:xfrm rot="16200000" flipH="1">
            <a:off x="3214688" y="2224088"/>
            <a:ext cx="6572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9"/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3429000" y="1866900"/>
            <a:ext cx="1143000" cy="76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23"/>
          <p:cNvCxnSpPr>
            <a:cxnSpLocks noChangeShapeType="1"/>
            <a:stCxn id="7" idx="6"/>
            <a:endCxn id="8" idx="2"/>
          </p:cNvCxnSpPr>
          <p:nvPr/>
        </p:nvCxnSpPr>
        <p:spPr bwMode="auto">
          <a:xfrm flipV="1">
            <a:off x="5257800" y="1638300"/>
            <a:ext cx="1066800" cy="3048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cxnSpLocks noChangeShapeType="1"/>
            <a:stCxn id="13" idx="0"/>
            <a:endCxn id="8" idx="4"/>
          </p:cNvCxnSpPr>
          <p:nvPr/>
        </p:nvCxnSpPr>
        <p:spPr bwMode="auto">
          <a:xfrm rot="5400000" flipH="1" flipV="1">
            <a:off x="5219700" y="2895600"/>
            <a:ext cx="2362200" cy="5334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31"/>
          <p:cNvCxnSpPr>
            <a:cxnSpLocks noChangeShapeType="1"/>
            <a:stCxn id="9" idx="1"/>
            <a:endCxn id="7" idx="5"/>
          </p:cNvCxnSpPr>
          <p:nvPr/>
        </p:nvCxnSpPr>
        <p:spPr bwMode="auto">
          <a:xfrm rot="16200000" flipV="1">
            <a:off x="4891088" y="2452688"/>
            <a:ext cx="809625" cy="276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34"/>
          <p:cNvCxnSpPr>
            <a:cxnSpLocks noChangeShapeType="1"/>
            <a:stCxn id="7" idx="3"/>
            <a:endCxn id="6" idx="7"/>
          </p:cNvCxnSpPr>
          <p:nvPr/>
        </p:nvCxnSpPr>
        <p:spPr bwMode="auto">
          <a:xfrm rot="5400000">
            <a:off x="4167188" y="2262188"/>
            <a:ext cx="5810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37"/>
          <p:cNvCxnSpPr>
            <a:cxnSpLocks noChangeShapeType="1"/>
            <a:stCxn id="6" idx="6"/>
            <a:endCxn id="9" idx="2"/>
          </p:cNvCxnSpPr>
          <p:nvPr/>
        </p:nvCxnSpPr>
        <p:spPr bwMode="auto">
          <a:xfrm>
            <a:off x="4343400" y="3009900"/>
            <a:ext cx="990600" cy="2286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40"/>
          <p:cNvCxnSpPr>
            <a:cxnSpLocks noChangeShapeType="1"/>
            <a:stCxn id="5" idx="4"/>
            <a:endCxn id="11" idx="0"/>
          </p:cNvCxnSpPr>
          <p:nvPr/>
        </p:nvCxnSpPr>
        <p:spPr bwMode="auto">
          <a:xfrm rot="16200000" flipH="1">
            <a:off x="2286000" y="3619500"/>
            <a:ext cx="762000" cy="3810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43"/>
          <p:cNvCxnSpPr>
            <a:cxnSpLocks noChangeShapeType="1"/>
            <a:stCxn id="6" idx="3"/>
            <a:endCxn id="11" idx="7"/>
          </p:cNvCxnSpPr>
          <p:nvPr/>
        </p:nvCxnSpPr>
        <p:spPr bwMode="auto">
          <a:xfrm rot="5400000">
            <a:off x="2909888" y="3443288"/>
            <a:ext cx="1038225" cy="657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46"/>
          <p:cNvCxnSpPr>
            <a:cxnSpLocks noChangeShapeType="1"/>
            <a:stCxn id="6" idx="4"/>
            <a:endCxn id="10" idx="0"/>
          </p:cNvCxnSpPr>
          <p:nvPr/>
        </p:nvCxnSpPr>
        <p:spPr bwMode="auto">
          <a:xfrm rot="16200000" flipH="1">
            <a:off x="3810000" y="3543300"/>
            <a:ext cx="533400" cy="1524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50"/>
          <p:cNvCxnSpPr>
            <a:cxnSpLocks noChangeShapeType="1"/>
            <a:stCxn id="10" idx="7"/>
            <a:endCxn id="9" idx="3"/>
          </p:cNvCxnSpPr>
          <p:nvPr/>
        </p:nvCxnSpPr>
        <p:spPr bwMode="auto">
          <a:xfrm rot="5400000" flipH="1" flipV="1">
            <a:off x="4662488" y="3214688"/>
            <a:ext cx="504825" cy="1038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53"/>
          <p:cNvCxnSpPr>
            <a:cxnSpLocks noChangeShapeType="1"/>
            <a:stCxn id="11" idx="5"/>
            <a:endCxn id="12" idx="1"/>
          </p:cNvCxnSpPr>
          <p:nvPr/>
        </p:nvCxnSpPr>
        <p:spPr bwMode="auto">
          <a:xfrm rot="16200000" flipH="1">
            <a:off x="2947988" y="4929188"/>
            <a:ext cx="7334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56"/>
          <p:cNvCxnSpPr>
            <a:cxnSpLocks noChangeShapeType="1"/>
            <a:stCxn id="10" idx="3"/>
            <a:endCxn id="12" idx="0"/>
          </p:cNvCxnSpPr>
          <p:nvPr/>
        </p:nvCxnSpPr>
        <p:spPr bwMode="auto">
          <a:xfrm rot="5400000">
            <a:off x="3371851" y="4871617"/>
            <a:ext cx="938633" cy="138533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59"/>
          <p:cNvCxnSpPr>
            <a:cxnSpLocks noChangeShapeType="1"/>
            <a:stCxn id="12" idx="7"/>
            <a:endCxn id="10" idx="4"/>
          </p:cNvCxnSpPr>
          <p:nvPr/>
        </p:nvCxnSpPr>
        <p:spPr bwMode="auto">
          <a:xfrm rot="5400000" flipH="1" flipV="1">
            <a:off x="3614737" y="4972051"/>
            <a:ext cx="938213" cy="138112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62"/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4495800" y="4229100"/>
            <a:ext cx="1295400" cy="457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7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From Intuition to Algorithm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Data representation:</a:t>
            </a:r>
          </a:p>
          <a:p>
            <a:pPr lvl="1"/>
            <a:r>
              <a:rPr lang="en-GB" dirty="0" smtClean="0"/>
              <a:t>Key: node </a:t>
            </a:r>
            <a:r>
              <a:rPr lang="en-GB" i="1" dirty="0" smtClean="0"/>
              <a:t>n</a:t>
            </a:r>
          </a:p>
          <a:p>
            <a:pPr lvl="1"/>
            <a:r>
              <a:rPr lang="en-GB" dirty="0" smtClean="0"/>
              <a:t>Value: </a:t>
            </a:r>
            <a:r>
              <a:rPr lang="en-GB" i="1" dirty="0" smtClean="0"/>
              <a:t>d</a:t>
            </a:r>
            <a:r>
              <a:rPr lang="en-GB" dirty="0" smtClean="0"/>
              <a:t> (distance from start), adjacency list (list of nodes reachable from </a:t>
            </a:r>
            <a:r>
              <a:rPr lang="en-GB" i="1" dirty="0" smtClean="0"/>
              <a:t>n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>
                <a:sym typeface="Symbol"/>
              </a:rPr>
              <a:t>Initialization: for all nodes except for start node, </a:t>
            </a:r>
            <a:r>
              <a:rPr lang="en-GB" i="1" dirty="0" smtClean="0"/>
              <a:t>d</a:t>
            </a:r>
            <a:r>
              <a:rPr lang="en-GB" dirty="0" smtClean="0"/>
              <a:t> = </a:t>
            </a:r>
            <a:r>
              <a:rPr lang="en-GB" dirty="0" smtClean="0">
                <a:sym typeface="Symbol"/>
              </a:rPr>
              <a:t></a:t>
            </a:r>
            <a:endParaRPr lang="en-GB" dirty="0" smtClean="0"/>
          </a:p>
          <a:p>
            <a:r>
              <a:rPr lang="en-GB" dirty="0" smtClean="0">
                <a:sym typeface="Symbol" pitchFamily="18" charset="2"/>
              </a:rPr>
              <a:t>Mapper:</a:t>
            </a:r>
          </a:p>
          <a:p>
            <a:pPr lvl="1"/>
            <a:r>
              <a:rPr lang="en-GB" dirty="0" smtClean="0">
                <a:sym typeface="Symbol" pitchFamily="18" charset="2"/>
              </a:rPr>
              <a:t></a:t>
            </a:r>
            <a:r>
              <a:rPr lang="en-GB" i="1" dirty="0" smtClean="0"/>
              <a:t>m</a:t>
            </a:r>
            <a:r>
              <a:rPr lang="en-GB" dirty="0" smtClean="0"/>
              <a:t> </a:t>
            </a:r>
            <a:r>
              <a:rPr lang="en-GB" dirty="0" smtClean="0">
                <a:sym typeface="Symbol" pitchFamily="18" charset="2"/>
              </a:rPr>
              <a:t></a:t>
            </a:r>
            <a:r>
              <a:rPr lang="en-GB" dirty="0" smtClean="0"/>
              <a:t> adjacency list: emit (</a:t>
            </a:r>
            <a:r>
              <a:rPr lang="en-GB" i="1" dirty="0" smtClean="0"/>
              <a:t>m</a:t>
            </a:r>
            <a:r>
              <a:rPr lang="en-GB" dirty="0" smtClean="0"/>
              <a:t>, </a:t>
            </a:r>
            <a:r>
              <a:rPr lang="en-GB" i="1" dirty="0" smtClean="0"/>
              <a:t>d </a:t>
            </a:r>
            <a:r>
              <a:rPr lang="en-GB" dirty="0" smtClean="0"/>
              <a:t>+ 1)</a:t>
            </a:r>
          </a:p>
          <a:p>
            <a:r>
              <a:rPr lang="en-GB" dirty="0" smtClean="0"/>
              <a:t>Sort/Shuffle</a:t>
            </a:r>
          </a:p>
          <a:p>
            <a:pPr lvl="1"/>
            <a:r>
              <a:rPr lang="en-GB" dirty="0" smtClean="0"/>
              <a:t>Groups distances by reachable nodes</a:t>
            </a:r>
          </a:p>
          <a:p>
            <a:r>
              <a:rPr lang="en-GB" dirty="0" smtClean="0"/>
              <a:t>Reducer:</a:t>
            </a:r>
          </a:p>
          <a:p>
            <a:pPr lvl="1"/>
            <a:r>
              <a:rPr lang="en-GB" dirty="0" smtClean="0"/>
              <a:t>Selects minimum distance path for each reachable node</a:t>
            </a:r>
          </a:p>
          <a:p>
            <a:pPr lvl="1"/>
            <a:r>
              <a:rPr lang="en-GB" dirty="0" smtClean="0"/>
              <a:t>Additional bookkeeping needed to keep track of actual path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25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Multiple Iterations Needed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Each MapReduce iteration advances the “known frontier” by one hop</a:t>
            </a:r>
          </a:p>
          <a:p>
            <a:pPr lvl="1"/>
            <a:r>
              <a:rPr lang="en-GB" dirty="0" smtClean="0"/>
              <a:t>Subsequent iterations include more and more reachable nodes as frontier expands</a:t>
            </a:r>
          </a:p>
          <a:p>
            <a:pPr lvl="1"/>
            <a:r>
              <a:rPr lang="en-GB" dirty="0" smtClean="0"/>
              <a:t>Multiple iterations are needed to explore entire graph</a:t>
            </a:r>
          </a:p>
          <a:p>
            <a:r>
              <a:rPr lang="en-GB" dirty="0" smtClean="0"/>
              <a:t>Preserving graph structure:</a:t>
            </a:r>
          </a:p>
          <a:p>
            <a:pPr lvl="1"/>
            <a:r>
              <a:rPr lang="en-GB" dirty="0" smtClean="0"/>
              <a:t>Problem: Where did the adjacency list go?</a:t>
            </a:r>
          </a:p>
          <a:p>
            <a:pPr lvl="1"/>
            <a:r>
              <a:rPr lang="en-GB" dirty="0" smtClean="0"/>
              <a:t>Solution: mapper emits (</a:t>
            </a:r>
            <a:r>
              <a:rPr lang="en-GB" i="1" dirty="0" smtClean="0"/>
              <a:t>n</a:t>
            </a:r>
            <a:r>
              <a:rPr lang="en-GB" dirty="0" smtClean="0"/>
              <a:t>, adjacency list) as well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Pseudo-Code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296"/>
            <a:ext cx="9042362" cy="545986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1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problems and representations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Parallel breadth-first search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PageRank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0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iterations are needed in parallel BFS (equal edge weight case)?</a:t>
            </a:r>
          </a:p>
          <a:p>
            <a:pPr lvl="1"/>
            <a:r>
              <a:rPr lang="en-US" dirty="0" smtClean="0"/>
              <a:t>Six degrees of separation?</a:t>
            </a:r>
          </a:p>
          <a:p>
            <a:r>
              <a:rPr lang="en-US" dirty="0" smtClean="0"/>
              <a:t>Practicalities of implementation in MapReduce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4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with Dijkstra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Dijkstra’s</a:t>
            </a:r>
            <a:r>
              <a:rPr lang="en-GB" dirty="0" smtClean="0"/>
              <a:t> algorithm is more efficient </a:t>
            </a:r>
          </a:p>
          <a:p>
            <a:pPr lvl="1"/>
            <a:r>
              <a:rPr lang="en-GB" dirty="0" smtClean="0"/>
              <a:t>At any step it only pursues edges from the minimum-cost path inside the frontier</a:t>
            </a:r>
          </a:p>
          <a:p>
            <a:r>
              <a:rPr lang="en-GB" dirty="0" smtClean="0"/>
              <a:t>MapReduce explores all paths in parallel</a:t>
            </a:r>
          </a:p>
          <a:p>
            <a:pPr lvl="1"/>
            <a:r>
              <a:rPr lang="en-GB" dirty="0" smtClean="0"/>
              <a:t>Lots of “waste”</a:t>
            </a:r>
          </a:p>
          <a:p>
            <a:pPr lvl="1"/>
            <a:r>
              <a:rPr lang="en-GB" dirty="0" smtClean="0"/>
              <a:t>Useful work is only done at the “frontier”</a:t>
            </a:r>
          </a:p>
          <a:p>
            <a:pPr lvl="2"/>
            <a:r>
              <a:rPr lang="en-GB" dirty="0" smtClean="0"/>
              <a:t>Non-useful work can be avoided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10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Weighted Edges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Now add positive weights to the edges</a:t>
            </a:r>
          </a:p>
          <a:p>
            <a:r>
              <a:rPr lang="en-GB" dirty="0" smtClean="0"/>
              <a:t>Simple change: adjacency list now includes a weight </a:t>
            </a:r>
            <a:r>
              <a:rPr lang="en-GB" i="1" dirty="0" smtClean="0"/>
              <a:t>w</a:t>
            </a:r>
            <a:r>
              <a:rPr lang="en-GB" dirty="0" smtClean="0"/>
              <a:t> for each edge</a:t>
            </a:r>
          </a:p>
          <a:p>
            <a:pPr lvl="1"/>
            <a:r>
              <a:rPr lang="en-GB" dirty="0" smtClean="0"/>
              <a:t>In mapper, emit (</a:t>
            </a:r>
            <a:r>
              <a:rPr lang="en-GB" i="1" dirty="0" smtClean="0"/>
              <a:t>m</a:t>
            </a:r>
            <a:r>
              <a:rPr lang="en-GB" dirty="0" smtClean="0"/>
              <a:t>, </a:t>
            </a:r>
            <a:r>
              <a:rPr lang="en-GB" i="1" dirty="0" smtClean="0"/>
              <a:t>d </a:t>
            </a:r>
            <a:r>
              <a:rPr lang="en-GB" dirty="0" smtClean="0"/>
              <a:t>+ </a:t>
            </a:r>
            <a:r>
              <a:rPr lang="en-GB" i="1" dirty="0" err="1" smtClean="0"/>
              <a:t>w</a:t>
            </a:r>
            <a:r>
              <a:rPr lang="en-GB" i="1" baseline="-25000" dirty="0" err="1" smtClean="0"/>
              <a:t>p</a:t>
            </a:r>
            <a:r>
              <a:rPr lang="en-GB" dirty="0" smtClean="0"/>
              <a:t>) instead of (</a:t>
            </a:r>
            <a:r>
              <a:rPr lang="en-GB" i="1" dirty="0" smtClean="0"/>
              <a:t>m</a:t>
            </a:r>
            <a:r>
              <a:rPr lang="en-GB" dirty="0" smtClean="0"/>
              <a:t>, </a:t>
            </a:r>
            <a:r>
              <a:rPr lang="en-GB" i="1" dirty="0" smtClean="0"/>
              <a:t>d</a:t>
            </a:r>
            <a:r>
              <a:rPr lang="en-GB" dirty="0" smtClean="0"/>
              <a:t> + 1) for each node </a:t>
            </a:r>
            <a:r>
              <a:rPr lang="en-GB" i="1" dirty="0" smtClean="0"/>
              <a:t>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40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iterations are needed in parallel BFS (positive edge weight case)?</a:t>
            </a:r>
          </a:p>
          <a:p>
            <a:r>
              <a:rPr lang="en-US" dirty="0" smtClean="0"/>
              <a:t>Convince yourself: when a node is first “discovered”, we’ve found the shortest path</a:t>
            </a:r>
          </a:p>
          <a:p>
            <a:pPr lvl="1"/>
            <a:r>
              <a:rPr lang="en-US" dirty="0" smtClean="0"/>
              <a:t>A node becomes “discovered” when the cost of the node becomes non-infinity.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517061">
            <a:off x="4160092" y="2489334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Not true!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Complexities</a:t>
            </a:r>
            <a:endParaRPr lang="en-US" dirty="0"/>
          </a:p>
        </p:txBody>
      </p:sp>
      <p:sp>
        <p:nvSpPr>
          <p:cNvPr id="45" name="Arc 44"/>
          <p:cNvSpPr/>
          <p:nvPr/>
        </p:nvSpPr>
        <p:spPr>
          <a:xfrm rot="1144159">
            <a:off x="-281879" y="2689921"/>
            <a:ext cx="2971800" cy="2971800"/>
          </a:xfrm>
          <a:prstGeom prst="arc">
            <a:avLst/>
          </a:prstGeom>
          <a:noFill/>
          <a:ln w="25400" cap="flat" cmpd="sng" algn="ctr">
            <a:solidFill>
              <a:sysClr val="windowText" lastClr="000000"/>
            </a:solidFill>
            <a:prstDash val="lgDash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46" name="Straight Arrow Connector 77"/>
          <p:cNvCxnSpPr>
            <a:cxnSpLocks noChangeShapeType="1"/>
            <a:endCxn id="53" idx="2"/>
          </p:cNvCxnSpPr>
          <p:nvPr/>
        </p:nvCxnSpPr>
        <p:spPr bwMode="auto">
          <a:xfrm>
            <a:off x="1066800" y="3886200"/>
            <a:ext cx="990600" cy="120521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47" name="Straight Arrow Connector 77"/>
          <p:cNvCxnSpPr>
            <a:cxnSpLocks noChangeShapeType="1"/>
          </p:cNvCxnSpPr>
          <p:nvPr/>
        </p:nvCxnSpPr>
        <p:spPr bwMode="auto">
          <a:xfrm flipV="1">
            <a:off x="2362200" y="3962400"/>
            <a:ext cx="914400" cy="76200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48" name="Straight Arrow Connector 77"/>
          <p:cNvCxnSpPr>
            <a:cxnSpLocks noChangeShapeType="1"/>
            <a:endCxn id="52" idx="5"/>
          </p:cNvCxnSpPr>
          <p:nvPr/>
        </p:nvCxnSpPr>
        <p:spPr bwMode="auto">
          <a:xfrm rot="10800000">
            <a:off x="2609382" y="3447582"/>
            <a:ext cx="743418" cy="36241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49" name="Straight Arrow Connector 77"/>
          <p:cNvCxnSpPr>
            <a:cxnSpLocks noChangeShapeType="1"/>
          </p:cNvCxnSpPr>
          <p:nvPr/>
        </p:nvCxnSpPr>
        <p:spPr bwMode="auto">
          <a:xfrm rot="5400000" flipH="1" flipV="1">
            <a:off x="2171701" y="3619502"/>
            <a:ext cx="380998" cy="152399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arrow" w="med" len="med"/>
          </a:ln>
        </p:spPr>
      </p:cxnSp>
      <p:sp>
        <p:nvSpPr>
          <p:cNvPr id="50" name="Oval 49"/>
          <p:cNvSpPr/>
          <p:nvPr/>
        </p:nvSpPr>
        <p:spPr bwMode="auto">
          <a:xfrm>
            <a:off x="838200" y="3657600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254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914400"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800" y="39140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2273559" y="3111759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914400"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2057400" y="3810000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914400"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3276600" y="3721359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914400"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68774" y="419100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54556" y="4066401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</a:t>
            </a: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42022" y="3228201"/>
            <a:ext cx="24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81200" y="2694801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search frontier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4997048" y="2514600"/>
            <a:ext cx="3537352" cy="2423040"/>
            <a:chOff x="4997048" y="2514600"/>
            <a:chExt cx="3537352" cy="2423040"/>
          </a:xfrm>
        </p:grpSpPr>
        <p:cxnSp>
          <p:nvCxnSpPr>
            <p:cNvPr id="95" name="Straight Arrow Connector 77"/>
            <p:cNvCxnSpPr>
              <a:cxnSpLocks noChangeShapeType="1"/>
            </p:cNvCxnSpPr>
            <p:nvPr/>
          </p:nvCxnSpPr>
          <p:spPr bwMode="auto">
            <a:xfrm>
              <a:off x="6858000" y="2755641"/>
              <a:ext cx="533400" cy="762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96" name="Straight Arrow Connector 77"/>
            <p:cNvCxnSpPr>
              <a:cxnSpLocks noChangeShapeType="1"/>
            </p:cNvCxnSpPr>
            <p:nvPr/>
          </p:nvCxnSpPr>
          <p:spPr bwMode="auto">
            <a:xfrm>
              <a:off x="7696200" y="2908041"/>
              <a:ext cx="457200" cy="2286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97" name="Straight Arrow Connector 77"/>
            <p:cNvCxnSpPr>
              <a:cxnSpLocks noChangeShapeType="1"/>
            </p:cNvCxnSpPr>
            <p:nvPr/>
          </p:nvCxnSpPr>
          <p:spPr bwMode="auto">
            <a:xfrm rot="5400000" flipH="1" flipV="1">
              <a:off x="6248400" y="2831841"/>
              <a:ext cx="304800" cy="3048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98" name="Straight Arrow Connector 77"/>
            <p:cNvCxnSpPr>
              <a:cxnSpLocks noChangeShapeType="1"/>
            </p:cNvCxnSpPr>
            <p:nvPr/>
          </p:nvCxnSpPr>
          <p:spPr bwMode="auto">
            <a:xfrm rot="10800000">
              <a:off x="6337042" y="3320921"/>
              <a:ext cx="444758" cy="272921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99" name="Straight Arrow Connector 77"/>
            <p:cNvCxnSpPr>
              <a:cxnSpLocks noChangeShapeType="1"/>
            </p:cNvCxnSpPr>
            <p:nvPr/>
          </p:nvCxnSpPr>
          <p:spPr bwMode="auto">
            <a:xfrm rot="16200000" flipV="1">
              <a:off x="6920902" y="3885344"/>
              <a:ext cx="426177" cy="210018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100" name="Straight Arrow Connector 77"/>
            <p:cNvCxnSpPr>
              <a:cxnSpLocks noChangeShapeType="1"/>
            </p:cNvCxnSpPr>
            <p:nvPr/>
          </p:nvCxnSpPr>
          <p:spPr bwMode="auto">
            <a:xfrm flipV="1">
              <a:off x="6705600" y="4432041"/>
              <a:ext cx="457200" cy="139959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sp>
          <p:nvSpPr>
            <p:cNvPr id="101" name="Oval 100"/>
            <p:cNvSpPr/>
            <p:nvPr/>
          </p:nvSpPr>
          <p:spPr bwMode="auto">
            <a:xfrm>
              <a:off x="5257800" y="34290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2540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2" name="Straight Arrow Connector 77"/>
            <p:cNvCxnSpPr>
              <a:cxnSpLocks noChangeShapeType="1"/>
            </p:cNvCxnSpPr>
            <p:nvPr/>
          </p:nvCxnSpPr>
          <p:spPr bwMode="auto">
            <a:xfrm rot="16200000" flipH="1">
              <a:off x="5486400" y="3898641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562600" y="3212841"/>
              <a:ext cx="34176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997048" y="36216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5638800" y="41148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5943600" y="30480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6324600" y="44196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150359" y="4127241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6693159" y="34290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6540759" y="25146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378959" y="2679441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8140959" y="3039105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3" name="Straight Arrow Connector 77"/>
            <p:cNvCxnSpPr>
              <a:cxnSpLocks noChangeShapeType="1"/>
            </p:cNvCxnSpPr>
            <p:nvPr/>
          </p:nvCxnSpPr>
          <p:spPr bwMode="auto">
            <a:xfrm flipV="1">
              <a:off x="5638800" y="3365241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114" name="Straight Arrow Connector 77"/>
            <p:cNvCxnSpPr>
              <a:cxnSpLocks noChangeShapeType="1"/>
            </p:cNvCxnSpPr>
            <p:nvPr/>
          </p:nvCxnSpPr>
          <p:spPr bwMode="auto">
            <a:xfrm>
              <a:off x="6019800" y="4419600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sp>
          <p:nvSpPr>
            <p:cNvPr id="115" name="TextBox 114"/>
            <p:cNvSpPr txBox="1"/>
            <p:nvPr/>
          </p:nvSpPr>
          <p:spPr>
            <a:xfrm>
              <a:off x="5638800" y="44598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97248" y="46606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511648" y="42034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054448" y="34692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791200" y="28318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749648" y="28318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543800" y="30120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153400" y="33930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5410200" y="38656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5985186" y="44320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5" name="TextBox 124"/>
            <p:cNvSpPr txBox="1">
              <a:spLocks noChangeArrowheads="1"/>
            </p:cNvSpPr>
            <p:nvPr/>
          </p:nvSpPr>
          <p:spPr bwMode="auto">
            <a:xfrm>
              <a:off x="6747186" y="42796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6934200" y="38986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6324600" y="34084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6213786" y="27556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7010400" y="25702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7848600" y="27988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0902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and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Graph algorithms typically involve:</a:t>
            </a:r>
          </a:p>
          <a:p>
            <a:pPr lvl="1"/>
            <a:r>
              <a:rPr lang="en-GB" dirty="0" smtClean="0"/>
              <a:t>Performing computations at each node: based on node features, edge features, and local link structure</a:t>
            </a:r>
          </a:p>
          <a:p>
            <a:pPr lvl="1"/>
            <a:r>
              <a:rPr lang="en-GB" dirty="0" smtClean="0"/>
              <a:t>Propagating computations: “traversing” the graph</a:t>
            </a:r>
          </a:p>
          <a:p>
            <a:r>
              <a:rPr lang="en-GB" dirty="0" smtClean="0"/>
              <a:t>Generic recipe:</a:t>
            </a:r>
          </a:p>
          <a:p>
            <a:pPr lvl="1"/>
            <a:r>
              <a:rPr lang="en-GB" dirty="0" smtClean="0"/>
              <a:t>Represent graphs as adjacency lists</a:t>
            </a:r>
          </a:p>
          <a:p>
            <a:pPr lvl="1"/>
            <a:r>
              <a:rPr lang="en-GB" dirty="0" smtClean="0"/>
              <a:t>Perform local computations in mapper</a:t>
            </a:r>
          </a:p>
          <a:p>
            <a:pPr lvl="1"/>
            <a:r>
              <a:rPr lang="en-GB" dirty="0" smtClean="0"/>
              <a:t>Pass along partial results via </a:t>
            </a:r>
            <a:r>
              <a:rPr lang="en-GB" dirty="0" err="1" smtClean="0"/>
              <a:t>outlinks</a:t>
            </a:r>
            <a:r>
              <a:rPr lang="en-GB" dirty="0" smtClean="0"/>
              <a:t>, keyed by destination node</a:t>
            </a:r>
          </a:p>
          <a:p>
            <a:pPr lvl="1"/>
            <a:r>
              <a:rPr lang="en-GB" dirty="0" smtClean="0"/>
              <a:t>Perform aggregation in reducer on </a:t>
            </a:r>
            <a:r>
              <a:rPr lang="en-GB" dirty="0" err="1" smtClean="0"/>
              <a:t>inlinks</a:t>
            </a:r>
            <a:r>
              <a:rPr lang="en-GB" dirty="0" smtClean="0"/>
              <a:t> to a node</a:t>
            </a:r>
          </a:p>
          <a:p>
            <a:pPr lvl="1"/>
            <a:r>
              <a:rPr lang="en-GB" dirty="0" smtClean="0"/>
              <a:t>Iterate until convergence: controlled by external “driver”</a:t>
            </a:r>
          </a:p>
          <a:p>
            <a:pPr lvl="1"/>
            <a:r>
              <a:rPr lang="en-GB" dirty="0" smtClean="0"/>
              <a:t>Don’t forget to pass the graph structure between iterations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1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practical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Referenced from the following link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www.johnandcailin.com/blog/cailin/breadth-first-graph-search-using-iterative-map-reduce-algorithm</a:t>
            </a:r>
          </a:p>
          <a:p>
            <a:r>
              <a:rPr lang="en-US" dirty="0" smtClean="0"/>
              <a:t>A node is represented by a string as follows</a:t>
            </a:r>
          </a:p>
          <a:p>
            <a:pPr lvl="1"/>
            <a:r>
              <a:rPr lang="en-US" sz="2400" dirty="0"/>
              <a:t>ID    </a:t>
            </a:r>
            <a:r>
              <a:rPr lang="en-US" sz="2400" dirty="0" smtClean="0"/>
              <a:t>EDGES|WEIGHTS|DISTANCE_FROM_SOURCE|COLOR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statuses of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Unvisited</a:t>
            </a:r>
          </a:p>
          <a:p>
            <a:pPr lvl="1"/>
            <a:r>
              <a:rPr lang="en-US" dirty="0" smtClean="0"/>
              <a:t>Color white</a:t>
            </a:r>
          </a:p>
          <a:p>
            <a:r>
              <a:rPr lang="en-US" dirty="0" smtClean="0"/>
              <a:t>Being visited</a:t>
            </a:r>
          </a:p>
          <a:p>
            <a:pPr lvl="1"/>
            <a:r>
              <a:rPr lang="en-US" dirty="0" smtClean="0"/>
              <a:t>Color gray</a:t>
            </a:r>
          </a:p>
          <a:p>
            <a:r>
              <a:rPr lang="en-US" dirty="0" smtClean="0"/>
              <a:t>Visited</a:t>
            </a:r>
          </a:p>
          <a:p>
            <a:pPr lvl="1"/>
            <a:r>
              <a:rPr lang="en-US" dirty="0" smtClean="0"/>
              <a:t>Color black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80460" y="3223260"/>
            <a:ext cx="876300" cy="81534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3060" y="1981200"/>
            <a:ext cx="876300" cy="8153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Gray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38900" y="4038600"/>
            <a:ext cx="876300" cy="81534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Black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7"/>
          </p:cNvCxnSpPr>
          <p:nvPr/>
        </p:nvCxnSpPr>
        <p:spPr>
          <a:xfrm flipV="1">
            <a:off x="4428429" y="2560320"/>
            <a:ext cx="1057971" cy="7823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6283295" y="2560320"/>
            <a:ext cx="593755" cy="14782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4"/>
          </p:cNvCxnSpPr>
          <p:nvPr/>
        </p:nvCxnSpPr>
        <p:spPr>
          <a:xfrm flipH="1" flipV="1">
            <a:off x="5871210" y="2796540"/>
            <a:ext cx="567690" cy="1541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37</a:t>
            </a:fld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5650230" y="1607820"/>
            <a:ext cx="426720" cy="399574"/>
          </a:xfrm>
          <a:prstGeom prst="arc">
            <a:avLst>
              <a:gd name="adj1" fmla="val 6610239"/>
              <a:gd name="adj2" fmla="val 3894984"/>
            </a:avLst>
          </a:prstGeom>
          <a:ln w="1270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3721528">
            <a:off x="7200152" y="3960581"/>
            <a:ext cx="426720" cy="402439"/>
          </a:xfrm>
          <a:prstGeom prst="arc">
            <a:avLst>
              <a:gd name="adj1" fmla="val 6610239"/>
              <a:gd name="adj2" fmla="val 3894984"/>
            </a:avLst>
          </a:prstGeom>
          <a:ln w="1270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>
            <a:off x="3850610" y="2840911"/>
            <a:ext cx="426720" cy="399574"/>
          </a:xfrm>
          <a:prstGeom prst="arc">
            <a:avLst>
              <a:gd name="adj1" fmla="val 6610239"/>
              <a:gd name="adj2" fmla="val 3894984"/>
            </a:avLst>
          </a:prstGeom>
          <a:ln w="1270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white nodes and black nodes only reproduce themselves</a:t>
            </a:r>
          </a:p>
          <a:p>
            <a:r>
              <a:rPr lang="en-US" dirty="0" smtClean="0"/>
              <a:t>For each gray node (e.g., an exploding node)</a:t>
            </a:r>
          </a:p>
          <a:p>
            <a:pPr lvl="1"/>
            <a:r>
              <a:rPr lang="en-US" dirty="0" smtClean="0"/>
              <a:t>For each node n in the adjacency list, emit a gray node</a:t>
            </a:r>
          </a:p>
          <a:p>
            <a:pPr lvl="2"/>
            <a:r>
              <a:rPr lang="en-US" dirty="0" smtClean="0"/>
              <a:t>n </a:t>
            </a:r>
            <a:r>
              <a:rPr lang="en-US" dirty="0" err="1" smtClean="0"/>
              <a:t>null|null|distance</a:t>
            </a:r>
            <a:r>
              <a:rPr lang="en-US" dirty="0" smtClean="0"/>
              <a:t> of exploding node + </a:t>
            </a:r>
            <a:r>
              <a:rPr lang="en-US" dirty="0" err="1" smtClean="0"/>
              <a:t>weight|gray</a:t>
            </a:r>
            <a:endParaRPr lang="en-US" dirty="0" smtClean="0"/>
          </a:p>
          <a:p>
            <a:pPr lvl="1"/>
            <a:r>
              <a:rPr lang="en-US" dirty="0" smtClean="0"/>
              <a:t>Turn its own color to black and emit itself</a:t>
            </a:r>
          </a:p>
          <a:p>
            <a:pPr lvl="2"/>
            <a:r>
              <a:rPr lang="en-US" dirty="0" smtClean="0"/>
              <a:t>ID </a:t>
            </a:r>
            <a:r>
              <a:rPr lang="en-US" dirty="0" err="1" smtClean="0"/>
              <a:t>edges|weights|distance</a:t>
            </a:r>
            <a:r>
              <a:rPr lang="en-US" dirty="0" smtClean="0"/>
              <a:t> from </a:t>
            </a:r>
            <a:r>
              <a:rPr lang="en-US" dirty="0" err="1" smtClean="0"/>
              <a:t>source|black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eceive </a:t>
            </a:r>
            <a:r>
              <a:rPr lang="en-US" dirty="0"/>
              <a:t>the data for all </a:t>
            </a:r>
            <a:r>
              <a:rPr lang="en-US" dirty="0" smtClean="0"/>
              <a:t>“copies” </a:t>
            </a:r>
            <a:r>
              <a:rPr lang="en-US" dirty="0"/>
              <a:t>of each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Construct </a:t>
            </a:r>
            <a:r>
              <a:rPr lang="en-US" dirty="0"/>
              <a:t>a new </a:t>
            </a:r>
            <a:r>
              <a:rPr lang="en-US" dirty="0" smtClean="0"/>
              <a:t>node for each node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non-null list of </a:t>
            </a:r>
            <a:r>
              <a:rPr lang="en-US" dirty="0" smtClean="0"/>
              <a:t>edges </a:t>
            </a:r>
            <a:r>
              <a:rPr lang="en-US" smtClean="0"/>
              <a:t>and weights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minimum </a:t>
            </a:r>
            <a:r>
              <a:rPr lang="en-US" dirty="0" smtClean="0"/>
              <a:t>distance from the source</a:t>
            </a:r>
            <a:endParaRPr lang="en-US" dirty="0"/>
          </a:p>
          <a:p>
            <a:pPr lvl="1"/>
            <a:r>
              <a:rPr lang="en-US" dirty="0" smtClean="0"/>
              <a:t>The proper color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What’s a graph?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G = (V,E), where</a:t>
            </a:r>
          </a:p>
          <a:p>
            <a:pPr lvl="1"/>
            <a:r>
              <a:rPr lang="en-GB" dirty="0" smtClean="0"/>
              <a:t>V represents the set of vertices (nodes)</a:t>
            </a:r>
          </a:p>
          <a:p>
            <a:pPr lvl="1"/>
            <a:r>
              <a:rPr lang="en-GB" dirty="0" smtClean="0"/>
              <a:t>E represents the set of edges (links)</a:t>
            </a:r>
          </a:p>
          <a:p>
            <a:pPr lvl="1"/>
            <a:r>
              <a:rPr lang="en-GB" dirty="0" smtClean="0"/>
              <a:t>Both vertices and edges may contain additional information</a:t>
            </a:r>
          </a:p>
          <a:p>
            <a:r>
              <a:rPr lang="en-GB" dirty="0" smtClean="0"/>
              <a:t>Different types of graphs:</a:t>
            </a:r>
          </a:p>
          <a:p>
            <a:pPr lvl="1"/>
            <a:r>
              <a:rPr lang="en-GB" dirty="0" smtClean="0"/>
              <a:t>Directed vs. undirected edges</a:t>
            </a:r>
          </a:p>
          <a:p>
            <a:pPr lvl="1"/>
            <a:r>
              <a:rPr lang="en-GB" dirty="0" smtClean="0"/>
              <a:t>Presence or absence of cycles</a:t>
            </a:r>
          </a:p>
          <a:p>
            <a:r>
              <a:rPr lang="en-US" dirty="0" smtClean="0"/>
              <a:t>Graphs are everywhere:</a:t>
            </a:r>
          </a:p>
          <a:p>
            <a:pPr lvl="1"/>
            <a:r>
              <a:rPr lang="en-US" dirty="0" smtClean="0"/>
              <a:t>Hyperlink structure of the Web</a:t>
            </a:r>
          </a:p>
          <a:p>
            <a:pPr lvl="1"/>
            <a:r>
              <a:rPr lang="en-US" dirty="0" smtClean="0"/>
              <a:t>Physical structure of computers on the Internet</a:t>
            </a:r>
          </a:p>
          <a:p>
            <a:pPr lvl="1"/>
            <a:r>
              <a:rPr lang="en-US" dirty="0" smtClean="0"/>
              <a:t>Interstate highway system</a:t>
            </a:r>
          </a:p>
          <a:p>
            <a:pPr lvl="1"/>
            <a:r>
              <a:rPr lang="en-US" dirty="0" smtClean="0"/>
              <a:t>Social networks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11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the proper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If only receiving a copy of white node, color is white</a:t>
            </a:r>
          </a:p>
          <a:p>
            <a:r>
              <a:rPr lang="en-US" sz="2800" dirty="0" smtClean="0"/>
              <a:t>If only receiving a copy of black node, color is black</a:t>
            </a:r>
          </a:p>
          <a:p>
            <a:r>
              <a:rPr lang="en-US" sz="2800" dirty="0" smtClean="0"/>
              <a:t>If receiving copies consisting of white node and gray nodes, color is gray</a:t>
            </a:r>
          </a:p>
          <a:p>
            <a:r>
              <a:rPr lang="en-US" sz="2800" dirty="0" smtClean="0"/>
              <a:t>If receiving copies consisting of gray nodes and black node</a:t>
            </a:r>
          </a:p>
          <a:p>
            <a:pPr lvl="1"/>
            <a:r>
              <a:rPr lang="en-US" dirty="0" smtClean="0"/>
              <a:t>If minimum distance comes from black node, color is black</a:t>
            </a:r>
          </a:p>
          <a:p>
            <a:pPr lvl="1"/>
            <a:r>
              <a:rPr lang="en-US" dirty="0" smtClean="0"/>
              <a:t>Otherwise, color is gray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Graph problems and representations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Parallel breadth-first search</a:t>
            </a:r>
          </a:p>
          <a:p>
            <a:r>
              <a:rPr lang="en-US" dirty="0" err="1" smtClean="0"/>
              <a:t>PageRank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Random Walks Over the Web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Random surfer model:</a:t>
            </a:r>
          </a:p>
          <a:p>
            <a:pPr lvl="1"/>
            <a:r>
              <a:rPr lang="en-GB" dirty="0" smtClean="0"/>
              <a:t>User starts at a random Web page</a:t>
            </a:r>
          </a:p>
          <a:p>
            <a:pPr lvl="1"/>
            <a:r>
              <a:rPr lang="en-GB" dirty="0" smtClean="0"/>
              <a:t>User randomly clicks on links, surfing from page to page</a:t>
            </a:r>
          </a:p>
          <a:p>
            <a:pPr lvl="1"/>
            <a:r>
              <a:rPr lang="en-GB" dirty="0" smtClean="0"/>
              <a:t>Or, sometimes, user jumps to a random page</a:t>
            </a:r>
          </a:p>
          <a:p>
            <a:r>
              <a:rPr lang="en-GB" dirty="0" err="1" smtClean="0"/>
              <a:t>PageRank</a:t>
            </a:r>
            <a:endParaRPr lang="en-GB" dirty="0" smtClean="0"/>
          </a:p>
          <a:p>
            <a:pPr lvl="1"/>
            <a:r>
              <a:rPr lang="en-GB" dirty="0" smtClean="0"/>
              <a:t>Characterizes the amount of time spent on any given page</a:t>
            </a:r>
          </a:p>
          <a:p>
            <a:pPr lvl="1"/>
            <a:r>
              <a:rPr lang="en-GB" dirty="0" smtClean="0"/>
              <a:t>Mathematically, a probability distribution over pages</a:t>
            </a:r>
          </a:p>
          <a:p>
            <a:r>
              <a:rPr lang="en-GB" dirty="0" err="1" smtClean="0"/>
              <a:t>PageRank</a:t>
            </a:r>
            <a:r>
              <a:rPr lang="en-GB" dirty="0" smtClean="0"/>
              <a:t> captures notions of page importance</a:t>
            </a:r>
          </a:p>
          <a:p>
            <a:pPr lvl="1"/>
            <a:r>
              <a:rPr lang="en-GB" dirty="0" smtClean="0"/>
              <a:t>One </a:t>
            </a:r>
            <a:r>
              <a:rPr lang="en-GB" dirty="0" smtClean="0"/>
              <a:t>of thousands of features used in web search</a:t>
            </a:r>
          </a:p>
          <a:p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93054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Given page </a:t>
            </a:r>
            <a:r>
              <a:rPr lang="en-US" i="1" dirty="0" smtClean="0"/>
              <a:t>x</a:t>
            </a:r>
            <a:r>
              <a:rPr lang="en-US" dirty="0" smtClean="0"/>
              <a:t> with </a:t>
            </a:r>
            <a:r>
              <a:rPr lang="en-US" dirty="0" err="1" smtClean="0"/>
              <a:t>inlinks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i="1" dirty="0" smtClean="0"/>
              <a:t>…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, where</a:t>
            </a:r>
          </a:p>
          <a:p>
            <a:pPr lvl="1"/>
            <a:r>
              <a:rPr lang="en-US" i="1" dirty="0" smtClean="0"/>
              <a:t>C(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)</a:t>
            </a:r>
            <a:r>
              <a:rPr lang="en-US" dirty="0" smtClean="0"/>
              <a:t> is the out-degree of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, </a:t>
            </a:r>
            <a:r>
              <a:rPr lang="en-US" dirty="0" smtClean="0"/>
              <a:t>i.e., the number of outgoing links from 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endParaRPr lang="en-US" dirty="0" smtClean="0"/>
          </a:p>
          <a:p>
            <a:pPr lvl="1"/>
            <a:r>
              <a:rPr lang="en-US" i="1" dirty="0" smtClean="0">
                <a:sym typeface="Symbol" pitchFamily="18" charset="2"/>
              </a:rPr>
              <a:t></a:t>
            </a:r>
            <a:r>
              <a:rPr lang="en-US" dirty="0" smtClean="0"/>
              <a:t> is probability of random jump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is the total number of nodes in the graph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PageRank: Defined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295400" y="2895600"/>
          <a:ext cx="36290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7" name="Equation" r:id="rId3" imgW="7315200" imgH="1549400" progId="Equation.3">
                  <p:embed/>
                </p:oleObj>
              </mc:Choice>
              <mc:Fallback>
                <p:oleObj name="Equation" r:id="rId3" imgW="7315200" imgH="154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95600"/>
                        <a:ext cx="362902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5638800" y="4572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/>
              </a:rPr>
              <a:t>X</a:t>
            </a: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2743200" y="4191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/>
              </a:rPr>
              <a:t>t</a:t>
            </a:r>
            <a:r>
              <a:rPr lang="en-US" sz="1200" b="1" i="1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3048000" y="5029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>
                <a:solidFill>
                  <a:srgbClr val="000000"/>
                </a:solidFill>
                <a:latin typeface="Arial"/>
              </a:rPr>
              <a:t>t</a:t>
            </a:r>
            <a:r>
              <a:rPr lang="en-US" sz="1200" b="1" i="1" baseline="-2500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129" name="Oval 10"/>
          <p:cNvSpPr>
            <a:spLocks noChangeArrowheads="1"/>
          </p:cNvSpPr>
          <p:nvPr/>
        </p:nvSpPr>
        <p:spPr bwMode="auto">
          <a:xfrm>
            <a:off x="4495800" y="5638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 err="1">
                <a:solidFill>
                  <a:srgbClr val="000000"/>
                </a:solidFill>
                <a:latin typeface="Arial"/>
              </a:rPr>
              <a:t>t</a:t>
            </a:r>
            <a:r>
              <a:rPr lang="en-US" sz="1200" b="1" i="1" baseline="-25000" dirty="0" err="1">
                <a:solidFill>
                  <a:srgbClr val="000000"/>
                </a:solidFill>
                <a:latin typeface="Arial"/>
              </a:rPr>
              <a:t>n</a:t>
            </a:r>
            <a:endParaRPr lang="en-US" sz="1200" b="1" i="1" baseline="-25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>
            <a:off x="3200400" y="4419600"/>
            <a:ext cx="23622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V="1">
            <a:off x="3505200" y="4800600"/>
            <a:ext cx="2057400" cy="3810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 flipV="1">
            <a:off x="4876800" y="4953000"/>
            <a:ext cx="762000" cy="6858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 flipH="1">
            <a:off x="2209800" y="4495800"/>
            <a:ext cx="4572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 flipH="1" flipV="1">
            <a:off x="2057400" y="4114800"/>
            <a:ext cx="609600" cy="1524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 flipH="1">
            <a:off x="2057400" y="5334000"/>
            <a:ext cx="914400" cy="4572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 flipH="1" flipV="1">
            <a:off x="1828800" y="5181600"/>
            <a:ext cx="1143000" cy="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>
            <a:off x="4953000" y="5867400"/>
            <a:ext cx="1066800" cy="762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38" name="Line 20"/>
          <p:cNvSpPr>
            <a:spLocks noChangeShapeType="1"/>
          </p:cNvSpPr>
          <p:nvPr/>
        </p:nvSpPr>
        <p:spPr bwMode="auto">
          <a:xfrm flipH="1">
            <a:off x="3276600" y="5867400"/>
            <a:ext cx="11430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39" name="Text Box 21"/>
          <p:cNvSpPr txBox="1">
            <a:spLocks noChangeArrowheads="1"/>
          </p:cNvSpPr>
          <p:nvPr/>
        </p:nvSpPr>
        <p:spPr bwMode="auto">
          <a:xfrm>
            <a:off x="3570288" y="5257800"/>
            <a:ext cx="544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5140" name="Oval 5"/>
          <p:cNvSpPr>
            <a:spLocks noChangeArrowheads="1"/>
          </p:cNvSpPr>
          <p:nvPr/>
        </p:nvSpPr>
        <p:spPr bwMode="auto">
          <a:xfrm>
            <a:off x="1600200" y="3886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i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1" name="Oval 5"/>
          <p:cNvSpPr>
            <a:spLocks noChangeArrowheads="1"/>
          </p:cNvSpPr>
          <p:nvPr/>
        </p:nvSpPr>
        <p:spPr bwMode="auto">
          <a:xfrm>
            <a:off x="1752600" y="4648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i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2" name="Oval 5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i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3" name="Oval 5"/>
          <p:cNvSpPr>
            <a:spLocks noChangeArrowheads="1"/>
          </p:cNvSpPr>
          <p:nvPr/>
        </p:nvSpPr>
        <p:spPr bwMode="auto">
          <a:xfrm>
            <a:off x="1600200" y="5715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i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4" name="Oval 5"/>
          <p:cNvSpPr>
            <a:spLocks noChangeArrowheads="1"/>
          </p:cNvSpPr>
          <p:nvPr/>
        </p:nvSpPr>
        <p:spPr bwMode="auto">
          <a:xfrm>
            <a:off x="2819400" y="6019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i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5" name="Oval 5"/>
          <p:cNvSpPr>
            <a:spLocks noChangeArrowheads="1"/>
          </p:cNvSpPr>
          <p:nvPr/>
        </p:nvSpPr>
        <p:spPr bwMode="auto">
          <a:xfrm>
            <a:off x="6096000" y="5791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i="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6480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PageRank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Properties of </a:t>
            </a:r>
            <a:r>
              <a:rPr lang="en-US" dirty="0" err="1" smtClean="0"/>
              <a:t>PageRank</a:t>
            </a:r>
            <a:endParaRPr lang="en-US" dirty="0" smtClean="0"/>
          </a:p>
          <a:p>
            <a:pPr lvl="1"/>
            <a:r>
              <a:rPr lang="en-US" dirty="0" smtClean="0"/>
              <a:t>Can be computed iteratively</a:t>
            </a:r>
          </a:p>
          <a:p>
            <a:pPr lvl="1"/>
            <a:r>
              <a:rPr lang="en-US" dirty="0" smtClean="0"/>
              <a:t>Effects at each iteration are local</a:t>
            </a:r>
          </a:p>
          <a:p>
            <a:r>
              <a:rPr lang="en-US" dirty="0" smtClean="0"/>
              <a:t>Sketch of algorithm (ignoring random jump):</a:t>
            </a:r>
          </a:p>
          <a:p>
            <a:pPr lvl="1"/>
            <a:r>
              <a:rPr lang="en-US" dirty="0" smtClean="0"/>
              <a:t>Start with seed </a:t>
            </a:r>
            <a:r>
              <a:rPr lang="en-US" i="1" dirty="0" err="1" smtClean="0"/>
              <a:t>PR</a:t>
            </a:r>
            <a:r>
              <a:rPr lang="en-US" i="1" baseline="-25000" dirty="0" err="1" smtClean="0"/>
              <a:t>i</a:t>
            </a:r>
            <a:r>
              <a:rPr lang="en-US" dirty="0" smtClean="0"/>
              <a:t> values</a:t>
            </a:r>
          </a:p>
          <a:p>
            <a:pPr lvl="1"/>
            <a:r>
              <a:rPr lang="en-US" dirty="0" smtClean="0"/>
              <a:t>Each page distributes </a:t>
            </a:r>
            <a:r>
              <a:rPr lang="en-US" i="1" dirty="0" err="1" smtClean="0"/>
              <a:t>PR</a:t>
            </a:r>
            <a:r>
              <a:rPr lang="en-US" i="1" baseline="-25000" dirty="0" err="1" smtClean="0"/>
              <a:t>i</a:t>
            </a:r>
            <a:r>
              <a:rPr lang="en-US" dirty="0" smtClean="0"/>
              <a:t> mass to all pages it </a:t>
            </a:r>
            <a:r>
              <a:rPr lang="en-US" dirty="0" smtClean="0"/>
              <a:t>links</a:t>
            </a:r>
            <a:endParaRPr lang="en-US" dirty="0" smtClean="0"/>
          </a:p>
          <a:p>
            <a:pPr lvl="1"/>
            <a:r>
              <a:rPr lang="en-US" dirty="0" smtClean="0"/>
              <a:t>Each target page adds up mass from multiple in-bound links to compute </a:t>
            </a:r>
            <a:r>
              <a:rPr lang="en-US" i="1" dirty="0" smtClean="0"/>
              <a:t>PR</a:t>
            </a:r>
            <a:r>
              <a:rPr lang="en-US" i="1" baseline="-25000" dirty="0" smtClean="0"/>
              <a:t>i+1</a:t>
            </a:r>
          </a:p>
          <a:p>
            <a:pPr lvl="1"/>
            <a:r>
              <a:rPr lang="en-US" dirty="0" smtClean="0"/>
              <a:t>Iterate until values converge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5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PageRank</a:t>
            </a:r>
            <a:r>
              <a:rPr lang="en-US" dirty="0" smtClean="0"/>
              <a:t> Iteration (1)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57532" y="3124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Oval 5"/>
          <p:cNvSpPr/>
          <p:nvPr/>
        </p:nvSpPr>
        <p:spPr>
          <a:xfrm>
            <a:off x="2905332" y="27432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09932" y="4495800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67332" y="3962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48132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 flipV="1">
            <a:off x="1609932" y="2819400"/>
            <a:ext cx="1295400" cy="3810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1"/>
            <a:endCxn id="5" idx="5"/>
          </p:cNvCxnSpPr>
          <p:nvPr/>
        </p:nvCxnSpPr>
        <p:spPr>
          <a:xfrm rot="16200000" flipV="1">
            <a:off x="1778114" y="3063782"/>
            <a:ext cx="501836" cy="8828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7" idx="0"/>
          </p:cNvCxnSpPr>
          <p:nvPr/>
        </p:nvCxnSpPr>
        <p:spPr>
          <a:xfrm rot="16200000" flipH="1">
            <a:off x="1000332" y="3810000"/>
            <a:ext cx="1219200" cy="1524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7"/>
            <a:endCxn id="9" idx="3"/>
          </p:cNvCxnSpPr>
          <p:nvPr/>
        </p:nvCxnSpPr>
        <p:spPr>
          <a:xfrm rot="5400000" flipH="1" flipV="1">
            <a:off x="1778114" y="3825782"/>
            <a:ext cx="654236" cy="7304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7"/>
            <a:endCxn id="6" idx="4"/>
          </p:cNvCxnSpPr>
          <p:nvPr/>
        </p:nvCxnSpPr>
        <p:spPr>
          <a:xfrm rot="5400000" flipH="1" flipV="1">
            <a:off x="2349614" y="3124200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8" idx="1"/>
          </p:cNvCxnSpPr>
          <p:nvPr/>
        </p:nvCxnSpPr>
        <p:spPr>
          <a:xfrm rot="16200000" flipH="1">
            <a:off x="2806814" y="3101882"/>
            <a:ext cx="1111436" cy="6542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8" idx="2"/>
          </p:cNvCxnSpPr>
          <p:nvPr/>
        </p:nvCxnSpPr>
        <p:spPr>
          <a:xfrm>
            <a:off x="2600532" y="3810000"/>
            <a:ext cx="1066800" cy="2286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7" idx="6"/>
          </p:cNvCxnSpPr>
          <p:nvPr/>
        </p:nvCxnSpPr>
        <p:spPr>
          <a:xfrm rot="5400000">
            <a:off x="2486232" y="3368582"/>
            <a:ext cx="479518" cy="1927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6532" y="289560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64466" y="459980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3532" y="39624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1932" y="383780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67857" y="25146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09932" y="2895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CC99">
                    <a:lumMod val="75000"/>
                  </a:srgbClr>
                </a:solidFill>
                <a:latin typeface="Arial" charset="0"/>
              </a:rPr>
              <a:t>0.1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28932" y="33044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CC99">
                    <a:lumMod val="75000"/>
                  </a:srgbClr>
                </a:solidFill>
                <a:latin typeface="Arial" charset="0"/>
              </a:rPr>
              <a:t>0.1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86900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99CC">
                    <a:lumMod val="50000"/>
                  </a:srgbClr>
                </a:solidFill>
                <a:latin typeface="Arial" charset="0"/>
              </a:rPr>
              <a:t>0.2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39500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CFF99">
                    <a:lumMod val="50000"/>
                  </a:srgbClr>
                </a:solidFill>
                <a:latin typeface="Arial" charset="0"/>
              </a:rPr>
              <a:t>0.2</a:t>
            </a:r>
          </a:p>
        </p:txBody>
      </p:sp>
      <p:cxnSp>
        <p:nvCxnSpPr>
          <p:cNvPr id="27" name="Straight Arrow Connector 26"/>
          <p:cNvCxnSpPr>
            <a:stCxn id="6" idx="3"/>
            <a:endCxn id="9" idx="0"/>
          </p:cNvCxnSpPr>
          <p:nvPr/>
        </p:nvCxnSpPr>
        <p:spPr>
          <a:xfrm rot="5400000">
            <a:off x="2295732" y="3101882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24332" y="2895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99CCFF">
                    <a:lumMod val="75000"/>
                  </a:srgbClr>
                </a:solidFill>
                <a:latin typeface="Arial" charset="0"/>
              </a:rPr>
              <a:t>0.1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58500" y="28194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99CCFF">
                    <a:lumMod val="75000"/>
                  </a:srgbClr>
                </a:solidFill>
                <a:latin typeface="Arial" charset="0"/>
              </a:rPr>
              <a:t>0.1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14732" y="36092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99">
                    <a:lumMod val="50000"/>
                  </a:srgbClr>
                </a:solidFill>
                <a:latin typeface="Arial" charset="0"/>
              </a:rPr>
              <a:t>0.066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49005" y="3657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99">
                    <a:lumMod val="50000"/>
                  </a:srgbClr>
                </a:solidFill>
                <a:latin typeface="Arial" charset="0"/>
              </a:rPr>
              <a:t>0.066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96605" y="35052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99">
                    <a:lumMod val="50000"/>
                  </a:srgbClr>
                </a:solidFill>
                <a:latin typeface="Arial" charset="0"/>
              </a:rPr>
              <a:t>0.066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696657" y="2514600"/>
            <a:ext cx="3532943" cy="2362200"/>
            <a:chOff x="4696657" y="2590800"/>
            <a:chExt cx="3532943" cy="2362200"/>
          </a:xfrm>
        </p:grpSpPr>
        <p:sp>
          <p:nvSpPr>
            <p:cNvPr id="33" name="Oval 32"/>
            <p:cNvSpPr/>
            <p:nvPr/>
          </p:nvSpPr>
          <p:spPr>
            <a:xfrm>
              <a:off x="5077657" y="3200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525457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230057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287457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068257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8" name="Straight Arrow Connector 37"/>
            <p:cNvCxnSpPr>
              <a:stCxn id="33" idx="6"/>
              <a:endCxn id="34" idx="2"/>
            </p:cNvCxnSpPr>
            <p:nvPr/>
          </p:nvCxnSpPr>
          <p:spPr>
            <a:xfrm flipV="1">
              <a:off x="5230057" y="28956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1"/>
              <a:endCxn id="33" idx="5"/>
            </p:cNvCxnSpPr>
            <p:nvPr/>
          </p:nvCxnSpPr>
          <p:spPr>
            <a:xfrm rot="16200000" flipV="1">
              <a:off x="5398239" y="31399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4"/>
              <a:endCxn id="35" idx="0"/>
            </p:cNvCxnSpPr>
            <p:nvPr/>
          </p:nvCxnSpPr>
          <p:spPr>
            <a:xfrm rot="16200000" flipH="1">
              <a:off x="4620457" y="38862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7"/>
              <a:endCxn id="37" idx="3"/>
            </p:cNvCxnSpPr>
            <p:nvPr/>
          </p:nvCxnSpPr>
          <p:spPr>
            <a:xfrm rot="5400000" flipH="1" flipV="1">
              <a:off x="5398239" y="39019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7"/>
              <a:endCxn id="34" idx="4"/>
            </p:cNvCxnSpPr>
            <p:nvPr/>
          </p:nvCxnSpPr>
          <p:spPr>
            <a:xfrm rot="5400000" flipH="1" flipV="1">
              <a:off x="5969739" y="32004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4" idx="5"/>
              <a:endCxn id="36" idx="1"/>
            </p:cNvCxnSpPr>
            <p:nvPr/>
          </p:nvCxnSpPr>
          <p:spPr>
            <a:xfrm rot="16200000" flipH="1">
              <a:off x="6426939" y="31780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6"/>
              <a:endCxn id="36" idx="2"/>
            </p:cNvCxnSpPr>
            <p:nvPr/>
          </p:nvCxnSpPr>
          <p:spPr>
            <a:xfrm>
              <a:off x="6220657" y="38862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6" idx="3"/>
              <a:endCxn id="35" idx="6"/>
            </p:cNvCxnSpPr>
            <p:nvPr/>
          </p:nvCxnSpPr>
          <p:spPr>
            <a:xfrm rot="5400000">
              <a:off x="6106357" y="34447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6657" y="2971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(0.066)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84591" y="46760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(0.3)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63657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(0.166)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92057" y="3914001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(0.3)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87982" y="2590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(0.166)</a:t>
              </a:r>
            </a:p>
          </p:txBody>
        </p:sp>
        <p:cxnSp>
          <p:nvCxnSpPr>
            <p:cNvPr id="51" name="Straight Arrow Connector 50"/>
            <p:cNvCxnSpPr>
              <a:stCxn id="34" idx="3"/>
              <a:endCxn id="37" idx="0"/>
            </p:cNvCxnSpPr>
            <p:nvPr/>
          </p:nvCxnSpPr>
          <p:spPr>
            <a:xfrm rot="5400000">
              <a:off x="5915857" y="31780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838200" y="2450068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3356030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PageRank</a:t>
            </a:r>
            <a:r>
              <a:rPr lang="en-US" dirty="0" smtClean="0"/>
              <a:t> Iteration (2)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447800" y="3124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2895600" y="27432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00200" y="4495800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57600" y="3962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384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>
            <a:stCxn id="3" idx="6"/>
            <a:endCxn id="5" idx="2"/>
          </p:cNvCxnSpPr>
          <p:nvPr/>
        </p:nvCxnSpPr>
        <p:spPr>
          <a:xfrm flipV="1">
            <a:off x="1600200" y="2819400"/>
            <a:ext cx="1295400" cy="3810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  <a:endCxn id="3" idx="5"/>
          </p:cNvCxnSpPr>
          <p:nvPr/>
        </p:nvCxnSpPr>
        <p:spPr>
          <a:xfrm rot="16200000" flipV="1">
            <a:off x="1768382" y="3063782"/>
            <a:ext cx="501836" cy="8828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4"/>
            <a:endCxn id="6" idx="0"/>
          </p:cNvCxnSpPr>
          <p:nvPr/>
        </p:nvCxnSpPr>
        <p:spPr>
          <a:xfrm rot="16200000" flipH="1">
            <a:off x="990600" y="3810000"/>
            <a:ext cx="1219200" cy="1524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7"/>
            <a:endCxn id="8" idx="3"/>
          </p:cNvCxnSpPr>
          <p:nvPr/>
        </p:nvCxnSpPr>
        <p:spPr>
          <a:xfrm rot="5400000" flipH="1" flipV="1">
            <a:off x="1768382" y="3825782"/>
            <a:ext cx="654236" cy="7304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4"/>
          </p:cNvCxnSpPr>
          <p:nvPr/>
        </p:nvCxnSpPr>
        <p:spPr>
          <a:xfrm rot="5400000" flipH="1" flipV="1">
            <a:off x="2339882" y="3124200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1"/>
          </p:cNvCxnSpPr>
          <p:nvPr/>
        </p:nvCxnSpPr>
        <p:spPr>
          <a:xfrm rot="16200000" flipH="1">
            <a:off x="2797082" y="3101882"/>
            <a:ext cx="1111436" cy="6542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7" idx="2"/>
          </p:cNvCxnSpPr>
          <p:nvPr/>
        </p:nvCxnSpPr>
        <p:spPr>
          <a:xfrm>
            <a:off x="2590800" y="3810000"/>
            <a:ext cx="1066800" cy="2286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6" idx="6"/>
          </p:cNvCxnSpPr>
          <p:nvPr/>
        </p:nvCxnSpPr>
        <p:spPr>
          <a:xfrm rot="5400000">
            <a:off x="2476500" y="3368582"/>
            <a:ext cx="479518" cy="1927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28956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(0.066)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54734" y="459980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(0.3)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33800" y="39624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(0.166)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2200" y="383780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(0.3)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58125" y="25146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(0.166)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2600" y="28194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CC99">
                    <a:lumMod val="75000"/>
                  </a:srgbClr>
                </a:solidFill>
                <a:latin typeface="Arial" charset="0"/>
              </a:rPr>
              <a:t>0.033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2873" y="3276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CC99">
                    <a:lumMod val="75000"/>
                  </a:srgbClr>
                </a:solidFill>
                <a:latin typeface="Arial" charset="0"/>
              </a:rPr>
              <a:t>0.033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77168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99CC">
                    <a:lumMod val="50000"/>
                  </a:srgbClr>
                </a:solidFill>
                <a:latin typeface="Arial" charset="0"/>
              </a:rPr>
              <a:t>0.3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76600" y="41426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CFF99">
                    <a:lumMod val="50000"/>
                  </a:srgbClr>
                </a:solidFill>
                <a:latin typeface="Arial" charset="0"/>
              </a:rPr>
              <a:t>0.166</a:t>
            </a:r>
          </a:p>
        </p:txBody>
      </p:sp>
      <p:cxnSp>
        <p:nvCxnSpPr>
          <p:cNvPr id="26" name="Straight Arrow Connector 25"/>
          <p:cNvCxnSpPr>
            <a:stCxn id="5" idx="3"/>
            <a:endCxn id="8" idx="0"/>
          </p:cNvCxnSpPr>
          <p:nvPr/>
        </p:nvCxnSpPr>
        <p:spPr>
          <a:xfrm rot="5400000">
            <a:off x="2286000" y="3101882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58273" y="2895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99CCFF">
                    <a:lumMod val="75000"/>
                  </a:srgbClr>
                </a:solidFill>
                <a:latin typeface="Arial" charset="0"/>
              </a:rPr>
              <a:t>0.083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8768" y="28194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99CCFF">
                    <a:lumMod val="75000"/>
                  </a:srgbClr>
                </a:solidFill>
                <a:latin typeface="Arial" charset="0"/>
              </a:rPr>
              <a:t>0.083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36092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99">
                    <a:lumMod val="50000"/>
                  </a:srgbClr>
                </a:solidFill>
                <a:latin typeface="Arial" charset="0"/>
              </a:rPr>
              <a:t>0.1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39273" y="3657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99">
                    <a:lumMod val="50000"/>
                  </a:srgbClr>
                </a:solidFill>
                <a:latin typeface="Arial" charset="0"/>
              </a:rPr>
              <a:t>0.1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6873" y="35052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99">
                    <a:lumMod val="50000"/>
                  </a:srgbClr>
                </a:solidFill>
                <a:latin typeface="Arial" charset="0"/>
              </a:rPr>
              <a:t>0.1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686925" y="2514600"/>
            <a:ext cx="3532943" cy="2362200"/>
            <a:chOff x="4686925" y="2590800"/>
            <a:chExt cx="3532943" cy="2362200"/>
          </a:xfrm>
        </p:grpSpPr>
        <p:sp>
          <p:nvSpPr>
            <p:cNvPr id="32" name="Oval 31"/>
            <p:cNvSpPr/>
            <p:nvPr/>
          </p:nvSpPr>
          <p:spPr>
            <a:xfrm>
              <a:off x="5067925" y="3200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515725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220325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277725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058525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7" name="Straight Arrow Connector 36"/>
            <p:cNvCxnSpPr>
              <a:stCxn id="32" idx="6"/>
              <a:endCxn id="33" idx="2"/>
            </p:cNvCxnSpPr>
            <p:nvPr/>
          </p:nvCxnSpPr>
          <p:spPr>
            <a:xfrm flipV="1">
              <a:off x="5220325" y="28956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6" idx="1"/>
              <a:endCxn id="32" idx="5"/>
            </p:cNvCxnSpPr>
            <p:nvPr/>
          </p:nvCxnSpPr>
          <p:spPr>
            <a:xfrm rot="16200000" flipV="1">
              <a:off x="5388507" y="31399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2" idx="4"/>
              <a:endCxn id="34" idx="0"/>
            </p:cNvCxnSpPr>
            <p:nvPr/>
          </p:nvCxnSpPr>
          <p:spPr>
            <a:xfrm rot="16200000" flipH="1">
              <a:off x="4610725" y="38862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7"/>
              <a:endCxn id="36" idx="3"/>
            </p:cNvCxnSpPr>
            <p:nvPr/>
          </p:nvCxnSpPr>
          <p:spPr>
            <a:xfrm rot="5400000" flipH="1" flipV="1">
              <a:off x="5388507" y="39019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6" idx="7"/>
              <a:endCxn id="33" idx="4"/>
            </p:cNvCxnSpPr>
            <p:nvPr/>
          </p:nvCxnSpPr>
          <p:spPr>
            <a:xfrm rot="5400000" flipH="1" flipV="1">
              <a:off x="5960007" y="32004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3" idx="5"/>
              <a:endCxn id="35" idx="1"/>
            </p:cNvCxnSpPr>
            <p:nvPr/>
          </p:nvCxnSpPr>
          <p:spPr>
            <a:xfrm rot="16200000" flipH="1">
              <a:off x="6417207" y="31780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6" idx="6"/>
              <a:endCxn id="35" idx="2"/>
            </p:cNvCxnSpPr>
            <p:nvPr/>
          </p:nvCxnSpPr>
          <p:spPr>
            <a:xfrm>
              <a:off x="6210925" y="38862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5" idx="3"/>
              <a:endCxn id="34" idx="6"/>
            </p:cNvCxnSpPr>
            <p:nvPr/>
          </p:nvCxnSpPr>
          <p:spPr>
            <a:xfrm rot="5400000">
              <a:off x="6096625" y="34447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686925" y="2971800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(0.1)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74859" y="46760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(0.2)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53925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(0.183)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82325" y="3914001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(0.383)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8250" y="2590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(0.133)</a:t>
              </a:r>
            </a:p>
          </p:txBody>
        </p:sp>
        <p:cxnSp>
          <p:nvCxnSpPr>
            <p:cNvPr id="50" name="Straight Arrow Connector 49"/>
            <p:cNvCxnSpPr>
              <a:stCxn id="33" idx="3"/>
              <a:endCxn id="36" idx="0"/>
            </p:cNvCxnSpPr>
            <p:nvPr/>
          </p:nvCxnSpPr>
          <p:spPr>
            <a:xfrm rot="5400000">
              <a:off x="5906125" y="31780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838200" y="2438400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3182317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in MapReduce</a:t>
            </a:r>
            <a:endParaRPr lang="en-US" dirty="0"/>
          </a:p>
        </p:txBody>
      </p:sp>
      <p:graphicFrame>
        <p:nvGraphicFramePr>
          <p:cNvPr id="297" name="Table 296"/>
          <p:cNvGraphicFramePr>
            <a:graphicFrameLocks noGrp="1"/>
          </p:cNvGraphicFramePr>
          <p:nvPr/>
        </p:nvGraphicFramePr>
        <p:xfrm>
          <a:off x="67818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" name="Table 297"/>
          <p:cNvGraphicFramePr>
            <a:graphicFrameLocks noGrp="1"/>
          </p:cNvGraphicFramePr>
          <p:nvPr/>
        </p:nvGraphicFramePr>
        <p:xfrm>
          <a:off x="19050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9" name="Table 298"/>
          <p:cNvGraphicFramePr>
            <a:graphicFrameLocks noGrp="1"/>
          </p:cNvGraphicFramePr>
          <p:nvPr/>
        </p:nvGraphicFramePr>
        <p:xfrm>
          <a:off x="31242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0" name="Table 299"/>
          <p:cNvGraphicFramePr>
            <a:graphicFrameLocks noGrp="1"/>
          </p:cNvGraphicFramePr>
          <p:nvPr/>
        </p:nvGraphicFramePr>
        <p:xfrm>
          <a:off x="43434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1" name="Table 300"/>
          <p:cNvGraphicFramePr>
            <a:graphicFrameLocks noGrp="1"/>
          </p:cNvGraphicFramePr>
          <p:nvPr/>
        </p:nvGraphicFramePr>
        <p:xfrm>
          <a:off x="55626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2" name="Rectangle 301"/>
          <p:cNvSpPr/>
          <p:nvPr/>
        </p:nvSpPr>
        <p:spPr>
          <a:xfrm>
            <a:off x="19050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8288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24384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305" name="Straight Arrow Connector 304"/>
          <p:cNvCxnSpPr>
            <a:endCxn id="304" idx="0"/>
          </p:cNvCxnSpPr>
          <p:nvPr/>
        </p:nvCxnSpPr>
        <p:spPr>
          <a:xfrm rot="16200000" flipH="1">
            <a:off x="24003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303" idx="0"/>
          </p:cNvCxnSpPr>
          <p:nvPr/>
        </p:nvCxnSpPr>
        <p:spPr>
          <a:xfrm rot="5400000">
            <a:off x="20193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31242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30480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36576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310" name="Straight Arrow Connector 309"/>
          <p:cNvCxnSpPr>
            <a:endCxn id="309" idx="0"/>
          </p:cNvCxnSpPr>
          <p:nvPr/>
        </p:nvCxnSpPr>
        <p:spPr>
          <a:xfrm rot="16200000" flipH="1">
            <a:off x="3619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endCxn id="308" idx="0"/>
          </p:cNvCxnSpPr>
          <p:nvPr/>
        </p:nvCxnSpPr>
        <p:spPr>
          <a:xfrm rot="5400000">
            <a:off x="3238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67818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13" name="Straight Arrow Connector 312"/>
          <p:cNvCxnSpPr/>
          <p:nvPr/>
        </p:nvCxnSpPr>
        <p:spPr>
          <a:xfrm rot="16200000" flipH="1">
            <a:off x="7429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rot="5400000">
            <a:off x="67437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66294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70866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75438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cxnSp>
        <p:nvCxnSpPr>
          <p:cNvPr id="318" name="Straight Arrow Connector 317"/>
          <p:cNvCxnSpPr>
            <a:stCxn id="312" idx="2"/>
            <a:endCxn id="316" idx="0"/>
          </p:cNvCxnSpPr>
          <p:nvPr/>
        </p:nvCxnSpPr>
        <p:spPr>
          <a:xfrm rot="5400000">
            <a:off x="70866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43434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4343400" y="30353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321" name="Straight Arrow Connector 320"/>
          <p:cNvCxnSpPr>
            <a:stCxn id="319" idx="2"/>
            <a:endCxn id="320" idx="0"/>
          </p:cNvCxnSpPr>
          <p:nvPr/>
        </p:nvCxnSpPr>
        <p:spPr>
          <a:xfrm rot="5400000">
            <a:off x="46482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55626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5562600" y="30353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324" name="Straight Arrow Connector 323"/>
          <p:cNvCxnSpPr>
            <a:stCxn id="322" idx="2"/>
            <a:endCxn id="323" idx="0"/>
          </p:cNvCxnSpPr>
          <p:nvPr/>
        </p:nvCxnSpPr>
        <p:spPr>
          <a:xfrm rot="5400000">
            <a:off x="58674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22860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326" name="Rectangle 325"/>
          <p:cNvSpPr/>
          <p:nvPr/>
        </p:nvSpPr>
        <p:spPr>
          <a:xfrm>
            <a:off x="47244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35052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28" name="Rectangle 327"/>
          <p:cNvSpPr/>
          <p:nvPr/>
        </p:nvSpPr>
        <p:spPr>
          <a:xfrm>
            <a:off x="65532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329" name="Rectangle 328"/>
          <p:cNvSpPr/>
          <p:nvPr/>
        </p:nvSpPr>
        <p:spPr>
          <a:xfrm>
            <a:off x="16002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30" name="Rectangle 329"/>
          <p:cNvSpPr/>
          <p:nvPr/>
        </p:nvSpPr>
        <p:spPr>
          <a:xfrm>
            <a:off x="28956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41148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5334000" y="39116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7162800" y="39116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334" name="Rectangle 333"/>
          <p:cNvSpPr/>
          <p:nvPr/>
        </p:nvSpPr>
        <p:spPr>
          <a:xfrm>
            <a:off x="1600200" y="46355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362200" y="4635500"/>
            <a:ext cx="762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581400" y="4635500"/>
            <a:ext cx="762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4800600" y="4635500"/>
            <a:ext cx="13716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6629400" y="4635500"/>
            <a:ext cx="13716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39" name="Straight Arrow Connector 338"/>
          <p:cNvCxnSpPr>
            <a:stCxn id="329" idx="2"/>
            <a:endCxn id="334" idx="0"/>
          </p:cNvCxnSpPr>
          <p:nvPr/>
        </p:nvCxnSpPr>
        <p:spPr>
          <a:xfrm rot="5400000">
            <a:off x="1581150" y="4464050"/>
            <a:ext cx="342900" cy="1588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325" idx="2"/>
          </p:cNvCxnSpPr>
          <p:nvPr/>
        </p:nvCxnSpPr>
        <p:spPr>
          <a:xfrm rot="16200000" flipH="1">
            <a:off x="23812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330" idx="2"/>
          </p:cNvCxnSpPr>
          <p:nvPr/>
        </p:nvCxnSpPr>
        <p:spPr>
          <a:xfrm rot="5400000">
            <a:off x="2800350" y="4387850"/>
            <a:ext cx="342900" cy="1524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>
            <a:stCxn id="327" idx="2"/>
          </p:cNvCxnSpPr>
          <p:nvPr/>
        </p:nvCxnSpPr>
        <p:spPr>
          <a:xfrm rot="16200000" flipH="1">
            <a:off x="36004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331" idx="2"/>
          </p:cNvCxnSpPr>
          <p:nvPr/>
        </p:nvCxnSpPr>
        <p:spPr>
          <a:xfrm rot="5400000">
            <a:off x="4019550" y="4387850"/>
            <a:ext cx="342900" cy="1524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326" idx="2"/>
          </p:cNvCxnSpPr>
          <p:nvPr/>
        </p:nvCxnSpPr>
        <p:spPr>
          <a:xfrm rot="16200000" flipH="1">
            <a:off x="4933950" y="4311650"/>
            <a:ext cx="342900" cy="3048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332" idx="2"/>
          </p:cNvCxnSpPr>
          <p:nvPr/>
        </p:nvCxnSpPr>
        <p:spPr>
          <a:xfrm rot="5400000">
            <a:off x="55816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28" idx="2"/>
          </p:cNvCxnSpPr>
          <p:nvPr/>
        </p:nvCxnSpPr>
        <p:spPr>
          <a:xfrm rot="16200000" flipH="1">
            <a:off x="6762750" y="4311650"/>
            <a:ext cx="342900" cy="3048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>
            <a:stCxn id="333" idx="2"/>
          </p:cNvCxnSpPr>
          <p:nvPr/>
        </p:nvCxnSpPr>
        <p:spPr>
          <a:xfrm rot="5400000">
            <a:off x="74104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8" name="Table 347"/>
          <p:cNvGraphicFramePr>
            <a:graphicFrameLocks noGrp="1"/>
          </p:cNvGraphicFramePr>
          <p:nvPr/>
        </p:nvGraphicFramePr>
        <p:xfrm>
          <a:off x="65532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9" name="Table 348"/>
          <p:cNvGraphicFramePr>
            <a:graphicFrameLocks noGrp="1"/>
          </p:cNvGraphicFramePr>
          <p:nvPr/>
        </p:nvGraphicFramePr>
        <p:xfrm>
          <a:off x="15240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0" name="Table 349"/>
          <p:cNvGraphicFramePr>
            <a:graphicFrameLocks noGrp="1"/>
          </p:cNvGraphicFramePr>
          <p:nvPr/>
        </p:nvGraphicFramePr>
        <p:xfrm>
          <a:off x="22860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1" name="Table 350"/>
          <p:cNvGraphicFramePr>
            <a:graphicFrameLocks noGrp="1"/>
          </p:cNvGraphicFramePr>
          <p:nvPr/>
        </p:nvGraphicFramePr>
        <p:xfrm>
          <a:off x="35052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2" name="Table 351"/>
          <p:cNvGraphicFramePr>
            <a:graphicFrameLocks noGrp="1"/>
          </p:cNvGraphicFramePr>
          <p:nvPr/>
        </p:nvGraphicFramePr>
        <p:xfrm>
          <a:off x="47244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3" name="TextBox 352"/>
          <p:cNvSpPr txBox="1"/>
          <p:nvPr/>
        </p:nvSpPr>
        <p:spPr>
          <a:xfrm>
            <a:off x="880392" y="27305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Map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551777" y="4330700"/>
            <a:ext cx="9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3580598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04" grpId="0" animBg="1"/>
      <p:bldP spid="308" grpId="0" animBg="1"/>
      <p:bldP spid="309" grpId="0" animBg="1"/>
      <p:bldP spid="315" grpId="0" animBg="1"/>
      <p:bldP spid="316" grpId="0" animBg="1"/>
      <p:bldP spid="317" grpId="0" animBg="1"/>
      <p:bldP spid="320" grpId="0" animBg="1"/>
      <p:bldP spid="323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Pseudo-Code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8780"/>
            <a:ext cx="9144000" cy="48833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4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</a:t>
            </a:r>
            <a:r>
              <a:rPr lang="en-US" dirty="0" err="1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additional complexities</a:t>
            </a:r>
          </a:p>
          <a:p>
            <a:pPr lvl="1"/>
            <a:r>
              <a:rPr lang="en-US" dirty="0" smtClean="0"/>
              <a:t>What is the proper treatment of dangling nodes?</a:t>
            </a:r>
          </a:p>
          <a:p>
            <a:pPr lvl="1"/>
            <a:r>
              <a:rPr lang="en-US" dirty="0" smtClean="0"/>
              <a:t>How do we factor in the random jump factor?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0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8" y="660746"/>
            <a:ext cx="7822223" cy="55365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360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1036320"/>
          </a:xfrm>
        </p:spPr>
        <p:txBody>
          <a:bodyPr/>
          <a:lstStyle/>
          <a:p>
            <a:r>
              <a:rPr lang="en-US" dirty="0" smtClean="0"/>
              <a:t>A dangling node is a node that has no outgoing edges</a:t>
            </a:r>
          </a:p>
          <a:p>
            <a:pPr lvl="1"/>
            <a:r>
              <a:rPr lang="en-US" dirty="0" smtClean="0"/>
              <a:t>The adjacency list is empty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nodes</a:t>
            </a:r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5638800" y="233172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2743200" y="195072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</a:rPr>
              <a:t>t</a:t>
            </a:r>
            <a:r>
              <a:rPr lang="en-US" sz="1200" b="1" i="1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3048000" y="278892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>
                <a:solidFill>
                  <a:srgbClr val="000000"/>
                </a:solidFill>
              </a:rPr>
              <a:t>t</a:t>
            </a:r>
            <a:r>
              <a:rPr lang="en-US" sz="1200" b="1" i="1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129" name="Oval 10"/>
          <p:cNvSpPr>
            <a:spLocks noChangeArrowheads="1"/>
          </p:cNvSpPr>
          <p:nvPr/>
        </p:nvSpPr>
        <p:spPr bwMode="auto">
          <a:xfrm>
            <a:off x="4495800" y="339852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 err="1">
                <a:solidFill>
                  <a:srgbClr val="000000"/>
                </a:solidFill>
              </a:rPr>
              <a:t>t</a:t>
            </a:r>
            <a:r>
              <a:rPr lang="en-US" sz="1200" b="1" i="1" baseline="-25000" dirty="0" err="1">
                <a:solidFill>
                  <a:srgbClr val="000000"/>
                </a:solidFill>
              </a:rPr>
              <a:t>n</a:t>
            </a:r>
            <a:endParaRPr lang="en-US" sz="1200" b="1" i="1" baseline="-25000" dirty="0">
              <a:solidFill>
                <a:srgbClr val="000000"/>
              </a:solidFill>
            </a:endParaRPr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>
            <a:off x="3200400" y="2179320"/>
            <a:ext cx="23622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V="1">
            <a:off x="3505200" y="2560320"/>
            <a:ext cx="2057400" cy="3810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 flipV="1">
            <a:off x="4876800" y="2712720"/>
            <a:ext cx="762000" cy="6858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5139" name="Text Box 21"/>
          <p:cNvSpPr txBox="1">
            <a:spLocks noChangeArrowheads="1"/>
          </p:cNvSpPr>
          <p:nvPr/>
        </p:nvSpPr>
        <p:spPr bwMode="auto">
          <a:xfrm>
            <a:off x="3570288" y="3017520"/>
            <a:ext cx="544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381000" y="3657600"/>
            <a:ext cx="8458200" cy="2910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marL="342848" indent="-342848" algn="l" rtl="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Wingdings" charset="2"/>
              <a:buChar char="¢"/>
              <a:defRPr sz="24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836" indent="-285707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5675A9"/>
              </a:buClr>
              <a:buSzPct val="75000"/>
              <a:buFont typeface="Wingdings" charset="2"/>
              <a:buChar char="l"/>
              <a:defRPr sz="2000" baseline="0">
                <a:solidFill>
                  <a:schemeClr val="bg1"/>
                </a:solidFill>
                <a:latin typeface="+mn-lt"/>
              </a:defRPr>
            </a:lvl2pPr>
            <a:lvl3pPr marL="1142824" indent="-22856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675A9"/>
              </a:buClr>
              <a:buChar char="•"/>
              <a:defRPr sz="1800" baseline="0">
                <a:solidFill>
                  <a:schemeClr val="bg1"/>
                </a:solidFill>
                <a:latin typeface="+mn-lt"/>
              </a:defRPr>
            </a:lvl3pPr>
            <a:lvl4pPr marL="1599954" indent="-22856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675A9"/>
              </a:buClr>
              <a:buChar char="•"/>
              <a:defRPr sz="1600" baseline="0">
                <a:solidFill>
                  <a:schemeClr val="bg1"/>
                </a:solidFill>
                <a:latin typeface="+mn-lt"/>
              </a:defRPr>
            </a:lvl4pPr>
            <a:lvl5pPr marL="2057085" indent="-22856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675A9"/>
              </a:buClr>
              <a:buChar char="•"/>
              <a:defRPr sz="1600" baseline="0">
                <a:solidFill>
                  <a:schemeClr val="bg1"/>
                </a:solidFill>
                <a:latin typeface="+mn-lt"/>
              </a:defRPr>
            </a:lvl5pPr>
            <a:lvl6pPr marL="2514215" indent="-228564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6pPr>
            <a:lvl7pPr marL="2971344" indent="-228564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7pPr>
            <a:lvl8pPr marL="3428475" indent="-228564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8pPr>
            <a:lvl9pPr marL="3885603" indent="-228564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 smtClean="0"/>
              <a:t>The PageRank mass of a dangling node will get lost during the mapper stage due to the lack of outgoing edges</a:t>
            </a:r>
          </a:p>
          <a:p>
            <a:pPr defTabSz="914400"/>
            <a:r>
              <a:rPr lang="en-US" kern="0" dirty="0" smtClean="0"/>
              <a:t>Solution</a:t>
            </a:r>
          </a:p>
          <a:p>
            <a:pPr lvl="1" defTabSz="914400"/>
            <a:r>
              <a:rPr lang="en-US" kern="0" dirty="0" smtClean="0"/>
              <a:t>Reserve a special key (i.e., a special node id) for storing PageRank mass from dangling nodes</a:t>
            </a:r>
          </a:p>
          <a:p>
            <a:pPr lvl="2" defTabSz="914400"/>
            <a:r>
              <a:rPr lang="en-US" kern="0" dirty="0" smtClean="0"/>
              <a:t>Mapper: dangling nodes emit the mass with the special key</a:t>
            </a:r>
          </a:p>
          <a:p>
            <a:pPr lvl="2" defTabSz="914400"/>
            <a:r>
              <a:rPr lang="en-US" kern="0" dirty="0" smtClean="0"/>
              <a:t>Reducer: sum up all the missing mass with the special key</a:t>
            </a:r>
          </a:p>
        </p:txBody>
      </p:sp>
    </p:spTree>
    <p:extLst>
      <p:ext uri="{BB962C8B-B14F-4D97-AF65-F5344CB8AC3E}">
        <p14:creationId xmlns:p14="http://schemas.microsoft.com/office/powerpoint/2010/main" val="4235774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pass to redistribute “missing PageRank mass” and account for random jumps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 is PageRank value from the first pass, </a:t>
            </a:r>
            <a:r>
              <a:rPr lang="en-US" i="1" dirty="0" smtClean="0"/>
              <a:t>p'</a:t>
            </a:r>
            <a:r>
              <a:rPr lang="en-US" dirty="0" smtClean="0"/>
              <a:t> is updated PageRank value</a:t>
            </a:r>
          </a:p>
          <a:p>
            <a:pPr lvl="1"/>
            <a:r>
              <a:rPr lang="en-US" dirty="0" smtClean="0"/>
              <a:t>|G| is the number of nodes in the graph</a:t>
            </a:r>
          </a:p>
          <a:p>
            <a:pPr lvl="1"/>
            <a:r>
              <a:rPr lang="en-US" i="1" dirty="0" smtClean="0"/>
              <a:t>m</a:t>
            </a:r>
            <a:r>
              <a:rPr lang="en-US" dirty="0" smtClean="0"/>
              <a:t> is the combined missing PageRank mass</a:t>
            </a:r>
            <a:endParaRPr lang="en-US" dirty="0"/>
          </a:p>
        </p:txBody>
      </p:sp>
      <p:graphicFrame>
        <p:nvGraphicFramePr>
          <p:cNvPr id="167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815076"/>
              </p:ext>
            </p:extLst>
          </p:nvPr>
        </p:nvGraphicFramePr>
        <p:xfrm>
          <a:off x="2788920" y="2737902"/>
          <a:ext cx="32766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3" imgW="1815840" imgH="507960" progId="Equation.3">
                  <p:embed/>
                </p:oleObj>
              </mc:Choice>
              <mc:Fallback>
                <p:oleObj name="Equation" r:id="rId3" imgW="18158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920" y="2737902"/>
                        <a:ext cx="3276600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iteration of PageRank requires two passes (i.e., two MapReduce jobs)</a:t>
            </a:r>
          </a:p>
          <a:p>
            <a:pPr lvl="1"/>
            <a:r>
              <a:rPr lang="en-US" dirty="0" smtClean="0"/>
              <a:t>The first to distribute PageRank mass along graph edges</a:t>
            </a:r>
          </a:p>
          <a:p>
            <a:pPr lvl="2"/>
            <a:r>
              <a:rPr lang="en-US" dirty="0" smtClean="0"/>
              <a:t>Also take care of the missing mass due to dangling nodes</a:t>
            </a:r>
          </a:p>
          <a:p>
            <a:pPr lvl="1"/>
            <a:r>
              <a:rPr lang="en-US" dirty="0" smtClean="0"/>
              <a:t>The second to redistribute the missing mass and take into account the random jump factor</a:t>
            </a:r>
          </a:p>
          <a:p>
            <a:pPr lvl="2"/>
            <a:r>
              <a:rPr lang="en-US" dirty="0" smtClean="0"/>
              <a:t>This job requires no reducers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PageRank</a:t>
            </a:r>
            <a:r>
              <a:rPr lang="en-US" dirty="0" smtClean="0"/>
              <a:t> Iteration (1)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57532" y="3124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Oval 5"/>
          <p:cNvSpPr/>
          <p:nvPr/>
        </p:nvSpPr>
        <p:spPr>
          <a:xfrm>
            <a:off x="2905332" y="27432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09932" y="4495800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67332" y="3962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48132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 flipV="1">
            <a:off x="1609932" y="2819400"/>
            <a:ext cx="1295400" cy="3810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1"/>
            <a:endCxn id="5" idx="5"/>
          </p:cNvCxnSpPr>
          <p:nvPr/>
        </p:nvCxnSpPr>
        <p:spPr>
          <a:xfrm rot="16200000" flipV="1">
            <a:off x="1778114" y="3063782"/>
            <a:ext cx="501836" cy="8828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7" idx="0"/>
          </p:cNvCxnSpPr>
          <p:nvPr/>
        </p:nvCxnSpPr>
        <p:spPr>
          <a:xfrm rot="16200000" flipH="1">
            <a:off x="1000332" y="3810000"/>
            <a:ext cx="1219200" cy="1524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7"/>
            <a:endCxn id="9" idx="3"/>
          </p:cNvCxnSpPr>
          <p:nvPr/>
        </p:nvCxnSpPr>
        <p:spPr>
          <a:xfrm rot="5400000" flipH="1" flipV="1">
            <a:off x="1778114" y="3825782"/>
            <a:ext cx="654236" cy="7304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7"/>
            <a:endCxn id="6" idx="4"/>
          </p:cNvCxnSpPr>
          <p:nvPr/>
        </p:nvCxnSpPr>
        <p:spPr>
          <a:xfrm rot="5400000" flipH="1" flipV="1">
            <a:off x="2349614" y="3124200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8" idx="1"/>
          </p:cNvCxnSpPr>
          <p:nvPr/>
        </p:nvCxnSpPr>
        <p:spPr>
          <a:xfrm rot="16200000" flipH="1">
            <a:off x="2806814" y="3101882"/>
            <a:ext cx="1111436" cy="6542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8" idx="2"/>
          </p:cNvCxnSpPr>
          <p:nvPr/>
        </p:nvCxnSpPr>
        <p:spPr>
          <a:xfrm>
            <a:off x="2600532" y="3810000"/>
            <a:ext cx="1066800" cy="2286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6532" y="289560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64466" y="459980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3532" y="39624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1932" y="383780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67857" y="25146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09932" y="2895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CC99">
                    <a:lumMod val="75000"/>
                  </a:srgbClr>
                </a:solidFill>
                <a:latin typeface="Arial" charset="0"/>
              </a:rPr>
              <a:t>0.1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28932" y="33044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CC99">
                    <a:lumMod val="75000"/>
                  </a:srgbClr>
                </a:solidFill>
                <a:latin typeface="Arial" charset="0"/>
              </a:rPr>
              <a:t>0.1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86900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99CC">
                    <a:lumMod val="50000"/>
                  </a:srgbClr>
                </a:solidFill>
                <a:latin typeface="Arial" charset="0"/>
              </a:rPr>
              <a:t>0.2</a:t>
            </a:r>
          </a:p>
        </p:txBody>
      </p:sp>
      <p:cxnSp>
        <p:nvCxnSpPr>
          <p:cNvPr id="27" name="Straight Arrow Connector 26"/>
          <p:cNvCxnSpPr>
            <a:stCxn id="6" idx="3"/>
            <a:endCxn id="9" idx="0"/>
          </p:cNvCxnSpPr>
          <p:nvPr/>
        </p:nvCxnSpPr>
        <p:spPr>
          <a:xfrm rot="5400000">
            <a:off x="2295732" y="3101882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24332" y="2895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99CCFF">
                    <a:lumMod val="75000"/>
                  </a:srgbClr>
                </a:solidFill>
                <a:latin typeface="Arial" charset="0"/>
              </a:rPr>
              <a:t>0.1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58500" y="28194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99CCFF">
                    <a:lumMod val="75000"/>
                  </a:srgbClr>
                </a:solidFill>
                <a:latin typeface="Arial" charset="0"/>
              </a:rPr>
              <a:t>0.1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14732" y="36092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99">
                    <a:lumMod val="50000"/>
                  </a:srgbClr>
                </a:solidFill>
                <a:latin typeface="Arial" charset="0"/>
              </a:rPr>
              <a:t>0.066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49005" y="3657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99">
                    <a:lumMod val="50000"/>
                  </a:srgbClr>
                </a:solidFill>
                <a:latin typeface="Arial" charset="0"/>
              </a:rPr>
              <a:t>0.066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96605" y="35052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99">
                    <a:lumMod val="50000"/>
                  </a:srgbClr>
                </a:solidFill>
                <a:latin typeface="Arial" charset="0"/>
              </a:rPr>
              <a:t>0.066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696657" y="2514600"/>
            <a:ext cx="3532943" cy="2362200"/>
            <a:chOff x="4696657" y="2590800"/>
            <a:chExt cx="3532943" cy="2362200"/>
          </a:xfrm>
        </p:grpSpPr>
        <p:sp>
          <p:nvSpPr>
            <p:cNvPr id="33" name="Oval 32"/>
            <p:cNvSpPr/>
            <p:nvPr/>
          </p:nvSpPr>
          <p:spPr>
            <a:xfrm>
              <a:off x="5077657" y="3200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525457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230057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287457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068257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8" name="Straight Arrow Connector 37"/>
            <p:cNvCxnSpPr>
              <a:stCxn id="33" idx="6"/>
              <a:endCxn id="34" idx="2"/>
            </p:cNvCxnSpPr>
            <p:nvPr/>
          </p:nvCxnSpPr>
          <p:spPr>
            <a:xfrm flipV="1">
              <a:off x="5230057" y="28956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1"/>
              <a:endCxn id="33" idx="5"/>
            </p:cNvCxnSpPr>
            <p:nvPr/>
          </p:nvCxnSpPr>
          <p:spPr>
            <a:xfrm rot="16200000" flipV="1">
              <a:off x="5398239" y="31399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4"/>
              <a:endCxn id="35" idx="0"/>
            </p:cNvCxnSpPr>
            <p:nvPr/>
          </p:nvCxnSpPr>
          <p:spPr>
            <a:xfrm rot="16200000" flipH="1">
              <a:off x="4620457" y="38862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7"/>
              <a:endCxn id="37" idx="3"/>
            </p:cNvCxnSpPr>
            <p:nvPr/>
          </p:nvCxnSpPr>
          <p:spPr>
            <a:xfrm rot="5400000" flipH="1" flipV="1">
              <a:off x="5398239" y="39019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7"/>
              <a:endCxn id="34" idx="4"/>
            </p:cNvCxnSpPr>
            <p:nvPr/>
          </p:nvCxnSpPr>
          <p:spPr>
            <a:xfrm rot="5400000" flipH="1" flipV="1">
              <a:off x="5969739" y="32004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4" idx="5"/>
              <a:endCxn id="36" idx="1"/>
            </p:cNvCxnSpPr>
            <p:nvPr/>
          </p:nvCxnSpPr>
          <p:spPr>
            <a:xfrm rot="16200000" flipH="1">
              <a:off x="6426939" y="31780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6"/>
              <a:endCxn id="36" idx="2"/>
            </p:cNvCxnSpPr>
            <p:nvPr/>
          </p:nvCxnSpPr>
          <p:spPr>
            <a:xfrm>
              <a:off x="6220657" y="38862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6657" y="2971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(0.066)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84591" y="46760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0.1)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63657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(0.166)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92057" y="3914001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(0.3)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87982" y="2590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(0.166)</a:t>
              </a:r>
            </a:p>
          </p:txBody>
        </p:sp>
        <p:cxnSp>
          <p:nvCxnSpPr>
            <p:cNvPr id="51" name="Straight Arrow Connector 50"/>
            <p:cNvCxnSpPr>
              <a:stCxn id="34" idx="3"/>
              <a:endCxn id="37" idx="0"/>
            </p:cNvCxnSpPr>
            <p:nvPr/>
          </p:nvCxnSpPr>
          <p:spPr>
            <a:xfrm rot="5400000">
              <a:off x="5915857" y="31780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03960" y="1672604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Iteration 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Pass 1</a:t>
            </a:r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06027" y="5116506"/>
            <a:ext cx="2393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Missing PR mass = 0.2</a:t>
            </a:r>
          </a:p>
        </p:txBody>
      </p:sp>
    </p:spTree>
    <p:extLst>
      <p:ext uri="{BB962C8B-B14F-4D97-AF65-F5344CB8AC3E}">
        <p14:creationId xmlns:p14="http://schemas.microsoft.com/office/powerpoint/2010/main" val="219436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8" grpId="0"/>
      <p:bldP spid="29" grpId="0"/>
      <p:bldP spid="30" grpId="0"/>
      <p:bldP spid="31" grpId="0"/>
      <p:bldP spid="32" grpId="0"/>
      <p:bldP spid="5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PageRank</a:t>
            </a:r>
            <a:r>
              <a:rPr lang="en-US" dirty="0" smtClean="0"/>
              <a:t> Iteration (1)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242388" y="2682782"/>
            <a:ext cx="3532943" cy="2362200"/>
            <a:chOff x="4696657" y="2590800"/>
            <a:chExt cx="3532943" cy="2362200"/>
          </a:xfrm>
        </p:grpSpPr>
        <p:sp>
          <p:nvSpPr>
            <p:cNvPr id="33" name="Oval 32"/>
            <p:cNvSpPr/>
            <p:nvPr/>
          </p:nvSpPr>
          <p:spPr>
            <a:xfrm>
              <a:off x="5077657" y="3200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525457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230057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287457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068257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8" name="Straight Arrow Connector 37"/>
            <p:cNvCxnSpPr>
              <a:stCxn id="33" idx="6"/>
              <a:endCxn id="34" idx="2"/>
            </p:cNvCxnSpPr>
            <p:nvPr/>
          </p:nvCxnSpPr>
          <p:spPr>
            <a:xfrm flipV="1">
              <a:off x="5230057" y="28956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1"/>
              <a:endCxn id="33" idx="5"/>
            </p:cNvCxnSpPr>
            <p:nvPr/>
          </p:nvCxnSpPr>
          <p:spPr>
            <a:xfrm rot="16200000" flipV="1">
              <a:off x="5398239" y="31399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4"/>
              <a:endCxn id="35" idx="0"/>
            </p:cNvCxnSpPr>
            <p:nvPr/>
          </p:nvCxnSpPr>
          <p:spPr>
            <a:xfrm rot="16200000" flipH="1">
              <a:off x="4620457" y="38862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7"/>
              <a:endCxn id="37" idx="3"/>
            </p:cNvCxnSpPr>
            <p:nvPr/>
          </p:nvCxnSpPr>
          <p:spPr>
            <a:xfrm rot="5400000" flipH="1" flipV="1">
              <a:off x="5398239" y="39019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7"/>
              <a:endCxn id="34" idx="4"/>
            </p:cNvCxnSpPr>
            <p:nvPr/>
          </p:nvCxnSpPr>
          <p:spPr>
            <a:xfrm rot="5400000" flipH="1" flipV="1">
              <a:off x="5969739" y="32004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4" idx="5"/>
              <a:endCxn id="36" idx="1"/>
            </p:cNvCxnSpPr>
            <p:nvPr/>
          </p:nvCxnSpPr>
          <p:spPr>
            <a:xfrm rot="16200000" flipH="1">
              <a:off x="6426939" y="31780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6"/>
              <a:endCxn id="36" idx="2"/>
            </p:cNvCxnSpPr>
            <p:nvPr/>
          </p:nvCxnSpPr>
          <p:spPr>
            <a:xfrm>
              <a:off x="6220657" y="38862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6657" y="2971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(0.066)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84591" y="46760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0.1)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63657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(0.166)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92057" y="3914001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(0.3)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87982" y="2590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(0.166)</a:t>
              </a:r>
            </a:p>
          </p:txBody>
        </p:sp>
        <p:cxnSp>
          <p:nvCxnSpPr>
            <p:cNvPr id="51" name="Straight Arrow Connector 50"/>
            <p:cNvCxnSpPr>
              <a:stCxn id="34" idx="3"/>
              <a:endCxn id="37" idx="0"/>
            </p:cNvCxnSpPr>
            <p:nvPr/>
          </p:nvCxnSpPr>
          <p:spPr>
            <a:xfrm rot="5400000">
              <a:off x="5915857" y="31780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03960" y="1672604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Iteration 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Pass 2</a:t>
            </a:r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51758" y="5284688"/>
            <a:ext cx="2393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Missing PR mass = 0.2</a:t>
            </a:r>
          </a:p>
        </p:txBody>
      </p:sp>
      <p:graphicFrame>
        <p:nvGraphicFramePr>
          <p:cNvPr id="5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641487"/>
              </p:ext>
            </p:extLst>
          </p:nvPr>
        </p:nvGraphicFramePr>
        <p:xfrm>
          <a:off x="3342359" y="1592216"/>
          <a:ext cx="32766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3" imgW="1815840" imgH="507960" progId="Equation.3">
                  <p:embed/>
                </p:oleObj>
              </mc:Choice>
              <mc:Fallback>
                <p:oleObj name="Equation" r:id="rId3" imgW="18158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359" y="1592216"/>
                        <a:ext cx="3276600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966788" y="2675162"/>
            <a:ext cx="3617901" cy="2362200"/>
            <a:chOff x="4696657" y="2590800"/>
            <a:chExt cx="3617901" cy="2362200"/>
          </a:xfrm>
        </p:grpSpPr>
        <p:sp>
          <p:nvSpPr>
            <p:cNvPr id="57" name="Oval 56"/>
            <p:cNvSpPr/>
            <p:nvPr/>
          </p:nvSpPr>
          <p:spPr>
            <a:xfrm>
              <a:off x="5077657" y="3200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6525457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5230057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287457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6068257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2" name="Straight Arrow Connector 61"/>
            <p:cNvCxnSpPr>
              <a:stCxn id="57" idx="6"/>
              <a:endCxn id="58" idx="2"/>
            </p:cNvCxnSpPr>
            <p:nvPr/>
          </p:nvCxnSpPr>
          <p:spPr>
            <a:xfrm flipV="1">
              <a:off x="5230057" y="28956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1" idx="1"/>
              <a:endCxn id="57" idx="5"/>
            </p:cNvCxnSpPr>
            <p:nvPr/>
          </p:nvCxnSpPr>
          <p:spPr>
            <a:xfrm rot="16200000" flipV="1">
              <a:off x="5398239" y="31399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7" idx="4"/>
              <a:endCxn id="59" idx="0"/>
            </p:cNvCxnSpPr>
            <p:nvPr/>
          </p:nvCxnSpPr>
          <p:spPr>
            <a:xfrm rot="16200000" flipH="1">
              <a:off x="4620457" y="38862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9" idx="7"/>
              <a:endCxn id="61" idx="3"/>
            </p:cNvCxnSpPr>
            <p:nvPr/>
          </p:nvCxnSpPr>
          <p:spPr>
            <a:xfrm rot="5400000" flipH="1" flipV="1">
              <a:off x="5398239" y="39019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1" idx="7"/>
              <a:endCxn id="58" idx="4"/>
            </p:cNvCxnSpPr>
            <p:nvPr/>
          </p:nvCxnSpPr>
          <p:spPr>
            <a:xfrm rot="5400000" flipH="1" flipV="1">
              <a:off x="5969739" y="32004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8" idx="5"/>
              <a:endCxn id="60" idx="1"/>
            </p:cNvCxnSpPr>
            <p:nvPr/>
          </p:nvCxnSpPr>
          <p:spPr>
            <a:xfrm rot="16200000" flipH="1">
              <a:off x="6426939" y="31780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1" idx="6"/>
              <a:endCxn id="60" idx="2"/>
            </p:cNvCxnSpPr>
            <p:nvPr/>
          </p:nvCxnSpPr>
          <p:spPr>
            <a:xfrm>
              <a:off x="6220657" y="38862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696657" y="2971800"/>
              <a:ext cx="942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0.1154)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84591" y="4676001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0.146)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363657" y="4038600"/>
              <a:ext cx="950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0.2054)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92057" y="3914001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0.326)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487982" y="2590800"/>
              <a:ext cx="950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0.2054)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4" name="Straight Arrow Connector 73"/>
            <p:cNvCxnSpPr>
              <a:stCxn id="58" idx="3"/>
              <a:endCxn id="61" idx="0"/>
            </p:cNvCxnSpPr>
            <p:nvPr/>
          </p:nvCxnSpPr>
          <p:spPr>
            <a:xfrm rot="5400000">
              <a:off x="5915857" y="31780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5950746" y="5364481"/>
            <a:ext cx="165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α = 0.1, m = 0.2</a:t>
            </a:r>
          </a:p>
        </p:txBody>
      </p:sp>
    </p:spTree>
    <p:extLst>
      <p:ext uri="{BB962C8B-B14F-4D97-AF65-F5344CB8AC3E}">
        <p14:creationId xmlns:p14="http://schemas.microsoft.com/office/powerpoint/2010/main" val="7324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Convergence criteria</a:t>
            </a:r>
          </a:p>
          <a:p>
            <a:pPr lvl="1"/>
            <a:r>
              <a:rPr lang="en-US" dirty="0" smtClean="0"/>
              <a:t>Iterate until </a:t>
            </a:r>
            <a:r>
              <a:rPr lang="en-US" dirty="0" err="1" smtClean="0"/>
              <a:t>PageRank</a:t>
            </a:r>
            <a:r>
              <a:rPr lang="en-US" dirty="0" smtClean="0"/>
              <a:t> values don’t change</a:t>
            </a:r>
          </a:p>
          <a:p>
            <a:pPr lvl="1"/>
            <a:r>
              <a:rPr lang="en-US" dirty="0" smtClean="0"/>
              <a:t>Fixed number of iterations</a:t>
            </a:r>
          </a:p>
          <a:p>
            <a:r>
              <a:rPr lang="en-US" dirty="0" smtClean="0"/>
              <a:t>Convergence for web graphs?</a:t>
            </a:r>
          </a:p>
          <a:p>
            <a:pPr lvl="1"/>
            <a:r>
              <a:rPr lang="en-US" dirty="0" smtClean="0"/>
              <a:t>52 iterations for a graph with 322 million </a:t>
            </a:r>
            <a:r>
              <a:rPr lang="en-US" dirty="0" smtClean="0"/>
              <a:t>edges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0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Source: </a:t>
            </a:r>
            <a:r>
              <a:rPr lang="en-US" sz="1000" b="0" dirty="0" smtClean="0">
                <a:solidFill>
                  <a:schemeClr val="bg1"/>
                </a:solidFill>
              </a:rPr>
              <a:t>Wikipedia (</a:t>
            </a:r>
            <a:r>
              <a:rPr lang="en-US" sz="1000" b="0" dirty="0" err="1" smtClean="0">
                <a:solidFill>
                  <a:schemeClr val="bg1"/>
                </a:solidFill>
              </a:rPr>
              <a:t>Königsberg</a:t>
            </a:r>
            <a:r>
              <a:rPr lang="en-US" sz="1000" b="0" dirty="0" smtClean="0">
                <a:solidFill>
                  <a:schemeClr val="bg1"/>
                </a:solidFill>
              </a:rPr>
              <a:t>)</a:t>
            </a:r>
            <a:endParaRPr lang="en-US" sz="1000" b="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2" y="0"/>
            <a:ext cx="8856219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Some Graph Problems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mtClean="0"/>
              <a:t>Finding shortest paths</a:t>
            </a:r>
          </a:p>
          <a:p>
            <a:pPr lvl="1"/>
            <a:r>
              <a:rPr lang="en-GB" smtClean="0"/>
              <a:t>Routing Internet traffic and UPS trucks</a:t>
            </a:r>
          </a:p>
          <a:p>
            <a:r>
              <a:rPr lang="en-GB" smtClean="0"/>
              <a:t>Finding minimum spanning trees</a:t>
            </a:r>
          </a:p>
          <a:p>
            <a:pPr lvl="1"/>
            <a:r>
              <a:rPr lang="en-GB" smtClean="0"/>
              <a:t>Telco laying down fiber</a:t>
            </a:r>
          </a:p>
          <a:p>
            <a:r>
              <a:rPr lang="en-GB" smtClean="0"/>
              <a:t>Finding Max Flow</a:t>
            </a:r>
          </a:p>
          <a:p>
            <a:pPr lvl="1"/>
            <a:r>
              <a:rPr lang="en-GB" smtClean="0"/>
              <a:t>Airline scheduling</a:t>
            </a:r>
          </a:p>
          <a:p>
            <a:r>
              <a:rPr lang="en-GB" smtClean="0"/>
              <a:t>Identify “special” nodes and communities</a:t>
            </a:r>
          </a:p>
          <a:p>
            <a:pPr lvl="1"/>
            <a:r>
              <a:rPr lang="en-GB" smtClean="0"/>
              <a:t>Breaking up terrorist cells, spread of avian flu</a:t>
            </a:r>
          </a:p>
          <a:p>
            <a:r>
              <a:rPr lang="en-GB" smtClean="0"/>
              <a:t>Bipartite matching</a:t>
            </a:r>
          </a:p>
          <a:p>
            <a:pPr lvl="1"/>
            <a:r>
              <a:rPr lang="en-GB" smtClean="0"/>
              <a:t>Monster.com, Match.com</a:t>
            </a:r>
          </a:p>
          <a:p>
            <a:r>
              <a:rPr lang="en-GB" smtClean="0"/>
              <a:t>And of course... PageRank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6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and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Graph algorithms typically involve:</a:t>
            </a:r>
          </a:p>
          <a:p>
            <a:pPr lvl="1"/>
            <a:r>
              <a:rPr lang="en-GB" dirty="0" smtClean="0"/>
              <a:t>Performing computations at each node: based on node features, edge features, and local link structure</a:t>
            </a:r>
          </a:p>
          <a:p>
            <a:pPr lvl="1"/>
            <a:r>
              <a:rPr lang="en-GB" dirty="0" smtClean="0"/>
              <a:t>Propagating computations: “traversing” the graph</a:t>
            </a:r>
          </a:p>
          <a:p>
            <a:r>
              <a:rPr lang="en-GB" dirty="0" smtClean="0"/>
              <a:t>Key questions:</a:t>
            </a:r>
          </a:p>
          <a:p>
            <a:pPr lvl="1"/>
            <a:r>
              <a:rPr lang="en-GB" dirty="0" smtClean="0"/>
              <a:t>How do you represent graph data in MapReduce?</a:t>
            </a:r>
          </a:p>
          <a:p>
            <a:pPr lvl="1"/>
            <a:r>
              <a:rPr lang="en-GB" dirty="0" smtClean="0"/>
              <a:t>How do you traverse a graph in MapReduce?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4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Representing Graphs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 = (V, E)</a:t>
            </a:r>
          </a:p>
          <a:p>
            <a:r>
              <a:rPr lang="en-US" dirty="0" smtClean="0"/>
              <a:t>Two common representations</a:t>
            </a:r>
          </a:p>
          <a:p>
            <a:pPr lvl="1"/>
            <a:r>
              <a:rPr lang="en-US" dirty="0" smtClean="0"/>
              <a:t>Adjacency matrix</a:t>
            </a:r>
          </a:p>
          <a:p>
            <a:pPr lvl="1"/>
            <a:r>
              <a:rPr lang="en-US" dirty="0" smtClean="0"/>
              <a:t>Adjacency list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</TotalTime>
  <Words>2364</Words>
  <Application>Microsoft Office PowerPoint</Application>
  <PresentationFormat>On-screen Show (4:3)</PresentationFormat>
  <Paragraphs>649</Paragraphs>
  <Slides>55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Arial Black</vt:lpstr>
      <vt:lpstr>Calibri</vt:lpstr>
      <vt:lpstr>Symbol</vt:lpstr>
      <vt:lpstr>Wingdings</vt:lpstr>
      <vt:lpstr>Office Theme</vt:lpstr>
      <vt:lpstr>Default Design</vt:lpstr>
      <vt:lpstr>1_Office Theme</vt:lpstr>
      <vt:lpstr>Equation</vt:lpstr>
      <vt:lpstr>Graph Algorithms</vt:lpstr>
      <vt:lpstr>Outlines</vt:lpstr>
      <vt:lpstr>Outlines</vt:lpstr>
      <vt:lpstr>What’s a graph?</vt:lpstr>
      <vt:lpstr>PowerPoint Presentation</vt:lpstr>
      <vt:lpstr>PowerPoint Presentation</vt:lpstr>
      <vt:lpstr>Some Graph Problems</vt:lpstr>
      <vt:lpstr>Graphs and MapReduce</vt:lpstr>
      <vt:lpstr>Representing Graphs</vt:lpstr>
      <vt:lpstr>Adjacency Matrices</vt:lpstr>
      <vt:lpstr>Adjacency Matrices: Critique</vt:lpstr>
      <vt:lpstr>Adjacency Lists</vt:lpstr>
      <vt:lpstr>Adjacency Lists: Critique</vt:lpstr>
      <vt:lpstr>Outlines</vt:lpstr>
      <vt:lpstr>Single Source Shortest Path</vt:lpstr>
      <vt:lpstr>Dijkstra’s Algorithm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</vt:lpstr>
      <vt:lpstr>Single Source Shortest Path</vt:lpstr>
      <vt:lpstr>Finding the Shortest Path</vt:lpstr>
      <vt:lpstr>Visualizing Parallel BFS</vt:lpstr>
      <vt:lpstr>From Intuition to Algorithm</vt:lpstr>
      <vt:lpstr>Multiple Iterations Needed</vt:lpstr>
      <vt:lpstr>BFS Pseudo-Code</vt:lpstr>
      <vt:lpstr>Stopping Criterion</vt:lpstr>
      <vt:lpstr>Comparison with Dijkstra</vt:lpstr>
      <vt:lpstr>Weighted Edges</vt:lpstr>
      <vt:lpstr>Stopping Criterion</vt:lpstr>
      <vt:lpstr>Additional Complexities</vt:lpstr>
      <vt:lpstr>Graphs and MapReduce</vt:lpstr>
      <vt:lpstr>A practical implementation</vt:lpstr>
      <vt:lpstr>Three statuses of a node</vt:lpstr>
      <vt:lpstr>The mappers</vt:lpstr>
      <vt:lpstr>The reducers</vt:lpstr>
      <vt:lpstr>Choose the proper color</vt:lpstr>
      <vt:lpstr>Outlines</vt:lpstr>
      <vt:lpstr>Random Walks Over the Web</vt:lpstr>
      <vt:lpstr>PageRank: Defined</vt:lpstr>
      <vt:lpstr>Computing PageRank</vt:lpstr>
      <vt:lpstr>Sample PageRank Iteration (1)</vt:lpstr>
      <vt:lpstr>Sample PageRank Iteration (2)</vt:lpstr>
      <vt:lpstr>PageRank in MapReduce</vt:lpstr>
      <vt:lpstr>PageRank Pseudo-Code</vt:lpstr>
      <vt:lpstr>Complete PageRank</vt:lpstr>
      <vt:lpstr>Dangling nodes</vt:lpstr>
      <vt:lpstr>Second pass</vt:lpstr>
      <vt:lpstr>Complete PageRank</vt:lpstr>
      <vt:lpstr>Sample PageRank Iteration (1)</vt:lpstr>
      <vt:lpstr>Sample PageRank Iteration (1)</vt:lpstr>
      <vt:lpstr>PageRank Convergence</vt:lpstr>
    </vt:vector>
  </TitlesOfParts>
  <Company>KSU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Map-Reduce Graph Processing</dc:title>
  <dc:creator>Kent State</dc:creator>
  <cp:lastModifiedBy>mqhuang</cp:lastModifiedBy>
  <cp:revision>64</cp:revision>
  <dcterms:created xsi:type="dcterms:W3CDTF">2012-02-16T02:44:57Z</dcterms:created>
  <dcterms:modified xsi:type="dcterms:W3CDTF">2018-03-12T15:37:03Z</dcterms:modified>
</cp:coreProperties>
</file>