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57" r:id="rId4"/>
    <p:sldId id="262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8"/>
    <p:restoredTop sz="94681"/>
  </p:normalViewPr>
  <p:slideViewPr>
    <p:cSldViewPr>
      <p:cViewPr varScale="1">
        <p:scale>
          <a:sx n="183" d="100"/>
          <a:sy n="183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193D8C-D00D-FD44-8F22-1C3EC51B3B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1FA16-94C1-8D4F-A00A-5196BCCF3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CEAD4A-AD35-B64E-98D5-1D8B977C6EEB}" type="datetime1">
              <a:rPr lang="en-US" altLang="en-US"/>
              <a:pPr/>
              <a:t>1/16/19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DA810-F62A-864E-ADC4-4178768D40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838C-CBCF-4A4B-9CB6-924D3B746A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126F8-BDFE-034C-AC0E-73AFF2A121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6451A26-E9C1-8C4A-AC09-49D35ECFFC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2A7226C-FCAD-2E4C-8D9F-B77235A9EF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B9F780-336F-FC4D-B59D-279F0A77CAB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6B7922C-DB8F-5046-BCD1-8B2DA59961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24B81A1-D6E8-DD44-A7F6-F9A5C9F28A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40A5CCA-F87D-C74C-9F86-72371E7E4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088BAF-FA53-1F44-96CF-583E97B0C0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2EE03E8-7AA5-E64B-B28C-4D5538CF4E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99C3B6D-5E7A-FB4C-8FA6-ABCF353B1F9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DA7D7BA-88B2-6349-B064-A8DAC12FF9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2DBC16E-313D-9246-B981-9C61B0A6123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D2F378A-8BE1-AC41-93AA-F9906A41B8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DB8D150-31EB-1D43-8C40-553387EA319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E424DCB-1F6F-6647-8F19-BC5535116E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EE67C9D-E451-7A46-9025-63C4BD6E62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FBF77BD-FD35-5D4E-A103-92B6C1CF05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2AAD707-9D13-E644-858E-566B55D1893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240520D-2512-2346-927E-17FAC8C60E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C62361B-27F5-9440-AC09-DE3084180E7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A1EF420-050F-DB4B-AE0B-5F6405E232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21439AF-615D-8B40-B941-26E04462A61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BEED009-AC47-A548-B3FB-C60DC288EB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EAB5F50-F24C-D34D-B0EF-05E725D88E3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E6D5E9E-6DEA-6945-B7F7-9C347D5F18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BEA6274-E4EC-C04B-AF4B-D13BBE360C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D6C7A62-DEC8-0E44-B11C-0655ADBA99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FC0D905-E794-D54B-9350-A2F62917250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DB47ABB-EA90-BB44-B938-B6A5836B1D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E5D52AD-B8FB-ED46-84C6-E203428638F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399321B-F8BE-7943-AD96-B73871E132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2507071-508D-9048-AB06-89CA9970F2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0D01A1F-5A47-E54B-8E78-B9564DADB9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93AE4FA-65AC-764B-B2FA-1C36259FCA0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498D7A6-3221-964E-97A7-47ECD6B387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69182AF-2876-E14E-83D5-C625171FD46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BA908E-F0AE-954D-BC2A-D86ED29949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9848190-908D-A942-B0FF-9066738E7F5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CEC943A-34B1-6849-B7F9-9523592150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627EA7-6A9F-B945-9CDD-58CA1D5870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9C45BF0-15A1-0C43-B793-AC5631CD8F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88343053-E698-B048-BE0D-4BFB8C5E658F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5119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1B8ED7B2-C014-294C-A7E7-EDE97A4D7A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6BAB43A-255A-BF41-BDAE-20A4270971B0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527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349A696-DE7A-354F-8099-BB8E5D19AE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DFFA5DB-425C-BE4A-8385-04F4F363F558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978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CDC9E8C-7492-EE4A-8F23-32F8EAB514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5402201-807E-4C4A-9EAE-4D368D43A4DF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3631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B6DC906D-B1E4-E64E-8CFF-D9EBB26E03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330F661-5F1E-7E42-BBBC-F1E9261488F7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8142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BCAB9913-FEA5-344E-85EE-514A2BBC63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60EE550-CFA9-D942-BD62-99AE04165125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3447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36E44BB4-C141-B645-9B1A-34C23C7AC3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7737174-7D41-B845-ADFF-9563C01B502D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5533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0AE4D218-2B68-AF4B-AD85-A02DCCC70C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58843C8-46B9-7447-935E-01D42BBB8533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8338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7C019D3F-8E17-C845-9B64-B777CB3804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54904AD-5A03-DA4A-94C0-D03C5AA84B68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231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40A102EA-A564-3B43-8142-E564C7A61F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555C600-A110-6149-925E-FDCA00517725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4149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E76F0F93-F3B9-7043-BF1E-5DAA3D2978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819F481D-BAFC-9048-B49A-2C593F1F3499}" type="slidenum">
              <a:rPr lang="es-ES" altLang="en-US"/>
              <a:pPr lvl="1"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381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9A48A9F-4604-CD44-8405-34D9C9F8A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FF337488-A66E-D54E-A0D7-61C160B1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1748" name="Rectangle 1028">
            <a:extLst>
              <a:ext uri="{FF2B5EF4-FFF2-40B4-BE49-F238E27FC236}">
                <a16:creationId xmlns:a16="http://schemas.microsoft.com/office/drawing/2014/main" id="{7A17A33D-7201-0249-AD5D-8D6E9FD845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76EDA475-178B-6149-BADD-41C5F79D418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1749" name="Line 1029">
            <a:extLst>
              <a:ext uri="{FF2B5EF4-FFF2-40B4-BE49-F238E27FC236}">
                <a16:creationId xmlns:a16="http://schemas.microsoft.com/office/drawing/2014/main" id="{53919EA4-5A45-424E-BB95-74767367D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A8DAE-8825-6844-95F2-B6D7E4FCDC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417BB72-C896-B14B-BFFF-612B4CEEA4C6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23E9B6CE-0B05-5C48-818B-19EF64C6CB7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42207BA7-B10A-A24A-8C21-DBAFB3AC43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What is Computer Graphics?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A9F90E-2172-A445-B520-F2599AFBF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C874898-02F8-A54C-AE9E-58B09EEC68C2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10B10A89-7668-244C-927C-0B7AC9551BF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80FDDE5F-4AC5-F043-99F0-B281861A6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Raster Graphics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5563D7F4-12DF-1749-B109-89742C33E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Image produced as an array (the </a:t>
            </a:r>
            <a:r>
              <a:rPr lang="en-US" altLang="en-US" i="1"/>
              <a:t>raster</a:t>
            </a:r>
            <a:r>
              <a:rPr lang="en-US" altLang="en-US"/>
              <a:t>) of picture elements (</a:t>
            </a:r>
            <a:r>
              <a:rPr lang="en-US" altLang="en-US" i="1"/>
              <a:t>pixels</a:t>
            </a:r>
            <a:r>
              <a:rPr lang="en-US" altLang="en-US"/>
              <a:t>) in the </a:t>
            </a:r>
            <a:r>
              <a:rPr lang="en-US" altLang="en-US" i="1"/>
              <a:t>frame buffer</a:t>
            </a:r>
          </a:p>
        </p:txBody>
      </p:sp>
      <p:pic>
        <p:nvPicPr>
          <p:cNvPr id="28678" name="Picture 5" descr="ftp://ftp.cs.unm.edu/pub/angel/BOOK/SECOND_EDITION/FIGURES/JPEG/an01f02A.jpg">
            <a:extLst>
              <a:ext uri="{FF2B5EF4-FFF2-40B4-BE49-F238E27FC236}">
                <a16:creationId xmlns:a16="http://schemas.microsoft.com/office/drawing/2014/main" id="{EA87A801-FC56-B64B-8CEE-D6FF03C0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30924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 descr="ftp://ftp.cs.unm.edu/pub/angel/BOOK/SECOND_EDITION/FIGURES/JPEG/an01f02B.jpg">
            <a:extLst>
              <a:ext uri="{FF2B5EF4-FFF2-40B4-BE49-F238E27FC236}">
                <a16:creationId xmlns:a16="http://schemas.microsoft.com/office/drawing/2014/main" id="{48A11267-19D4-6346-A496-CA259E6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37338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C9205D-8849-824E-BE66-1CC775AEA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8453597-AB6B-4242-BCB2-1CA737EE0C27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3173730C-2969-3946-BF71-8F568E0CDB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3CFE407A-90A0-D845-ACA1-342563638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Raster Graphics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0E88F5A-75B3-7642-A9A9-EDC8FA27A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Allows us to go from lines and wire frame images to filled polygons</a:t>
            </a:r>
          </a:p>
        </p:txBody>
      </p:sp>
      <p:pic>
        <p:nvPicPr>
          <p:cNvPr id="29702" name="Picture 5" descr="C:\BOOK\OpenGL\Hue\hue3.jpg">
            <a:extLst>
              <a:ext uri="{FF2B5EF4-FFF2-40B4-BE49-F238E27FC236}">
                <a16:creationId xmlns:a16="http://schemas.microsoft.com/office/drawing/2014/main" id="{E08A920B-D6EA-4446-846D-0109519C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33051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191B3-72DF-8D49-9AE3-7889D15958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8B76025-B494-1249-8C3B-12560D3C1C1D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CD528666-0E17-3345-A70D-5E976B397F0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369106DE-0950-2F43-8E72-A28058D94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PCs and Workstations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49693C28-DCF8-3B41-8434-5072DAE36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Although we no longer make the distinction between workstations and PCs, historically they evolved from different roots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Early workstations characterized by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Networked connection: client-server model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High-level of interactivity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Early PCs included frame buffer as part of user memory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Easy to change contents and create images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ECD901E-4600-A34A-BFA9-AB593F39D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8C86B57-40E4-0840-89F3-63744C1467B0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126B199A-AEAC-8E46-B644-3C6333FBD4F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C67F981D-AB1E-2648-AF5A-4F31B3C69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15200" cy="1066800"/>
          </a:xfrm>
        </p:spPr>
        <p:txBody>
          <a:bodyPr/>
          <a:lstStyle/>
          <a:p>
            <a:r>
              <a:rPr lang="en-US" altLang="en-US"/>
              <a:t>Computer Graphics: 1980-1990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FA8F4D1-F16C-BE44-A3E7-9974B349F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Realism comes to computer graphics </a:t>
            </a:r>
          </a:p>
        </p:txBody>
      </p:sp>
      <p:pic>
        <p:nvPicPr>
          <p:cNvPr id="31750" name="Picture 5" descr="hue4">
            <a:extLst>
              <a:ext uri="{FF2B5EF4-FFF2-40B4-BE49-F238E27FC236}">
                <a16:creationId xmlns:a16="http://schemas.microsoft.com/office/drawing/2014/main" id="{ADB37416-4B9E-C849-A0CB-E5C72D54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27717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 descr="hue7">
            <a:extLst>
              <a:ext uri="{FF2B5EF4-FFF2-40B4-BE49-F238E27FC236}">
                <a16:creationId xmlns:a16="http://schemas.microsoft.com/office/drawing/2014/main" id="{02553680-EF2C-0446-AA1B-C8E76A22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9" descr="hue6">
            <a:extLst>
              <a:ext uri="{FF2B5EF4-FFF2-40B4-BE49-F238E27FC236}">
                <a16:creationId xmlns:a16="http://schemas.microsoft.com/office/drawing/2014/main" id="{3A20D5FA-B129-A84B-B289-7FDA7574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0"/>
            <a:ext cx="26955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Text Box 10">
            <a:extLst>
              <a:ext uri="{FF2B5EF4-FFF2-40B4-BE49-F238E27FC236}">
                <a16:creationId xmlns:a16="http://schemas.microsoft.com/office/drawing/2014/main" id="{9A15D081-C985-4642-923B-07A8F3D05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smooth shading</a:t>
            </a:r>
          </a:p>
        </p:txBody>
      </p:sp>
      <p:sp>
        <p:nvSpPr>
          <p:cNvPr id="31754" name="Text Box 11">
            <a:extLst>
              <a:ext uri="{FF2B5EF4-FFF2-40B4-BE49-F238E27FC236}">
                <a16:creationId xmlns:a16="http://schemas.microsoft.com/office/drawing/2014/main" id="{D8925B5E-0EFD-7B4C-ACF0-6CB643EC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8" y="5257800"/>
            <a:ext cx="1722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environment</a:t>
            </a:r>
          </a:p>
          <a:p>
            <a:r>
              <a:rPr lang="en-US" altLang="en-US"/>
              <a:t>    mapping</a:t>
            </a:r>
          </a:p>
        </p:txBody>
      </p:sp>
      <p:sp>
        <p:nvSpPr>
          <p:cNvPr id="31755" name="Text Box 12">
            <a:extLst>
              <a:ext uri="{FF2B5EF4-FFF2-40B4-BE49-F238E27FC236}">
                <a16:creationId xmlns:a16="http://schemas.microsoft.com/office/drawing/2014/main" id="{405D4719-3D07-B74A-9D05-ECA39D16A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578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bump mapping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F2B45-1C55-134B-9D80-208BE14D2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960646C-2F02-E943-B22B-19BB62E2C451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3C35E77D-9AF6-E94C-A7D5-A0936548313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9E54BFB1-28FE-9349-B0FF-2FBA26D89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066800"/>
          </a:xfrm>
        </p:spPr>
        <p:txBody>
          <a:bodyPr/>
          <a:lstStyle/>
          <a:p>
            <a:r>
              <a:rPr lang="en-US" altLang="en-US"/>
              <a:t>Computer Graphics: 1980-1990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32916835-DBBE-D445-B617-5FC96B5A3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Special purpose hardware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Silicon Graphics geometry engine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VLSI implementation of graphics pipeline</a:t>
            </a:r>
          </a:p>
          <a:p>
            <a:r>
              <a:rPr lang="en-US" altLang="en-US"/>
              <a:t>Industry-based standards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PHIGS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RenderMan</a:t>
            </a:r>
          </a:p>
          <a:p>
            <a:r>
              <a:rPr lang="en-US" altLang="en-US"/>
              <a:t>Networked graphics: X Window System</a:t>
            </a:r>
          </a:p>
          <a:p>
            <a:r>
              <a:rPr lang="en-US" altLang="en-US"/>
              <a:t>Human-Computer Interface (HCI)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7118-FF28-3C4C-83DB-3F180F0DE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5B2715A-9F20-0B42-9373-56C2972BF0FF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6CCA811D-B974-7347-A0B4-82752A81603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F7BC487-6DBF-544E-B459-C68BC977D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15200" cy="1066800"/>
          </a:xfrm>
        </p:spPr>
        <p:txBody>
          <a:bodyPr/>
          <a:lstStyle/>
          <a:p>
            <a:r>
              <a:rPr lang="en-US" altLang="en-US"/>
              <a:t>Computer Graphics: 1990-2000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403BD01A-BABE-8746-A8C2-8936AA267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OpenGL API</a:t>
            </a:r>
          </a:p>
          <a:p>
            <a:r>
              <a:rPr lang="en-US" altLang="en-US"/>
              <a:t>Completely computer-generated feature-length movies (Toy Story) are successful</a:t>
            </a:r>
          </a:p>
          <a:p>
            <a:r>
              <a:rPr lang="en-US" altLang="en-US"/>
              <a:t>New hardware capabilities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Texture mapping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Blending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Accumulation, stencil buffers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8C0DC-B02B-FC4C-B81E-9B60D983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9BD9881-449D-6D47-A59E-72FA6F256FF3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4C8A4A5C-8E16-9F4D-99AE-6E3886139D9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3CBB7A8-BDA6-3F4A-92E7-73FF11788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Graphics: 2000-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8E0B6ECC-EA7F-4F4E-84D6-4D346B085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Photorealism</a:t>
            </a:r>
          </a:p>
          <a:p>
            <a:r>
              <a:rPr lang="en-US" altLang="en-US"/>
              <a:t>Graphics cards for PCs dominate market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Nvidia, ATI</a:t>
            </a:r>
          </a:p>
          <a:p>
            <a:r>
              <a:rPr lang="en-US" altLang="en-US"/>
              <a:t>Game boxes and game players determine direction of market</a:t>
            </a:r>
          </a:p>
          <a:p>
            <a:r>
              <a:rPr lang="en-US" altLang="en-US"/>
              <a:t>Computer graphics routine in movie industry: Maya, Lightwave</a:t>
            </a:r>
          </a:p>
          <a:p>
            <a:r>
              <a:rPr lang="en-US" altLang="en-US"/>
              <a:t>Programmable pipelines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D57A-9FF9-914F-8C9C-41F4D089A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0881BA7-3160-0C47-AA74-40EC46BF2488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127AE299-7ED0-4549-A7B3-2EDC1F3535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CCE4216-9E81-CF4F-9846-D897E3E15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248400" cy="1066800"/>
          </a:xfrm>
        </p:spPr>
        <p:txBody>
          <a:bodyPr/>
          <a:lstStyle/>
          <a:p>
            <a:r>
              <a:rPr lang="en-US" altLang="en-US"/>
              <a:t>Computer Graphics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AC5CEEE-E5F6-F449-B200-5A8E467F7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Computer graphics</a:t>
            </a:r>
            <a:r>
              <a:rPr lang="en-US" altLang="en-US"/>
              <a:t> deals with all aspects of creating images with a computer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Hardware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Software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A7DFD-1F28-794C-B585-151E368C0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93E1D2A-9CB7-8E4D-8914-BFC47ACEE322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5CE79C0D-E602-D641-BD77-B5821CA8BB8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4F6C2376-EECC-1E4C-9BBE-D38D57A15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1952031-1EE0-8748-B479-BE04E212A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this lecture, we explore what computer graphics is about and survey some application areas</a:t>
            </a:r>
          </a:p>
          <a:p>
            <a:endParaRPr lang="en-US" altLang="en-US" dirty="0"/>
          </a:p>
          <a:p>
            <a:r>
              <a:rPr lang="en-US" altLang="en-US" dirty="0"/>
              <a:t>We start with a historical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E399-6DC1-3B44-A1D7-5FC525B3F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D86B20D-1E89-214E-B32F-5A007D51AD8E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FA1D520A-1509-D540-A208-0235C1E4CF6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183E1D4-6025-B047-A53B-3E3DE9BDC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239000" cy="1066800"/>
          </a:xfrm>
        </p:spPr>
        <p:txBody>
          <a:bodyPr/>
          <a:lstStyle/>
          <a:p>
            <a:r>
              <a:rPr lang="en-US" altLang="en-US"/>
              <a:t>Computer Graphics: 1950-1960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CAF9B5A8-AB75-1E45-A78B-24D578800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Computer graphics goes back to the earliest days of computing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Strip charts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Pen plotters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Simple displays using A/D converters to go from computer to calligraphic CRT</a:t>
            </a:r>
          </a:p>
          <a:p>
            <a:r>
              <a:rPr lang="en-US" altLang="en-US"/>
              <a:t>Cost of refresh for CRT too high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Computers slow, expensive, unreliable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722324B-9907-8E41-A3F5-A61B97456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ADCFFB3-5EC5-EB4F-BD27-B9A7C0294DBF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0009E0B8-7143-134C-BD14-CF7BBF24D9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F81619D-059F-C848-AB7E-4A62B4886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066800"/>
          </a:xfrm>
        </p:spPr>
        <p:txBody>
          <a:bodyPr/>
          <a:lstStyle/>
          <a:p>
            <a:r>
              <a:rPr lang="en-US" altLang="en-US"/>
              <a:t>Computer Graphics: 1960-1970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D5C9DFD4-DCFC-2649-9BD6-60FD3D7CE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Wireframe</a:t>
            </a:r>
            <a:r>
              <a:rPr lang="en-US" altLang="en-US"/>
              <a:t> graphics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Draw only lines</a:t>
            </a:r>
          </a:p>
          <a:p>
            <a:r>
              <a:rPr lang="en-US" altLang="en-US"/>
              <a:t>Sketchpad</a:t>
            </a:r>
          </a:p>
          <a:p>
            <a:r>
              <a:rPr lang="en-US" altLang="en-US"/>
              <a:t>Display Processors</a:t>
            </a:r>
          </a:p>
          <a:p>
            <a:r>
              <a:rPr lang="en-US" altLang="en-US"/>
              <a:t>Storage tube</a:t>
            </a:r>
          </a:p>
        </p:txBody>
      </p:sp>
      <p:pic>
        <p:nvPicPr>
          <p:cNvPr id="23558" name="Picture 5" descr="hue2">
            <a:extLst>
              <a:ext uri="{FF2B5EF4-FFF2-40B4-BE49-F238E27FC236}">
                <a16:creationId xmlns:a16="http://schemas.microsoft.com/office/drawing/2014/main" id="{171A8CD9-5C55-CF49-B1C0-81C1E58F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>
            <a:extLst>
              <a:ext uri="{FF2B5EF4-FFF2-40B4-BE49-F238E27FC236}">
                <a16:creationId xmlns:a16="http://schemas.microsoft.com/office/drawing/2014/main" id="{B2340C3E-2C5A-AE47-A981-A7462B9DE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32656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wireframe representation</a:t>
            </a:r>
          </a:p>
          <a:p>
            <a:r>
              <a:rPr lang="en-US" altLang="en-US" dirty="0"/>
              <a:t>of objects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AF14-583A-B145-A934-DCC1EE961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71249F2-2A47-6546-94D5-D2A182095BA1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9711FA0C-0C41-464C-A4CA-BC1A3D6658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55BE9F10-7AA9-1245-854B-854C6E424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Sketchpad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53C3F49-19C7-4844-9C20-68CF0FDBA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Ivan Sutherland’s PhD thesis at MIT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Recognized the potential of man-machine interaction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Loop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Display something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User moves light pen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Computer generates new display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Sutherland also created many of the now common algorithms for computer graphics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D8EF738-EC4D-FB41-873D-EF120A60B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A3018DE-3AFE-0D45-800D-FE21B2D952B5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DA291C98-052B-4E48-BD4A-FD79BBB49D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EB92923-E918-4B4E-BF26-B13C4D26C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Processor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1F65554B-FDC3-8841-9FB2-653ACBF93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Rather than have the host computer try to refresh display use a special purpose computer called a </a:t>
            </a:r>
            <a:r>
              <a:rPr lang="en-US" altLang="en-US" sz="2700" i="1"/>
              <a:t>display processor </a:t>
            </a:r>
            <a:r>
              <a:rPr lang="en-US" altLang="en-US" sz="2700"/>
              <a:t>(DPU)</a:t>
            </a:r>
            <a:endParaRPr lang="en-US" altLang="en-US" sz="2700" i="1"/>
          </a:p>
          <a:p>
            <a:endParaRPr lang="en-US" altLang="en-US" sz="2700" i="1"/>
          </a:p>
          <a:p>
            <a:endParaRPr lang="en-US" altLang="en-US" sz="2700" i="1"/>
          </a:p>
          <a:p>
            <a:endParaRPr lang="en-US" altLang="en-US" sz="2700" i="1"/>
          </a:p>
          <a:p>
            <a:endParaRPr lang="en-US" altLang="en-US" sz="2700" i="1"/>
          </a:p>
          <a:p>
            <a:r>
              <a:rPr lang="en-US" altLang="en-US" sz="2700"/>
              <a:t>Graphics stored in display list (display file) on display processor</a:t>
            </a:r>
          </a:p>
          <a:p>
            <a:r>
              <a:rPr lang="en-US" altLang="en-US" sz="2700"/>
              <a:t>Host </a:t>
            </a:r>
            <a:r>
              <a:rPr lang="en-US" altLang="en-US" sz="2700" i="1"/>
              <a:t>compiles</a:t>
            </a:r>
            <a:r>
              <a:rPr lang="en-US" altLang="en-US" sz="2700"/>
              <a:t> display list and sends to DPU</a:t>
            </a:r>
          </a:p>
        </p:txBody>
      </p:sp>
      <p:pic>
        <p:nvPicPr>
          <p:cNvPr id="25606" name="Picture 5" descr="an01f27">
            <a:extLst>
              <a:ext uri="{FF2B5EF4-FFF2-40B4-BE49-F238E27FC236}">
                <a16:creationId xmlns:a16="http://schemas.microsoft.com/office/drawing/2014/main" id="{ED26EDD0-E8B6-224F-9C59-41F80210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38258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DA295-BF8F-7545-B858-7D0F0D0EE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03652B0-ED32-1041-AAA6-75C844BDB20D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2A7BEA59-3446-B347-B69C-36044E72597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4053BDC-D953-1948-BCBD-3795F91EC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View Storage Tube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A9509A5B-0C67-2247-99CD-CC031B95F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Created by Tektronix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Did not require constant refresh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Standard interface to computers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Allowed for standard software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Plot3D in Fortran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Relatively inexpensive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Opened door to use of computer graphics for CAD community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2AB6C-EA5E-F443-BB27-668555608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A7869AE-84B3-A948-BDF1-D5AFA065C821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F507E668-F88E-6D41-BB44-101E202370B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9D14FB7-8A2D-9F42-A3AA-200BF7677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15200" cy="1066800"/>
          </a:xfrm>
        </p:spPr>
        <p:txBody>
          <a:bodyPr/>
          <a:lstStyle/>
          <a:p>
            <a:r>
              <a:rPr lang="en-US" altLang="en-US"/>
              <a:t>Computer Graphics: 1970-1980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914F40B7-2A8A-734E-B900-361C7691B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Raster Graphics</a:t>
            </a:r>
          </a:p>
          <a:p>
            <a:r>
              <a:rPr lang="en-US" altLang="en-US"/>
              <a:t>Beginning of graphics standards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IFIPS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GKS: European effort</a:t>
            </a:r>
          </a:p>
          <a:p>
            <a:pPr lvl="3"/>
            <a:r>
              <a:rPr lang="en-US" altLang="en-US" b="0">
                <a:ea typeface="ＭＳ Ｐゴシック" panose="020B0600070205080204" pitchFamily="34" charset="-128"/>
              </a:rPr>
              <a:t>Becomes ISO 2D standard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Core: North American effort</a:t>
            </a:r>
          </a:p>
          <a:p>
            <a:pPr lvl="3"/>
            <a:r>
              <a:rPr lang="en-US" altLang="en-US" b="0">
                <a:ea typeface="ＭＳ Ｐゴシック" panose="020B0600070205080204" pitchFamily="34" charset="-128"/>
              </a:rPr>
              <a:t> 3D but fails to become ISO standard</a:t>
            </a:r>
          </a:p>
          <a:p>
            <a:r>
              <a:rPr lang="en-US" altLang="en-US"/>
              <a:t>Workstations and PCs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3">
  <a:themeElements>
    <a:clrScheme name="cg3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C:\PPT\BOOK_LECTURE\cg3.ppt</Template>
  <TotalTime>2140</TotalTime>
  <Words>612</Words>
  <Application>Microsoft Macintosh PowerPoint</Application>
  <PresentationFormat>On-screen Show (4:3)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Times New Roman</vt:lpstr>
      <vt:lpstr>ＭＳ Ｐゴシック</vt:lpstr>
      <vt:lpstr>Arial</vt:lpstr>
      <vt:lpstr>cg3</vt:lpstr>
      <vt:lpstr>What is Computer Graphics?</vt:lpstr>
      <vt:lpstr>Computer Graphics</vt:lpstr>
      <vt:lpstr>Objectives</vt:lpstr>
      <vt:lpstr>Computer Graphics: 1950-1960</vt:lpstr>
      <vt:lpstr>Computer Graphics: 1960-1970</vt:lpstr>
      <vt:lpstr>Sketchpad</vt:lpstr>
      <vt:lpstr>Display Processor</vt:lpstr>
      <vt:lpstr>Direct View Storage Tube</vt:lpstr>
      <vt:lpstr>Computer Graphics: 1970-1980</vt:lpstr>
      <vt:lpstr>Raster Graphics</vt:lpstr>
      <vt:lpstr>Raster Graphics</vt:lpstr>
      <vt:lpstr>PCs and Workstations</vt:lpstr>
      <vt:lpstr>Computer Graphics: 1980-1990</vt:lpstr>
      <vt:lpstr>Computer Graphics: 1980-1990</vt:lpstr>
      <vt:lpstr>Computer Graphics: 1990-2000</vt:lpstr>
      <vt:lpstr>Computer Graphics: 2000-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20</cp:revision>
  <dcterms:created xsi:type="dcterms:W3CDTF">2002-08-02T19:17:07Z</dcterms:created>
  <dcterms:modified xsi:type="dcterms:W3CDTF">2019-01-16T15:27:56Z</dcterms:modified>
</cp:coreProperties>
</file>