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9" r:id="rId11"/>
    <p:sldId id="264" r:id="rId12"/>
    <p:sldId id="272" r:id="rId13"/>
    <p:sldId id="265" r:id="rId14"/>
    <p:sldId id="266" r:id="rId15"/>
    <p:sldId id="267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/>
    <p:restoredTop sz="94669"/>
  </p:normalViewPr>
  <p:slideViewPr>
    <p:cSldViewPr>
      <p:cViewPr varScale="1">
        <p:scale>
          <a:sx n="164" d="100"/>
          <a:sy n="164" d="100"/>
        </p:scale>
        <p:origin x="2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5B004F-10CF-1A43-9E1E-D2CEA66893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D587-90E5-7A4D-B680-4FA884A2E8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F277EE-DFAE-B846-B794-D149CE68B8D9}" type="datetime1">
              <a:rPr lang="en-US" altLang="en-US"/>
              <a:pPr/>
              <a:t>1/18/19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A17FB-7F78-A142-80A4-65C6322D4F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3DFF-44E6-B64E-A682-D5A5E0E842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E596E8-E923-8741-A569-A761346370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9597033-0349-4D42-893F-D6F313D4E8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5A4BFD5-63A3-374B-9253-F00FFAA865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0EE8DBB-D829-0945-AC92-A974AFDA625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7657DA8D-3C35-B747-B373-9E17BE6FE6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DFF8975-5CFA-6841-A30A-5E8EF98AA1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BB4A3575-07C5-D240-863E-D0C4EC5A1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EC32BB-430A-DB4E-BC2E-0382FC559C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2BE380D-440A-B243-9F63-D362648E59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E234ED0-1ED9-FF40-8964-A1F873BAED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2C7344F-3DEB-F947-8714-4476BB0F9C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DD1E5B1-32C2-FC4A-A71A-6A400CDBCE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9E4C4D1-6F57-1B42-AC34-A7EB951138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427FA5D-56B2-CA47-BD83-BBAD268622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5085D2-3E5F-2541-BD35-0893D7DF5F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E07C852-A04A-014A-8C13-5A288106B0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5085D2-3E5F-2541-BD35-0893D7DF5F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E07C852-A04A-014A-8C13-5A288106B0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E71D871-7923-F14E-9BC5-D0274EB4A2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6A7F86-C559-D243-8D70-1964B68355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832D3D7-ADE7-5F48-AEAD-CFDAD9D541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3FB1F06-5EC6-9C4B-9536-EF55E5978EC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9CC97E8-4A05-344E-8696-1E9B951C7A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7A79A5B-4AEC-1142-94AC-BCBB7E9406D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BF8BC4C-F375-9147-8D6D-EB1D4B1C6B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FA4AC7A-A571-9A44-837E-C414871F4E9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F3E642A-BEAD-A340-8274-B3A762F1BF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8314824-92EE-884C-8BA9-FBE6EAB328B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7E4E141-EB30-BC48-9810-11EDF52899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BEA01A2-0D41-884E-B45A-0384A98490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5D9ABC1-A609-6F4C-B3CC-95F0B51070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7560FBD-35D5-BE48-A28D-06770EF8B8D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3C762AC-7887-514F-BBF9-8AABD42AF6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6787F9-38E8-E24D-9523-7BFF5963D7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608D1FC-4B86-3B4F-B9AB-FDDE39D93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65E30A2-A6A7-B240-BB75-9039D709BB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D6B7A20-ECF2-B242-A85E-CED6DD1844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E2A28F5-6A0A-314E-A9D3-8084FD7D43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CE000A9-4216-6342-89A5-3D9F04F830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ED32DC-C9FE-A748-8FD7-CF33509084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CC16DED-86FC-8E43-922D-85B22CCD18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005209F-2B90-B247-823F-AFA9A6499B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67319B-775F-8042-BAF3-818C82BFEF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6975708C-38F4-AA46-BF5F-489436362F5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52EAD8A-2677-B14A-BEC0-AC4F11F78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8138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80AED8-B44A-BC44-B828-0B52C05C04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C6E70F3C-307A-FD44-AC15-4CC1780B241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43DA74-0E40-9E4C-ADEE-3FD15496F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513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45BA22-4023-E44C-9FF0-A0629CE79A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9018306-9AF6-7C48-8BE6-CC99229C1A2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179B76C-990E-9948-AE87-E88DB4E6F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500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D117E-6C11-5C4B-BB43-AC70BDAC55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38DF320-8EC5-7A42-9C9D-B817EA9DE04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9039282-4E3C-2C46-9489-7455D793A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1979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6BBDA4-C09D-0E4F-9513-3B6C611B01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13AF9F0-06DB-2B4B-8F01-225B0DCBB46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CECAE0-929F-244E-B7C0-B8B1EA7E5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21997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60322-43C1-844F-BED0-A587E554D8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0CDC798-5250-6249-B06E-11284D70A48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A4F6004-1210-F142-97E9-3166A0B42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6166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016C35-F36B-4440-963D-C0B9A6AF19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B46777D-97D8-5B4A-BACC-527726D86FA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4C7B6-50D9-C04B-B7AC-F5BFB37A0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2924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B90D748-33F8-6445-AE27-8FDB48D43A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4E2E9D32-0489-5C42-8FC9-79FFA702A10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14B2875-270B-EE40-90F8-8620CA62E3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1045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3B6557-8C22-E34F-A92F-016D14E9C1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042807F-2149-D440-9BB9-45E7E669795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E4FE770-5564-984A-8DA0-AD6EE94BEE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6404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486AF-113D-3644-8ABA-FC23668B20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D36A9F7-45E2-0F44-A1F8-B020878B2E94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679DEF3-6DF7-CE48-BCE4-62B00DF8E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2830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F8774-C0A4-C541-BB62-CFD2B82F07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1432043-7F4F-C143-8FD7-ABE0F2240DC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4012153-9CCE-C647-A7B1-7DB736AA19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14216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4099DEFA-67B7-DE45-841A-13BD671E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6DB6A0C-4C68-BB42-884F-6536BF0F8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F5318D1-0E29-B349-AA7C-CFFB304D04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039F145C-54B9-6E49-B3F7-287736D21F7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BE0E55A4-2E21-5045-A0F1-F1564E765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A9C5784-5D45-E74E-A6F8-C2B4848791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Angel: Interactive Computer Graphics5E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B779A-5694-CF47-A8E8-424159B63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2AD6C84-8897-3E43-9CC6-207A596759DC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C7D9FC5E-381E-7C4C-AEDB-0A7F0D0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4BCB321-8A04-1C4F-BB62-CA37BDA956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Image Formation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463FF8-12A4-9140-B521-4378C22E1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5891062-DC37-644F-BB76-11A414DB4DB0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DA18DF5A-3D3F-A74D-8391-85ECB878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3556" name="Rectangle 1026">
            <a:extLst>
              <a:ext uri="{FF2B5EF4-FFF2-40B4-BE49-F238E27FC236}">
                <a16:creationId xmlns:a16="http://schemas.microsoft.com/office/drawing/2014/main" id="{C25BDEB6-6104-8A4C-981C-D4D86F1B1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Shadow Mask CRT</a:t>
            </a:r>
          </a:p>
        </p:txBody>
      </p:sp>
      <p:pic>
        <p:nvPicPr>
          <p:cNvPr id="23558" name="Picture 1029" descr="ftp://ftp.cs.unm.edu/pub/angel/BOOK/SECOND_EDITION/FIGURES/JPEG/an01f04.jpg">
            <a:extLst>
              <a:ext uri="{FF2B5EF4-FFF2-40B4-BE49-F238E27FC236}">
                <a16:creationId xmlns:a16="http://schemas.microsoft.com/office/drawing/2014/main" id="{8A1448B9-8569-6D4C-AF2B-03F3DBD2D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73275"/>
            <a:ext cx="60198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08A0-58CC-C140-AF14-285F8ED54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B3F5C8-2601-1A42-A0EF-238A71BA60AD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7C90C9CA-F80C-0149-B654-087B3007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53B6D36-A7F3-9A4C-8D8F-9E10262EF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15200" cy="1066800"/>
          </a:xfrm>
        </p:spPr>
        <p:txBody>
          <a:bodyPr/>
          <a:lstStyle/>
          <a:p>
            <a:r>
              <a:rPr lang="en-US" altLang="en-US"/>
              <a:t>Additive and Subtractive Color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50B48508-AB28-A143-9886-5FA26A895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Additive color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Form a color by adding amounts of three primaries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CRTs, projection systems, positive film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Primaries are Red (R), Green (G), Blue (B)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Subtractive color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Form a color by filtering white light with cyan (C), Magenta (M), and Yellow (Y) filters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Light-material interactions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Printing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Negative film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354681C-408D-5D46-BDA9-FBD5251EB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56EFACE-5444-C041-8554-32EFB5394983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392959F6-1FF5-B54F-875E-AA8C398F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FC37898-18B9-B44A-8206-0843DD4DB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Pinhole Camera</a:t>
            </a:r>
          </a:p>
        </p:txBody>
      </p:sp>
      <p:pic>
        <p:nvPicPr>
          <p:cNvPr id="25605" name="Picture 5" descr="ftp://ftp.cs.unm.edu/pub/angel/BOOK/SECOND_EDITION/FIGURES/JPEG/an01f14.jpg">
            <a:extLst>
              <a:ext uri="{FF2B5EF4-FFF2-40B4-BE49-F238E27FC236}">
                <a16:creationId xmlns:a16="http://schemas.microsoft.com/office/drawing/2014/main" id="{61B76459-EC53-E74E-983E-832622EB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054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11">
            <a:extLst>
              <a:ext uri="{FF2B5EF4-FFF2-40B4-BE49-F238E27FC236}">
                <a16:creationId xmlns:a16="http://schemas.microsoft.com/office/drawing/2014/main" id="{0EB91E17-26DC-2440-B4D6-7D4183E3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4038600"/>
            <a:ext cx="73548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Assume we have a pinhole camera with “lens” located at location (0,0,0) and pointing down the Z-axis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Light will pass through the pinhole lens and an image will be formed on the Z=d plane</a:t>
            </a:r>
          </a:p>
        </p:txBody>
      </p:sp>
    </p:spTree>
    <p:extLst>
      <p:ext uri="{BB962C8B-B14F-4D97-AF65-F5344CB8AC3E}">
        <p14:creationId xmlns:p14="http://schemas.microsoft.com/office/powerpoint/2010/main" val="401570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354681C-408D-5D46-BDA9-FBD5251EB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56EFACE-5444-C041-8554-32EFB5394983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392959F6-1FF5-B54F-875E-AA8C398F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FC37898-18B9-B44A-8206-0843DD4DB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Pinhole Camera</a:t>
            </a:r>
          </a:p>
        </p:txBody>
      </p:sp>
      <p:pic>
        <p:nvPicPr>
          <p:cNvPr id="25605" name="Picture 5" descr="ftp://ftp.cs.unm.edu/pub/angel/BOOK/SECOND_EDITION/FIGURES/JPEG/an01f14.jpg">
            <a:extLst>
              <a:ext uri="{FF2B5EF4-FFF2-40B4-BE49-F238E27FC236}">
                <a16:creationId xmlns:a16="http://schemas.microsoft.com/office/drawing/2014/main" id="{61B76459-EC53-E74E-983E-832622EB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05447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41B3695B-AF7A-0E45-BA0A-3E021CBB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876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x</a:t>
            </a:r>
            <a:r>
              <a:rPr lang="en-US" altLang="en-US" i="1" baseline="-25000"/>
              <a:t>p</a:t>
            </a:r>
            <a:r>
              <a:rPr lang="en-US" altLang="en-US" i="1"/>
              <a:t>= -xd/z</a:t>
            </a:r>
          </a:p>
        </p:txBody>
      </p:sp>
      <p:sp>
        <p:nvSpPr>
          <p:cNvPr id="25607" name="Text Box 9">
            <a:extLst>
              <a:ext uri="{FF2B5EF4-FFF2-40B4-BE49-F238E27FC236}">
                <a16:creationId xmlns:a16="http://schemas.microsoft.com/office/drawing/2014/main" id="{5E29809B-AECA-DD4B-96E9-68EDDCAF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5" y="4876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 err="1"/>
              <a:t>y</a:t>
            </a:r>
            <a:r>
              <a:rPr lang="en-US" altLang="en-US" i="1" baseline="-25000" dirty="0" err="1"/>
              <a:t>p</a:t>
            </a:r>
            <a:r>
              <a:rPr lang="en-US" altLang="en-US" i="1" dirty="0"/>
              <a:t>= -yd/z</a:t>
            </a:r>
          </a:p>
        </p:txBody>
      </p:sp>
      <p:sp>
        <p:nvSpPr>
          <p:cNvPr id="25608" name="Text Box 11">
            <a:extLst>
              <a:ext uri="{FF2B5EF4-FFF2-40B4-BE49-F238E27FC236}">
                <a16:creationId xmlns:a16="http://schemas.microsoft.com/office/drawing/2014/main" id="{0EB91E17-26DC-2440-B4D6-7D4183E3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893403"/>
            <a:ext cx="7202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Use geometry to calculate where point (</a:t>
            </a:r>
            <a:r>
              <a:rPr lang="en-US" altLang="en-US" dirty="0" err="1"/>
              <a:t>x,y,z</a:t>
            </a:r>
            <a:r>
              <a:rPr lang="en-US" altLang="en-US" dirty="0"/>
              <a:t>) will appear at location 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p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p</a:t>
            </a:r>
            <a:r>
              <a:rPr lang="en-US" altLang="en-US" dirty="0"/>
              <a:t>,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p</a:t>
            </a:r>
            <a:r>
              <a:rPr lang="en-US" altLang="en-US" dirty="0"/>
              <a:t>) on the image plane</a:t>
            </a:r>
          </a:p>
        </p:txBody>
      </p:sp>
      <p:sp>
        <p:nvSpPr>
          <p:cNvPr id="25609" name="Text Box 12">
            <a:extLst>
              <a:ext uri="{FF2B5EF4-FFF2-40B4-BE49-F238E27FC236}">
                <a16:creationId xmlns:a16="http://schemas.microsoft.com/office/drawing/2014/main" id="{67513D71-0D85-2F4E-B69D-7DCF9ADB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4" y="5558135"/>
            <a:ext cx="7156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These are the equations for perspective projection</a:t>
            </a:r>
          </a:p>
        </p:txBody>
      </p:sp>
      <p:sp>
        <p:nvSpPr>
          <p:cNvPr id="25610" name="Text Box 13">
            <a:extLst>
              <a:ext uri="{FF2B5EF4-FFF2-40B4-BE49-F238E27FC236}">
                <a16:creationId xmlns:a16="http://schemas.microsoft.com/office/drawing/2014/main" id="{13B660B0-D52E-A14B-8DCD-6949354E7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68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z</a:t>
            </a:r>
            <a:r>
              <a:rPr lang="en-US" altLang="en-US" i="1" baseline="-25000"/>
              <a:t>p</a:t>
            </a:r>
            <a:r>
              <a:rPr lang="en-US" altLang="en-US" i="1"/>
              <a:t>= 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FA49AF0-A07B-184D-8BF1-23094BA0C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4BEDC11-2755-8D4F-AA97-A5CA3B7DD0F6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73FBF75C-582E-164F-8A09-5F9548B4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52EBFE5-0A24-EB4D-8BA0-F1EE9B86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Synthetic Camera Model</a:t>
            </a:r>
          </a:p>
        </p:txBody>
      </p:sp>
      <p:pic>
        <p:nvPicPr>
          <p:cNvPr id="26629" name="Picture 5" descr="ftp://ftp.cs.unm.edu/pub/angel/BOOK/SECOND_EDITION/FIGURES/JPEG/an01f19.jpg">
            <a:extLst>
              <a:ext uri="{FF2B5EF4-FFF2-40B4-BE49-F238E27FC236}">
                <a16:creationId xmlns:a16="http://schemas.microsoft.com/office/drawing/2014/main" id="{41C70B06-DF47-0145-A0BA-68224112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4467225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>
            <a:extLst>
              <a:ext uri="{FF2B5EF4-FFF2-40B4-BE49-F238E27FC236}">
                <a16:creationId xmlns:a16="http://schemas.microsoft.com/office/drawing/2014/main" id="{1435DC59-6259-2548-BCA2-6F409C14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19600"/>
            <a:ext cx="256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center of projection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30CA67D1-2056-6F44-8681-ED7BC29E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733800"/>
            <a:ext cx="166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image plane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2D05DC0D-6B1D-6948-BEA1-ECFC00B6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9050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projector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90391832-0E07-7346-B891-A8330F876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362200"/>
            <a:ext cx="609600" cy="10668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02AADBAA-1DA5-2A42-9805-9CF4C77481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352800"/>
            <a:ext cx="838200" cy="6096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81A01912-2D6B-B045-85EC-8BA709BF6A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191000"/>
            <a:ext cx="381000" cy="4572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BA8BC0D1-F519-3647-8794-1C1C8E8BB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29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p</a:t>
            </a:r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85D76218-FB06-5543-BC3D-0D3C653729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3276600"/>
            <a:ext cx="381000" cy="3810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FF397646-8A73-8340-ADC8-6BC276E4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538" y="4114800"/>
            <a:ext cx="199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projection of </a:t>
            </a:r>
            <a:r>
              <a:rPr lang="en-US" altLang="en-US" b="1"/>
              <a:t>p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A33432B0-C465-394F-B02D-A90BBF5991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3581400"/>
            <a:ext cx="685800" cy="76200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2CEBE-4D54-5F49-B788-7AAB1B698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82BDF66-201C-3B40-A525-A9B0C898AB16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3E30A45B-34F2-5547-B749-E6E967F0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3FCEC99E-4CB6-814B-9088-DCB1A0EAD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EED4D5E0-9439-EC44-A63C-D59C1BE41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r>
              <a:rPr lang="en-US" altLang="en-US"/>
              <a:t>Separation of objects, viewer, light sources</a:t>
            </a:r>
          </a:p>
          <a:p>
            <a:r>
              <a:rPr lang="en-US" altLang="en-US"/>
              <a:t>Two-dimensional graphics is a special case of three-dimensional graphics</a:t>
            </a:r>
          </a:p>
          <a:p>
            <a:r>
              <a:rPr lang="en-US" altLang="en-US"/>
              <a:t>Leads to simple software API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Specify objects, lights, camera, attributes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Let implementation determine image</a:t>
            </a:r>
          </a:p>
          <a:p>
            <a:r>
              <a:rPr lang="en-US" altLang="en-US"/>
              <a:t>Leads to fast hardware implementation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DCD13A-85C4-6343-A17B-6604A893B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BBBFEDB-6308-FC47-8AA2-4E7764729D9E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B651C834-92F9-1B49-81DD-5DAF0A2C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24AA11F-5941-7449-B3DE-DC86E0BAC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vs Local Lighting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1C1B52C-E2DA-4C4C-AB4A-16D4D7E5B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Cannot compute color or shade of each object independently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 objects are blocked from light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Light can reflect from object to object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Some objects might be translucent</a:t>
            </a:r>
          </a:p>
        </p:txBody>
      </p:sp>
      <p:pic>
        <p:nvPicPr>
          <p:cNvPr id="28678" name="Picture 5" descr="ftp://ftp.cs.unm.edu/pub/angel/BOOK/SECOND_EDITION/FIGURES/JPEG/an01f09.jpg">
            <a:extLst>
              <a:ext uri="{FF2B5EF4-FFF2-40B4-BE49-F238E27FC236}">
                <a16:creationId xmlns:a16="http://schemas.microsoft.com/office/drawing/2014/main" id="{27B74A34-4C52-9940-A686-43D76878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29860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7D0B-9967-4C45-A096-612EFD13F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9FF7375-44AB-4340-810E-33D1352627B8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FB7A13DC-2C26-9D44-86DB-0EAF22EB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99BADBE2-856C-5447-9577-04CF979B5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not ray tracing?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43D257DB-3DB5-B643-8C4A-D2EED257E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Ray tracing seems more physically based so why don’t we use it to design a graphics system?</a:t>
            </a:r>
          </a:p>
          <a:p>
            <a:pPr>
              <a:lnSpc>
                <a:spcPct val="90000"/>
              </a:lnSpc>
            </a:pPr>
            <a:r>
              <a:rPr lang="en-US" altLang="en-US"/>
              <a:t>Possible and is actually simple for simple objects such as polygons and quadrics with simple point sources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 principle, can produce global lighting effects such as shadows and multiple reflections but ray tracing is slow and not well-suited for interactive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4DB9-CDB4-764E-A78B-60887514E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D50FFB5-A950-704E-902D-D7E8BB4E4D33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FDA9183B-1548-1D41-81FF-D7167D57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EBC968C-D0D8-8346-AB25-72DFF095F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6F90D05-D4BB-3642-AB7B-BE3A28A3D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Fundamental imaging notions</a:t>
            </a:r>
          </a:p>
          <a:p>
            <a:r>
              <a:rPr lang="en-US" altLang="en-US"/>
              <a:t>Physical basis for image formation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Light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Perception</a:t>
            </a:r>
          </a:p>
          <a:p>
            <a:r>
              <a:rPr lang="en-US" altLang="en-US"/>
              <a:t>Synthetic camera model</a:t>
            </a:r>
          </a:p>
          <a:p>
            <a:r>
              <a:rPr lang="en-US" altLang="en-US"/>
              <a:t>Other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1F7C-4CE4-2640-A214-00EB7F73C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336EC58-8727-D14E-B497-FAAB5680F207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C9909402-36F1-D84D-AA9A-DDE9E98F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E39B1A79-370B-6A4E-82E3-0E41B9263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Image Formation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94B3373-0F18-9449-AC91-CBC271A44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computer graphics, we form images which are generally two dimensional using a process analogous to how images are formed by physical imaging systems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Cameras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Microscopes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Telescopes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Human visual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FDCC753-AEB0-8B4E-9015-0171F1FDA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2A953A0-6B07-4E4A-B76D-A639BF8B1A05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6AA292C8-6883-8A4E-9504-70DD5F38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511543A-76E7-B44B-A626-91118EAA5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772400" cy="1066800"/>
          </a:xfrm>
        </p:spPr>
        <p:txBody>
          <a:bodyPr/>
          <a:lstStyle/>
          <a:p>
            <a:r>
              <a:rPr lang="en-US" altLang="en-US"/>
              <a:t>Elements of Image Formation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D8E7ACF-5FF4-2540-B431-0F4AD138E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72400" cy="4724400"/>
          </a:xfrm>
        </p:spPr>
        <p:txBody>
          <a:bodyPr/>
          <a:lstStyle/>
          <a:p>
            <a:r>
              <a:rPr lang="en-US" altLang="en-US"/>
              <a:t>Objects</a:t>
            </a:r>
          </a:p>
          <a:p>
            <a:r>
              <a:rPr lang="en-US" altLang="en-US"/>
              <a:t>Viewer</a:t>
            </a:r>
          </a:p>
          <a:p>
            <a:r>
              <a:rPr lang="en-US" altLang="en-US"/>
              <a:t>Light source(s)</a:t>
            </a:r>
          </a:p>
          <a:p>
            <a:endParaRPr lang="en-US" altLang="en-US"/>
          </a:p>
          <a:p>
            <a:r>
              <a:rPr lang="en-US" altLang="en-US"/>
              <a:t>Attributes that govern how light interacts with the materials in the scene</a:t>
            </a:r>
          </a:p>
          <a:p>
            <a:r>
              <a:rPr lang="en-US" altLang="en-US"/>
              <a:t>Note the independence of the objects, the viewer, and the light source(s)</a:t>
            </a:r>
          </a:p>
        </p:txBody>
      </p:sp>
      <p:pic>
        <p:nvPicPr>
          <p:cNvPr id="18438" name="Picture 5" descr="ftp://ftp.cs.unm.edu/pub/angel/BOOK/SECOND_EDITION/FIGURES/JPEG/an01f07.jpg">
            <a:extLst>
              <a:ext uri="{FF2B5EF4-FFF2-40B4-BE49-F238E27FC236}">
                <a16:creationId xmlns:a16="http://schemas.microsoft.com/office/drawing/2014/main" id="{DC8CB939-FA32-8040-A646-2D574A4F8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2471738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063AA-EED9-1548-9AE3-D3D8DFD984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51B0876-684A-F241-8CB9-2F77B3A0D8EE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B230C687-2243-4E46-A553-64853CA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D84498B-6428-F240-A96F-98CD9573D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Light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A726478-19D6-934A-A32B-02E606968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Light</a:t>
            </a:r>
            <a:r>
              <a:rPr lang="en-US" altLang="en-US"/>
              <a:t> is the part of the electromagnetic spectrum that causes a reaction in our visual systems</a:t>
            </a:r>
          </a:p>
          <a:p>
            <a:r>
              <a:rPr lang="en-US" altLang="en-US"/>
              <a:t>Generally these are wavelengths in the range of about 350-750 nm (nanometers)</a:t>
            </a:r>
          </a:p>
          <a:p>
            <a:r>
              <a:rPr lang="en-US" altLang="en-US"/>
              <a:t>Long wavelengths appear as reds and short wavelengths as blues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1A55C29-587C-AD4D-A400-6038D7545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C2A4625-1630-7D46-BB43-B97F0C1BBB3E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0793CBB9-0C9C-E647-AD9C-EEF7CC74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pic>
        <p:nvPicPr>
          <p:cNvPr id="20484" name="Picture 5" descr="an01f10">
            <a:extLst>
              <a:ext uri="{FF2B5EF4-FFF2-40B4-BE49-F238E27FC236}">
                <a16:creationId xmlns:a16="http://schemas.microsoft.com/office/drawing/2014/main" id="{F24365F5-1426-194E-9DF5-255C51EC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90713"/>
            <a:ext cx="2947988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>
            <a:extLst>
              <a:ext uri="{FF2B5EF4-FFF2-40B4-BE49-F238E27FC236}">
                <a16:creationId xmlns:a16="http://schemas.microsoft.com/office/drawing/2014/main" id="{7430152A-7199-8D47-8754-9793703F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4495800" cy="1066800"/>
          </a:xfrm>
        </p:spPr>
        <p:txBody>
          <a:bodyPr/>
          <a:lstStyle/>
          <a:p>
            <a:r>
              <a:rPr lang="en-US" altLang="en-US" dirty="0"/>
              <a:t>Image Formation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EDBED46B-76CA-ED4A-8006-7757E7C9C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One way to form an image is to</a:t>
            </a:r>
          </a:p>
          <a:p>
            <a:pPr>
              <a:buFontTx/>
              <a:buNone/>
            </a:pPr>
            <a:r>
              <a:rPr lang="en-US" altLang="en-US" dirty="0"/>
              <a:t>follow rays of light from a</a:t>
            </a:r>
          </a:p>
          <a:p>
            <a:pPr>
              <a:buFontTx/>
              <a:buNone/>
            </a:pPr>
            <a:r>
              <a:rPr lang="en-US" altLang="en-US" dirty="0"/>
              <a:t>point source finding which</a:t>
            </a:r>
          </a:p>
          <a:p>
            <a:pPr>
              <a:buFontTx/>
              <a:buNone/>
            </a:pPr>
            <a:r>
              <a:rPr lang="en-US" altLang="en-US" dirty="0"/>
              <a:t>rays enter the lens of the</a:t>
            </a:r>
          </a:p>
          <a:p>
            <a:pPr>
              <a:buFontTx/>
              <a:buNone/>
            </a:pPr>
            <a:r>
              <a:rPr lang="en-US" altLang="en-US" dirty="0"/>
              <a:t>camera. However, each </a:t>
            </a:r>
          </a:p>
          <a:p>
            <a:pPr>
              <a:buFontTx/>
              <a:buNone/>
            </a:pPr>
            <a:r>
              <a:rPr lang="en-US" altLang="en-US" dirty="0"/>
              <a:t>ray of light may have </a:t>
            </a:r>
          </a:p>
          <a:p>
            <a:pPr>
              <a:buFontTx/>
              <a:buNone/>
            </a:pPr>
            <a:r>
              <a:rPr lang="en-US" altLang="en-US" dirty="0"/>
              <a:t>multiple interactions with objects</a:t>
            </a:r>
          </a:p>
          <a:p>
            <a:pPr>
              <a:buFontTx/>
              <a:buNone/>
            </a:pPr>
            <a:r>
              <a:rPr lang="en-US" altLang="en-US" dirty="0"/>
              <a:t>before being absorbed or going to infinity.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0C2FB-3AC8-A84D-B7B0-971A68E9A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D3D139A-8697-9840-87B2-59EF13069513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68749CA4-95EE-8341-A2C8-E47F34CC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C205F93-09D5-594A-A5D9-48C72D999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Luminance and Color Images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B6E4FDB-145A-604E-85F2-575148207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Luminance Image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Monochromatic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Values are gray levels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Analogous to working with black and white film or television</a:t>
            </a:r>
          </a:p>
          <a:p>
            <a:r>
              <a:rPr lang="en-US" altLang="en-US"/>
              <a:t>Color Image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 perceptional attributes of hue, saturation, and lightness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Do we have to match every frequency in visible spectrum? No!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74BF9B-F15A-4048-8E0A-2470225E36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11F2AC3-B6E8-7243-BDEB-EEFEF446848A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C76AFD16-D885-9941-A4EE-9F790D13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Angel: Interactive Computer Graphics5E © Addison-Wesley 2009</a:t>
            </a:r>
          </a:p>
        </p:txBody>
      </p:sp>
      <p:pic>
        <p:nvPicPr>
          <p:cNvPr id="22532" name="Picture 5" descr="ftp://ftp.cs.unm.edu/pub/angel/BOOK/SECOND_EDITION/FIGURES/JPEG/an01f11.jpg">
            <a:extLst>
              <a:ext uri="{FF2B5EF4-FFF2-40B4-BE49-F238E27FC236}">
                <a16:creationId xmlns:a16="http://schemas.microsoft.com/office/drawing/2014/main" id="{5EA54F01-400E-FA46-847D-E7B02B91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14600"/>
            <a:ext cx="24574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2">
            <a:extLst>
              <a:ext uri="{FF2B5EF4-FFF2-40B4-BE49-F238E27FC236}">
                <a16:creationId xmlns:a16="http://schemas.microsoft.com/office/drawing/2014/main" id="{0490BBF4-F4D9-6245-A6DA-744B7F98D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Three-Color Theory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EE8E977A-8F19-FD44-B7B4-D9E0AE124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Human visual system has two types of sensors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Rods: monochromatic, night vision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Cones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Color sensitive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Three types of cones</a:t>
            </a:r>
          </a:p>
          <a:p>
            <a:pPr lvl="2"/>
            <a:r>
              <a:rPr lang="en-US" altLang="en-US" i="1">
                <a:ea typeface="ＭＳ Ｐゴシック" panose="020B0600070205080204" pitchFamily="34" charset="-128"/>
              </a:rPr>
              <a:t>Tristimulus</a:t>
            </a:r>
            <a:r>
              <a:rPr lang="en-US" altLang="en-US">
                <a:ea typeface="ＭＳ Ｐゴシック" panose="020B0600070205080204" pitchFamily="34" charset="-128"/>
              </a:rPr>
              <a:t> values sent to the brain</a:t>
            </a:r>
          </a:p>
          <a:p>
            <a:r>
              <a:rPr lang="en-US" altLang="en-US"/>
              <a:t>Need only match these three values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Need only three </a:t>
            </a:r>
            <a:r>
              <a:rPr lang="en-US" altLang="en-US" i="1">
                <a:ea typeface="ＭＳ Ｐゴシック" panose="020B0600070205080204" pitchFamily="34" charset="-128"/>
              </a:rPr>
              <a:t>primary</a:t>
            </a:r>
            <a:r>
              <a:rPr lang="en-US" altLang="en-US">
                <a:ea typeface="ＭＳ Ｐゴシック" panose="020B0600070205080204" pitchFamily="34" charset="-128"/>
              </a:rPr>
              <a:t> colors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FF7AEC2-EB2E-1A48-8247-DAB03F964343}"/>
              </a:ext>
            </a:extLst>
          </p:cNvPr>
          <p:cNvSpPr txBox="1">
            <a:spLocks noGrp="1"/>
          </p:cNvSpPr>
          <p:nvPr/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r"/>
            <a:fld id="{A2B7A9D0-3CD7-CE40-B87A-BECEA77A89F7}" type="slidenum">
              <a:rPr lang="es-ES" altLang="en-US" sz="1000">
                <a:latin typeface="Arial" panose="020B0604020202020204" pitchFamily="34" charset="0"/>
              </a:rPr>
              <a:pPr lvl="1" algn="r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B7ECC49D-0BA1-774E-8594-1D063B87070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Angel: Interactive Computer Graphics5E © Addison-Wesley 2009</a:t>
            </a: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1444B73A-1669-C24E-ACAF-EB46CF314E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Tristimulus Response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83A83A7E-0166-7F49-872A-47B6B1752E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239000" cy="1066800"/>
          </a:xfrm>
        </p:spPr>
        <p:txBody>
          <a:bodyPr/>
          <a:lstStyle/>
          <a:p>
            <a:r>
              <a:rPr lang="en-US" altLang="en-US" sz="2700"/>
              <a:t>Normalized response spectra of human cones to monochromatic spectral stimuli</a:t>
            </a:r>
          </a:p>
        </p:txBody>
      </p:sp>
      <p:pic>
        <p:nvPicPr>
          <p:cNvPr id="46087" name="Picture 7">
            <a:extLst>
              <a:ext uri="{FF2B5EF4-FFF2-40B4-BE49-F238E27FC236}">
                <a16:creationId xmlns:a16="http://schemas.microsoft.com/office/drawing/2014/main" id="{D503FCB2-FC4F-8646-98F2-1FED3A1A8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647950"/>
            <a:ext cx="52387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3310</TotalTime>
  <Words>743</Words>
  <Application>Microsoft Macintosh PowerPoint</Application>
  <PresentationFormat>On-screen Show (4:3)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ＭＳ Ｐゴシック</vt:lpstr>
      <vt:lpstr>Arial</vt:lpstr>
      <vt:lpstr>ULA1</vt:lpstr>
      <vt:lpstr>Image Formation</vt:lpstr>
      <vt:lpstr>Objectives</vt:lpstr>
      <vt:lpstr>Image Formation</vt:lpstr>
      <vt:lpstr>Elements of Image Formation</vt:lpstr>
      <vt:lpstr>Light</vt:lpstr>
      <vt:lpstr>Image Formation</vt:lpstr>
      <vt:lpstr>Luminance and Color Images</vt:lpstr>
      <vt:lpstr>Three-Color Theory</vt:lpstr>
      <vt:lpstr>Tristimulus Response</vt:lpstr>
      <vt:lpstr>Shadow Mask CRT</vt:lpstr>
      <vt:lpstr>Additive and Subtractive Color</vt:lpstr>
      <vt:lpstr>Pinhole Camera</vt:lpstr>
      <vt:lpstr>Pinhole Camera</vt:lpstr>
      <vt:lpstr>Synthetic Camera Model</vt:lpstr>
      <vt:lpstr>Advantages</vt:lpstr>
      <vt:lpstr>Global vs Local Lighting</vt:lpstr>
      <vt:lpstr>Why not ray tracing?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25</cp:revision>
  <dcterms:created xsi:type="dcterms:W3CDTF">2002-08-02T19:17:07Z</dcterms:created>
  <dcterms:modified xsi:type="dcterms:W3CDTF">2019-01-18T15:29:43Z</dcterms:modified>
</cp:coreProperties>
</file>